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318" r:id="rId3"/>
    <p:sldId id="28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9" r:id="rId22"/>
    <p:sldId id="280" r:id="rId23"/>
    <p:sldId id="281" r:id="rId24"/>
    <p:sldId id="282" r:id="rId25"/>
    <p:sldId id="285" r:id="rId26"/>
    <p:sldId id="286" r:id="rId27"/>
    <p:sldId id="288" r:id="rId28"/>
    <p:sldId id="289" r:id="rId29"/>
    <p:sldId id="287" r:id="rId30"/>
    <p:sldId id="290" r:id="rId31"/>
    <p:sldId id="291" r:id="rId32"/>
    <p:sldId id="292" r:id="rId33"/>
    <p:sldId id="293" r:id="rId34"/>
    <p:sldId id="27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278" r:id="rId49"/>
    <p:sldId id="307" r:id="rId50"/>
    <p:sldId id="308" r:id="rId51"/>
    <p:sldId id="309" r:id="rId52"/>
    <p:sldId id="310" r:id="rId53"/>
    <p:sldId id="311" r:id="rId54"/>
    <p:sldId id="312" r:id="rId55"/>
    <p:sldId id="313" r:id="rId56"/>
    <p:sldId id="314" r:id="rId57"/>
    <p:sldId id="315" r:id="rId58"/>
    <p:sldId id="316" r:id="rId59"/>
    <p:sldId id="317" r:id="rId60"/>
    <p:sldId id="319" r:id="rId61"/>
    <p:sldId id="320" r:id="rId62"/>
    <p:sldId id="321" r:id="rId63"/>
    <p:sldId id="322" r:id="rId64"/>
    <p:sldId id="325" r:id="rId65"/>
    <p:sldId id="326" r:id="rId66"/>
    <p:sldId id="327" r:id="rId67"/>
    <p:sldId id="329" r:id="rId68"/>
    <p:sldId id="328" r:id="rId69"/>
    <p:sldId id="323" r:id="rId70"/>
    <p:sldId id="324" r:id="rId71"/>
    <p:sldId id="330" r:id="rId72"/>
    <p:sldId id="331" r:id="rId73"/>
    <p:sldId id="332"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50" r:id="rId90"/>
    <p:sldId id="351" r:id="rId91"/>
    <p:sldId id="352" r:id="rId92"/>
    <p:sldId id="353" r:id="rId93"/>
    <p:sldId id="354" r:id="rId94"/>
    <p:sldId id="356" r:id="rId95"/>
    <p:sldId id="357" r:id="rId96"/>
    <p:sldId id="358"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2" r:id="rId110"/>
    <p:sldId id="373" r:id="rId111"/>
    <p:sldId id="371" r:id="rId112"/>
    <p:sldId id="374" r:id="rId113"/>
    <p:sldId id="376" r:id="rId114"/>
    <p:sldId id="375" r:id="rId115"/>
    <p:sldId id="377" r:id="rId116"/>
    <p:sldId id="378" r:id="rId117"/>
    <p:sldId id="379" r:id="rId118"/>
    <p:sldId id="380" r:id="rId119"/>
    <p:sldId id="284"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www.owasp.org/index.php/Category:OWASP_ModSecurity_Core_Rule_Set_Project" TargetMode="Externa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hyperlink" Target="https://azure.microsoft.com/en-au/pricing/details/ip-addresses/" TargetMode="Externa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hyperlink" Target="https://docs.microsoft.com/en-us/azure/traffic-manager/traffic-manager-monitoring" TargetMode="External"/><Relationship Id="rId2" Type="http://schemas.openxmlformats.org/officeDocument/2006/relationships/hyperlink" Target="https://docs.microsoft.com/en-us/azure/traffic-manager/traffic-manager-routing-methods" TargetMode="Externa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hyperlink" Target="https://docs.microsoft.com/en-us/azure/traffic-manager/traffic-manager-routing-methods#weighted" TargetMode="External"/><Relationship Id="rId2" Type="http://schemas.openxmlformats.org/officeDocument/2006/relationships/hyperlink" Target="https://docs.microsoft.com/en-us/azure/traffic-manager/traffic-manager-routing-methods#priority-traffic-routing-method" TargetMode="External"/><Relationship Id="rId1" Type="http://schemas.openxmlformats.org/officeDocument/2006/relationships/slideLayout" Target="../slideLayouts/slideLayout7.xml"/><Relationship Id="rId5" Type="http://schemas.openxmlformats.org/officeDocument/2006/relationships/hyperlink" Target="https://docs.microsoft.com/en-us/azure/traffic-manager/traffic-manager-routing-methods#geographic" TargetMode="External"/><Relationship Id="rId4" Type="http://schemas.openxmlformats.org/officeDocument/2006/relationships/hyperlink" Target="https://docs.microsoft.com/en-us/azure/traffic-manager/traffic-manager-routing-methods#performance" TargetMode="External"/></Relationships>
</file>

<file path=ppt/slides/_rels/slide106.xml.rels><?xml version="1.0" encoding="UTF-8" standalone="yes"?>
<Relationships xmlns="http://schemas.openxmlformats.org/package/2006/relationships"><Relationship Id="rId3" Type="http://schemas.openxmlformats.org/officeDocument/2006/relationships/hyperlink" Target="https://docs.microsoft.com/en-us/azure/traffic-manager/traffic-manager-routing-methods#subnet" TargetMode="External"/><Relationship Id="rId2" Type="http://schemas.openxmlformats.org/officeDocument/2006/relationships/hyperlink" Target="https://docs.microsoft.com/en-us/azure/traffic-manager/traffic-manager-routing-methods#multivalue"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hyperlink" Target="https://docs.microsoft.com/en-us/azure/traffic-manager/traffic-manager-how-it-works" TargetMode="Externa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hyperlink" Target="https://docs.microsoft.com/en-us/azure/azure-functions/functions-triggers-bindings" TargetMode="Externa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tools.ietf.org/html/rfc191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hyperlink" Target="https://manage.windowsazure.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resources.azure.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azure-resource-manager/management/overview#resource-groups" TargetMode="External"/><Relationship Id="rId2" Type="http://schemas.openxmlformats.org/officeDocument/2006/relationships/hyperlink" Target="https://docs.microsoft.com/en-us/azure/governance/management-groups/overview"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cs.microsoft.com/en-us/azure/governance/policy/overview"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en-us/azure/azure-resource-manager/management/move-resource-group-and-subscrip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storage/files/storage-files-introduction" TargetMode="External"/><Relationship Id="rId2" Type="http://schemas.openxmlformats.org/officeDocument/2006/relationships/hyperlink" Target="https://docs.microsoft.com/en-us/azure/storage/blobs/storage-blobs-introduction" TargetMode="External"/><Relationship Id="rId1" Type="http://schemas.openxmlformats.org/officeDocument/2006/relationships/slideLayout" Target="../slideLayouts/slideLayout2.xml"/><Relationship Id="rId5" Type="http://schemas.openxmlformats.org/officeDocument/2006/relationships/hyperlink" Target="https://docs.microsoft.com/en-us/azure/storage/tables/table-storage-overview" TargetMode="External"/><Relationship Id="rId4" Type="http://schemas.openxmlformats.org/officeDocument/2006/relationships/hyperlink" Target="https://docs.microsoft.com/en-us/azure/storage/queues/storage-queues-introductio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ocs.microsoft.com/en-in/rest/api/storageservices/append-blo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msdn.microsoft.com/library/system.net.httpstatuscode.aspx" TargetMode="External"/><Relationship Id="rId2" Type="http://schemas.openxmlformats.org/officeDocument/2006/relationships/hyperlink" Target="http://storagesample.core.blob.windows.net/mydrives/myvhd?snapshot=2011-03-09T01:42:34.9360000Z"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azure/databox/data-box-overview" TargetMode="External"/><Relationship Id="rId2" Type="http://schemas.openxmlformats.org/officeDocument/2006/relationships/hyperlink" Target="https://docs.microsoft.com/en-us/azure/databox/data-box-disk-overview" TargetMode="External"/><Relationship Id="rId1" Type="http://schemas.openxmlformats.org/officeDocument/2006/relationships/slideLayout" Target="../slideLayouts/slideLayout2.xml"/><Relationship Id="rId4" Type="http://schemas.openxmlformats.org/officeDocument/2006/relationships/hyperlink" Target="https://docs.microsoft.com/en-us/azure/databox/data-box-heavy-overview"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azure/storage/common/storage-use-azcopy-files" TargetMode="External"/><Relationship Id="rId2" Type="http://schemas.openxmlformats.org/officeDocument/2006/relationships/hyperlink" Target="https://docs.microsoft.com/en-us/azure/storage/common/storage-use-azcopy-blobs" TargetMode="External"/><Relationship Id="rId1" Type="http://schemas.openxmlformats.org/officeDocument/2006/relationships/slideLayout" Target="../slideLayouts/slideLayout2.xml"/><Relationship Id="rId5" Type="http://schemas.openxmlformats.org/officeDocument/2006/relationships/hyperlink" Target="https://docs.microsoft.com/azure-stack/user/azure-stack-storage-transfer#azcopy" TargetMode="External"/><Relationship Id="rId4" Type="http://schemas.openxmlformats.org/officeDocument/2006/relationships/hyperlink" Target="https://docs.microsoft.com/en-us/azure/storage/common/storage-use-azcopy-s3" TargetMode="External"/></Relationships>
</file>

<file path=ppt/slides/_rels/slide59.xml.rels><?xml version="1.0" encoding="UTF-8" standalone="yes"?>
<Relationships xmlns="http://schemas.openxmlformats.org/package/2006/relationships"><Relationship Id="rId8" Type="http://schemas.openxmlformats.org/officeDocument/2006/relationships/hyperlink" Target="https://docs.microsoft.com/en-in/azure/data-factory/connector-azure-blob-storage?toc=%2fazure%2fstorage%2fblobs%2ftoc.json#preserve-metadata-during-copy" TargetMode="External"/><Relationship Id="rId3" Type="http://schemas.openxmlformats.org/officeDocument/2006/relationships/hyperlink" Target="https://docs.microsoft.com/en-in/azure/data-factory/concepts-data-flow-overview" TargetMode="External"/><Relationship Id="rId7" Type="http://schemas.openxmlformats.org/officeDocument/2006/relationships/hyperlink" Target="https://docs.microsoft.com/en-in/azure/data-factory/supported-file-formats-and-compression-codecs" TargetMode="External"/><Relationship Id="rId2" Type="http://schemas.openxmlformats.org/officeDocument/2006/relationships/hyperlink" Target="https://docs.microsoft.com/en-in/azure/data-factory/copy-activity-overview" TargetMode="External"/><Relationship Id="rId1" Type="http://schemas.openxmlformats.org/officeDocument/2006/relationships/slideLayout" Target="../slideLayouts/slideLayout2.xml"/><Relationship Id="rId6" Type="http://schemas.openxmlformats.org/officeDocument/2006/relationships/hyperlink" Target="https://docs.microsoft.com/en-in/azure/data-factory/delete-activity" TargetMode="External"/><Relationship Id="rId5" Type="http://schemas.openxmlformats.org/officeDocument/2006/relationships/hyperlink" Target="https://docs.microsoft.com/en-in/azure/data-factory/control-flow-get-metadata-activity" TargetMode="External"/><Relationship Id="rId4" Type="http://schemas.openxmlformats.org/officeDocument/2006/relationships/hyperlink" Target="https://docs.microsoft.com/en-in/azure/data-factory/control-flow-lookup-activ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docs.microsoft.com/en-us/azure/azure-glossary-cloud-terminology?toc=/azure/virtual-network/toc.json#region" TargetMode="External"/><Relationship Id="rId2" Type="http://schemas.openxmlformats.org/officeDocument/2006/relationships/hyperlink" Target="https://docs.microsoft.com/en-us/azure/azure-glossary-cloud-terminology?toc=/azure/virtual-network/toc.json#subscription"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docs.microsoft.com/en-us/azure/load-balancer/load-balancer-outbound-connections" TargetMode="External"/><Relationship Id="rId2" Type="http://schemas.openxmlformats.org/officeDocument/2006/relationships/hyperlink" Target="https://docs.microsoft.com/en-us/azure/load-balancer/load-balancer-standard-overview"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ocs.microsoft.com/en-us/azure/virtual-network/virtual-networks-overview"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docs.microsoft.com/en-us/azure/active-directory/develop/quickstart-create-new-tenant?toc=/azure/virtual-network/toc.json-a-new-azure-ad-tenant"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azuretuto.wordpress.com/2016/02/25/installing-openvpn-server-on-ubuntu-azure-v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docs.microsoft.com/en-us/azure/vpn-gateway/vpn-gateway-about-vpngateways?toc=/azure/virtual-network/toc.json#ExpressRoute"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tools.ietf.org/html/rfc1918"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hyperlink" Target="https://docs.microsoft.com/en-us/azure/virtual-network/troubleshoot-outbound-smtp-connectivity"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docs.microsoft.com/en-us/azure/availability-zones/az-overview"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computerhope.com/jargon/m/multicast.htm"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docs.microsoft.com/en-us/azure/load-balancer/load-balancer-overview" TargetMode="External"/><Relationship Id="rId2" Type="http://schemas.openxmlformats.org/officeDocument/2006/relationships/hyperlink" Target="https://docs.microsoft.com/en-us/azure/virtual-machine-scale-sets/virtual-machine-scale-sets-autoscale-overview" TargetMode="External"/><Relationship Id="rId1" Type="http://schemas.openxmlformats.org/officeDocument/2006/relationships/slideLayout" Target="../slideLayouts/slideLayout2.xml"/><Relationship Id="rId4" Type="http://schemas.openxmlformats.org/officeDocument/2006/relationships/hyperlink" Target="https://docs.microsoft.com/en-us/azure/application-gateway/application-gateway-introduction" TargetMode="External"/></Relationships>
</file>

<file path=ppt/slides/_rels/slide84.xml.rels><?xml version="1.0" encoding="UTF-8" standalone="yes"?>
<Relationships xmlns="http://schemas.openxmlformats.org/package/2006/relationships"><Relationship Id="rId2" Type="http://schemas.openxmlformats.org/officeDocument/2006/relationships/hyperlink" Target="https://docs.microsoft.com/en-us/azure/availability-zones/az-overview"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docs.microsoft.com/en-us/azure/azure-monitor/insights/vminsights-overview" TargetMode="External"/><Relationship Id="rId2" Type="http://schemas.openxmlformats.org/officeDocument/2006/relationships/hyperlink" Target="https://docs.microsoft.com/en-us/azure/virtual-machines/windows/managed-disks-overview" TargetMode="External"/><Relationship Id="rId1" Type="http://schemas.openxmlformats.org/officeDocument/2006/relationships/slideLayout" Target="../slideLayouts/slideLayout7.xml"/><Relationship Id="rId5" Type="http://schemas.openxmlformats.org/officeDocument/2006/relationships/hyperlink" Target="https://docs.microsoft.com/en-us/azure/azure-monitor/app/monitor-web-app-availability" TargetMode="External"/><Relationship Id="rId4" Type="http://schemas.openxmlformats.org/officeDocument/2006/relationships/hyperlink" Target="https://docs.microsoft.com/en-us/azure/azure-monitor/app/azure-vm-vmss-apps" TargetMode="Externa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hyperlink" Target="https://docs.microsoft.com/en-us/azure/load-balancer/concepts-limitations#internalloadbalancer" TargetMode="External"/><Relationship Id="rId2" Type="http://schemas.openxmlformats.org/officeDocument/2006/relationships/hyperlink" Target="https://docs.microsoft.com/en-us/azure/load-balancer/concepts-limitations#publicloadbalancer"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omputerhope.com/jargon/b/binary.htm" TargetMode="External"/><Relationship Id="rId2" Type="http://schemas.openxmlformats.org/officeDocument/2006/relationships/hyperlink" Target="https://www.computerhope.com/jargon/o/octet.htm" TargetMode="External"/><Relationship Id="rId1" Type="http://schemas.openxmlformats.org/officeDocument/2006/relationships/slideLayout" Target="../slideLayouts/slideLayout2.xml"/><Relationship Id="rId5" Type="http://schemas.openxmlformats.org/officeDocument/2006/relationships/hyperlink" Target="https://www.computerhope.com/jargon/h/hex.htm" TargetMode="External"/><Relationship Id="rId4" Type="http://schemas.openxmlformats.org/officeDocument/2006/relationships/hyperlink" Target="https://www.computerhope.com/jargon/o/octal.htm" TargetMode="External"/></Relationships>
</file>

<file path=ppt/slides/_rels/slide90.xml.rels><?xml version="1.0" encoding="UTF-8" standalone="yes"?>
<Relationships xmlns="http://schemas.openxmlformats.org/package/2006/relationships"><Relationship Id="rId2" Type="http://schemas.openxmlformats.org/officeDocument/2006/relationships/hyperlink" Target="https://docs.microsoft.com/en-us/azure/virtual-network/security-overview" TargetMode="Externa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https://docs.microsoft.com/en-us/azure/load-balancer/load-balancer-custom-probe-overview"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234B25AD-103D-47B9-8A08-1D6A30CF2ADF}"/>
              </a:ext>
            </a:extLst>
          </p:cNvPr>
          <p:cNvSpPr>
            <a:spLocks noGrp="1"/>
          </p:cNvSpPr>
          <p:nvPr>
            <p:ph type="title"/>
          </p:nvPr>
        </p:nvSpPr>
        <p:spPr>
          <a:xfrm>
            <a:off x="959896" y="960814"/>
            <a:ext cx="2732249" cy="4912936"/>
          </a:xfrm>
        </p:spPr>
        <p:txBody>
          <a:bodyPr anchor="b">
            <a:normAutofit/>
          </a:bodyPr>
          <a:lstStyle/>
          <a:p>
            <a:pPr algn="r"/>
            <a:r>
              <a:rPr lang="en-IN" sz="4000" b="1">
                <a:solidFill>
                  <a:schemeClr val="bg1"/>
                </a:solidFill>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B3C10BAB-E3F8-41F0-87B2-69CEA3A0CA34}"/>
              </a:ext>
            </a:extLst>
          </p:cNvPr>
          <p:cNvSpPr>
            <a:spLocks noGrp="1"/>
          </p:cNvSpPr>
          <p:nvPr>
            <p:ph sz="quarter" idx="13"/>
          </p:nvPr>
        </p:nvSpPr>
        <p:spPr>
          <a:xfrm>
            <a:off x="4979078" y="960814"/>
            <a:ext cx="6247722" cy="4830385"/>
          </a:xfrm>
        </p:spPr>
        <p:txBody>
          <a:bodyPr anchor="ctr">
            <a:normAutofit/>
          </a:bodyPr>
          <a:lstStyle/>
          <a:p>
            <a:pPr>
              <a:lnSpc>
                <a:spcPct val="110000"/>
              </a:lnSpc>
            </a:pPr>
            <a:r>
              <a:rPr lang="en-US" sz="1400" cap="none" dirty="0">
                <a:latin typeface="Calibri" panose="020F0502020204030204" pitchFamily="34" charset="0"/>
                <a:cs typeface="Calibri" panose="020F0502020204030204" pitchFamily="34" charset="0"/>
              </a:rPr>
              <a:t>Overview  </a:t>
            </a:r>
          </a:p>
          <a:p>
            <a:pPr>
              <a:lnSpc>
                <a:spcPct val="110000"/>
              </a:lnSpc>
            </a:pPr>
            <a:r>
              <a:rPr lang="en-US" sz="1400" cap="none" dirty="0">
                <a:latin typeface="Calibri" panose="020F0502020204030204" pitchFamily="34" charset="0"/>
                <a:cs typeface="Calibri" panose="020F0502020204030204" pitchFamily="34" charset="0"/>
              </a:rPr>
              <a:t>IP history.</a:t>
            </a:r>
          </a:p>
          <a:p>
            <a:pPr>
              <a:lnSpc>
                <a:spcPct val="110000"/>
              </a:lnSpc>
            </a:pPr>
            <a:r>
              <a:rPr lang="en-US" sz="1400" cap="none" dirty="0">
                <a:latin typeface="Calibri" panose="020F0502020204030204" pitchFamily="34" charset="0"/>
                <a:cs typeface="Calibri" panose="020F0502020204030204" pitchFamily="34" charset="0"/>
              </a:rPr>
              <a:t>IP addresses.</a:t>
            </a:r>
          </a:p>
          <a:p>
            <a:pPr>
              <a:lnSpc>
                <a:spcPct val="110000"/>
              </a:lnSpc>
            </a:pPr>
            <a:r>
              <a:rPr lang="en-US" sz="1400" cap="none" dirty="0">
                <a:latin typeface="Calibri" panose="020F0502020204030204" pitchFamily="34" charset="0"/>
                <a:cs typeface="Calibri" panose="020F0502020204030204" pitchFamily="34" charset="0"/>
              </a:rPr>
              <a:t>IPv4 and IPv6 addresses.</a:t>
            </a:r>
          </a:p>
          <a:p>
            <a:pPr>
              <a:lnSpc>
                <a:spcPct val="110000"/>
              </a:lnSpc>
            </a:pPr>
            <a:r>
              <a:rPr lang="en-US" sz="1400" cap="none" dirty="0">
                <a:latin typeface="Calibri" panose="020F0502020204030204" pitchFamily="34" charset="0"/>
                <a:cs typeface="Calibri" panose="020F0502020204030204" pitchFamily="34" charset="0"/>
              </a:rPr>
              <a:t>IP address classes.</a:t>
            </a:r>
          </a:p>
          <a:p>
            <a:pPr>
              <a:lnSpc>
                <a:spcPct val="110000"/>
              </a:lnSpc>
            </a:pPr>
            <a:r>
              <a:rPr lang="en-US" sz="1400" cap="none" dirty="0">
                <a:latin typeface="Calibri" panose="020F0502020204030204" pitchFamily="34" charset="0"/>
                <a:cs typeface="Calibri" panose="020F0502020204030204" pitchFamily="34" charset="0"/>
              </a:rPr>
              <a:t>IP address breakdown.</a:t>
            </a:r>
          </a:p>
          <a:p>
            <a:pPr>
              <a:lnSpc>
                <a:spcPct val="110000"/>
              </a:lnSpc>
            </a:pPr>
            <a:r>
              <a:rPr lang="en-US" sz="1400" cap="none" dirty="0">
                <a:latin typeface="Calibri" panose="020F0502020204030204" pitchFamily="34" charset="0"/>
                <a:cs typeface="Calibri" panose="020F0502020204030204" pitchFamily="34" charset="0"/>
              </a:rPr>
              <a:t>Process of DORA in DHCP</a:t>
            </a:r>
          </a:p>
          <a:p>
            <a:pPr>
              <a:lnSpc>
                <a:spcPct val="110000"/>
              </a:lnSpc>
            </a:pPr>
            <a:r>
              <a:rPr lang="en-IN" sz="1400" cap="none" dirty="0">
                <a:latin typeface="Calibri" panose="020F0502020204030204" pitchFamily="34" charset="0"/>
                <a:cs typeface="Calibri" panose="020F0502020204030204" pitchFamily="34" charset="0"/>
              </a:rPr>
              <a:t>Network  Masks</a:t>
            </a:r>
          </a:p>
          <a:p>
            <a:pPr>
              <a:lnSpc>
                <a:spcPct val="110000"/>
              </a:lnSpc>
            </a:pPr>
            <a:r>
              <a:rPr lang="en-US" sz="1400" cap="none" dirty="0">
                <a:latin typeface="Calibri" panose="020F0502020204030204" pitchFamily="34" charset="0"/>
                <a:cs typeface="Calibri" panose="020F0502020204030204" pitchFamily="34" charset="0"/>
              </a:rPr>
              <a:t>Azure Deployment Models</a:t>
            </a:r>
          </a:p>
          <a:p>
            <a:pPr>
              <a:lnSpc>
                <a:spcPct val="110000"/>
              </a:lnSpc>
            </a:pPr>
            <a:r>
              <a:rPr lang="en-US" sz="1400" cap="none" dirty="0">
                <a:latin typeface="Calibri" panose="020F0502020204030204" pitchFamily="34" charset="0"/>
                <a:cs typeface="Calibri" panose="020F0502020204030204" pitchFamily="34" charset="0"/>
              </a:rPr>
              <a:t>Azure Resource Manager</a:t>
            </a:r>
          </a:p>
          <a:p>
            <a:pPr>
              <a:lnSpc>
                <a:spcPct val="110000"/>
              </a:lnSpc>
            </a:pPr>
            <a:r>
              <a:rPr lang="en-US" sz="1400" cap="none" dirty="0">
                <a:latin typeface="Calibri" panose="020F0502020204030204" pitchFamily="34" charset="0"/>
                <a:cs typeface="Calibri" panose="020F0502020204030204" pitchFamily="34" charset="0"/>
              </a:rPr>
              <a:t>Azure Storage Account</a:t>
            </a:r>
          </a:p>
          <a:p>
            <a:pPr>
              <a:lnSpc>
                <a:spcPct val="110000"/>
              </a:lnSpc>
            </a:pPr>
            <a:r>
              <a:rPr lang="en-US" sz="1400" cap="none" dirty="0">
                <a:latin typeface="Calibri" panose="020F0502020204030204" pitchFamily="34" charset="0"/>
                <a:cs typeface="Calibri" panose="020F0502020204030204" pitchFamily="34" charset="0"/>
              </a:rPr>
              <a:t>Azure Storage Services</a:t>
            </a:r>
          </a:p>
          <a:p>
            <a:pPr>
              <a:lnSpc>
                <a:spcPct val="110000"/>
              </a:lnSpc>
            </a:pPr>
            <a:r>
              <a:rPr lang="en-US" sz="1400" cap="none" dirty="0">
                <a:latin typeface="Calibri" panose="020F0502020204030204" pitchFamily="34" charset="0"/>
                <a:cs typeface="Calibri" panose="020F0502020204030204" pitchFamily="34" charset="0"/>
              </a:rPr>
              <a:t>Secure Access  Signature(SAS)</a:t>
            </a:r>
            <a:endParaRPr lang="en-IN" sz="1400" cap="none" dirty="0">
              <a:latin typeface="Calibri" panose="020F0502020204030204" pitchFamily="34" charset="0"/>
              <a:cs typeface="Calibri" panose="020F0502020204030204" pitchFamily="34" charset="0"/>
            </a:endParaRPr>
          </a:p>
          <a:p>
            <a:pPr>
              <a:lnSpc>
                <a:spcPct val="110000"/>
              </a:lnSpc>
            </a:pPr>
            <a:endParaRPr lang="en-US" sz="1400" cap="none" dirty="0">
              <a:latin typeface="Calibri" panose="020F0502020204030204" pitchFamily="34" charset="0"/>
              <a:cs typeface="Calibri" panose="020F0502020204030204" pitchFamily="34" charset="0"/>
            </a:endParaRPr>
          </a:p>
          <a:p>
            <a:pPr>
              <a:lnSpc>
                <a:spcPct val="110000"/>
              </a:lnSpc>
            </a:pPr>
            <a:endParaRPr lang="en-US" sz="1400" cap="none" dirty="0">
              <a:latin typeface="Calibri" panose="020F0502020204030204" pitchFamily="34" charset="0"/>
              <a:cs typeface="Calibri" panose="020F0502020204030204" pitchFamily="34" charset="0"/>
            </a:endParaRPr>
          </a:p>
          <a:p>
            <a:pPr marL="0" indent="0">
              <a:lnSpc>
                <a:spcPct val="110000"/>
              </a:lnSpc>
              <a:buNone/>
            </a:pPr>
            <a:endParaRPr lang="en-IN" sz="1400" dirty="0"/>
          </a:p>
        </p:txBody>
      </p:sp>
    </p:spTree>
    <p:extLst>
      <p:ext uri="{BB962C8B-B14F-4D97-AF65-F5344CB8AC3E}">
        <p14:creationId xmlns:p14="http://schemas.microsoft.com/office/powerpoint/2010/main" val="219669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13E35-E562-4981-99AD-A8C9ADDED35B}"/>
              </a:ext>
            </a:extLst>
          </p:cNvPr>
          <p:cNvSpPr>
            <a:spLocks noGrp="1"/>
          </p:cNvSpPr>
          <p:nvPr>
            <p:ph sz="quarter" idx="13"/>
          </p:nvPr>
        </p:nvSpPr>
        <p:spPr>
          <a:xfrm>
            <a:off x="913774" y="1603514"/>
            <a:ext cx="10363826" cy="4187686"/>
          </a:xfrm>
        </p:spPr>
        <p:txBody>
          <a:bodyPr>
            <a:normAutofit/>
          </a:bodyPr>
          <a:lstStyle/>
          <a:p>
            <a:r>
              <a:rPr lang="en-US" cap="none" dirty="0">
                <a:latin typeface="Calibri" panose="020F0502020204030204" pitchFamily="34" charset="0"/>
                <a:cs typeface="Calibri" panose="020F0502020204030204" pitchFamily="34" charset="0"/>
              </a:rPr>
              <a:t>As another example see </a:t>
            </a:r>
            <a:r>
              <a:rPr lang="en-US" b="1" cap="none" dirty="0">
                <a:latin typeface="Calibri" panose="020F0502020204030204" pitchFamily="34" charset="0"/>
                <a:cs typeface="Calibri" panose="020F0502020204030204" pitchFamily="34" charset="0"/>
                <a:hlinkClick r:id="rId2" action="ppaction://hlinksldjump">
                  <a:extLst>
                    <a:ext uri="{A12FA001-AC4F-418D-AE19-62706E023703}">
                      <ahyp:hlinkClr xmlns:ahyp="http://schemas.microsoft.com/office/drawing/2018/hyperlinkcolor" val="tx"/>
                    </a:ext>
                  </a:extLst>
                </a:hlinkClick>
              </a:rPr>
              <a:t>Table B</a:t>
            </a:r>
            <a:r>
              <a:rPr lang="en-US" cap="none" dirty="0">
                <a:latin typeface="Calibri" panose="020F0502020204030204" pitchFamily="34" charset="0"/>
                <a:cs typeface="Calibri" panose="020F0502020204030204" pitchFamily="34" charset="0"/>
              </a:rPr>
              <a:t>, let's break down the ipv4 address </a:t>
            </a:r>
            <a:r>
              <a:rPr lang="en-US" b="1" cap="none" dirty="0">
                <a:latin typeface="Calibri" panose="020F0502020204030204" pitchFamily="34" charset="0"/>
                <a:cs typeface="Calibri" panose="020F0502020204030204" pitchFamily="34" charset="0"/>
              </a:rPr>
              <a:t>166.70.10.23</a:t>
            </a:r>
            <a:r>
              <a:rPr lang="en-US" cap="none" dirty="0">
                <a:latin typeface="Calibri" panose="020F0502020204030204" pitchFamily="34" charset="0"/>
                <a:cs typeface="Calibri" panose="020F0502020204030204" pitchFamily="34" charset="0"/>
              </a:rPr>
              <a:t> in the following table. The first row contains the separate octets (bytes) of the IP address, represented in decimal. In decimal representation, the rightmost digit is multiplied by 1 (10</a:t>
            </a:r>
            <a:r>
              <a:rPr lang="en-US" cap="none" baseline="30000" dirty="0">
                <a:latin typeface="Calibri" panose="020F0502020204030204" pitchFamily="34" charset="0"/>
                <a:cs typeface="Calibri" panose="020F0502020204030204" pitchFamily="34" charset="0"/>
              </a:rPr>
              <a:t>0</a:t>
            </a:r>
            <a:r>
              <a:rPr lang="en-US" cap="none" dirty="0">
                <a:latin typeface="Calibri" panose="020F0502020204030204" pitchFamily="34" charset="0"/>
                <a:cs typeface="Calibri" panose="020F0502020204030204" pitchFamily="34" charset="0"/>
              </a:rPr>
              <a:t>), the second-rightmost digit is multiplied by 10 (10</a:t>
            </a:r>
            <a:r>
              <a:rPr lang="en-US" cap="none" baseline="30000" dirty="0">
                <a:latin typeface="Calibri" panose="020F0502020204030204" pitchFamily="34" charset="0"/>
                <a:cs typeface="Calibri" panose="020F0502020204030204" pitchFamily="34" charset="0"/>
              </a:rPr>
              <a:t>1</a:t>
            </a:r>
            <a:r>
              <a:rPr lang="en-US" cap="none" dirty="0">
                <a:latin typeface="Calibri" panose="020F0502020204030204" pitchFamily="34" charset="0"/>
                <a:cs typeface="Calibri" panose="020F0502020204030204" pitchFamily="34" charset="0"/>
              </a:rPr>
              <a:t>), the third-rightmost is multiplied by 100 (10</a:t>
            </a:r>
            <a:r>
              <a:rPr lang="en-US" cap="none" baseline="30000" dirty="0">
                <a:latin typeface="Calibri" panose="020F0502020204030204" pitchFamily="34" charset="0"/>
                <a:cs typeface="Calibri" panose="020F0502020204030204" pitchFamily="34" charset="0"/>
              </a:rPr>
              <a:t>2</a:t>
            </a:r>
            <a:r>
              <a:rPr lang="en-US" cap="none" dirty="0">
                <a:latin typeface="Calibri" panose="020F0502020204030204" pitchFamily="34" charset="0"/>
                <a:cs typeface="Calibri" panose="020F0502020204030204" pitchFamily="34" charset="0"/>
              </a:rPr>
              <a:t>), etc.</a:t>
            </a:r>
          </a:p>
          <a:p>
            <a:r>
              <a:rPr lang="en-US" cap="none" dirty="0">
                <a:latin typeface="Calibri" panose="020F0502020204030204" pitchFamily="34" charset="0"/>
                <a:cs typeface="Calibri" panose="020F0502020204030204" pitchFamily="34" charset="0"/>
              </a:rPr>
              <a:t>The second row of the table shows the same numeric values, represented in binary. In binary, the rightmost digit is multiplied by 1 (2</a:t>
            </a:r>
            <a:r>
              <a:rPr lang="en-US" cap="none" baseline="30000" dirty="0">
                <a:latin typeface="Calibri" panose="020F0502020204030204" pitchFamily="34" charset="0"/>
                <a:cs typeface="Calibri" panose="020F0502020204030204" pitchFamily="34" charset="0"/>
              </a:rPr>
              <a:t>0</a:t>
            </a:r>
            <a:r>
              <a:rPr lang="en-US" cap="none" dirty="0">
                <a:latin typeface="Calibri" panose="020F0502020204030204" pitchFamily="34" charset="0"/>
                <a:cs typeface="Calibri" panose="020F0502020204030204" pitchFamily="34" charset="0"/>
              </a:rPr>
              <a:t>), the second-rightmost digit is multiplied by 2 (2</a:t>
            </a:r>
            <a:r>
              <a:rPr lang="en-US" cap="none" baseline="30000" dirty="0">
                <a:latin typeface="Calibri" panose="020F0502020204030204" pitchFamily="34" charset="0"/>
                <a:cs typeface="Calibri" panose="020F0502020204030204" pitchFamily="34" charset="0"/>
              </a:rPr>
              <a:t>1</a:t>
            </a:r>
            <a:r>
              <a:rPr lang="en-US" cap="none" dirty="0">
                <a:latin typeface="Calibri" panose="020F0502020204030204" pitchFamily="34" charset="0"/>
                <a:cs typeface="Calibri" panose="020F0502020204030204" pitchFamily="34" charset="0"/>
              </a:rPr>
              <a:t>), the third-rightmost digit is multiplied by 4 (2</a:t>
            </a:r>
            <a:r>
              <a:rPr lang="en-US" cap="none" baseline="30000" dirty="0">
                <a:latin typeface="Calibri" panose="020F0502020204030204" pitchFamily="34" charset="0"/>
                <a:cs typeface="Calibri" panose="020F0502020204030204" pitchFamily="34" charset="0"/>
              </a:rPr>
              <a:t>2</a:t>
            </a:r>
            <a:r>
              <a:rPr lang="en-US" cap="none" dirty="0">
                <a:latin typeface="Calibri" panose="020F0502020204030204" pitchFamily="34" charset="0"/>
                <a:cs typeface="Calibri" panose="020F0502020204030204" pitchFamily="34" charset="0"/>
              </a:rPr>
              <a:t>), etc.</a:t>
            </a:r>
          </a:p>
          <a:p>
            <a:r>
              <a:rPr lang="en-US" cap="none" dirty="0">
                <a:latin typeface="Calibri" panose="020F0502020204030204" pitchFamily="34" charset="0"/>
                <a:cs typeface="Calibri" panose="020F0502020204030204" pitchFamily="34" charset="0"/>
              </a:rPr>
              <a:t>The third row shows how the binary representation can be converted to decimal, by converting the individual digits and adding the values. Binary digits in bold correspond to the values added.</a:t>
            </a:r>
          </a:p>
          <a:p>
            <a:endParaRPr lang="en-US" dirty="0"/>
          </a:p>
          <a:p>
            <a:endParaRPr lang="en-IN" dirty="0"/>
          </a:p>
        </p:txBody>
      </p:sp>
    </p:spTree>
    <p:extLst>
      <p:ext uri="{BB962C8B-B14F-4D97-AF65-F5344CB8AC3E}">
        <p14:creationId xmlns:p14="http://schemas.microsoft.com/office/powerpoint/2010/main" val="401772441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666B2A-851F-4C16-852A-58BB21A1A4B0}"/>
              </a:ext>
            </a:extLst>
          </p:cNvPr>
          <p:cNvSpPr/>
          <p:nvPr/>
        </p:nvSpPr>
        <p:spPr>
          <a:xfrm>
            <a:off x="1537251" y="742267"/>
            <a:ext cx="9528313" cy="1308050"/>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Static VIP</a:t>
            </a:r>
          </a:p>
          <a:p>
            <a:r>
              <a:rPr lang="en-US" dirty="0">
                <a:solidFill>
                  <a:srgbClr val="171717"/>
                </a:solidFill>
                <a:latin typeface="Calibri" panose="020F0502020204030204" pitchFamily="34" charset="0"/>
                <a:cs typeface="Calibri" panose="020F0502020204030204" pitchFamily="34" charset="0"/>
              </a:rPr>
              <a:t>The application gateway standard_v2 SKU supports static VIP type exclusively. This ensures that the VIP associated with application gateway doesn't change even over the lifetime of the application gateway.</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07DB8701-8447-48BC-A7CC-287B70A71E45}"/>
              </a:ext>
            </a:extLst>
          </p:cNvPr>
          <p:cNvSpPr/>
          <p:nvPr/>
        </p:nvSpPr>
        <p:spPr>
          <a:xfrm>
            <a:off x="1537251" y="2050317"/>
            <a:ext cx="9528313" cy="1308050"/>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Web application firewall</a:t>
            </a:r>
          </a:p>
          <a:p>
            <a:r>
              <a:rPr lang="en-US" dirty="0">
                <a:solidFill>
                  <a:srgbClr val="171717"/>
                </a:solidFill>
                <a:latin typeface="Calibri" panose="020F0502020204030204" pitchFamily="34" charset="0"/>
                <a:cs typeface="Calibri" panose="020F0502020204030204" pitchFamily="34" charset="0"/>
              </a:rPr>
              <a:t>Web application firewall (WAF) is a service that provides centralized protection of your web applications from common exploits and vulnerabilities. WAF is based on rules from the </a:t>
            </a:r>
            <a:r>
              <a:rPr lang="en-US" u="sng" dirty="0">
                <a:solidFill>
                  <a:srgbClr val="171717"/>
                </a:solidFill>
                <a:latin typeface="Calibri" panose="020F0502020204030204" pitchFamily="34" charset="0"/>
                <a:cs typeface="Calibri" panose="020F0502020204030204" pitchFamily="34" charset="0"/>
                <a:hlinkClick r:id="rId2"/>
              </a:rPr>
              <a:t>OWASP (open web application security project) core rule sets</a:t>
            </a:r>
            <a:r>
              <a:rPr lang="en-US" dirty="0">
                <a:solidFill>
                  <a:srgbClr val="171717"/>
                </a:solidFill>
                <a:latin typeface="Calibri" panose="020F0502020204030204" pitchFamily="34" charset="0"/>
                <a:cs typeface="Calibri" panose="020F0502020204030204" pitchFamily="34" charset="0"/>
              </a:rPr>
              <a:t> 3.1 (waf_v2 only), 3.0, and 2.2.9.</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A2F3E13-1850-4877-80FE-6F88A6BB9AE0}"/>
              </a:ext>
            </a:extLst>
          </p:cNvPr>
          <p:cNvSpPr/>
          <p:nvPr/>
        </p:nvSpPr>
        <p:spPr>
          <a:xfrm>
            <a:off x="1537249" y="3358367"/>
            <a:ext cx="9528313"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Web applications are increasingly targets of malicious attacks that exploit common known vulnerabilities. Common among these exploits are SQL injection attacks, cross site scripting attacks to name a few. Preventing such attacks in application code can be challenging and may require rigorous maintenance, patching and monitoring at many layers of the application topology.</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F01DD3C-8B24-4E7B-92A6-82EB5962F0AD}"/>
              </a:ext>
            </a:extLst>
          </p:cNvPr>
          <p:cNvSpPr/>
          <p:nvPr/>
        </p:nvSpPr>
        <p:spPr>
          <a:xfrm>
            <a:off x="1537249" y="4558696"/>
            <a:ext cx="9528313"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 centralized web application firewall helps make security management much simpler and gives better assurance to application administrators against threats or intrusions. A WAF solution can also react to a security threat faster by patching a known vulnerability at a central location versus securing each of individual web applications. Existing application gateways can be converted to a Web Application Firewall enabled application gateway easily.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52434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936A4B-8E13-41F7-909C-D3D40872E3A0}"/>
              </a:ext>
            </a:extLst>
          </p:cNvPr>
          <p:cNvSpPr/>
          <p:nvPr/>
        </p:nvSpPr>
        <p:spPr>
          <a:xfrm>
            <a:off x="1464883" y="607176"/>
            <a:ext cx="7829131" cy="477054"/>
          </a:xfrm>
          <a:prstGeom prst="rect">
            <a:avLst/>
          </a:prstGeom>
        </p:spPr>
        <p:txBody>
          <a:bodyPr wrap="none">
            <a:spAutoFit/>
          </a:bodyPr>
          <a:lstStyle/>
          <a:p>
            <a:r>
              <a:rPr lang="en-US" sz="2500" b="1" dirty="0">
                <a:solidFill>
                  <a:srgbClr val="193549"/>
                </a:solidFill>
                <a:latin typeface="Calibri" panose="020F0502020204030204" pitchFamily="34" charset="0"/>
                <a:cs typeface="Calibri" panose="020F0502020204030204" pitchFamily="34" charset="0"/>
              </a:rPr>
              <a:t>When to use azure load balancer or application gateway</a:t>
            </a:r>
            <a:endParaRPr lang="en-US" sz="2500" b="1" i="0" dirty="0">
              <a:solidFill>
                <a:srgbClr val="193549"/>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A7474534-42F6-4502-86E0-49A5D05BBE2D}"/>
              </a:ext>
            </a:extLst>
          </p:cNvPr>
          <p:cNvSpPr/>
          <p:nvPr/>
        </p:nvSpPr>
        <p:spPr>
          <a:xfrm>
            <a:off x="1464883" y="2007560"/>
            <a:ext cx="9918734" cy="2585323"/>
          </a:xfrm>
          <a:prstGeom prst="rect">
            <a:avLst/>
          </a:prstGeom>
        </p:spPr>
        <p:txBody>
          <a:bodyPr wrap="square">
            <a:spAutoFit/>
          </a:bodyPr>
          <a:lstStyle/>
          <a:p>
            <a:pPr>
              <a:buFont typeface="Arial" panose="020B0604020202020204" pitchFamily="34" charset="0"/>
              <a:buChar char="•"/>
            </a:pPr>
            <a:r>
              <a:rPr lang="en-US" dirty="0">
                <a:solidFill>
                  <a:srgbClr val="383838"/>
                </a:solidFill>
                <a:latin typeface="Calibri" panose="020F0502020204030204" pitchFamily="34" charset="0"/>
                <a:cs typeface="Calibri" panose="020F0502020204030204" pitchFamily="34" charset="0"/>
              </a:rPr>
              <a:t>Load balancer is free (unless you wish to use multiple </a:t>
            </a:r>
            <a:r>
              <a:rPr lang="en-US" dirty="0">
                <a:solidFill>
                  <a:srgbClr val="1D3453"/>
                </a:solidFill>
                <a:latin typeface="Calibri" panose="020F0502020204030204" pitchFamily="34" charset="0"/>
                <a:cs typeface="Calibri" panose="020F0502020204030204" pitchFamily="34" charset="0"/>
                <a:hlinkClick r:id="rId2"/>
              </a:rPr>
              <a:t>virtual </a:t>
            </a:r>
            <a:r>
              <a:rPr lang="en-US" dirty="0" err="1">
                <a:solidFill>
                  <a:srgbClr val="1D3453"/>
                </a:solidFill>
                <a:latin typeface="Calibri" panose="020F0502020204030204" pitchFamily="34" charset="0"/>
                <a:cs typeface="Calibri" panose="020F0502020204030204" pitchFamily="34" charset="0"/>
                <a:hlinkClick r:id="rId2"/>
              </a:rPr>
              <a:t>ips</a:t>
            </a:r>
            <a:r>
              <a:rPr lang="en-US" dirty="0">
                <a:solidFill>
                  <a:srgbClr val="383838"/>
                </a:solidFill>
                <a:latin typeface="Calibri" panose="020F0502020204030204" pitchFamily="34" charset="0"/>
                <a:cs typeface="Calibri" panose="020F0502020204030204" pitchFamily="34" charset="0"/>
              </a:rPr>
              <a:t>). Application gateway is billed per-hour, and has two tiers, depending on features you need (with/without WAF)</a:t>
            </a:r>
          </a:p>
          <a:p>
            <a:pPr>
              <a:buFont typeface="Arial" panose="020B0604020202020204" pitchFamily="34" charset="0"/>
              <a:buChar char="•"/>
            </a:pPr>
            <a:endParaRPr lang="en-US" dirty="0">
              <a:solidFill>
                <a:srgbClr val="383838"/>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383838"/>
                </a:solidFill>
                <a:latin typeface="Calibri" panose="020F0502020204030204" pitchFamily="34" charset="0"/>
                <a:cs typeface="Calibri" panose="020F0502020204030204" pitchFamily="34" charset="0"/>
              </a:rPr>
              <a:t>Application gateway supports ssl termination, </a:t>
            </a:r>
            <a:r>
              <a:rPr lang="en-US" dirty="0" err="1">
                <a:solidFill>
                  <a:srgbClr val="383838"/>
                </a:solidFill>
                <a:latin typeface="Calibri" panose="020F0502020204030204" pitchFamily="34" charset="0"/>
                <a:cs typeface="Calibri" panose="020F0502020204030204" pitchFamily="34" charset="0"/>
              </a:rPr>
              <a:t>url</a:t>
            </a:r>
            <a:r>
              <a:rPr lang="en-US" dirty="0">
                <a:solidFill>
                  <a:srgbClr val="383838"/>
                </a:solidFill>
                <a:latin typeface="Calibri" panose="020F0502020204030204" pitchFamily="34" charset="0"/>
                <a:cs typeface="Calibri" panose="020F0502020204030204" pitchFamily="34" charset="0"/>
              </a:rPr>
              <a:t>-based routing, multi-site routing, cookie-based session affinity and web application firewall (</a:t>
            </a:r>
            <a:r>
              <a:rPr lang="en-US" dirty="0" err="1">
                <a:solidFill>
                  <a:srgbClr val="383838"/>
                </a:solidFill>
                <a:latin typeface="Calibri" panose="020F0502020204030204" pitchFamily="34" charset="0"/>
                <a:cs typeface="Calibri" panose="020F0502020204030204" pitchFamily="34" charset="0"/>
              </a:rPr>
              <a:t>waf</a:t>
            </a:r>
            <a:r>
              <a:rPr lang="en-US" dirty="0">
                <a:solidFill>
                  <a:srgbClr val="383838"/>
                </a:solidFill>
                <a:latin typeface="Calibri" panose="020F0502020204030204" pitchFamily="34" charset="0"/>
                <a:cs typeface="Calibri" panose="020F0502020204030204" pitchFamily="34" charset="0"/>
              </a:rPr>
              <a:t>) features. Azure load balancer provides basic load balancing based on 2 or 5 tuple matches.</a:t>
            </a:r>
          </a:p>
          <a:p>
            <a:pPr>
              <a:buFont typeface="Arial" panose="020B0604020202020204" pitchFamily="34" charset="0"/>
              <a:buChar char="•"/>
            </a:pPr>
            <a:endParaRPr lang="en-US" dirty="0">
              <a:solidFill>
                <a:srgbClr val="383838"/>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383838"/>
                </a:solidFill>
                <a:latin typeface="Calibri" panose="020F0502020204030204" pitchFamily="34" charset="0"/>
                <a:cs typeface="Calibri" panose="020F0502020204030204" pitchFamily="34" charset="0"/>
              </a:rPr>
              <a:t>Load balancer only supports endpoints hosted in azure. Application gateway can support any routable IP address.</a:t>
            </a:r>
            <a:endParaRPr lang="en-US" b="0" i="0" dirty="0">
              <a:solidFill>
                <a:srgbClr val="383838"/>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307574D2-9318-4A0C-A2DC-8B851FBD34B8}"/>
              </a:ext>
            </a:extLst>
          </p:cNvPr>
          <p:cNvSpPr/>
          <p:nvPr/>
        </p:nvSpPr>
        <p:spPr>
          <a:xfrm>
            <a:off x="1464883" y="1084230"/>
            <a:ext cx="9806608" cy="923330"/>
          </a:xfrm>
          <a:prstGeom prst="rect">
            <a:avLst/>
          </a:prstGeom>
        </p:spPr>
        <p:txBody>
          <a:bodyPr wrap="square">
            <a:spAutoFit/>
          </a:bodyPr>
          <a:lstStyle/>
          <a:p>
            <a:r>
              <a:rPr lang="en-US" dirty="0">
                <a:solidFill>
                  <a:srgbClr val="383838"/>
                </a:solidFill>
                <a:latin typeface="Calibri" panose="020F0502020204030204" pitchFamily="34" charset="0"/>
                <a:cs typeface="Calibri" panose="020F0502020204030204" pitchFamily="34" charset="0"/>
              </a:rPr>
              <a:t>The first real difference between the azure load balancer and application gateway is that an ALB works with traffic at layer 4, while application gateway handles just layer 7 traffic, and specifically, within that, HTTP (including HTTPS and </a:t>
            </a:r>
            <a:r>
              <a:rPr lang="en-US" dirty="0" err="1">
                <a:solidFill>
                  <a:srgbClr val="383838"/>
                </a:solidFill>
                <a:latin typeface="Calibri" panose="020F0502020204030204" pitchFamily="34" charset="0"/>
                <a:cs typeface="Calibri" panose="020F0502020204030204" pitchFamily="34" charset="0"/>
              </a:rPr>
              <a:t>websockets</a:t>
            </a:r>
            <a:r>
              <a:rPr lang="en-US" dirty="0">
                <a:solidFill>
                  <a:srgbClr val="383838"/>
                </a:solidFill>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17719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D2BA42-C48E-4BE3-B77C-300B5782265C}"/>
              </a:ext>
            </a:extLst>
          </p:cNvPr>
          <p:cNvSpPr/>
          <p:nvPr/>
        </p:nvSpPr>
        <p:spPr>
          <a:xfrm>
            <a:off x="1600432" y="698082"/>
            <a:ext cx="4731936" cy="477054"/>
          </a:xfrm>
          <a:prstGeom prst="rect">
            <a:avLst/>
          </a:prstGeom>
        </p:spPr>
        <p:txBody>
          <a:bodyPr wrap="none">
            <a:spAutoFit/>
          </a:bodyPr>
          <a:lstStyle/>
          <a:p>
            <a:r>
              <a:rPr lang="en-US" sz="2500" b="1" dirty="0">
                <a:solidFill>
                  <a:srgbClr val="171717"/>
                </a:solidFill>
                <a:latin typeface="Calibri" panose="020F0502020204030204" pitchFamily="34" charset="0"/>
                <a:cs typeface="Calibri" panose="020F0502020204030204" pitchFamily="34" charset="0"/>
              </a:rPr>
              <a:t>What is a virtual network gateway</a:t>
            </a:r>
            <a:endParaRPr lang="en-US" sz="2500" b="1"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9D0345E1-D903-4C22-B5C5-CA58B3A3821F}"/>
              </a:ext>
            </a:extLst>
          </p:cNvPr>
          <p:cNvSpPr/>
          <p:nvPr/>
        </p:nvSpPr>
        <p:spPr>
          <a:xfrm>
            <a:off x="1600432" y="1231652"/>
            <a:ext cx="9175420"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 virtual network gateway is composed of two or more vms that are deployed to a specific subnet you create called the </a:t>
            </a:r>
            <a:r>
              <a:rPr lang="en-US" i="1" dirty="0">
                <a:solidFill>
                  <a:srgbClr val="171717"/>
                </a:solidFill>
                <a:latin typeface="Calibri" panose="020F0502020204030204" pitchFamily="34" charset="0"/>
                <a:cs typeface="Calibri" panose="020F0502020204030204" pitchFamily="34" charset="0"/>
              </a:rPr>
              <a:t>gateway subnet</a:t>
            </a:r>
            <a:r>
              <a:rPr lang="en-US" dirty="0">
                <a:solidFill>
                  <a:srgbClr val="171717"/>
                </a:solidFill>
                <a:latin typeface="Calibri" panose="020F0502020204030204" pitchFamily="34" charset="0"/>
                <a:cs typeface="Calibri" panose="020F0502020204030204" pitchFamily="34" charset="0"/>
              </a:rPr>
              <a:t>. Virtual network gateway vms contain routing tables and run specific gateway services. These vms are created when you create the virtual network gateway. You can't directly configure the vms that are part of the virtual network gateway.</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D5207DC1-2850-4305-9CF0-282F82EB6C8F}"/>
              </a:ext>
            </a:extLst>
          </p:cNvPr>
          <p:cNvSpPr/>
          <p:nvPr/>
        </p:nvSpPr>
        <p:spPr>
          <a:xfrm>
            <a:off x="1600432" y="2873218"/>
            <a:ext cx="9175420"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VPN gateways can be deployed in azure availability zones. This brings resiliency, scalability, and higher availability to virtual network gateways. Deploying gateways in azure availability zones physically and logically separates gateways within a region, while protecting your on-premises network connectivity to azure from zone-level failures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87467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370DFBB-8794-4097-9490-8B071D911092}"/>
              </a:ext>
            </a:extLst>
          </p:cNvPr>
          <p:cNvGraphicFramePr>
            <a:graphicFrameLocks noGrp="1"/>
          </p:cNvGraphicFramePr>
          <p:nvPr>
            <p:extLst>
              <p:ext uri="{D42A27DB-BD31-4B8C-83A1-F6EECF244321}">
                <p14:modId xmlns:p14="http://schemas.microsoft.com/office/powerpoint/2010/main" val="1506116461"/>
              </p:ext>
            </p:extLst>
          </p:nvPr>
        </p:nvGraphicFramePr>
        <p:xfrm>
          <a:off x="1153551" y="562708"/>
          <a:ext cx="9791115" cy="6077244"/>
        </p:xfrm>
        <a:graphic>
          <a:graphicData uri="http://schemas.openxmlformats.org/drawingml/2006/table">
            <a:tbl>
              <a:tblPr/>
              <a:tblGrid>
                <a:gridCol w="1803939">
                  <a:extLst>
                    <a:ext uri="{9D8B030D-6E8A-4147-A177-3AD203B41FA5}">
                      <a16:colId xmlns:a16="http://schemas.microsoft.com/office/drawing/2014/main" val="59947472"/>
                    </a:ext>
                  </a:extLst>
                </a:gridCol>
                <a:gridCol w="1060210">
                  <a:extLst>
                    <a:ext uri="{9D8B030D-6E8A-4147-A177-3AD203B41FA5}">
                      <a16:colId xmlns:a16="http://schemas.microsoft.com/office/drawing/2014/main" val="2194362857"/>
                    </a:ext>
                  </a:extLst>
                </a:gridCol>
                <a:gridCol w="1364821">
                  <a:extLst>
                    <a:ext uri="{9D8B030D-6E8A-4147-A177-3AD203B41FA5}">
                      <a16:colId xmlns:a16="http://schemas.microsoft.com/office/drawing/2014/main" val="2987103739"/>
                    </a:ext>
                  </a:extLst>
                </a:gridCol>
                <a:gridCol w="1139330">
                  <a:extLst>
                    <a:ext uri="{9D8B030D-6E8A-4147-A177-3AD203B41FA5}">
                      <a16:colId xmlns:a16="http://schemas.microsoft.com/office/drawing/2014/main" val="932651039"/>
                    </a:ext>
                  </a:extLst>
                </a:gridCol>
                <a:gridCol w="1269879">
                  <a:extLst>
                    <a:ext uri="{9D8B030D-6E8A-4147-A177-3AD203B41FA5}">
                      <a16:colId xmlns:a16="http://schemas.microsoft.com/office/drawing/2014/main" val="1117602215"/>
                    </a:ext>
                  </a:extLst>
                </a:gridCol>
                <a:gridCol w="1123505">
                  <a:extLst>
                    <a:ext uri="{9D8B030D-6E8A-4147-A177-3AD203B41FA5}">
                      <a16:colId xmlns:a16="http://schemas.microsoft.com/office/drawing/2014/main" val="801374114"/>
                    </a:ext>
                  </a:extLst>
                </a:gridCol>
                <a:gridCol w="1269879">
                  <a:extLst>
                    <a:ext uri="{9D8B030D-6E8A-4147-A177-3AD203B41FA5}">
                      <a16:colId xmlns:a16="http://schemas.microsoft.com/office/drawing/2014/main" val="886426894"/>
                    </a:ext>
                  </a:extLst>
                </a:gridCol>
                <a:gridCol w="759552">
                  <a:extLst>
                    <a:ext uri="{9D8B030D-6E8A-4147-A177-3AD203B41FA5}">
                      <a16:colId xmlns:a16="http://schemas.microsoft.com/office/drawing/2014/main" val="3065402625"/>
                    </a:ext>
                  </a:extLst>
                </a:gridCol>
              </a:tblGrid>
              <a:tr h="1279419">
                <a:tc>
                  <a:txBody>
                    <a:bodyPr/>
                    <a:lstStyle/>
                    <a:p>
                      <a:pPr algn="l" fontAlgn="b"/>
                      <a:r>
                        <a:rPr lang="en-IN" sz="900" b="1" i="0" u="none" strike="noStrike" dirty="0">
                          <a:solidFill>
                            <a:srgbClr val="171717"/>
                          </a:solidFill>
                          <a:effectLst/>
                          <a:latin typeface="Segoe UI" panose="020B0502040204020203" pitchFamily="34" charset="0"/>
                        </a:rPr>
                        <a:t>VPN</a:t>
                      </a:r>
                      <a:br>
                        <a:rPr lang="en-IN" sz="900" b="1" i="0" u="none" strike="noStrike" dirty="0">
                          <a:solidFill>
                            <a:srgbClr val="171717"/>
                          </a:solidFill>
                          <a:effectLst/>
                          <a:latin typeface="Segoe UI" panose="020B0502040204020203" pitchFamily="34" charset="0"/>
                        </a:rPr>
                      </a:br>
                      <a:r>
                        <a:rPr lang="en-IN" sz="900" b="1" i="0" u="none" strike="noStrike" dirty="0">
                          <a:solidFill>
                            <a:srgbClr val="171717"/>
                          </a:solidFill>
                          <a:effectLst/>
                          <a:latin typeface="Segoe UI" panose="020B0502040204020203" pitchFamily="34" charset="0"/>
                        </a:rPr>
                        <a:t>Gateway</a:t>
                      </a:r>
                      <a:br>
                        <a:rPr lang="en-IN" sz="900" b="1" i="0" u="none" strike="noStrike" dirty="0">
                          <a:solidFill>
                            <a:srgbClr val="171717"/>
                          </a:solidFill>
                          <a:effectLst/>
                          <a:latin typeface="Segoe UI" panose="020B0502040204020203" pitchFamily="34" charset="0"/>
                        </a:rPr>
                      </a:br>
                      <a:r>
                        <a:rPr lang="en-IN" sz="900" b="1" i="0" u="none" strike="noStrike" dirty="0">
                          <a:solidFill>
                            <a:srgbClr val="171717"/>
                          </a:solidFill>
                          <a:effectLst/>
                          <a:latin typeface="Segoe UI" panose="020B0502040204020203" pitchFamily="34" charset="0"/>
                        </a:rPr>
                        <a:t>Generation</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a:solidFill>
                            <a:srgbClr val="171717"/>
                          </a:solidFill>
                          <a:effectLst/>
                          <a:latin typeface="Segoe UI" panose="020B0502040204020203" pitchFamily="34" charset="0"/>
                        </a:rPr>
                        <a:t>SKU</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a:solidFill>
                            <a:srgbClr val="171717"/>
                          </a:solidFill>
                          <a:effectLst/>
                          <a:latin typeface="Segoe UI" panose="020B0502040204020203" pitchFamily="34" charset="0"/>
                        </a:rPr>
                        <a:t>S2S/VNet-to-VNet</a:t>
                      </a:r>
                      <a:br>
                        <a:rPr lang="en-IN" sz="900" b="1" i="0" u="none" strike="noStrike">
                          <a:solidFill>
                            <a:srgbClr val="171717"/>
                          </a:solidFill>
                          <a:effectLst/>
                          <a:latin typeface="Segoe UI" panose="020B0502040204020203" pitchFamily="34" charset="0"/>
                        </a:rPr>
                      </a:br>
                      <a:r>
                        <a:rPr lang="en-IN" sz="900" b="1" i="0" u="none" strike="noStrike">
                          <a:solidFill>
                            <a:srgbClr val="171717"/>
                          </a:solidFill>
                          <a:effectLst/>
                          <a:latin typeface="Segoe UI" panose="020B0502040204020203" pitchFamily="34" charset="0"/>
                        </a:rPr>
                        <a:t>Tunnels</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a:solidFill>
                            <a:srgbClr val="171717"/>
                          </a:solidFill>
                          <a:effectLst/>
                          <a:latin typeface="Segoe UI" panose="020B0502040204020203" pitchFamily="34" charset="0"/>
                        </a:rPr>
                        <a:t>P2S</a:t>
                      </a:r>
                      <a:br>
                        <a:rPr lang="en-IN" sz="900" b="1" i="0" u="none" strike="noStrike">
                          <a:solidFill>
                            <a:srgbClr val="171717"/>
                          </a:solidFill>
                          <a:effectLst/>
                          <a:latin typeface="Segoe UI" panose="020B0502040204020203" pitchFamily="34" charset="0"/>
                        </a:rPr>
                      </a:br>
                      <a:r>
                        <a:rPr lang="en-IN" sz="900" b="1" i="0" u="none" strike="noStrike">
                          <a:solidFill>
                            <a:srgbClr val="171717"/>
                          </a:solidFill>
                          <a:effectLst/>
                          <a:latin typeface="Segoe UI" panose="020B0502040204020203" pitchFamily="34" charset="0"/>
                        </a:rPr>
                        <a:t>SSTP Connections</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a:solidFill>
                            <a:srgbClr val="171717"/>
                          </a:solidFill>
                          <a:effectLst/>
                          <a:latin typeface="Segoe UI" panose="020B0502040204020203" pitchFamily="34" charset="0"/>
                        </a:rPr>
                        <a:t>P2S</a:t>
                      </a:r>
                      <a:br>
                        <a:rPr lang="en-IN" sz="900" b="1" i="0" u="none" strike="noStrike">
                          <a:solidFill>
                            <a:srgbClr val="171717"/>
                          </a:solidFill>
                          <a:effectLst/>
                          <a:latin typeface="Segoe UI" panose="020B0502040204020203" pitchFamily="34" charset="0"/>
                        </a:rPr>
                      </a:br>
                      <a:r>
                        <a:rPr lang="en-IN" sz="900" b="1" i="0" u="none" strike="noStrike">
                          <a:solidFill>
                            <a:srgbClr val="171717"/>
                          </a:solidFill>
                          <a:effectLst/>
                          <a:latin typeface="Segoe UI" panose="020B0502040204020203" pitchFamily="34" charset="0"/>
                        </a:rPr>
                        <a:t>IKEv2/OpenVPN Connections</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a:solidFill>
                            <a:srgbClr val="171717"/>
                          </a:solidFill>
                          <a:effectLst/>
                          <a:latin typeface="Segoe UI" panose="020B0502040204020203" pitchFamily="34" charset="0"/>
                        </a:rPr>
                        <a:t>Aggregate</a:t>
                      </a:r>
                      <a:br>
                        <a:rPr lang="en-IN" sz="900" b="1" i="0" u="none" strike="noStrike">
                          <a:solidFill>
                            <a:srgbClr val="171717"/>
                          </a:solidFill>
                          <a:effectLst/>
                          <a:latin typeface="Segoe UI" panose="020B0502040204020203" pitchFamily="34" charset="0"/>
                        </a:rPr>
                      </a:br>
                      <a:r>
                        <a:rPr lang="en-IN" sz="900" b="1" i="0" u="none" strike="noStrike">
                          <a:solidFill>
                            <a:srgbClr val="171717"/>
                          </a:solidFill>
                          <a:effectLst/>
                          <a:latin typeface="Segoe UI" panose="020B0502040204020203" pitchFamily="34" charset="0"/>
                        </a:rPr>
                        <a:t>Throughput Benchmark</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a:solidFill>
                            <a:srgbClr val="171717"/>
                          </a:solidFill>
                          <a:effectLst/>
                          <a:latin typeface="Segoe UI" panose="020B0502040204020203" pitchFamily="34" charset="0"/>
                        </a:rPr>
                        <a:t>BGP</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r>
                        <a:rPr lang="en-IN" sz="900" b="1" i="0" u="none" strike="noStrike" dirty="0">
                          <a:solidFill>
                            <a:srgbClr val="171717"/>
                          </a:solidFill>
                          <a:effectLst/>
                          <a:latin typeface="Segoe UI" panose="020B0502040204020203" pitchFamily="34" charset="0"/>
                        </a:rPr>
                        <a:t>Zone-redundant</a:t>
                      </a:r>
                    </a:p>
                  </a:txBody>
                  <a:tcPr marL="8192" marR="8192" marT="81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2206822705"/>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Basic</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Not 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100 Mbps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Not 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84184397"/>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250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650 Mbps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52675826"/>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500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3428125"/>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VpnGw3</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1.25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1517099"/>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VpnGw1AZ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250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650 Mbps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40788853"/>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VpnGw2AZ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500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7407035"/>
                  </a:ext>
                </a:extLst>
              </a:tr>
              <a:tr h="319855">
                <a:tc>
                  <a:txBody>
                    <a:bodyPr/>
                    <a:lstStyle/>
                    <a:p>
                      <a:pPr algn="l" fontAlgn="t"/>
                      <a:r>
                        <a:rPr lang="en-IN" sz="900" b="1" i="0" u="none" strike="noStrike">
                          <a:solidFill>
                            <a:srgbClr val="171717"/>
                          </a:solidFill>
                          <a:effectLst/>
                          <a:latin typeface="Segoe UI" panose="020B0502040204020203" pitchFamily="34" charset="0"/>
                        </a:rPr>
                        <a:t>Generation1</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VpnGw3AZ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1.25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18998672"/>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500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1.25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8273220"/>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VpnGw3</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2.5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03872220"/>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VpnGw4</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5000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5557987"/>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VpnGw5</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10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No</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6509176"/>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VpnGw2AZ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500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1.25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89754557"/>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VpnGw3AZ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2.5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1228532"/>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VpnGw4AZ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5000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5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9563327"/>
                  </a:ext>
                </a:extLst>
              </a:tr>
              <a:tr h="319855">
                <a:tc>
                  <a:txBody>
                    <a:bodyPr/>
                    <a:lstStyle/>
                    <a:p>
                      <a:pPr algn="l" fontAlgn="t"/>
                      <a:r>
                        <a:rPr lang="en-IN" sz="900" b="1" i="0" u="none" strike="noStrike">
                          <a:solidFill>
                            <a:srgbClr val="171717"/>
                          </a:solidFill>
                          <a:effectLst/>
                          <a:latin typeface="Segoe UI" panose="020B0502040204020203" pitchFamily="34" charset="0"/>
                        </a:rPr>
                        <a:t>Generation2</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1" i="0" u="none" strike="noStrike">
                          <a:solidFill>
                            <a:srgbClr val="171717"/>
                          </a:solidFill>
                          <a:effectLst/>
                          <a:latin typeface="Segoe UI" panose="020B0502040204020203" pitchFamily="34" charset="0"/>
                        </a:rPr>
                        <a:t>VpnGw5AZ</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30*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128</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Max. 10000</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10 Gbps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a:solidFill>
                            <a:srgbClr val="171717"/>
                          </a:solidFill>
                          <a:effectLst/>
                          <a:latin typeface="Segoe UI" panose="020B0502040204020203" pitchFamily="34" charset="0"/>
                        </a:rPr>
                        <a:t>Supported</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IN" sz="900" b="0" i="0" u="none" strike="noStrike" dirty="0">
                          <a:solidFill>
                            <a:srgbClr val="171717"/>
                          </a:solidFill>
                          <a:effectLst/>
                          <a:latin typeface="Segoe UI" panose="020B0502040204020203" pitchFamily="34" charset="0"/>
                        </a:rPr>
                        <a:t>Yes</a:t>
                      </a:r>
                    </a:p>
                  </a:txBody>
                  <a:tcPr marL="8192" marR="8192" marT="8192"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51765467"/>
                  </a:ext>
                </a:extLst>
              </a:tr>
            </a:tbl>
          </a:graphicData>
        </a:graphic>
      </p:graphicFrame>
    </p:spTree>
    <p:extLst>
      <p:ext uri="{BB962C8B-B14F-4D97-AF65-F5344CB8AC3E}">
        <p14:creationId xmlns:p14="http://schemas.microsoft.com/office/powerpoint/2010/main" val="24480281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E709F6-2EF9-463B-9848-62229B7F8AC3}"/>
              </a:ext>
            </a:extLst>
          </p:cNvPr>
          <p:cNvSpPr/>
          <p:nvPr/>
        </p:nvSpPr>
        <p:spPr>
          <a:xfrm>
            <a:off x="1470338" y="754353"/>
            <a:ext cx="3351046"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What is traffic manager</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53B42F8-B97E-4FF9-A784-704BA3CBBD62}"/>
              </a:ext>
            </a:extLst>
          </p:cNvPr>
          <p:cNvSpPr/>
          <p:nvPr/>
        </p:nvSpPr>
        <p:spPr>
          <a:xfrm>
            <a:off x="1470337" y="1123685"/>
            <a:ext cx="10022967" cy="646331"/>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Azure traffic manager is a </a:t>
            </a:r>
            <a:r>
              <a:rPr lang="en-US" dirty="0" err="1">
                <a:solidFill>
                  <a:srgbClr val="171717"/>
                </a:solidFill>
                <a:latin typeface="Calibri" panose="020F0502020204030204" pitchFamily="34" charset="0"/>
                <a:cs typeface="Calibri" panose="020F0502020204030204" pitchFamily="34" charset="0"/>
              </a:rPr>
              <a:t>dns</a:t>
            </a:r>
            <a:r>
              <a:rPr lang="en-US" dirty="0">
                <a:solidFill>
                  <a:srgbClr val="171717"/>
                </a:solidFill>
                <a:latin typeface="Calibri" panose="020F0502020204030204" pitchFamily="34" charset="0"/>
                <a:cs typeface="Calibri" panose="020F0502020204030204" pitchFamily="34" charset="0"/>
              </a:rPr>
              <a:t>-based traffic load balancer that enables you to distribute traffic optimally to services across global azure regions, while providing high availability and responsiveness.</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0D6A04AC-20CD-4A92-8632-8C62551162BF}"/>
              </a:ext>
            </a:extLst>
          </p:cNvPr>
          <p:cNvSpPr/>
          <p:nvPr/>
        </p:nvSpPr>
        <p:spPr>
          <a:xfrm>
            <a:off x="1470334" y="1841413"/>
            <a:ext cx="10022966"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Traffic manager uses DNS to direct client requests to the most appropriate service endpoint based on a traffic-routing method and the health of the endpoints. An endpoint is any internet-facing service hosted inside or outside of azure. Traffic manager provides a range of </a:t>
            </a:r>
            <a:r>
              <a:rPr lang="en-US" u="sng" dirty="0">
                <a:latin typeface="Calibri" panose="020F0502020204030204" pitchFamily="34" charset="0"/>
                <a:cs typeface="Calibri" panose="020F0502020204030204" pitchFamily="34" charset="0"/>
                <a:hlinkClick r:id="rId2"/>
              </a:rPr>
              <a:t>traffic-routing methods</a:t>
            </a:r>
            <a:r>
              <a:rPr lang="en-US" dirty="0">
                <a:solidFill>
                  <a:srgbClr val="171717"/>
                </a:solidFill>
                <a:latin typeface="Calibri" panose="020F0502020204030204" pitchFamily="34" charset="0"/>
                <a:cs typeface="Calibri" panose="020F0502020204030204" pitchFamily="34" charset="0"/>
              </a:rPr>
              <a:t> and </a:t>
            </a:r>
            <a:r>
              <a:rPr lang="en-US" u="sng" dirty="0">
                <a:latin typeface="Calibri" panose="020F0502020204030204" pitchFamily="34" charset="0"/>
                <a:cs typeface="Calibri" panose="020F0502020204030204" pitchFamily="34" charset="0"/>
                <a:hlinkClick r:id="rId3"/>
              </a:rPr>
              <a:t>endpoint monitoring options</a:t>
            </a:r>
            <a:r>
              <a:rPr lang="en-US" dirty="0">
                <a:solidFill>
                  <a:srgbClr val="171717"/>
                </a:solidFill>
                <a:latin typeface="Calibri" panose="020F0502020204030204" pitchFamily="34" charset="0"/>
                <a:cs typeface="Calibri" panose="020F0502020204030204" pitchFamily="34" charset="0"/>
              </a:rPr>
              <a:t> to suit different application needs and automatic failover models. Traffic manager is resilient to failure, including the failure of an entire azure region.</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D3BB6BDA-7962-46E0-AF7B-8C2CBC34E08C}"/>
              </a:ext>
            </a:extLst>
          </p:cNvPr>
          <p:cNvSpPr/>
          <p:nvPr/>
        </p:nvSpPr>
        <p:spPr>
          <a:xfrm>
            <a:off x="1470336" y="4031782"/>
            <a:ext cx="4527906"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Types of traffic manager profiles</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6F106D2-FDC0-449C-AE38-4A0D52F55227}"/>
              </a:ext>
            </a:extLst>
          </p:cNvPr>
          <p:cNvSpPr/>
          <p:nvPr/>
        </p:nvSpPr>
        <p:spPr>
          <a:xfrm>
            <a:off x="1470335" y="4508836"/>
            <a:ext cx="10022965" cy="1200329"/>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Azure traffic manager supports six traffic-routing methods to determine how to route network traffic to the various service endpoints. For any profile, traffic manager applies the traffic-routing method associated to it to each DNS query it receives. The traffic-routing method determines which endpoint is returned in the DNS response.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73851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E0F0CE-5195-4137-816B-462B9E2B8339}"/>
              </a:ext>
            </a:extLst>
          </p:cNvPr>
          <p:cNvSpPr/>
          <p:nvPr/>
        </p:nvSpPr>
        <p:spPr>
          <a:xfrm>
            <a:off x="1444282" y="620552"/>
            <a:ext cx="9992751" cy="4801314"/>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The following traffic routing methods are available in traffic manager:</a:t>
            </a:r>
          </a:p>
          <a:p>
            <a:pPr>
              <a:buFont typeface="Arial" panose="020B0604020202020204" pitchFamily="34" charset="0"/>
              <a:buChar char="•"/>
            </a:pPr>
            <a:r>
              <a:rPr lang="en-US" b="1" dirty="0">
                <a:solidFill>
                  <a:srgbClr val="171717"/>
                </a:solidFill>
                <a:latin typeface="Calibri" panose="020F0502020204030204" pitchFamily="34" charset="0"/>
                <a:cs typeface="Calibri" panose="020F0502020204030204" pitchFamily="34" charset="0"/>
                <a:hlinkClick r:id="rId2"/>
              </a:rPr>
              <a:t>Priority</a:t>
            </a:r>
            <a:r>
              <a:rPr lang="en-US" b="1" dirty="0">
                <a:solidFill>
                  <a:srgbClr val="171717"/>
                </a:solidFill>
                <a:latin typeface="Calibri" panose="020F0502020204030204" pitchFamily="34" charset="0"/>
                <a:cs typeface="Calibri" panose="020F0502020204030204" pitchFamily="34" charset="0"/>
              </a:rPr>
              <a:t>:</a:t>
            </a:r>
            <a:r>
              <a:rPr lang="en-US" dirty="0">
                <a:solidFill>
                  <a:srgbClr val="171717"/>
                </a:solidFill>
                <a:latin typeface="Calibri" panose="020F0502020204030204" pitchFamily="34" charset="0"/>
                <a:cs typeface="Calibri" panose="020F0502020204030204" pitchFamily="34" charset="0"/>
              </a:rPr>
              <a:t> select </a:t>
            </a:r>
            <a:r>
              <a:rPr lang="en-US" b="1" dirty="0">
                <a:solidFill>
                  <a:srgbClr val="171717"/>
                </a:solidFill>
                <a:latin typeface="Calibri" panose="020F0502020204030204" pitchFamily="34" charset="0"/>
                <a:cs typeface="Calibri" panose="020F0502020204030204" pitchFamily="34" charset="0"/>
              </a:rPr>
              <a:t>priority</a:t>
            </a:r>
            <a:r>
              <a:rPr lang="en-US" dirty="0">
                <a:solidFill>
                  <a:srgbClr val="171717"/>
                </a:solidFill>
                <a:latin typeface="Calibri" panose="020F0502020204030204" pitchFamily="34" charset="0"/>
                <a:cs typeface="Calibri" panose="020F0502020204030204" pitchFamily="34" charset="0"/>
              </a:rPr>
              <a:t> when you want to use a primary service endpoint for all traffic, and provide backups in case the primary or the backup endpoints are unavailable.</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rgbClr val="171717"/>
                </a:solidFill>
                <a:latin typeface="Calibri" panose="020F0502020204030204" pitchFamily="34" charset="0"/>
                <a:cs typeface="Calibri" panose="020F0502020204030204" pitchFamily="34" charset="0"/>
                <a:hlinkClick r:id="rId3"/>
              </a:rPr>
              <a:t>Weighted</a:t>
            </a:r>
            <a:r>
              <a:rPr lang="en-US" b="1" dirty="0">
                <a:solidFill>
                  <a:srgbClr val="171717"/>
                </a:solidFill>
                <a:latin typeface="Calibri" panose="020F0502020204030204" pitchFamily="34" charset="0"/>
                <a:cs typeface="Calibri" panose="020F0502020204030204" pitchFamily="34" charset="0"/>
              </a:rPr>
              <a:t>:</a:t>
            </a:r>
            <a:r>
              <a:rPr lang="en-US" dirty="0">
                <a:solidFill>
                  <a:srgbClr val="171717"/>
                </a:solidFill>
                <a:latin typeface="Calibri" panose="020F0502020204030204" pitchFamily="34" charset="0"/>
                <a:cs typeface="Calibri" panose="020F0502020204030204" pitchFamily="34" charset="0"/>
              </a:rPr>
              <a:t> select </a:t>
            </a:r>
            <a:r>
              <a:rPr lang="en-US" b="1" dirty="0">
                <a:solidFill>
                  <a:srgbClr val="171717"/>
                </a:solidFill>
                <a:latin typeface="Calibri" panose="020F0502020204030204" pitchFamily="34" charset="0"/>
                <a:cs typeface="Calibri" panose="020F0502020204030204" pitchFamily="34" charset="0"/>
              </a:rPr>
              <a:t>weighted</a:t>
            </a:r>
            <a:r>
              <a:rPr lang="en-US" dirty="0">
                <a:solidFill>
                  <a:srgbClr val="171717"/>
                </a:solidFill>
                <a:latin typeface="Calibri" panose="020F0502020204030204" pitchFamily="34" charset="0"/>
                <a:cs typeface="Calibri" panose="020F0502020204030204" pitchFamily="34" charset="0"/>
              </a:rPr>
              <a:t> when you want to distribute traffic across a set of endpoints, either evenly or according to weights, which you define.</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rgbClr val="171717"/>
                </a:solidFill>
                <a:latin typeface="Calibri" panose="020F0502020204030204" pitchFamily="34" charset="0"/>
                <a:cs typeface="Calibri" panose="020F0502020204030204" pitchFamily="34" charset="0"/>
                <a:hlinkClick r:id="rId4"/>
              </a:rPr>
              <a:t>Performance</a:t>
            </a:r>
            <a:r>
              <a:rPr lang="en-US" b="1" dirty="0">
                <a:solidFill>
                  <a:srgbClr val="171717"/>
                </a:solidFill>
                <a:latin typeface="Calibri" panose="020F0502020204030204" pitchFamily="34" charset="0"/>
                <a:cs typeface="Calibri" panose="020F0502020204030204" pitchFamily="34" charset="0"/>
              </a:rPr>
              <a:t>:</a:t>
            </a:r>
            <a:r>
              <a:rPr lang="en-US" dirty="0">
                <a:solidFill>
                  <a:srgbClr val="171717"/>
                </a:solidFill>
                <a:latin typeface="Calibri" panose="020F0502020204030204" pitchFamily="34" charset="0"/>
                <a:cs typeface="Calibri" panose="020F0502020204030204" pitchFamily="34" charset="0"/>
              </a:rPr>
              <a:t> select </a:t>
            </a:r>
            <a:r>
              <a:rPr lang="en-US" b="1" dirty="0">
                <a:solidFill>
                  <a:srgbClr val="171717"/>
                </a:solidFill>
                <a:latin typeface="Calibri" panose="020F0502020204030204" pitchFamily="34" charset="0"/>
                <a:cs typeface="Calibri" panose="020F0502020204030204" pitchFamily="34" charset="0"/>
              </a:rPr>
              <a:t>performance</a:t>
            </a:r>
            <a:r>
              <a:rPr lang="en-US" dirty="0">
                <a:solidFill>
                  <a:srgbClr val="171717"/>
                </a:solidFill>
                <a:latin typeface="Calibri" panose="020F0502020204030204" pitchFamily="34" charset="0"/>
                <a:cs typeface="Calibri" panose="020F0502020204030204" pitchFamily="34" charset="0"/>
              </a:rPr>
              <a:t> when you have endpoints in different geographic locations and you want end users to use the "closest" endpoint in terms of the lowest network latency.</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rgbClr val="171717"/>
                </a:solidFill>
                <a:latin typeface="Calibri" panose="020F0502020204030204" pitchFamily="34" charset="0"/>
                <a:cs typeface="Calibri" panose="020F0502020204030204" pitchFamily="34" charset="0"/>
                <a:hlinkClick r:id="rId5"/>
              </a:rPr>
              <a:t>Geographic</a:t>
            </a:r>
            <a:r>
              <a:rPr lang="en-US" b="1" dirty="0">
                <a:solidFill>
                  <a:srgbClr val="171717"/>
                </a:solidFill>
                <a:latin typeface="Calibri" panose="020F0502020204030204" pitchFamily="34" charset="0"/>
                <a:cs typeface="Calibri" panose="020F0502020204030204" pitchFamily="34" charset="0"/>
              </a:rPr>
              <a:t>:</a:t>
            </a:r>
            <a:r>
              <a:rPr lang="en-US" dirty="0">
                <a:solidFill>
                  <a:srgbClr val="171717"/>
                </a:solidFill>
                <a:latin typeface="Calibri" panose="020F0502020204030204" pitchFamily="34" charset="0"/>
                <a:cs typeface="Calibri" panose="020F0502020204030204" pitchFamily="34" charset="0"/>
              </a:rPr>
              <a:t> select </a:t>
            </a:r>
            <a:r>
              <a:rPr lang="en-US" b="1" dirty="0">
                <a:solidFill>
                  <a:srgbClr val="171717"/>
                </a:solidFill>
                <a:latin typeface="Calibri" panose="020F0502020204030204" pitchFamily="34" charset="0"/>
                <a:cs typeface="Calibri" panose="020F0502020204030204" pitchFamily="34" charset="0"/>
              </a:rPr>
              <a:t>geographic</a:t>
            </a:r>
            <a:r>
              <a:rPr lang="en-US" dirty="0">
                <a:solidFill>
                  <a:srgbClr val="171717"/>
                </a:solidFill>
                <a:latin typeface="Calibri" panose="020F0502020204030204" pitchFamily="34" charset="0"/>
                <a:cs typeface="Calibri" panose="020F0502020204030204" pitchFamily="34" charset="0"/>
              </a:rPr>
              <a:t> so that users are directed to specific endpoints (azure, external, or nested) based on which geographic location their </a:t>
            </a:r>
            <a:r>
              <a:rPr lang="en-US" dirty="0" err="1">
                <a:solidFill>
                  <a:srgbClr val="171717"/>
                </a:solidFill>
                <a:latin typeface="Calibri" panose="020F0502020204030204" pitchFamily="34" charset="0"/>
                <a:cs typeface="Calibri" panose="020F0502020204030204" pitchFamily="34" charset="0"/>
              </a:rPr>
              <a:t>dns</a:t>
            </a:r>
            <a:r>
              <a:rPr lang="en-US" dirty="0">
                <a:solidFill>
                  <a:srgbClr val="171717"/>
                </a:solidFill>
                <a:latin typeface="Calibri" panose="020F0502020204030204" pitchFamily="34" charset="0"/>
                <a:cs typeface="Calibri" panose="020F0502020204030204" pitchFamily="34" charset="0"/>
              </a:rPr>
              <a:t> query originates from. This empowers traffic manager customers to enable scenarios where knowing a user’s geographic region and routing them based on that is important. Examples include complying with data sovereignty mandates, localization of content &amp; user experience and measuring traffic from different regions.</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3034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066357-BE40-450D-8E47-E88833885073}"/>
              </a:ext>
            </a:extLst>
          </p:cNvPr>
          <p:cNvSpPr/>
          <p:nvPr/>
        </p:nvSpPr>
        <p:spPr>
          <a:xfrm>
            <a:off x="1486486" y="673299"/>
            <a:ext cx="9317502" cy="1754326"/>
          </a:xfrm>
          <a:prstGeom prst="rect">
            <a:avLst/>
          </a:prstGeom>
        </p:spPr>
        <p:txBody>
          <a:bodyPr wrap="square">
            <a:spAutoFit/>
          </a:bodyPr>
          <a:lstStyle/>
          <a:p>
            <a:pPr>
              <a:buFont typeface="Arial" panose="020B0604020202020204" pitchFamily="34" charset="0"/>
              <a:buChar char="•"/>
            </a:pPr>
            <a:r>
              <a:rPr lang="en-US" b="1" dirty="0" err="1">
                <a:solidFill>
                  <a:srgbClr val="171717"/>
                </a:solidFill>
                <a:latin typeface="Calibri" panose="020F0502020204030204" pitchFamily="34" charset="0"/>
                <a:cs typeface="Calibri" panose="020F0502020204030204" pitchFamily="34" charset="0"/>
                <a:hlinkClick r:id="rId2"/>
              </a:rPr>
              <a:t>Multivalue</a:t>
            </a:r>
            <a:r>
              <a:rPr lang="en-US" b="1" dirty="0">
                <a:solidFill>
                  <a:srgbClr val="171717"/>
                </a:solidFill>
                <a:latin typeface="Calibri" panose="020F0502020204030204" pitchFamily="34" charset="0"/>
                <a:cs typeface="Calibri" panose="020F0502020204030204" pitchFamily="34" charset="0"/>
              </a:rPr>
              <a:t>:</a:t>
            </a:r>
            <a:r>
              <a:rPr lang="en-US" dirty="0">
                <a:solidFill>
                  <a:srgbClr val="171717"/>
                </a:solidFill>
                <a:latin typeface="Calibri" panose="020F0502020204030204" pitchFamily="34" charset="0"/>
                <a:cs typeface="Calibri" panose="020F0502020204030204" pitchFamily="34" charset="0"/>
              </a:rPr>
              <a:t> select </a:t>
            </a:r>
            <a:r>
              <a:rPr lang="en-US" b="1" dirty="0" err="1">
                <a:solidFill>
                  <a:srgbClr val="171717"/>
                </a:solidFill>
                <a:latin typeface="Calibri" panose="020F0502020204030204" pitchFamily="34" charset="0"/>
                <a:cs typeface="Calibri" panose="020F0502020204030204" pitchFamily="34" charset="0"/>
              </a:rPr>
              <a:t>multivalue</a:t>
            </a:r>
            <a:r>
              <a:rPr lang="en-US" dirty="0">
                <a:solidFill>
                  <a:srgbClr val="171717"/>
                </a:solidFill>
                <a:latin typeface="Calibri" panose="020F0502020204030204" pitchFamily="34" charset="0"/>
                <a:cs typeface="Calibri" panose="020F0502020204030204" pitchFamily="34" charset="0"/>
              </a:rPr>
              <a:t> for traffic manager profiles that can only have ipv4/ipv6 addresses as endpoints. When a query is received for this profile, all healthy endpoints are returned.</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rgbClr val="171717"/>
                </a:solidFill>
                <a:latin typeface="Calibri" panose="020F0502020204030204" pitchFamily="34" charset="0"/>
                <a:cs typeface="Calibri" panose="020F0502020204030204" pitchFamily="34" charset="0"/>
                <a:hlinkClick r:id="rId3"/>
              </a:rPr>
              <a:t>Subnet</a:t>
            </a:r>
            <a:r>
              <a:rPr lang="en-US" b="1" dirty="0">
                <a:solidFill>
                  <a:srgbClr val="171717"/>
                </a:solidFill>
                <a:latin typeface="Calibri" panose="020F0502020204030204" pitchFamily="34" charset="0"/>
                <a:cs typeface="Calibri" panose="020F0502020204030204" pitchFamily="34" charset="0"/>
              </a:rPr>
              <a:t>:</a:t>
            </a:r>
            <a:r>
              <a:rPr lang="en-US" dirty="0">
                <a:solidFill>
                  <a:srgbClr val="171717"/>
                </a:solidFill>
                <a:latin typeface="Calibri" panose="020F0502020204030204" pitchFamily="34" charset="0"/>
                <a:cs typeface="Calibri" panose="020F0502020204030204" pitchFamily="34" charset="0"/>
              </a:rPr>
              <a:t> select </a:t>
            </a:r>
            <a:r>
              <a:rPr lang="en-US" b="1" dirty="0">
                <a:solidFill>
                  <a:srgbClr val="171717"/>
                </a:solidFill>
                <a:latin typeface="Calibri" panose="020F0502020204030204" pitchFamily="34" charset="0"/>
                <a:cs typeface="Calibri" panose="020F0502020204030204" pitchFamily="34" charset="0"/>
              </a:rPr>
              <a:t>subnet</a:t>
            </a:r>
            <a:r>
              <a:rPr lang="en-US" dirty="0">
                <a:solidFill>
                  <a:srgbClr val="171717"/>
                </a:solidFill>
                <a:latin typeface="Calibri" panose="020F0502020204030204" pitchFamily="34" charset="0"/>
                <a:cs typeface="Calibri" panose="020F0502020204030204" pitchFamily="34" charset="0"/>
              </a:rPr>
              <a:t> traffic-routing method to map sets of end-user </a:t>
            </a:r>
            <a:r>
              <a:rPr lang="en-US" dirty="0" err="1">
                <a:solidFill>
                  <a:srgbClr val="171717"/>
                </a:solidFill>
                <a:latin typeface="Calibri" panose="020F0502020204030204" pitchFamily="34" charset="0"/>
                <a:cs typeface="Calibri" panose="020F0502020204030204" pitchFamily="34" charset="0"/>
              </a:rPr>
              <a:t>ip</a:t>
            </a:r>
            <a:r>
              <a:rPr lang="en-US" dirty="0">
                <a:solidFill>
                  <a:srgbClr val="171717"/>
                </a:solidFill>
                <a:latin typeface="Calibri" panose="020F0502020204030204" pitchFamily="34" charset="0"/>
                <a:cs typeface="Calibri" panose="020F0502020204030204" pitchFamily="34" charset="0"/>
              </a:rPr>
              <a:t> address ranges to a specific endpoint within a traffic manager profile. When a request is received, the endpoint returned will be the one mapped for that request’s source IP address. </a:t>
            </a:r>
          </a:p>
        </p:txBody>
      </p:sp>
    </p:spTree>
    <p:extLst>
      <p:ext uri="{BB962C8B-B14F-4D97-AF65-F5344CB8AC3E}">
        <p14:creationId xmlns:p14="http://schemas.microsoft.com/office/powerpoint/2010/main" val="23038641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ACD415-8B86-467F-A228-4D9B8CC2AE38}"/>
              </a:ext>
            </a:extLst>
          </p:cNvPr>
          <p:cNvSpPr/>
          <p:nvPr/>
        </p:nvSpPr>
        <p:spPr>
          <a:xfrm>
            <a:off x="1289538" y="526089"/>
            <a:ext cx="9866141" cy="1308050"/>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Priority traffic-routing method</a:t>
            </a:r>
          </a:p>
          <a:p>
            <a:r>
              <a:rPr lang="en-US" dirty="0">
                <a:solidFill>
                  <a:srgbClr val="171717"/>
                </a:solidFill>
                <a:latin typeface="Calibri" panose="020F0502020204030204" pitchFamily="34" charset="0"/>
                <a:cs typeface="Calibri" panose="020F0502020204030204" pitchFamily="34" charset="0"/>
              </a:rPr>
              <a:t>Often an organization wants to provide reliability for its services by deploying one or more backup services in case their primary service goes down. The 'Priority' traffic-routing method allows Azure customers to easily implement this failover pattern.</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9709882F-67E6-4241-8135-F8C0B13D3FD6}"/>
              </a:ext>
            </a:extLst>
          </p:cNvPr>
          <p:cNvSpPr/>
          <p:nvPr/>
        </p:nvSpPr>
        <p:spPr>
          <a:xfrm>
            <a:off x="1289538" y="1951672"/>
            <a:ext cx="9880209"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The Traffic Manager profile contains a prioritized list of service endpoints. By default, Traffic Manager sends all traffic to the primary (highest-priority) endpoint. If the primary endpoint is not available, Traffic Manager routes the traffic to the second endpoint. If both the primary and secondary endpoints are not available, the traffic goes to the third, and so on. Availability of the endpoint is based on the configured status (enabled or disabled) and the ongoing endpoint monitoring.</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E2B4471-6DF5-4492-97D3-145FDF955227}"/>
              </a:ext>
            </a:extLst>
          </p:cNvPr>
          <p:cNvSpPr/>
          <p:nvPr/>
        </p:nvSpPr>
        <p:spPr>
          <a:xfrm>
            <a:off x="1289538" y="3546533"/>
            <a:ext cx="9880208" cy="1585049"/>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Configuring endpoints</a:t>
            </a:r>
          </a:p>
          <a:p>
            <a:r>
              <a:rPr lang="en-US" dirty="0">
                <a:solidFill>
                  <a:srgbClr val="171717"/>
                </a:solidFill>
                <a:latin typeface="Calibri" panose="020F0502020204030204" pitchFamily="34" charset="0"/>
                <a:cs typeface="Calibri" panose="020F0502020204030204" pitchFamily="34" charset="0"/>
              </a:rPr>
              <a:t>With azure resource manager, you configure the endpoint priority explicitly using the 'priority' property for each endpoint. This property is a value between 1 and 1000. Lower values represent a higher priority. Endpoints cannot share priority values. Setting the property is optional. When omitted, a default priority based on the endpoint order is used.</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2785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CE1D66-8DF7-4AE5-9D70-D2EC4DB63BE7}"/>
              </a:ext>
            </a:extLst>
          </p:cNvPr>
          <p:cNvPicPr>
            <a:picLocks noChangeAspect="1"/>
          </p:cNvPicPr>
          <p:nvPr/>
        </p:nvPicPr>
        <p:blipFill>
          <a:blip r:embed="rId2"/>
          <a:stretch>
            <a:fillRect/>
          </a:stretch>
        </p:blipFill>
        <p:spPr>
          <a:xfrm>
            <a:off x="3114675" y="890587"/>
            <a:ext cx="5962650" cy="5076825"/>
          </a:xfrm>
          <a:prstGeom prst="rect">
            <a:avLst/>
          </a:prstGeom>
        </p:spPr>
      </p:pic>
    </p:spTree>
    <p:extLst>
      <p:ext uri="{BB962C8B-B14F-4D97-AF65-F5344CB8AC3E}">
        <p14:creationId xmlns:p14="http://schemas.microsoft.com/office/powerpoint/2010/main" val="161789227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C7A37-FDED-4616-BC04-00C989F04613}"/>
              </a:ext>
            </a:extLst>
          </p:cNvPr>
          <p:cNvSpPr/>
          <p:nvPr/>
        </p:nvSpPr>
        <p:spPr>
          <a:xfrm>
            <a:off x="1436167" y="852826"/>
            <a:ext cx="4511684"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Weighted traffic-routing method</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7D5F2A7-50F9-4128-ACCD-A5A76A633EAE}"/>
              </a:ext>
            </a:extLst>
          </p:cNvPr>
          <p:cNvSpPr/>
          <p:nvPr/>
        </p:nvSpPr>
        <p:spPr>
          <a:xfrm>
            <a:off x="1436166" y="1445848"/>
            <a:ext cx="9803919" cy="646331"/>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The 'Weighted' traffic-routing method allows you to distribute traffic evenly or to use a pre-defined weighting.</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0367CD3F-D724-4E9D-BDC2-F3E5C3825FD2}"/>
              </a:ext>
            </a:extLst>
          </p:cNvPr>
          <p:cNvSpPr/>
          <p:nvPr/>
        </p:nvSpPr>
        <p:spPr>
          <a:xfrm>
            <a:off x="1436166" y="2074204"/>
            <a:ext cx="9803918" cy="923330"/>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In the weighted traffic-routing method, you assign a weight to each endpoint in the traffic manager profile configuration. The weight is an integer from 1 to 1000. This parameter is optional. If omitted, traffic managers uses a default weight of '1'. The higher weight, the higher the priority.</a:t>
            </a:r>
          </a:p>
        </p:txBody>
      </p:sp>
      <p:sp>
        <p:nvSpPr>
          <p:cNvPr id="5" name="Rectangle 4">
            <a:extLst>
              <a:ext uri="{FF2B5EF4-FFF2-40B4-BE49-F238E27FC236}">
                <a16:creationId xmlns:a16="http://schemas.microsoft.com/office/drawing/2014/main" id="{7991CC45-71B4-4898-8395-F0302CE96D14}"/>
              </a:ext>
            </a:extLst>
          </p:cNvPr>
          <p:cNvSpPr/>
          <p:nvPr/>
        </p:nvSpPr>
        <p:spPr>
          <a:xfrm>
            <a:off x="1461519" y="3015509"/>
            <a:ext cx="9778566"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For each DNS query received, traffic manager randomly chooses an available endpoint. The probability of choosing an endpoint is based on the weights assigned to all available endpoints. Using the same weight across all endpoints results in an even traffic distribution. Using higher or lower weights on specific endpoints causes those endpoints to be returned more or less frequently in the DNS responses.</a:t>
            </a:r>
          </a:p>
        </p:txBody>
      </p:sp>
    </p:spTree>
    <p:extLst>
      <p:ext uri="{BB962C8B-B14F-4D97-AF65-F5344CB8AC3E}">
        <p14:creationId xmlns:p14="http://schemas.microsoft.com/office/powerpoint/2010/main" val="219041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86FEC0-F505-4471-ABF0-A5BCC2A2B5C0}"/>
              </a:ext>
            </a:extLst>
          </p:cNvPr>
          <p:cNvGraphicFramePr>
            <a:graphicFrameLocks noGrp="1"/>
          </p:cNvGraphicFramePr>
          <p:nvPr>
            <p:ph sz="quarter" idx="13"/>
            <p:extLst>
              <p:ext uri="{D42A27DB-BD31-4B8C-83A1-F6EECF244321}">
                <p14:modId xmlns:p14="http://schemas.microsoft.com/office/powerpoint/2010/main" val="1261396494"/>
              </p:ext>
            </p:extLst>
          </p:nvPr>
        </p:nvGraphicFramePr>
        <p:xfrm>
          <a:off x="1280759" y="1680986"/>
          <a:ext cx="9467225" cy="1616766"/>
        </p:xfrm>
        <a:graphic>
          <a:graphicData uri="http://schemas.openxmlformats.org/drawingml/2006/table">
            <a:tbl>
              <a:tblPr/>
              <a:tblGrid>
                <a:gridCol w="1893445">
                  <a:extLst>
                    <a:ext uri="{9D8B030D-6E8A-4147-A177-3AD203B41FA5}">
                      <a16:colId xmlns:a16="http://schemas.microsoft.com/office/drawing/2014/main" val="3367262382"/>
                    </a:ext>
                  </a:extLst>
                </a:gridCol>
                <a:gridCol w="1893445">
                  <a:extLst>
                    <a:ext uri="{9D8B030D-6E8A-4147-A177-3AD203B41FA5}">
                      <a16:colId xmlns:a16="http://schemas.microsoft.com/office/drawing/2014/main" val="1101099266"/>
                    </a:ext>
                  </a:extLst>
                </a:gridCol>
                <a:gridCol w="1893445">
                  <a:extLst>
                    <a:ext uri="{9D8B030D-6E8A-4147-A177-3AD203B41FA5}">
                      <a16:colId xmlns:a16="http://schemas.microsoft.com/office/drawing/2014/main" val="1055572982"/>
                    </a:ext>
                  </a:extLst>
                </a:gridCol>
                <a:gridCol w="1893445">
                  <a:extLst>
                    <a:ext uri="{9D8B030D-6E8A-4147-A177-3AD203B41FA5}">
                      <a16:colId xmlns:a16="http://schemas.microsoft.com/office/drawing/2014/main" val="3984919569"/>
                    </a:ext>
                  </a:extLst>
                </a:gridCol>
                <a:gridCol w="1893445">
                  <a:extLst>
                    <a:ext uri="{9D8B030D-6E8A-4147-A177-3AD203B41FA5}">
                      <a16:colId xmlns:a16="http://schemas.microsoft.com/office/drawing/2014/main" val="456003114"/>
                    </a:ext>
                  </a:extLst>
                </a:gridCol>
              </a:tblGrid>
              <a:tr h="512281">
                <a:tc>
                  <a:txBody>
                    <a:bodyPr/>
                    <a:lstStyle/>
                    <a:p>
                      <a:pPr fontAlgn="t"/>
                      <a:r>
                        <a:rPr lang="en-IN" b="1" i="0">
                          <a:effectLst/>
                          <a:latin typeface="inherit"/>
                        </a:rPr>
                        <a:t>Decimal value:</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dirty="0">
                          <a:effectLst/>
                          <a:latin typeface="inherit"/>
                        </a:rPr>
                        <a:t>166</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70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23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754523671"/>
                  </a:ext>
                </a:extLst>
              </a:tr>
              <a:tr h="512281">
                <a:tc>
                  <a:txBody>
                    <a:bodyPr/>
                    <a:lstStyle/>
                    <a:p>
                      <a:pPr fontAlgn="t"/>
                      <a:r>
                        <a:rPr lang="en-IN" b="1" i="0">
                          <a:effectLst/>
                          <a:latin typeface="inherit"/>
                        </a:rPr>
                        <a:t>Binary value:</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1" i="0" dirty="0">
                          <a:effectLst/>
                          <a:latin typeface="inherit"/>
                        </a:rPr>
                        <a:t>1</a:t>
                      </a:r>
                      <a:r>
                        <a:rPr lang="en-IN" b="0" i="0" dirty="0">
                          <a:effectLst/>
                          <a:latin typeface="inherit"/>
                        </a:rPr>
                        <a:t>0</a:t>
                      </a:r>
                      <a:r>
                        <a:rPr lang="en-IN" b="1" i="0" dirty="0">
                          <a:effectLst/>
                          <a:latin typeface="inherit"/>
                        </a:rPr>
                        <a:t>1</a:t>
                      </a:r>
                      <a:r>
                        <a:rPr lang="en-IN" b="0" i="0" dirty="0">
                          <a:effectLst/>
                          <a:latin typeface="inherit"/>
                        </a:rPr>
                        <a:t>00</a:t>
                      </a:r>
                      <a:r>
                        <a:rPr lang="en-IN" b="1" i="0" dirty="0">
                          <a:effectLst/>
                          <a:latin typeface="inherit"/>
                        </a:rPr>
                        <a:t>11</a:t>
                      </a:r>
                      <a:r>
                        <a:rPr lang="en-IN" b="0" i="0" dirty="0">
                          <a:effectLst/>
                          <a:latin typeface="inheri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0</a:t>
                      </a:r>
                      <a:r>
                        <a:rPr lang="en-IN" b="1" i="0">
                          <a:effectLst/>
                          <a:latin typeface="inherit"/>
                        </a:rPr>
                        <a:t>1</a:t>
                      </a:r>
                      <a:r>
                        <a:rPr lang="en-IN" b="0" i="0">
                          <a:effectLst/>
                          <a:latin typeface="inherit"/>
                        </a:rPr>
                        <a:t>000</a:t>
                      </a:r>
                      <a:r>
                        <a:rPr lang="en-IN" b="1" i="0">
                          <a:effectLst/>
                          <a:latin typeface="inherit"/>
                        </a:rPr>
                        <a:t>11</a:t>
                      </a:r>
                      <a:r>
                        <a:rPr lang="en-IN" b="0" i="0">
                          <a:effectLst/>
                          <a:latin typeface="inheri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0000</a:t>
                      </a:r>
                      <a:r>
                        <a:rPr lang="en-IN" b="1" i="0">
                          <a:effectLst/>
                          <a:latin typeface="inherit"/>
                        </a:rPr>
                        <a:t>1</a:t>
                      </a:r>
                      <a:r>
                        <a:rPr lang="en-IN" b="0" i="0">
                          <a:effectLst/>
                          <a:latin typeface="inherit"/>
                        </a:rPr>
                        <a:t>0</a:t>
                      </a:r>
                      <a:r>
                        <a:rPr lang="en-IN" b="1" i="0">
                          <a:effectLst/>
                          <a:latin typeface="inherit"/>
                        </a:rPr>
                        <a:t>1</a:t>
                      </a:r>
                      <a:r>
                        <a:rPr lang="en-IN" b="0" i="0">
                          <a:effectLst/>
                          <a:latin typeface="inheri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000</a:t>
                      </a:r>
                      <a:r>
                        <a:rPr lang="en-IN" b="1" i="0">
                          <a:effectLst/>
                          <a:latin typeface="inherit"/>
                        </a:rPr>
                        <a:t>1</a:t>
                      </a:r>
                      <a:r>
                        <a:rPr lang="en-IN" b="0" i="0">
                          <a:effectLst/>
                          <a:latin typeface="inherit"/>
                        </a:rPr>
                        <a:t>0</a:t>
                      </a:r>
                      <a:r>
                        <a:rPr lang="en-IN" b="1" i="0">
                          <a:effectLst/>
                          <a:latin typeface="inherit"/>
                        </a:rPr>
                        <a:t>111</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17863878"/>
                  </a:ext>
                </a:extLst>
              </a:tr>
              <a:tr h="592204">
                <a:tc>
                  <a:txBody>
                    <a:bodyPr/>
                    <a:lstStyle/>
                    <a:p>
                      <a:pPr fontAlgn="t"/>
                      <a:r>
                        <a:rPr lang="en-IN" b="1" i="0">
                          <a:effectLst/>
                          <a:latin typeface="inherit"/>
                        </a:rPr>
                        <a:t>Conversion:</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1" i="0">
                          <a:effectLst/>
                          <a:latin typeface="inherit"/>
                        </a:rPr>
                        <a:t>128</a:t>
                      </a:r>
                      <a:r>
                        <a:rPr lang="en-IN" b="0" i="0">
                          <a:effectLst/>
                          <a:latin typeface="inherit"/>
                        </a:rPr>
                        <a:t>+</a:t>
                      </a:r>
                      <a:r>
                        <a:rPr lang="en-IN" b="1" i="0">
                          <a:effectLst/>
                          <a:latin typeface="inherit"/>
                        </a:rPr>
                        <a:t>32</a:t>
                      </a:r>
                      <a:r>
                        <a:rPr lang="en-IN" b="0" i="0">
                          <a:effectLst/>
                          <a:latin typeface="inherit"/>
                        </a:rPr>
                        <a:t>+</a:t>
                      </a:r>
                      <a:r>
                        <a:rPr lang="en-IN" b="1" i="0">
                          <a:effectLst/>
                          <a:latin typeface="inherit"/>
                        </a:rPr>
                        <a:t>4</a:t>
                      </a:r>
                      <a:r>
                        <a:rPr lang="en-IN" b="0" i="0">
                          <a:effectLst/>
                          <a:latin typeface="inherit"/>
                        </a:rPr>
                        <a:t>+</a:t>
                      </a:r>
                      <a:r>
                        <a:rPr lang="en-IN" b="1" i="0">
                          <a:effectLst/>
                          <a:latin typeface="inherit"/>
                        </a:rPr>
                        <a:t>2</a:t>
                      </a:r>
                      <a:r>
                        <a:rPr lang="en-IN" b="0" i="0">
                          <a:effectLst/>
                          <a:latin typeface="inherit"/>
                        </a:rPr>
                        <a:t>=166</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1" i="0">
                          <a:effectLst/>
                          <a:latin typeface="inherit"/>
                        </a:rPr>
                        <a:t>64</a:t>
                      </a:r>
                      <a:r>
                        <a:rPr lang="en-IN" b="0" i="0">
                          <a:effectLst/>
                          <a:latin typeface="inherit"/>
                        </a:rPr>
                        <a:t>+</a:t>
                      </a:r>
                      <a:r>
                        <a:rPr lang="en-IN" b="1" i="0">
                          <a:effectLst/>
                          <a:latin typeface="inherit"/>
                        </a:rPr>
                        <a:t>4</a:t>
                      </a:r>
                      <a:r>
                        <a:rPr lang="en-IN" b="0" i="0">
                          <a:effectLst/>
                          <a:latin typeface="inherit"/>
                        </a:rPr>
                        <a:t>+</a:t>
                      </a:r>
                      <a:r>
                        <a:rPr lang="en-IN" b="1" i="0">
                          <a:effectLst/>
                          <a:latin typeface="inherit"/>
                        </a:rPr>
                        <a:t>2</a:t>
                      </a:r>
                      <a:r>
                        <a:rPr lang="en-IN" b="0" i="0">
                          <a:effectLst/>
                          <a:latin typeface="inherit"/>
                        </a:rPr>
                        <a:t>=70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1" i="0" dirty="0">
                          <a:effectLst/>
                          <a:latin typeface="inherit"/>
                        </a:rPr>
                        <a:t>8</a:t>
                      </a:r>
                      <a:r>
                        <a:rPr lang="en-IN" b="0" i="0" dirty="0">
                          <a:effectLst/>
                          <a:latin typeface="inherit"/>
                        </a:rPr>
                        <a:t>+</a:t>
                      </a:r>
                      <a:r>
                        <a:rPr lang="en-IN" b="1" i="0" dirty="0">
                          <a:effectLst/>
                          <a:latin typeface="inherit"/>
                        </a:rPr>
                        <a:t>2</a:t>
                      </a:r>
                      <a:r>
                        <a:rPr lang="en-IN" b="0" i="0" dirty="0">
                          <a:effectLst/>
                          <a:latin typeface="inherit"/>
                        </a:rPr>
                        <a:t>=10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1" i="0" dirty="0">
                          <a:effectLst/>
                          <a:latin typeface="inherit"/>
                        </a:rPr>
                        <a:t>16</a:t>
                      </a:r>
                      <a:r>
                        <a:rPr lang="en-IN" b="0" i="0" dirty="0">
                          <a:effectLst/>
                          <a:latin typeface="inherit"/>
                        </a:rPr>
                        <a:t>+</a:t>
                      </a:r>
                      <a:r>
                        <a:rPr lang="en-IN" b="1" i="0" dirty="0">
                          <a:effectLst/>
                          <a:latin typeface="inherit"/>
                        </a:rPr>
                        <a:t>4</a:t>
                      </a:r>
                      <a:r>
                        <a:rPr lang="en-IN" b="0" i="0" dirty="0">
                          <a:effectLst/>
                          <a:latin typeface="inherit"/>
                        </a:rPr>
                        <a:t>+</a:t>
                      </a:r>
                      <a:r>
                        <a:rPr lang="en-IN" b="1" i="0" dirty="0">
                          <a:effectLst/>
                          <a:latin typeface="inherit"/>
                        </a:rPr>
                        <a:t>2</a:t>
                      </a:r>
                      <a:r>
                        <a:rPr lang="en-IN" b="0" i="0" dirty="0">
                          <a:effectLst/>
                          <a:latin typeface="inherit"/>
                        </a:rPr>
                        <a:t>+</a:t>
                      </a:r>
                      <a:r>
                        <a:rPr lang="en-IN" b="1" i="0" dirty="0">
                          <a:effectLst/>
                          <a:latin typeface="inherit"/>
                        </a:rPr>
                        <a:t>1</a:t>
                      </a:r>
                      <a:r>
                        <a:rPr lang="en-IN" b="0" i="0" dirty="0">
                          <a:effectLst/>
                          <a:latin typeface="inherit"/>
                        </a:rPr>
                        <a:t>=23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43345751"/>
                  </a:ext>
                </a:extLst>
              </a:tr>
            </a:tbl>
          </a:graphicData>
        </a:graphic>
      </p:graphicFrame>
      <p:sp>
        <p:nvSpPr>
          <p:cNvPr id="5" name="Rectangle 1">
            <a:extLst>
              <a:ext uri="{FF2B5EF4-FFF2-40B4-BE49-F238E27FC236}">
                <a16:creationId xmlns:a16="http://schemas.microsoft.com/office/drawing/2014/main" id="{3CA607C0-693C-435C-8384-FFE3A43ED05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9C72F39-BED8-4AF0-926F-763BA74BE474}"/>
              </a:ext>
            </a:extLst>
          </p:cNvPr>
          <p:cNvSpPr/>
          <p:nvPr/>
        </p:nvSpPr>
        <p:spPr>
          <a:xfrm>
            <a:off x="1280759" y="3402497"/>
            <a:ext cx="950709" cy="400110"/>
          </a:xfrm>
          <a:prstGeom prst="rect">
            <a:avLst/>
          </a:prstGeom>
        </p:spPr>
        <p:txBody>
          <a:bodyPr wrap="none">
            <a:spAutoFit/>
          </a:bodyPr>
          <a:lstStyle/>
          <a:p>
            <a:r>
              <a:rPr lang="en-US" sz="2000" b="1" dirty="0">
                <a:latin typeface="Calibri" panose="020F0502020204030204" pitchFamily="34" charset="0"/>
                <a:cs typeface="Calibri" panose="020F0502020204030204" pitchFamily="34" charset="0"/>
              </a:rPr>
              <a:t>Table B</a:t>
            </a:r>
            <a:endParaRPr lang="en-IN" sz="2000" b="1" dirty="0"/>
          </a:p>
        </p:txBody>
      </p:sp>
      <p:sp>
        <p:nvSpPr>
          <p:cNvPr id="2" name="Rectangle 1">
            <a:extLst>
              <a:ext uri="{FF2B5EF4-FFF2-40B4-BE49-F238E27FC236}">
                <a16:creationId xmlns:a16="http://schemas.microsoft.com/office/drawing/2014/main" id="{7BBCB6F9-0A3F-4050-B9CC-3F73527FFB16}"/>
              </a:ext>
            </a:extLst>
          </p:cNvPr>
          <p:cNvSpPr/>
          <p:nvPr/>
        </p:nvSpPr>
        <p:spPr>
          <a:xfrm>
            <a:off x="1280759" y="1206909"/>
            <a:ext cx="1526380" cy="369332"/>
          </a:xfrm>
          <a:prstGeom prst="rect">
            <a:avLst/>
          </a:prstGeom>
        </p:spPr>
        <p:txBody>
          <a:bodyPr wrap="none">
            <a:spAutoFit/>
          </a:bodyPr>
          <a:lstStyle/>
          <a:p>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166.70.10.23</a:t>
            </a:r>
            <a:r>
              <a:rPr lang="en-US" dirty="0">
                <a:latin typeface="Calibri" panose="020F0502020204030204" pitchFamily="34" charset="0"/>
                <a:cs typeface="Calibri" panose="020F0502020204030204" pitchFamily="34" charset="0"/>
              </a:rPr>
              <a:t> </a:t>
            </a:r>
            <a:endParaRPr lang="en-IN" dirty="0"/>
          </a:p>
        </p:txBody>
      </p:sp>
    </p:spTree>
    <p:extLst>
      <p:ext uri="{BB962C8B-B14F-4D97-AF65-F5344CB8AC3E}">
        <p14:creationId xmlns:p14="http://schemas.microsoft.com/office/powerpoint/2010/main" val="41623270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CE19A8-8472-4587-A7AD-204579334F85}"/>
              </a:ext>
            </a:extLst>
          </p:cNvPr>
          <p:cNvSpPr/>
          <p:nvPr/>
        </p:nvSpPr>
        <p:spPr>
          <a:xfrm>
            <a:off x="1514620" y="653874"/>
            <a:ext cx="9641059"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The weighted method enables some useful scenarios:</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Gradual application upgrade: allocate a percentage of traffic to route to a new endpoint, and gradually increase the traffic over time to 100%.</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99D82B0-8DBF-4AFC-8948-B78A068E5C15}"/>
              </a:ext>
            </a:extLst>
          </p:cNvPr>
          <p:cNvSpPr/>
          <p:nvPr/>
        </p:nvSpPr>
        <p:spPr>
          <a:xfrm>
            <a:off x="1514619" y="1672105"/>
            <a:ext cx="9641059" cy="646331"/>
          </a:xfrm>
          <a:prstGeom prst="rect">
            <a:avLst/>
          </a:prstGeom>
        </p:spPr>
        <p:txBody>
          <a:bodyPr wrap="square">
            <a:spAutoFit/>
          </a:bodyPr>
          <a:lstStyle/>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Application migration to azure: create a profile with both azure and external endpoints. Adjust the weight of the endpoints to prefer the new endpoints.</a:t>
            </a:r>
          </a:p>
        </p:txBody>
      </p:sp>
      <p:sp>
        <p:nvSpPr>
          <p:cNvPr id="4" name="Rectangle 3">
            <a:extLst>
              <a:ext uri="{FF2B5EF4-FFF2-40B4-BE49-F238E27FC236}">
                <a16:creationId xmlns:a16="http://schemas.microsoft.com/office/drawing/2014/main" id="{8A4D7EAE-EBA1-4DF0-A059-99CBF09E9704}"/>
              </a:ext>
            </a:extLst>
          </p:cNvPr>
          <p:cNvSpPr/>
          <p:nvPr/>
        </p:nvSpPr>
        <p:spPr>
          <a:xfrm>
            <a:off x="1514617" y="2315703"/>
            <a:ext cx="9641059" cy="923330"/>
          </a:xfrm>
          <a:prstGeom prst="rect">
            <a:avLst/>
          </a:prstGeom>
        </p:spPr>
        <p:txBody>
          <a:bodyPr wrap="square">
            <a:spAutoFit/>
          </a:bodyPr>
          <a:lstStyle/>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Cloud-bursting for additional capacity: quickly expand an on-premises deployment into the cloud by putting it behind a traffic manager profile. When you need extra capacity in the cloud, you can add or enable more endpoints and specify what portion of traffic goes to each endpoint.</a:t>
            </a:r>
          </a:p>
        </p:txBody>
      </p:sp>
    </p:spTree>
    <p:extLst>
      <p:ext uri="{BB962C8B-B14F-4D97-AF65-F5344CB8AC3E}">
        <p14:creationId xmlns:p14="http://schemas.microsoft.com/office/powerpoint/2010/main" val="8352486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9BCE99-DDBB-42EB-B786-67FA59AD9937}"/>
              </a:ext>
            </a:extLst>
          </p:cNvPr>
          <p:cNvPicPr>
            <a:picLocks noChangeAspect="1"/>
          </p:cNvPicPr>
          <p:nvPr/>
        </p:nvPicPr>
        <p:blipFill>
          <a:blip r:embed="rId2"/>
          <a:stretch>
            <a:fillRect/>
          </a:stretch>
        </p:blipFill>
        <p:spPr>
          <a:xfrm>
            <a:off x="3071812" y="819150"/>
            <a:ext cx="6048375" cy="5219700"/>
          </a:xfrm>
          <a:prstGeom prst="rect">
            <a:avLst/>
          </a:prstGeom>
          <a:ln>
            <a:solidFill>
              <a:schemeClr val="tx1"/>
            </a:solidFill>
          </a:ln>
        </p:spPr>
      </p:pic>
    </p:spTree>
    <p:extLst>
      <p:ext uri="{BB962C8B-B14F-4D97-AF65-F5344CB8AC3E}">
        <p14:creationId xmlns:p14="http://schemas.microsoft.com/office/powerpoint/2010/main" val="199434433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4D631B-CE97-41D0-979C-D5AE336B8689}"/>
              </a:ext>
            </a:extLst>
          </p:cNvPr>
          <p:cNvSpPr/>
          <p:nvPr/>
        </p:nvSpPr>
        <p:spPr>
          <a:xfrm>
            <a:off x="1481111" y="669947"/>
            <a:ext cx="5101781"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Performance traffic-routing method</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3E2EAFE0-464C-4C48-8710-0331BCCFF0B3}"/>
              </a:ext>
            </a:extLst>
          </p:cNvPr>
          <p:cNvSpPr/>
          <p:nvPr/>
        </p:nvSpPr>
        <p:spPr>
          <a:xfrm>
            <a:off x="1481110" y="1147001"/>
            <a:ext cx="9787111" cy="923330"/>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Deploying endpoints in two or more locations across the globe can improve the responsiveness of many applications by routing traffic to the location that is 'closest' to you. The 'performance' traffic-routing method provides this capability.</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652118D3-D5FD-45BC-827C-B3B01887EAAC}"/>
              </a:ext>
            </a:extLst>
          </p:cNvPr>
          <p:cNvSpPr/>
          <p:nvPr/>
        </p:nvSpPr>
        <p:spPr>
          <a:xfrm>
            <a:off x="1481108" y="2070331"/>
            <a:ext cx="9229781"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The 'closest' endpoint is not necessarily closest as measured by geographic distance. Instead, the 'performance' traffic-routing method determines the closest endpoint by measuring network latency. Traffic manager maintains an internet latency table to track the round-trip time between IP address ranges and each azure datacenter.</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7A59A958-F4C0-4526-BB17-6396B920B7C4}"/>
              </a:ext>
            </a:extLst>
          </p:cNvPr>
          <p:cNvSpPr/>
          <p:nvPr/>
        </p:nvSpPr>
        <p:spPr>
          <a:xfrm>
            <a:off x="1481107" y="3270660"/>
            <a:ext cx="9229781" cy="923330"/>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Traffic manager looks up the source IP address of the incoming DNS request in the internet latency table. Traffic manager then chooses an available endpoint in the azure datacenter that has the lowest latency for that IP address range, and returns that endpoint in the DNS response</a:t>
            </a:r>
            <a:endParaRPr lang="en-I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B20D227-E340-43EC-9254-6C46954E19FE}"/>
              </a:ext>
            </a:extLst>
          </p:cNvPr>
          <p:cNvSpPr/>
          <p:nvPr/>
        </p:nvSpPr>
        <p:spPr>
          <a:xfrm>
            <a:off x="1481107" y="4240157"/>
            <a:ext cx="9229780"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As explained in </a:t>
            </a:r>
            <a:r>
              <a:rPr lang="en-US" u="sng" dirty="0">
                <a:latin typeface="Calibri" panose="020F0502020204030204" pitchFamily="34" charset="0"/>
                <a:cs typeface="Calibri" panose="020F0502020204030204" pitchFamily="34" charset="0"/>
                <a:hlinkClick r:id="rId2"/>
              </a:rPr>
              <a:t>how traffic manager works</a:t>
            </a:r>
            <a:r>
              <a:rPr lang="en-US" dirty="0">
                <a:solidFill>
                  <a:srgbClr val="171717"/>
                </a:solidFill>
                <a:latin typeface="Calibri" panose="020F0502020204030204" pitchFamily="34" charset="0"/>
                <a:cs typeface="Calibri" panose="020F0502020204030204" pitchFamily="34" charset="0"/>
              </a:rPr>
              <a:t>, traffic manager does not receive DNS queries directly from clients. Rather, DNS queries come from the recursive DNS service that the clients are configured to use. Therefore, the IP address used to determine the 'closest' endpoint is not the client's IP address, but it is the IP address of the recursive DNS service. In practice, this IP address is a good proxy for the client.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825051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4D09C0-553E-4D90-AA98-F058D36CED5C}"/>
              </a:ext>
            </a:extLst>
          </p:cNvPr>
          <p:cNvSpPr/>
          <p:nvPr/>
        </p:nvSpPr>
        <p:spPr>
          <a:xfrm>
            <a:off x="1486486" y="586715"/>
            <a:ext cx="9669194"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Traffic manager regularly updates the internet latency table to account for changes in the global internet and new azure regions. However, application performance varies based on real-time variations in load across the internet. Performance traffic-routing does not monitor load on a given service endpoint. However, if an endpoint becomes unavailable, traffic manager does not include it in DNS query responses.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739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7A6924-80E3-45BB-8AEE-C2CB6A7BA4DA}"/>
              </a:ext>
            </a:extLst>
          </p:cNvPr>
          <p:cNvPicPr>
            <a:picLocks noChangeAspect="1"/>
          </p:cNvPicPr>
          <p:nvPr/>
        </p:nvPicPr>
        <p:blipFill>
          <a:blip r:embed="rId2"/>
          <a:stretch>
            <a:fillRect/>
          </a:stretch>
        </p:blipFill>
        <p:spPr>
          <a:xfrm>
            <a:off x="2857500" y="809625"/>
            <a:ext cx="6477000" cy="5238750"/>
          </a:xfrm>
          <a:prstGeom prst="rect">
            <a:avLst/>
          </a:prstGeom>
          <a:ln>
            <a:solidFill>
              <a:schemeClr val="tx1"/>
            </a:solidFill>
          </a:ln>
        </p:spPr>
      </p:pic>
    </p:spTree>
    <p:extLst>
      <p:ext uri="{BB962C8B-B14F-4D97-AF65-F5344CB8AC3E}">
        <p14:creationId xmlns:p14="http://schemas.microsoft.com/office/powerpoint/2010/main" val="39560004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8B38-FF3B-49E0-BF14-6ECA58CF448E}"/>
              </a:ext>
            </a:extLst>
          </p:cNvPr>
          <p:cNvSpPr/>
          <p:nvPr/>
        </p:nvSpPr>
        <p:spPr>
          <a:xfrm>
            <a:off x="1317674" y="618979"/>
            <a:ext cx="4947138" cy="477054"/>
          </a:xfrm>
          <a:prstGeom prst="rect">
            <a:avLst/>
          </a:prstGeom>
        </p:spPr>
        <p:txBody>
          <a:bodyPr wrap="square">
            <a:spAutoFit/>
          </a:bodyPr>
          <a:lstStyle/>
          <a:p>
            <a:r>
              <a:rPr lang="en-IN" sz="2500" b="1" dirty="0">
                <a:solidFill>
                  <a:srgbClr val="171717"/>
                </a:solidFill>
                <a:latin typeface="Calibri" panose="020F0502020204030204" pitchFamily="34" charset="0"/>
                <a:cs typeface="Calibri" panose="020F0502020204030204" pitchFamily="34" charset="0"/>
              </a:rPr>
              <a:t>Geographic traffic-routing method</a:t>
            </a:r>
          </a:p>
        </p:txBody>
      </p:sp>
      <p:sp>
        <p:nvSpPr>
          <p:cNvPr id="3" name="Rectangle 2">
            <a:extLst>
              <a:ext uri="{FF2B5EF4-FFF2-40B4-BE49-F238E27FC236}">
                <a16:creationId xmlns:a16="http://schemas.microsoft.com/office/drawing/2014/main" id="{5D0ABE8A-54C3-459A-9F28-0EDFF7518D7B}"/>
              </a:ext>
            </a:extLst>
          </p:cNvPr>
          <p:cNvSpPr/>
          <p:nvPr/>
        </p:nvSpPr>
        <p:spPr>
          <a:xfrm>
            <a:off x="1317674" y="1096033"/>
            <a:ext cx="9922412" cy="4247317"/>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Traffic manager profiles can be configured to use the geographic routing method so that users are directed to specific endpoints (azure, external or nested) based on which geographic location their DNS query originates from. This empowers traffic manager customers to enable scenarios where knowing a user’s geographic region and routing them based on that is important. </a:t>
            </a:r>
          </a:p>
          <a:p>
            <a:endParaRPr lang="en-US" dirty="0">
              <a:solidFill>
                <a:srgbClr val="171717"/>
              </a:solidFill>
              <a:latin typeface="Calibri" panose="020F0502020204030204" pitchFamily="34" charset="0"/>
              <a:cs typeface="Calibri" panose="020F0502020204030204" pitchFamily="34" charset="0"/>
            </a:endParaRPr>
          </a:p>
          <a:p>
            <a:r>
              <a:rPr lang="en-US" dirty="0">
                <a:solidFill>
                  <a:srgbClr val="171717"/>
                </a:solidFill>
                <a:latin typeface="Calibri" panose="020F0502020204030204" pitchFamily="34" charset="0"/>
                <a:cs typeface="Calibri" panose="020F0502020204030204" pitchFamily="34" charset="0"/>
              </a:rPr>
              <a:t>Examples include complying with data sovereignty mandates, localization of content &amp; user experience and measuring traffic from different regions. When a profile is configured for geographic routing, each endpoint associated with that profile needs to have a set of geographic regions assigned to it.</a:t>
            </a:r>
          </a:p>
          <a:p>
            <a:endParaRPr lang="en-US" dirty="0">
              <a:solidFill>
                <a:srgbClr val="171717"/>
              </a:solidFill>
              <a:latin typeface="Calibri" panose="020F0502020204030204" pitchFamily="34" charset="0"/>
              <a:cs typeface="Calibri" panose="020F0502020204030204" pitchFamily="34" charset="0"/>
            </a:endParaRPr>
          </a:p>
          <a:p>
            <a:r>
              <a:rPr lang="en-US" dirty="0">
                <a:solidFill>
                  <a:srgbClr val="171717"/>
                </a:solidFill>
                <a:latin typeface="Calibri" panose="020F0502020204030204" pitchFamily="34" charset="0"/>
                <a:cs typeface="Calibri" panose="020F0502020204030204" pitchFamily="34" charset="0"/>
              </a:rPr>
              <a:t> A geographic region can be at following levels of granularity</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World– any region</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Regional grouping – for example, </a:t>
            </a:r>
            <a:r>
              <a:rPr lang="en-US" dirty="0" err="1">
                <a:solidFill>
                  <a:srgbClr val="171717"/>
                </a:solidFill>
                <a:latin typeface="Calibri" panose="020F0502020204030204" pitchFamily="34" charset="0"/>
                <a:cs typeface="Calibri" panose="020F0502020204030204" pitchFamily="34" charset="0"/>
              </a:rPr>
              <a:t>africa</a:t>
            </a:r>
            <a:r>
              <a:rPr lang="en-US" dirty="0">
                <a:solidFill>
                  <a:srgbClr val="171717"/>
                </a:solidFill>
                <a:latin typeface="Calibri" panose="020F0502020204030204" pitchFamily="34" charset="0"/>
                <a:cs typeface="Calibri" panose="020F0502020204030204" pitchFamily="34" charset="0"/>
              </a:rPr>
              <a:t>, middle east, </a:t>
            </a:r>
            <a:r>
              <a:rPr lang="en-US" dirty="0" err="1">
                <a:solidFill>
                  <a:srgbClr val="171717"/>
                </a:solidFill>
                <a:latin typeface="Calibri" panose="020F0502020204030204" pitchFamily="34" charset="0"/>
                <a:cs typeface="Calibri" panose="020F0502020204030204" pitchFamily="34" charset="0"/>
              </a:rPr>
              <a:t>australia</a:t>
            </a:r>
            <a:r>
              <a:rPr lang="en-US" dirty="0">
                <a:solidFill>
                  <a:srgbClr val="171717"/>
                </a:solidFill>
                <a:latin typeface="Calibri" panose="020F0502020204030204" pitchFamily="34" charset="0"/>
                <a:cs typeface="Calibri" panose="020F0502020204030204" pitchFamily="34" charset="0"/>
              </a:rPr>
              <a:t>/pacific etc.</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Country/region – for example, </a:t>
            </a:r>
            <a:r>
              <a:rPr lang="en-US" dirty="0" err="1">
                <a:solidFill>
                  <a:srgbClr val="171717"/>
                </a:solidFill>
                <a:latin typeface="Calibri" panose="020F0502020204030204" pitchFamily="34" charset="0"/>
                <a:cs typeface="Calibri" panose="020F0502020204030204" pitchFamily="34" charset="0"/>
              </a:rPr>
              <a:t>ireland</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peru</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hong</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kong</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sar</a:t>
            </a:r>
            <a:r>
              <a:rPr lang="en-US" dirty="0">
                <a:solidFill>
                  <a:srgbClr val="171717"/>
                </a:solidFill>
                <a:latin typeface="Calibri" panose="020F0502020204030204" pitchFamily="34" charset="0"/>
                <a:cs typeface="Calibri" panose="020F0502020204030204" pitchFamily="34" charset="0"/>
              </a:rPr>
              <a:t> etc.</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State/province – for example, </a:t>
            </a:r>
            <a:r>
              <a:rPr lang="en-US" dirty="0" err="1">
                <a:solidFill>
                  <a:srgbClr val="171717"/>
                </a:solidFill>
                <a:latin typeface="Calibri" panose="020F0502020204030204" pitchFamily="34" charset="0"/>
                <a:cs typeface="Calibri" panose="020F0502020204030204" pitchFamily="34" charset="0"/>
              </a:rPr>
              <a:t>usa-california</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australia-queensland</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canada-alberta</a:t>
            </a:r>
            <a:r>
              <a:rPr lang="en-US" dirty="0">
                <a:solidFill>
                  <a:srgbClr val="171717"/>
                </a:solidFill>
                <a:latin typeface="Calibri" panose="020F0502020204030204" pitchFamily="34" charset="0"/>
                <a:cs typeface="Calibri" panose="020F0502020204030204" pitchFamily="34" charset="0"/>
              </a:rPr>
              <a:t> etc. (Note: this granularity level is supported only for states / provinces in </a:t>
            </a:r>
            <a:r>
              <a:rPr lang="en-US" dirty="0" err="1">
                <a:solidFill>
                  <a:srgbClr val="171717"/>
                </a:solidFill>
                <a:latin typeface="Calibri" panose="020F0502020204030204" pitchFamily="34" charset="0"/>
                <a:cs typeface="Calibri" panose="020F0502020204030204" pitchFamily="34" charset="0"/>
              </a:rPr>
              <a:t>australia</a:t>
            </a:r>
            <a:r>
              <a:rPr lang="en-US" dirty="0">
                <a:solidFill>
                  <a:srgbClr val="171717"/>
                </a:solidFill>
                <a:latin typeface="Calibri" panose="020F0502020204030204" pitchFamily="34" charset="0"/>
                <a:cs typeface="Calibri" panose="020F0502020204030204" pitchFamily="34" charset="0"/>
              </a:rPr>
              <a:t>, </a:t>
            </a:r>
            <a:r>
              <a:rPr lang="en-US" dirty="0" err="1">
                <a:solidFill>
                  <a:srgbClr val="171717"/>
                </a:solidFill>
                <a:latin typeface="Calibri" panose="020F0502020204030204" pitchFamily="34" charset="0"/>
                <a:cs typeface="Calibri" panose="020F0502020204030204" pitchFamily="34" charset="0"/>
              </a:rPr>
              <a:t>canada</a:t>
            </a:r>
            <a:r>
              <a:rPr lang="en-US" dirty="0">
                <a:solidFill>
                  <a:srgbClr val="171717"/>
                </a:solidFill>
                <a:latin typeface="Calibri" panose="020F0502020204030204" pitchFamily="34" charset="0"/>
                <a:cs typeface="Calibri" panose="020F0502020204030204" pitchFamily="34" charset="0"/>
              </a:rPr>
              <a:t>, and USA).</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7258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9C1F77-21FE-46BB-BFBE-B668E061348D}"/>
              </a:ext>
            </a:extLst>
          </p:cNvPr>
          <p:cNvSpPr/>
          <p:nvPr/>
        </p:nvSpPr>
        <p:spPr>
          <a:xfrm>
            <a:off x="1625532" y="823689"/>
            <a:ext cx="9570720"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When a region or a set of regions is assigned to an endpoint, any requests from those regions gets routed only to that endpoint. Traffic manager uses the source IP address of the DNS query to determine the region from which a user is querying from – usually this is the IP address of the local DNS resolver doing the query on behalf of the user.</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7384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42B6F3-DA0C-40F5-826D-233D8400E6B2}"/>
              </a:ext>
            </a:extLst>
          </p:cNvPr>
          <p:cNvPicPr>
            <a:picLocks noChangeAspect="1"/>
          </p:cNvPicPr>
          <p:nvPr/>
        </p:nvPicPr>
        <p:blipFill>
          <a:blip r:embed="rId2"/>
          <a:stretch>
            <a:fillRect/>
          </a:stretch>
        </p:blipFill>
        <p:spPr>
          <a:xfrm>
            <a:off x="2686050" y="723900"/>
            <a:ext cx="6819900" cy="5410200"/>
          </a:xfrm>
          <a:prstGeom prst="rect">
            <a:avLst/>
          </a:prstGeom>
        </p:spPr>
      </p:pic>
    </p:spTree>
    <p:extLst>
      <p:ext uri="{BB962C8B-B14F-4D97-AF65-F5344CB8AC3E}">
        <p14:creationId xmlns:p14="http://schemas.microsoft.com/office/powerpoint/2010/main" val="143157416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7CC1DD-8C31-483A-A1F2-9665672D17AD}"/>
              </a:ext>
            </a:extLst>
          </p:cNvPr>
          <p:cNvSpPr/>
          <p:nvPr/>
        </p:nvSpPr>
        <p:spPr>
          <a:xfrm>
            <a:off x="1589427" y="810623"/>
            <a:ext cx="2306722"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Azure Functions</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999707A8-E8AE-4C55-B39E-94ECBB977709}"/>
              </a:ext>
            </a:extLst>
          </p:cNvPr>
          <p:cNvSpPr/>
          <p:nvPr/>
        </p:nvSpPr>
        <p:spPr>
          <a:xfrm>
            <a:off x="1589426" y="1179955"/>
            <a:ext cx="9636591" cy="923330"/>
          </a:xfrm>
          <a:prstGeom prst="rect">
            <a:avLst/>
          </a:prstGeom>
        </p:spPr>
        <p:txBody>
          <a:bodyPr wrap="square">
            <a:spAutoFit/>
          </a:bodyPr>
          <a:lstStyle/>
          <a:p>
            <a:r>
              <a:rPr lang="en-US" dirty="0">
                <a:solidFill>
                  <a:srgbClr val="171717"/>
                </a:solidFill>
                <a:latin typeface="Segoe UI" panose="020B0502040204020203" pitchFamily="34" charset="0"/>
              </a:rPr>
              <a:t>Azure Functions allows you to run small pieces of code (called "functions") without worrying about application infrastructure. With Azure Functions, the cloud infrastructure provides all the up-to-date servers you need to keep your application running at scale.</a:t>
            </a:r>
            <a:endParaRPr lang="en-IN" dirty="0"/>
          </a:p>
        </p:txBody>
      </p:sp>
      <p:sp>
        <p:nvSpPr>
          <p:cNvPr id="6" name="Rectangle 5">
            <a:extLst>
              <a:ext uri="{FF2B5EF4-FFF2-40B4-BE49-F238E27FC236}">
                <a16:creationId xmlns:a16="http://schemas.microsoft.com/office/drawing/2014/main" id="{832CEB8E-4639-4462-AC66-FBC55B1A2C08}"/>
              </a:ext>
            </a:extLst>
          </p:cNvPr>
          <p:cNvSpPr/>
          <p:nvPr/>
        </p:nvSpPr>
        <p:spPr>
          <a:xfrm>
            <a:off x="1589425" y="2228671"/>
            <a:ext cx="9636591" cy="923330"/>
          </a:xfrm>
          <a:prstGeom prst="rect">
            <a:avLst/>
          </a:prstGeom>
        </p:spPr>
        <p:txBody>
          <a:bodyPr wrap="square">
            <a:spAutoFit/>
          </a:bodyPr>
          <a:lstStyle/>
          <a:p>
            <a:r>
              <a:rPr lang="en-US" dirty="0">
                <a:solidFill>
                  <a:srgbClr val="171717"/>
                </a:solidFill>
                <a:latin typeface="Segoe UI" panose="020B0502040204020203" pitchFamily="34" charset="0"/>
              </a:rPr>
              <a:t>A function is "triggered" by a specific type of event. </a:t>
            </a:r>
            <a:r>
              <a:rPr lang="en-US" u="sng" dirty="0">
                <a:latin typeface="Segoe UI" panose="020B0502040204020203" pitchFamily="34" charset="0"/>
                <a:hlinkClick r:id="rId2"/>
              </a:rPr>
              <a:t>Supported triggers</a:t>
            </a:r>
            <a:r>
              <a:rPr lang="en-US" dirty="0">
                <a:solidFill>
                  <a:srgbClr val="171717"/>
                </a:solidFill>
                <a:latin typeface="Segoe UI" panose="020B0502040204020203" pitchFamily="34" charset="0"/>
              </a:rPr>
              <a:t> include responding to changes in data, responding to messages, running on a schedule, or as the result of an HTTP request.</a:t>
            </a:r>
            <a:endParaRPr lang="en-IN" dirty="0"/>
          </a:p>
        </p:txBody>
      </p:sp>
      <p:sp>
        <p:nvSpPr>
          <p:cNvPr id="7" name="Rectangle 6">
            <a:extLst>
              <a:ext uri="{FF2B5EF4-FFF2-40B4-BE49-F238E27FC236}">
                <a16:creationId xmlns:a16="http://schemas.microsoft.com/office/drawing/2014/main" id="{1BF20701-2384-49BC-A88B-F9125AD040E9}"/>
              </a:ext>
            </a:extLst>
          </p:cNvPr>
          <p:cNvSpPr/>
          <p:nvPr/>
        </p:nvSpPr>
        <p:spPr>
          <a:xfrm>
            <a:off x="1589424" y="3277387"/>
            <a:ext cx="9636591" cy="923330"/>
          </a:xfrm>
          <a:prstGeom prst="rect">
            <a:avLst/>
          </a:prstGeom>
        </p:spPr>
        <p:txBody>
          <a:bodyPr wrap="square">
            <a:spAutoFit/>
          </a:bodyPr>
          <a:lstStyle/>
          <a:p>
            <a:r>
              <a:rPr lang="en-US" dirty="0">
                <a:solidFill>
                  <a:srgbClr val="171717"/>
                </a:solidFill>
                <a:latin typeface="Segoe UI" panose="020B0502040204020203" pitchFamily="34" charset="0"/>
              </a:rPr>
              <a:t>While you can always code directly against a myriad of services, integrating with other services is streamlined by using bindings. Bindings give you </a:t>
            </a:r>
            <a:r>
              <a:rPr lang="en-US" u="sng" dirty="0">
                <a:latin typeface="Segoe UI" panose="020B0502040204020203" pitchFamily="34" charset="0"/>
                <a:hlinkClick r:id="rId2"/>
              </a:rPr>
              <a:t>declarative access to a wide variety of Azure and third-party services</a:t>
            </a:r>
            <a:r>
              <a:rPr lang="en-US" dirty="0">
                <a:solidFill>
                  <a:srgbClr val="171717"/>
                </a:solidFill>
                <a:latin typeface="Segoe UI" panose="020B0502040204020203" pitchFamily="34" charset="0"/>
              </a:rPr>
              <a:t>.</a:t>
            </a:r>
            <a:endParaRPr lang="en-IN" dirty="0"/>
          </a:p>
        </p:txBody>
      </p:sp>
    </p:spTree>
    <p:extLst>
      <p:ext uri="{BB962C8B-B14F-4D97-AF65-F5344CB8AC3E}">
        <p14:creationId xmlns:p14="http://schemas.microsoft.com/office/powerpoint/2010/main" val="21602010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A28F-E736-421B-9597-77462D8D4A58}"/>
              </a:ext>
            </a:extLst>
          </p:cNvPr>
          <p:cNvSpPr>
            <a:spLocks noGrp="1"/>
          </p:cNvSpPr>
          <p:nvPr>
            <p:ph type="title"/>
          </p:nvPr>
        </p:nvSpPr>
        <p:spPr>
          <a:xfrm>
            <a:off x="713749" y="2671140"/>
            <a:ext cx="10364451" cy="1205948"/>
          </a:xfrm>
        </p:spPr>
        <p:txBody>
          <a:bodyPr>
            <a:normAutofit/>
          </a:bodyPr>
          <a:lstStyle/>
          <a:p>
            <a:r>
              <a:rPr lang="en-IN" sz="3000" cap="none"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79058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D253-B5F2-48A2-9AB6-F955DD1D5BE6}"/>
              </a:ext>
            </a:extLst>
          </p:cNvPr>
          <p:cNvSpPr>
            <a:spLocks noGrp="1"/>
          </p:cNvSpPr>
          <p:nvPr>
            <p:ph type="title"/>
          </p:nvPr>
        </p:nvSpPr>
        <p:spPr/>
        <p:txBody>
          <a:bodyPr>
            <a:normAutofit fontScale="90000"/>
          </a:bodyPr>
          <a:lstStyle/>
          <a:p>
            <a:pPr algn="l"/>
            <a:br>
              <a:rPr lang="en-US" sz="2500" b="1" dirty="0">
                <a:latin typeface="Calibri" panose="020F0502020204030204" pitchFamily="34" charset="0"/>
                <a:cs typeface="Calibri" panose="020F0502020204030204" pitchFamily="34" charset="0"/>
              </a:rPr>
            </a:br>
            <a:br>
              <a:rPr lang="en-US" sz="2500" b="1" dirty="0">
                <a:latin typeface="Calibri" panose="020F0502020204030204" pitchFamily="34" charset="0"/>
                <a:cs typeface="Calibri" panose="020F0502020204030204" pitchFamily="34" charset="0"/>
              </a:rPr>
            </a:br>
            <a:br>
              <a:rPr lang="en-US" sz="2500" b="1" dirty="0">
                <a:latin typeface="Calibri" panose="020F0502020204030204" pitchFamily="34" charset="0"/>
                <a:cs typeface="Calibri" panose="020F0502020204030204" pitchFamily="34" charset="0"/>
              </a:rPr>
            </a:br>
            <a:br>
              <a:rPr lang="en-US" sz="2500" b="1" dirty="0">
                <a:latin typeface="Calibri" panose="020F0502020204030204" pitchFamily="34" charset="0"/>
                <a:cs typeface="Calibri" panose="020F0502020204030204" pitchFamily="34" charset="0"/>
              </a:rPr>
            </a:br>
            <a:br>
              <a:rPr lang="en-US" sz="2500" b="1" dirty="0">
                <a:latin typeface="Calibri" panose="020F0502020204030204" pitchFamily="34" charset="0"/>
                <a:cs typeface="Calibri" panose="020F0502020204030204" pitchFamily="34" charset="0"/>
              </a:rPr>
            </a:br>
            <a:br>
              <a:rPr lang="en-US" sz="2500" b="1" dirty="0">
                <a:latin typeface="Calibri" panose="020F0502020204030204" pitchFamily="34" charset="0"/>
                <a:cs typeface="Calibri" panose="020F0502020204030204" pitchFamily="34" charset="0"/>
              </a:rPr>
            </a:br>
            <a:r>
              <a:rPr lang="en-US" sz="2800" b="1" cap="none" dirty="0">
                <a:latin typeface="Calibri" panose="020F0502020204030204" pitchFamily="34" charset="0"/>
                <a:cs typeface="Calibri" panose="020F0502020204030204" pitchFamily="34" charset="0"/>
              </a:rPr>
              <a:t>Process of DORA in DHCP</a:t>
            </a:r>
            <a:br>
              <a:rPr lang="en-US" sz="2800" cap="none" dirty="0">
                <a:latin typeface="Calibri" panose="020F0502020204030204" pitchFamily="34" charset="0"/>
                <a:cs typeface="Calibri" panose="020F0502020204030204" pitchFamily="34" charset="0"/>
              </a:rPr>
            </a:br>
            <a:br>
              <a:rPr lang="en-US" b="1" dirty="0"/>
            </a:br>
            <a:endParaRPr lang="en-IN" dirty="0"/>
          </a:p>
        </p:txBody>
      </p:sp>
      <p:sp>
        <p:nvSpPr>
          <p:cNvPr id="3" name="Content Placeholder 2">
            <a:extLst>
              <a:ext uri="{FF2B5EF4-FFF2-40B4-BE49-F238E27FC236}">
                <a16:creationId xmlns:a16="http://schemas.microsoft.com/office/drawing/2014/main" id="{2FECDCF7-0A88-425D-AC66-D2E24A225286}"/>
              </a:ext>
            </a:extLst>
          </p:cNvPr>
          <p:cNvSpPr>
            <a:spLocks noGrp="1"/>
          </p:cNvSpPr>
          <p:nvPr>
            <p:ph sz="quarter" idx="13"/>
          </p:nvPr>
        </p:nvSpPr>
        <p:spPr/>
        <p:txBody>
          <a:bodyPr>
            <a:normAutofit lnSpcReduction="10000"/>
          </a:bodyPr>
          <a:lstStyle/>
          <a:p>
            <a:r>
              <a:rPr lang="en-US" cap="none" dirty="0">
                <a:latin typeface="Calibri" panose="020F0502020204030204" pitchFamily="34" charset="0"/>
                <a:cs typeface="Calibri" panose="020F0502020204030204" pitchFamily="34" charset="0"/>
              </a:rPr>
              <a:t>DHCP stands for dynamic host configuration protocol. </a:t>
            </a:r>
            <a:r>
              <a:rPr lang="en-US" b="1" cap="none" dirty="0">
                <a:latin typeface="Calibri" panose="020F0502020204030204" pitchFamily="34" charset="0"/>
                <a:cs typeface="Calibri" panose="020F0502020204030204" pitchFamily="34" charset="0"/>
              </a:rPr>
              <a:t>DHCP </a:t>
            </a:r>
            <a:r>
              <a:rPr lang="en-US" cap="none" dirty="0">
                <a:latin typeface="Calibri" panose="020F0502020204030204" pitchFamily="34" charset="0"/>
                <a:cs typeface="Calibri" panose="020F0502020204030204" pitchFamily="34" charset="0"/>
              </a:rPr>
              <a:t>used to provide IP addresses to different hosts or client machines present in a network. DORA is nothing but a sequence of messages which is exchanged between the DHCP server and client. </a:t>
            </a:r>
            <a:r>
              <a:rPr lang="en-US" b="1" cap="none" dirty="0">
                <a:latin typeface="Calibri" panose="020F0502020204030204" pitchFamily="34" charset="0"/>
                <a:cs typeface="Calibri" panose="020F0502020204030204" pitchFamily="34" charset="0"/>
              </a:rPr>
              <a:t>DORA </a:t>
            </a:r>
            <a:r>
              <a:rPr lang="en-US" cap="none" dirty="0">
                <a:latin typeface="Calibri" panose="020F0502020204030204" pitchFamily="34" charset="0"/>
                <a:cs typeface="Calibri" panose="020F0502020204030204" pitchFamily="34" charset="0"/>
              </a:rPr>
              <a:t>stands for mentioned messages :</a:t>
            </a:r>
          </a:p>
          <a:p>
            <a:r>
              <a:rPr lang="en-US" cap="none" dirty="0">
                <a:latin typeface="Calibri" panose="020F0502020204030204" pitchFamily="34" charset="0"/>
                <a:cs typeface="Calibri" panose="020F0502020204030204" pitchFamily="34" charset="0"/>
              </a:rPr>
              <a:t>Discover</a:t>
            </a:r>
          </a:p>
          <a:p>
            <a:r>
              <a:rPr lang="en-US" cap="none" dirty="0">
                <a:latin typeface="Calibri" panose="020F0502020204030204" pitchFamily="34" charset="0"/>
                <a:cs typeface="Calibri" panose="020F0502020204030204" pitchFamily="34" charset="0"/>
              </a:rPr>
              <a:t>Offer</a:t>
            </a:r>
          </a:p>
          <a:p>
            <a:r>
              <a:rPr lang="en-US" cap="none" dirty="0">
                <a:latin typeface="Calibri" panose="020F0502020204030204" pitchFamily="34" charset="0"/>
                <a:cs typeface="Calibri" panose="020F0502020204030204" pitchFamily="34" charset="0"/>
              </a:rPr>
              <a:t>Request</a:t>
            </a:r>
          </a:p>
          <a:p>
            <a:r>
              <a:rPr lang="en-US" cap="none" dirty="0">
                <a:latin typeface="Calibri" panose="020F0502020204030204" pitchFamily="34" charset="0"/>
                <a:cs typeface="Calibri" panose="020F0502020204030204" pitchFamily="34" charset="0"/>
              </a:rPr>
              <a:t>Acknowledgment</a:t>
            </a:r>
          </a:p>
          <a:p>
            <a:endParaRPr lang="en-IN" dirty="0"/>
          </a:p>
        </p:txBody>
      </p:sp>
    </p:spTree>
    <p:extLst>
      <p:ext uri="{BB962C8B-B14F-4D97-AF65-F5344CB8AC3E}">
        <p14:creationId xmlns:p14="http://schemas.microsoft.com/office/powerpoint/2010/main" val="202210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B6206-5714-43B7-AA6A-628E6722CE06}"/>
              </a:ext>
            </a:extLst>
          </p:cNvPr>
          <p:cNvSpPr>
            <a:spLocks noGrp="1"/>
          </p:cNvSpPr>
          <p:nvPr>
            <p:ph type="title"/>
          </p:nvPr>
        </p:nvSpPr>
        <p:spPr>
          <a:xfrm>
            <a:off x="913774" y="1493161"/>
            <a:ext cx="10364451" cy="1596177"/>
          </a:xfrm>
        </p:spPr>
        <p:txBody>
          <a:bodyPr>
            <a:normAutofit/>
          </a:bodyPr>
          <a:lstStyle/>
          <a:p>
            <a:pPr algn="l"/>
            <a:br>
              <a:rPr lang="en-US" sz="2000" cap="none" dirty="0">
                <a:latin typeface="Calibri" panose="020F0502020204030204" pitchFamily="34" charset="0"/>
                <a:cs typeface="Calibri" panose="020F0502020204030204" pitchFamily="34" charset="0"/>
              </a:rPr>
            </a:br>
            <a:br>
              <a:rPr lang="en-US" sz="2000" cap="none" dirty="0">
                <a:latin typeface="Calibri" panose="020F0502020204030204" pitchFamily="34" charset="0"/>
                <a:cs typeface="Calibri" panose="020F0502020204030204" pitchFamily="34" charset="0"/>
              </a:rPr>
            </a:br>
            <a:br>
              <a:rPr lang="en-US" sz="2000" cap="none" dirty="0">
                <a:latin typeface="Calibri" panose="020F0502020204030204" pitchFamily="34" charset="0"/>
                <a:cs typeface="Calibri" panose="020F0502020204030204" pitchFamily="34" charset="0"/>
              </a:rPr>
            </a:br>
            <a:r>
              <a:rPr lang="en-US" sz="2000" cap="none" dirty="0">
                <a:latin typeface="Calibri" panose="020F0502020204030204" pitchFamily="34" charset="0"/>
                <a:cs typeface="Calibri" panose="020F0502020204030204" pitchFamily="34" charset="0"/>
              </a:rPr>
              <a:t>Now, take a look on this image. This image will clear the sequence of different messages which is used in DORA process.</a:t>
            </a:r>
            <a:endParaRPr lang="en-IN" sz="2000" cap="none"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BF600C9B-AD8C-4528-997C-080B98597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039" y="3429000"/>
            <a:ext cx="57340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52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392DA-1F57-4D57-9410-6C0676612DC6}"/>
              </a:ext>
            </a:extLst>
          </p:cNvPr>
          <p:cNvSpPr>
            <a:spLocks noGrp="1"/>
          </p:cNvSpPr>
          <p:nvPr>
            <p:ph sz="quarter" idx="13"/>
          </p:nvPr>
        </p:nvSpPr>
        <p:spPr>
          <a:xfrm>
            <a:off x="913774" y="861392"/>
            <a:ext cx="10363826" cy="5234608"/>
          </a:xfrm>
        </p:spPr>
        <p:txBody>
          <a:bodyPr>
            <a:normAutofit fontScale="25000" lnSpcReduction="20000"/>
          </a:bodyPr>
          <a:lstStyle/>
          <a:p>
            <a:r>
              <a:rPr lang="en-US" sz="8000" b="1" cap="none" dirty="0">
                <a:latin typeface="Calibri" panose="020F0502020204030204" pitchFamily="34" charset="0"/>
                <a:cs typeface="Calibri" panose="020F0502020204030204" pitchFamily="34" charset="0"/>
              </a:rPr>
              <a:t>DHCP discover message</a:t>
            </a:r>
            <a:endParaRPr lang="en-US" sz="8000" cap="none" dirty="0">
              <a:latin typeface="Calibri" panose="020F0502020204030204" pitchFamily="34" charset="0"/>
              <a:cs typeface="Calibri" panose="020F0502020204030204" pitchFamily="34" charset="0"/>
            </a:endParaRPr>
          </a:p>
          <a:p>
            <a:r>
              <a:rPr lang="en-US" sz="8000" cap="none" dirty="0">
                <a:latin typeface="Calibri" panose="020F0502020204030204" pitchFamily="34" charset="0"/>
                <a:cs typeface="Calibri" panose="020F0502020204030204" pitchFamily="34" charset="0"/>
              </a:rPr>
              <a:t>This is the first message which is sent by the DHCP client to discover DHCP server in the network. This message is broadcast at network and data link layer.</a:t>
            </a:r>
          </a:p>
          <a:p>
            <a:r>
              <a:rPr lang="en-US" sz="8000" b="1" cap="none" dirty="0">
                <a:latin typeface="Calibri" panose="020F0502020204030204" pitchFamily="34" charset="0"/>
                <a:cs typeface="Calibri" panose="020F0502020204030204" pitchFamily="34" charset="0"/>
              </a:rPr>
              <a:t>DHCP offer message</a:t>
            </a:r>
            <a:endParaRPr lang="en-US" sz="8000" cap="none" dirty="0">
              <a:latin typeface="Calibri" panose="020F0502020204030204" pitchFamily="34" charset="0"/>
              <a:cs typeface="Calibri" panose="020F0502020204030204" pitchFamily="34" charset="0"/>
            </a:endParaRPr>
          </a:p>
          <a:p>
            <a:r>
              <a:rPr lang="en-US" sz="8000" cap="none" dirty="0">
                <a:latin typeface="Calibri" panose="020F0502020204030204" pitchFamily="34" charset="0"/>
                <a:cs typeface="Calibri" panose="020F0502020204030204" pitchFamily="34" charset="0"/>
              </a:rPr>
              <a:t>DHCP offer message is sent by the DHCP server to DHCP client. In this message, DHCP server offers an IP address to DHCP client. This message is unicast at data link layer but broadcast at the network layer.</a:t>
            </a:r>
          </a:p>
          <a:p>
            <a:r>
              <a:rPr lang="en-US" sz="8000" b="1" cap="none" dirty="0">
                <a:latin typeface="Calibri" panose="020F0502020204030204" pitchFamily="34" charset="0"/>
                <a:cs typeface="Calibri" panose="020F0502020204030204" pitchFamily="34" charset="0"/>
              </a:rPr>
              <a:t>DHCP hcp request message</a:t>
            </a:r>
            <a:endParaRPr lang="en-US" sz="8000" cap="none" dirty="0">
              <a:latin typeface="Calibri" panose="020F0502020204030204" pitchFamily="34" charset="0"/>
              <a:cs typeface="Calibri" panose="020F0502020204030204" pitchFamily="34" charset="0"/>
            </a:endParaRPr>
          </a:p>
          <a:p>
            <a:r>
              <a:rPr lang="en-US" sz="8000" cap="none" dirty="0">
                <a:latin typeface="Calibri" panose="020F0502020204030204" pitchFamily="34" charset="0"/>
                <a:cs typeface="Calibri" panose="020F0502020204030204" pitchFamily="34" charset="0"/>
              </a:rPr>
              <a:t>This message is sent from the DHCP client to the DHCP server. In this message, DHCP client request to DHCP server for the offered IP address. This message is unicast at data link layer but broadcast at the network layer.</a:t>
            </a:r>
          </a:p>
          <a:p>
            <a:r>
              <a:rPr lang="en-US" sz="8000" b="1" cap="none" dirty="0">
                <a:latin typeface="Calibri" panose="020F0502020204030204" pitchFamily="34" charset="0"/>
                <a:cs typeface="Calibri" panose="020F0502020204030204" pitchFamily="34" charset="0"/>
              </a:rPr>
              <a:t>DHCP acknowledgement message</a:t>
            </a:r>
            <a:endParaRPr lang="en-US" sz="8000" cap="none" dirty="0">
              <a:latin typeface="Calibri" panose="020F0502020204030204" pitchFamily="34" charset="0"/>
              <a:cs typeface="Calibri" panose="020F0502020204030204" pitchFamily="34" charset="0"/>
            </a:endParaRPr>
          </a:p>
          <a:p>
            <a:r>
              <a:rPr lang="en-US" sz="8000" cap="none" dirty="0">
                <a:latin typeface="Calibri" panose="020F0502020204030204" pitchFamily="34" charset="0"/>
                <a:cs typeface="Calibri" panose="020F0502020204030204" pitchFamily="34" charset="0"/>
              </a:rPr>
              <a:t>This is the final message of DHCP DORA process. This message is sent by the DHCP server to the DHCP client. This message is unicast at data link layer but broadcast at the network layer.</a:t>
            </a:r>
          </a:p>
          <a:p>
            <a:endParaRPr lang="en-IN" dirty="0"/>
          </a:p>
        </p:txBody>
      </p:sp>
    </p:spTree>
    <p:extLst>
      <p:ext uri="{BB962C8B-B14F-4D97-AF65-F5344CB8AC3E}">
        <p14:creationId xmlns:p14="http://schemas.microsoft.com/office/powerpoint/2010/main" val="145441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C14BB4-C475-42B9-B08A-E8769F526504}"/>
              </a:ext>
            </a:extLst>
          </p:cNvPr>
          <p:cNvSpPr>
            <a:spLocks noGrp="1"/>
          </p:cNvSpPr>
          <p:nvPr>
            <p:ph sz="quarter" idx="13"/>
          </p:nvPr>
        </p:nvSpPr>
        <p:spPr>
          <a:xfrm>
            <a:off x="1073426" y="1391478"/>
            <a:ext cx="10204174" cy="4572000"/>
          </a:xfrm>
        </p:spPr>
        <p:txBody>
          <a:bodyPr/>
          <a:lstStyle/>
          <a:p>
            <a:r>
              <a:rPr lang="en-US" cap="none" dirty="0">
                <a:latin typeface="Calibri" panose="020F0502020204030204" pitchFamily="34" charset="0"/>
                <a:cs typeface="Calibri" panose="020F0502020204030204" pitchFamily="34" charset="0"/>
              </a:rPr>
              <a:t>A network mask helps you know which portion of the address identifies the network and which portion of the address identifies the node/host. Class A, B, and C networks have default masks, also known as natural masks, as shown here:</a:t>
            </a:r>
          </a:p>
          <a:p>
            <a:pPr marL="0" indent="0" algn="just">
              <a:buNone/>
            </a:pPr>
            <a:r>
              <a:rPr lang="en-US" cap="none" dirty="0">
                <a:latin typeface="Calibri" panose="020F0502020204030204" pitchFamily="34" charset="0"/>
                <a:cs typeface="Calibri" panose="020F0502020204030204" pitchFamily="34" charset="0"/>
              </a:rPr>
              <a:t>1. Class A: 255.0.0.0</a:t>
            </a:r>
          </a:p>
          <a:p>
            <a:pPr marL="0" indent="0" algn="just">
              <a:buNone/>
            </a:pPr>
            <a:r>
              <a:rPr lang="en-US" cap="none" dirty="0">
                <a:latin typeface="Calibri" panose="020F0502020204030204" pitchFamily="34" charset="0"/>
                <a:cs typeface="Calibri" panose="020F0502020204030204" pitchFamily="34" charset="0"/>
              </a:rPr>
              <a:t>2. Class B: 255.255.0.0</a:t>
            </a:r>
          </a:p>
          <a:p>
            <a:pPr marL="0" indent="0" algn="just">
              <a:buNone/>
            </a:pPr>
            <a:r>
              <a:rPr lang="en-US" cap="none" dirty="0">
                <a:latin typeface="Calibri" panose="020F0502020204030204" pitchFamily="34" charset="0"/>
                <a:cs typeface="Calibri" panose="020F0502020204030204" pitchFamily="34" charset="0"/>
              </a:rPr>
              <a:t>3. Class C: 255.255.255.0</a:t>
            </a:r>
          </a:p>
        </p:txBody>
      </p:sp>
      <p:sp>
        <p:nvSpPr>
          <p:cNvPr id="6" name="Rectangle 5">
            <a:extLst>
              <a:ext uri="{FF2B5EF4-FFF2-40B4-BE49-F238E27FC236}">
                <a16:creationId xmlns:a16="http://schemas.microsoft.com/office/drawing/2014/main" id="{A038F145-41B0-4507-BA11-A1F80BF831B9}"/>
              </a:ext>
            </a:extLst>
          </p:cNvPr>
          <p:cNvSpPr/>
          <p:nvPr/>
        </p:nvSpPr>
        <p:spPr>
          <a:xfrm>
            <a:off x="1268886" y="894522"/>
            <a:ext cx="2262607" cy="477054"/>
          </a:xfrm>
          <a:prstGeom prst="rect">
            <a:avLst/>
          </a:prstGeom>
        </p:spPr>
        <p:txBody>
          <a:bodyPr wrap="none">
            <a:spAutoFit/>
          </a:bodyPr>
          <a:lstStyle/>
          <a:p>
            <a:pPr fontAlgn="base"/>
            <a:r>
              <a:rPr lang="en-IN" sz="2500" b="1" dirty="0">
                <a:solidFill>
                  <a:srgbClr val="58585B"/>
                </a:solidFill>
                <a:latin typeface="Calibri" panose="020F0502020204030204" pitchFamily="34" charset="0"/>
                <a:cs typeface="Calibri" panose="020F0502020204030204" pitchFamily="34" charset="0"/>
              </a:rPr>
              <a:t>Network Masks</a:t>
            </a:r>
            <a:endParaRPr lang="en-IN" sz="2500" b="1" i="0" dirty="0">
              <a:solidFill>
                <a:srgbClr val="58585B"/>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829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2D67A-E788-469D-8BB9-8BDBA7653268}"/>
              </a:ext>
            </a:extLst>
          </p:cNvPr>
          <p:cNvSpPr>
            <a:spLocks noGrp="1"/>
          </p:cNvSpPr>
          <p:nvPr>
            <p:ph sz="quarter" idx="13"/>
          </p:nvPr>
        </p:nvSpPr>
        <p:spPr>
          <a:xfrm>
            <a:off x="1073426" y="848139"/>
            <a:ext cx="10204174" cy="6009861"/>
          </a:xfrm>
        </p:spPr>
        <p:txBody>
          <a:bodyPr/>
          <a:lstStyle/>
          <a:p>
            <a:r>
              <a:rPr lang="en-US" cap="none" dirty="0">
                <a:latin typeface="Calibri" panose="020F0502020204030204" pitchFamily="34" charset="0"/>
                <a:cs typeface="Calibri" panose="020F0502020204030204" pitchFamily="34" charset="0"/>
              </a:rPr>
              <a:t>An IP address on a class A network that has not been </a:t>
            </a:r>
            <a:r>
              <a:rPr lang="en-US" cap="none" dirty="0" err="1">
                <a:latin typeface="Calibri" panose="020F0502020204030204" pitchFamily="34" charset="0"/>
                <a:cs typeface="Calibri" panose="020F0502020204030204" pitchFamily="34" charset="0"/>
              </a:rPr>
              <a:t>subnetted</a:t>
            </a:r>
            <a:r>
              <a:rPr lang="en-US" cap="none" dirty="0">
                <a:latin typeface="Calibri" panose="020F0502020204030204" pitchFamily="34" charset="0"/>
                <a:cs typeface="Calibri" panose="020F0502020204030204" pitchFamily="34" charset="0"/>
              </a:rPr>
              <a:t> would have an address/mask pair similar to : 8.20.15.1 255.0.0.0. In order to see how the mask helps you identify the network and node parts of the address, convert the address and mask to binary numbers.</a:t>
            </a:r>
            <a:endParaRPr lang="en-IN" cap="none" dirty="0">
              <a:latin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cs typeface="Calibri" panose="020F0502020204030204" pitchFamily="34" charset="0"/>
              </a:rPr>
              <a:t>1. 8.20.15.1 = 00001000.00010100.00001111.00000001</a:t>
            </a:r>
          </a:p>
          <a:p>
            <a:pPr marL="0" indent="0">
              <a:buNone/>
            </a:pPr>
            <a:r>
              <a:rPr lang="en-IN" dirty="0">
                <a:latin typeface="Calibri" panose="020F0502020204030204" pitchFamily="34" charset="0"/>
                <a:cs typeface="Calibri" panose="020F0502020204030204" pitchFamily="34" charset="0"/>
              </a:rPr>
              <a:t>2. 255.0.0.0 = 11111111.00000000.00000000.00000000</a:t>
            </a:r>
          </a:p>
          <a:p>
            <a:pPr marL="0" indent="0">
              <a:buNone/>
            </a:pPr>
            <a:endParaRPr lang="en-IN"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rPr>
              <a:t>Once you have the address and the mask represented in binary, then identification of the network and host ID is easier. Any address bits which have corresponding mask bits set to 1 represent the network ID. Any address bits that have corresponding mask bits set to 0 represent the node ID.</a:t>
            </a:r>
          </a:p>
          <a:p>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6866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6E8880-C087-4EE6-A8CB-8A2D4DC4CF06}"/>
              </a:ext>
            </a:extLst>
          </p:cNvPr>
          <p:cNvSpPr>
            <a:spLocks noGrp="1"/>
          </p:cNvSpPr>
          <p:nvPr>
            <p:ph sz="quarter" idx="13"/>
          </p:nvPr>
        </p:nvSpPr>
        <p:spPr>
          <a:xfrm>
            <a:off x="913774" y="954158"/>
            <a:ext cx="10363826" cy="4837042"/>
          </a:xfrm>
        </p:spPr>
        <p:txBody>
          <a:bodyPr/>
          <a:lstStyle/>
          <a:p>
            <a:pPr marL="514350" indent="-514350">
              <a:buFont typeface="+mj-lt"/>
              <a:buAutoNum type="romanUcPeriod"/>
            </a:pPr>
            <a:r>
              <a:rPr lang="en-IN" cap="none" dirty="0">
                <a:latin typeface="Calibri" panose="020F0502020204030204" pitchFamily="34" charset="0"/>
                <a:cs typeface="Calibri" panose="020F0502020204030204" pitchFamily="34" charset="0"/>
              </a:rPr>
              <a:t>8.20.15.1 = 00001000.00010100.00001111.00000001</a:t>
            </a:r>
          </a:p>
          <a:p>
            <a:pPr marL="514350" indent="-514350">
              <a:buFont typeface="+mj-lt"/>
              <a:buAutoNum type="romanUcPeriod"/>
            </a:pPr>
            <a:r>
              <a:rPr lang="en-IN" cap="none" dirty="0">
                <a:latin typeface="Calibri" panose="020F0502020204030204" pitchFamily="34" charset="0"/>
                <a:cs typeface="Calibri" panose="020F0502020204030204" pitchFamily="34" charset="0"/>
              </a:rPr>
              <a:t>255.0.0.0 = 11111111.00000000.00000000.00000000</a:t>
            </a:r>
          </a:p>
          <a:p>
            <a:pPr marL="0" indent="0">
              <a:buNone/>
            </a:pPr>
            <a:r>
              <a:rPr lang="en-IN" cap="none" dirty="0">
                <a:latin typeface="Calibri" panose="020F0502020204030204" pitchFamily="34" charset="0"/>
                <a:cs typeface="Calibri" panose="020F0502020204030204" pitchFamily="34" charset="0"/>
              </a:rPr>
              <a:t>             -----------------------------------</a:t>
            </a:r>
          </a:p>
          <a:p>
            <a:pPr marL="0" indent="0">
              <a:buNone/>
            </a:pPr>
            <a:r>
              <a:rPr lang="en-IN" cap="none" dirty="0">
                <a:latin typeface="Calibri" panose="020F0502020204030204" pitchFamily="34" charset="0"/>
                <a:cs typeface="Calibri" panose="020F0502020204030204" pitchFamily="34" charset="0"/>
              </a:rPr>
              <a:t>                 Net id |      host id             </a:t>
            </a:r>
          </a:p>
          <a:p>
            <a:pPr marL="514350" indent="-514350">
              <a:buFont typeface="+mj-lt"/>
              <a:buAutoNum type="romanUcPeriod"/>
            </a:pPr>
            <a:endParaRPr lang="en-IN" cap="none" dirty="0">
              <a:latin typeface="Calibri" panose="020F0502020204030204" pitchFamily="34" charset="0"/>
              <a:cs typeface="Calibri" panose="020F0502020204030204" pitchFamily="34" charset="0"/>
            </a:endParaRPr>
          </a:p>
          <a:p>
            <a:pPr marL="0" indent="0">
              <a:buNone/>
            </a:pPr>
            <a:r>
              <a:rPr lang="en-IN" cap="none" dirty="0">
                <a:latin typeface="Calibri" panose="020F0502020204030204" pitchFamily="34" charset="0"/>
                <a:cs typeface="Calibri" panose="020F0502020204030204" pitchFamily="34" charset="0"/>
              </a:rPr>
              <a:t>     </a:t>
            </a:r>
            <a:r>
              <a:rPr lang="en-IN" cap="none" dirty="0" err="1">
                <a:latin typeface="Calibri" panose="020F0502020204030204" pitchFamily="34" charset="0"/>
                <a:cs typeface="Calibri" panose="020F0502020204030204" pitchFamily="34" charset="0"/>
              </a:rPr>
              <a:t>Netid</a:t>
            </a:r>
            <a:r>
              <a:rPr lang="en-IN" cap="none" dirty="0">
                <a:latin typeface="Calibri" panose="020F0502020204030204" pitchFamily="34" charset="0"/>
                <a:cs typeface="Calibri" panose="020F0502020204030204" pitchFamily="34" charset="0"/>
              </a:rPr>
              <a:t> =  00001000 = 8</a:t>
            </a:r>
          </a:p>
          <a:p>
            <a:pPr marL="0" indent="0">
              <a:buNone/>
            </a:pPr>
            <a:r>
              <a:rPr lang="en-IN" cap="none" dirty="0">
                <a:latin typeface="Calibri" panose="020F0502020204030204" pitchFamily="34" charset="0"/>
                <a:cs typeface="Calibri" panose="020F0502020204030204" pitchFamily="34" charset="0"/>
              </a:rPr>
              <a:t>     </a:t>
            </a:r>
            <a:r>
              <a:rPr lang="en-IN" cap="none" dirty="0" err="1">
                <a:latin typeface="Calibri" panose="020F0502020204030204" pitchFamily="34" charset="0"/>
                <a:cs typeface="Calibri" panose="020F0502020204030204" pitchFamily="34" charset="0"/>
              </a:rPr>
              <a:t>Hostid</a:t>
            </a:r>
            <a:r>
              <a:rPr lang="en-IN" cap="none" dirty="0">
                <a:latin typeface="Calibri" panose="020F0502020204030204" pitchFamily="34" charset="0"/>
                <a:cs typeface="Calibri" panose="020F0502020204030204" pitchFamily="34" charset="0"/>
              </a:rPr>
              <a:t> = 00010100.00001111.00000001 = 20.15.1</a:t>
            </a:r>
          </a:p>
        </p:txBody>
      </p:sp>
    </p:spTree>
    <p:extLst>
      <p:ext uri="{BB962C8B-B14F-4D97-AF65-F5344CB8AC3E}">
        <p14:creationId xmlns:p14="http://schemas.microsoft.com/office/powerpoint/2010/main" val="734566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60A2-9EEB-4BEC-862A-FBF3DE5AB5E9}"/>
              </a:ext>
            </a:extLst>
          </p:cNvPr>
          <p:cNvSpPr>
            <a:spLocks noGrp="1"/>
          </p:cNvSpPr>
          <p:nvPr>
            <p:ph type="title"/>
          </p:nvPr>
        </p:nvSpPr>
        <p:spPr/>
        <p:txBody>
          <a:bodyPr/>
          <a:lstStyle/>
          <a:p>
            <a:pPr algn="l"/>
            <a:br>
              <a:rPr lang="en-US" cap="none" dirty="0">
                <a:latin typeface="Calibri" panose="020F0502020204030204" pitchFamily="34" charset="0"/>
                <a:cs typeface="Calibri" panose="020F0502020204030204" pitchFamily="34" charset="0"/>
              </a:rPr>
            </a:b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CIDR or classless inter domain routing </a:t>
            </a:r>
            <a:endParaRPr lang="en-IN" dirty="0"/>
          </a:p>
        </p:txBody>
      </p:sp>
      <p:sp>
        <p:nvSpPr>
          <p:cNvPr id="3" name="Content Placeholder 2">
            <a:extLst>
              <a:ext uri="{FF2B5EF4-FFF2-40B4-BE49-F238E27FC236}">
                <a16:creationId xmlns:a16="http://schemas.microsoft.com/office/drawing/2014/main" id="{9FF2FC06-335B-4F16-AA52-B0494E23D1BC}"/>
              </a:ext>
            </a:extLst>
          </p:cNvPr>
          <p:cNvSpPr>
            <a:spLocks noGrp="1"/>
          </p:cNvSpPr>
          <p:nvPr>
            <p:ph sz="quarter" idx="13"/>
          </p:nvPr>
        </p:nvSpPr>
        <p:spPr/>
        <p:txBody>
          <a:bodyPr/>
          <a:lstStyle/>
          <a:p>
            <a:r>
              <a:rPr lang="en-US" cap="none" dirty="0">
                <a:latin typeface="Calibri" panose="020F0502020204030204" pitchFamily="34" charset="0"/>
                <a:cs typeface="Calibri" panose="020F0502020204030204" pitchFamily="34" charset="0"/>
              </a:rPr>
              <a:t>CIDR or classless inter domain routing provides the flexibility of borrowing bits of host part of the IP address and using them as network in network, called subnet. By using subnetting, one single class A IP address can be used to have smaller sub-networks which provides better network management capabilities.</a:t>
            </a:r>
            <a:endParaRPr lang="en-IN" cap="none"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34079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640EB-670F-43AB-814C-A257FB8C6C92}"/>
              </a:ext>
            </a:extLst>
          </p:cNvPr>
          <p:cNvSpPr>
            <a:spLocks noGrp="1"/>
          </p:cNvSpPr>
          <p:nvPr>
            <p:ph sz="quarter" idx="13"/>
          </p:nvPr>
        </p:nvSpPr>
        <p:spPr>
          <a:xfrm>
            <a:off x="913774" y="1125416"/>
            <a:ext cx="10363826" cy="4665784"/>
          </a:xfrm>
        </p:spPr>
        <p:txBody>
          <a:bodyPr>
            <a:normAutofit/>
          </a:bodyPr>
          <a:lstStyle/>
          <a:p>
            <a:r>
              <a:rPr lang="en-US" b="1" cap="none" dirty="0">
                <a:latin typeface="Calibri" panose="020F0502020204030204" pitchFamily="34" charset="0"/>
                <a:cs typeface="Calibri" panose="020F0502020204030204" pitchFamily="34" charset="0"/>
              </a:rPr>
              <a:t>Class A subnets</a:t>
            </a:r>
          </a:p>
          <a:p>
            <a:r>
              <a:rPr lang="en-US" cap="none" dirty="0">
                <a:latin typeface="Calibri" panose="020F0502020204030204" pitchFamily="34" charset="0"/>
                <a:cs typeface="Calibri" panose="020F0502020204030204" pitchFamily="34" charset="0"/>
              </a:rPr>
              <a:t>In class A, only the first octet is used as network identifier and rest of three octets are used to be assigned to hosts (</a:t>
            </a:r>
            <a:r>
              <a:rPr lang="en-US" cap="none" dirty="0" err="1">
                <a:latin typeface="Calibri" panose="020F0502020204030204" pitchFamily="34" charset="0"/>
                <a:cs typeface="Calibri" panose="020F0502020204030204" pitchFamily="34" charset="0"/>
              </a:rPr>
              <a:t>i.E.</a:t>
            </a:r>
            <a:r>
              <a:rPr lang="en-US" cap="none" dirty="0">
                <a:latin typeface="Calibri" panose="020F0502020204030204" pitchFamily="34" charset="0"/>
                <a:cs typeface="Calibri" panose="020F0502020204030204" pitchFamily="34" charset="0"/>
              </a:rPr>
              <a:t> 16777214 hosts per network). To make more subnet in class A, bits from host part are borrowed and the subnet mask is changed accordingly.</a:t>
            </a:r>
          </a:p>
          <a:p>
            <a:r>
              <a:rPr lang="en-US" cap="none" dirty="0">
                <a:latin typeface="Calibri" panose="020F0502020204030204" pitchFamily="34" charset="0"/>
                <a:cs typeface="Calibri" panose="020F0502020204030204" pitchFamily="34" charset="0"/>
              </a:rPr>
              <a:t>For example, if one </a:t>
            </a:r>
            <a:r>
              <a:rPr lang="en-US" cap="none" dirty="0" err="1">
                <a:latin typeface="Calibri" panose="020F0502020204030204" pitchFamily="34" charset="0"/>
                <a:cs typeface="Calibri" panose="020F0502020204030204" pitchFamily="34" charset="0"/>
              </a:rPr>
              <a:t>msb</a:t>
            </a:r>
            <a:r>
              <a:rPr lang="en-US" cap="none" dirty="0">
                <a:latin typeface="Calibri" panose="020F0502020204030204" pitchFamily="34" charset="0"/>
                <a:cs typeface="Calibri" panose="020F0502020204030204" pitchFamily="34" charset="0"/>
              </a:rPr>
              <a:t> (most significant bit) is borrowed from host bits of second octet and added to network address, it creates two subnets (2</a:t>
            </a:r>
            <a:r>
              <a:rPr lang="en-US" cap="none" baseline="30000" dirty="0">
                <a:latin typeface="Calibri" panose="020F0502020204030204" pitchFamily="34" charset="0"/>
                <a:cs typeface="Calibri" panose="020F0502020204030204" pitchFamily="34" charset="0"/>
              </a:rPr>
              <a:t>1</a:t>
            </a:r>
            <a:r>
              <a:rPr lang="en-US" cap="none" dirty="0">
                <a:latin typeface="Calibri" panose="020F0502020204030204" pitchFamily="34" charset="0"/>
                <a:cs typeface="Calibri" panose="020F0502020204030204" pitchFamily="34" charset="0"/>
              </a:rPr>
              <a:t>=2) with (2</a:t>
            </a:r>
            <a:r>
              <a:rPr lang="en-US" cap="none" baseline="30000" dirty="0">
                <a:latin typeface="Calibri" panose="020F0502020204030204" pitchFamily="34" charset="0"/>
                <a:cs typeface="Calibri" panose="020F0502020204030204" pitchFamily="34" charset="0"/>
              </a:rPr>
              <a:t>23</a:t>
            </a:r>
            <a:r>
              <a:rPr lang="en-US" cap="none" dirty="0">
                <a:latin typeface="Calibri" panose="020F0502020204030204" pitchFamily="34" charset="0"/>
                <a:cs typeface="Calibri" panose="020F0502020204030204" pitchFamily="34" charset="0"/>
              </a:rPr>
              <a:t>-2) 8388606 hosts per subnet.</a:t>
            </a:r>
          </a:p>
          <a:p>
            <a:r>
              <a:rPr lang="en-US" cap="none" dirty="0">
                <a:latin typeface="Calibri" panose="020F0502020204030204" pitchFamily="34" charset="0"/>
                <a:cs typeface="Calibri" panose="020F0502020204030204" pitchFamily="34" charset="0"/>
              </a:rPr>
              <a:t>The subnet mask is changed accordingly to reflect subnetting. Given below is a list of all possible combination of class A subnets</a:t>
            </a:r>
          </a:p>
          <a:p>
            <a:endParaRPr lang="en-IN" dirty="0"/>
          </a:p>
        </p:txBody>
      </p:sp>
    </p:spTree>
    <p:extLst>
      <p:ext uri="{BB962C8B-B14F-4D97-AF65-F5344CB8AC3E}">
        <p14:creationId xmlns:p14="http://schemas.microsoft.com/office/powerpoint/2010/main" val="2416354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F012C5-2940-4F3E-BB5E-B8B2C9E82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37C977-E7E3-44AC-AEC8-2E2764190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13876" cy="6858000"/>
          </a:xfrm>
          <a:prstGeom prst="rect">
            <a:avLst/>
          </a:prstGeom>
          <a:ln>
            <a:noFill/>
          </a:ln>
          <a:effectLst>
            <a:outerShdw blurRad="88900" dist="25400" algn="l" rotWithShape="0">
              <a:prstClr val="black">
                <a:alpha val="40000"/>
              </a:prstClr>
            </a:outerShdw>
          </a:effectLst>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A70DF37D-86A3-45DB-B1C1-580462D4BB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77037" b="73004"/>
          <a:stretch/>
        </p:blipFill>
        <p:spPr>
          <a:xfrm>
            <a:off x="1" y="-2"/>
            <a:ext cx="3321978" cy="2196792"/>
          </a:xfrm>
          <a:prstGeom prst="rect">
            <a:avLst/>
          </a:prstGeom>
        </p:spPr>
      </p:pic>
      <p:sp>
        <p:nvSpPr>
          <p:cNvPr id="2" name="Title 1">
            <a:extLst>
              <a:ext uri="{FF2B5EF4-FFF2-40B4-BE49-F238E27FC236}">
                <a16:creationId xmlns:a16="http://schemas.microsoft.com/office/drawing/2014/main" id="{ABA0186F-461B-4E12-82E7-B15C011AB300}"/>
              </a:ext>
            </a:extLst>
          </p:cNvPr>
          <p:cNvSpPr>
            <a:spLocks noGrp="1"/>
          </p:cNvSpPr>
          <p:nvPr>
            <p:ph type="title"/>
          </p:nvPr>
        </p:nvSpPr>
        <p:spPr>
          <a:xfrm>
            <a:off x="959896" y="960814"/>
            <a:ext cx="2732249" cy="4912936"/>
          </a:xfrm>
        </p:spPr>
        <p:txBody>
          <a:bodyPr anchor="b">
            <a:normAutofit/>
          </a:bodyPr>
          <a:lstStyle/>
          <a:p>
            <a:pPr algn="r"/>
            <a:r>
              <a:rPr lang="en-IN" sz="4000">
                <a:solidFill>
                  <a:schemeClr val="bg1"/>
                </a:solidFill>
                <a:latin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7D50F2C6-6C5E-48E9-9146-A5B1977BF2FC}"/>
              </a:ext>
            </a:extLst>
          </p:cNvPr>
          <p:cNvSpPr>
            <a:spLocks noGrp="1"/>
          </p:cNvSpPr>
          <p:nvPr>
            <p:ph sz="quarter" idx="13"/>
          </p:nvPr>
        </p:nvSpPr>
        <p:spPr>
          <a:xfrm>
            <a:off x="4979078" y="0"/>
            <a:ext cx="6247722" cy="5791200"/>
          </a:xfrm>
        </p:spPr>
        <p:txBody>
          <a:bodyPr anchor="ctr">
            <a:normAutofit/>
          </a:bodyPr>
          <a:lstStyle/>
          <a:p>
            <a:r>
              <a:rPr lang="en-IN" sz="1400" dirty="0">
                <a:latin typeface="Calibri" panose="020F0502020204030204" pitchFamily="34" charset="0"/>
                <a:cs typeface="Calibri" panose="020F0502020204030204" pitchFamily="34" charset="0"/>
              </a:rPr>
              <a:t>VNet</a:t>
            </a:r>
          </a:p>
          <a:p>
            <a:r>
              <a:rPr lang="en-IN" sz="1400" cap="none" dirty="0">
                <a:latin typeface="Calibri" panose="020F0502020204030204" pitchFamily="34" charset="0"/>
                <a:cs typeface="Calibri" panose="020F0502020204030204" pitchFamily="34" charset="0"/>
              </a:rPr>
              <a:t>Azure firewall</a:t>
            </a:r>
          </a:p>
          <a:p>
            <a:r>
              <a:rPr lang="en-IN" sz="1400" cap="none" dirty="0">
                <a:latin typeface="Calibri" panose="020F0502020204030204" pitchFamily="34" charset="0"/>
                <a:cs typeface="Calibri" panose="020F0502020204030204" pitchFamily="34" charset="0"/>
              </a:rPr>
              <a:t>High availability</a:t>
            </a:r>
          </a:p>
          <a:p>
            <a:r>
              <a:rPr lang="en-IN" sz="1400" cap="none" dirty="0">
                <a:latin typeface="Calibri" panose="020F0502020204030204" pitchFamily="34" charset="0"/>
                <a:cs typeface="Calibri" panose="020F0502020204030204" pitchFamily="34" charset="0"/>
              </a:rPr>
              <a:t>Availability set</a:t>
            </a:r>
          </a:p>
          <a:p>
            <a:r>
              <a:rPr lang="en-IN" sz="1400" cap="none" dirty="0">
                <a:latin typeface="Calibri" panose="020F0502020204030204" pitchFamily="34" charset="0"/>
                <a:cs typeface="Calibri" panose="020F0502020204030204" pitchFamily="34" charset="0"/>
              </a:rPr>
              <a:t>Virtual machine scale sets</a:t>
            </a:r>
          </a:p>
          <a:p>
            <a:r>
              <a:rPr lang="en-IN" sz="1400" cap="none" dirty="0">
                <a:latin typeface="Calibri" panose="020F0502020204030204" pitchFamily="34" charset="0"/>
                <a:cs typeface="Calibri" panose="020F0502020204030204" pitchFamily="34" charset="0"/>
              </a:rPr>
              <a:t>Azure network virtual appliance</a:t>
            </a:r>
          </a:p>
          <a:p>
            <a:r>
              <a:rPr lang="en-IN" sz="1400" cap="none" dirty="0">
                <a:latin typeface="Calibri" panose="020F0502020204030204" pitchFamily="34" charset="0"/>
                <a:cs typeface="Calibri" panose="020F0502020204030204" pitchFamily="34" charset="0"/>
              </a:rPr>
              <a:t>Azure load balancer</a:t>
            </a:r>
          </a:p>
          <a:p>
            <a:r>
              <a:rPr lang="en-IN" sz="1400" cap="none" dirty="0">
                <a:latin typeface="Calibri" panose="020F0502020204030204" pitchFamily="34" charset="0"/>
                <a:cs typeface="Calibri" panose="020F0502020204030204" pitchFamily="34" charset="0"/>
              </a:rPr>
              <a:t>Azure application gateway</a:t>
            </a:r>
          </a:p>
          <a:p>
            <a:r>
              <a:rPr lang="en-US" sz="1400" cap="none" dirty="0">
                <a:latin typeface="Calibri" panose="020F0502020204030204" pitchFamily="34" charset="0"/>
                <a:cs typeface="Calibri" panose="020F0502020204030204" pitchFamily="34" charset="0"/>
              </a:rPr>
              <a:t>virtual network gateway</a:t>
            </a:r>
          </a:p>
          <a:p>
            <a:r>
              <a:rPr lang="en-IN" sz="1400" cap="none" dirty="0">
                <a:latin typeface="Calibri" panose="020F0502020204030204" pitchFamily="34" charset="0"/>
                <a:cs typeface="Calibri" panose="020F0502020204030204" pitchFamily="34" charset="0"/>
              </a:rPr>
              <a:t>Traffic Manager</a:t>
            </a:r>
            <a:br>
              <a:rPr lang="en-IN" sz="1400" cap="none" dirty="0">
                <a:latin typeface="Calibri" panose="020F0502020204030204" pitchFamily="34" charset="0"/>
                <a:cs typeface="Calibri" panose="020F0502020204030204" pitchFamily="34" charset="0"/>
              </a:rPr>
            </a:br>
            <a:endParaRPr lang="en-IN" sz="1400" cap="none" dirty="0">
              <a:latin typeface="Calibri" panose="020F0502020204030204" pitchFamily="34" charset="0"/>
              <a:cs typeface="Calibri" panose="020F0502020204030204" pitchFamily="34" charset="0"/>
            </a:endParaRPr>
          </a:p>
          <a:p>
            <a:endParaRPr lang="en-IN" sz="1800" cap="none" dirty="0">
              <a:latin typeface="Calibri" panose="020F0502020204030204" pitchFamily="34" charset="0"/>
              <a:cs typeface="Calibri" panose="020F0502020204030204" pitchFamily="34" charset="0"/>
            </a:endParaRPr>
          </a:p>
          <a:p>
            <a:endParaRPr lang="en-IN" sz="1800" dirty="0"/>
          </a:p>
          <a:p>
            <a:endParaRPr lang="en-IN" sz="1800" dirty="0"/>
          </a:p>
        </p:txBody>
      </p:sp>
    </p:spTree>
    <p:extLst>
      <p:ext uri="{BB962C8B-B14F-4D97-AF65-F5344CB8AC3E}">
        <p14:creationId xmlns:p14="http://schemas.microsoft.com/office/powerpoint/2010/main" val="3580597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ass A Subnets">
            <a:extLst>
              <a:ext uri="{FF2B5EF4-FFF2-40B4-BE49-F238E27FC236}">
                <a16:creationId xmlns:a16="http://schemas.microsoft.com/office/drawing/2014/main" id="{EF2E43A8-C0BE-4999-8E69-1DC141087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627" y="429943"/>
            <a:ext cx="5334000"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93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4AB9C-F8AE-4789-B9E7-AD2007E288DA}"/>
              </a:ext>
            </a:extLst>
          </p:cNvPr>
          <p:cNvSpPr>
            <a:spLocks noGrp="1"/>
          </p:cNvSpPr>
          <p:nvPr>
            <p:ph sz="quarter" idx="13"/>
          </p:nvPr>
        </p:nvSpPr>
        <p:spPr>
          <a:xfrm>
            <a:off x="913774" y="914400"/>
            <a:ext cx="10363826" cy="4876799"/>
          </a:xfrm>
        </p:spPr>
        <p:txBody>
          <a:bodyPr/>
          <a:lstStyle/>
          <a:p>
            <a:r>
              <a:rPr lang="en-US" b="1" cap="none" dirty="0">
                <a:latin typeface="Calibri" panose="020F0502020204030204" pitchFamily="34" charset="0"/>
                <a:cs typeface="Calibri" panose="020F0502020204030204" pitchFamily="34" charset="0"/>
              </a:rPr>
              <a:t>Class B subnets</a:t>
            </a:r>
          </a:p>
          <a:p>
            <a:r>
              <a:rPr lang="en-US" cap="none" dirty="0">
                <a:latin typeface="Calibri" panose="020F0502020204030204" pitchFamily="34" charset="0"/>
                <a:cs typeface="Calibri" panose="020F0502020204030204" pitchFamily="34" charset="0"/>
              </a:rPr>
              <a:t>By default, using classful networking, 14 bits are used as network bits providing (2</a:t>
            </a:r>
            <a:r>
              <a:rPr lang="en-US" cap="none" baseline="30000" dirty="0">
                <a:latin typeface="Calibri" panose="020F0502020204030204" pitchFamily="34" charset="0"/>
                <a:cs typeface="Calibri" panose="020F0502020204030204" pitchFamily="34" charset="0"/>
              </a:rPr>
              <a:t>14</a:t>
            </a:r>
            <a:r>
              <a:rPr lang="en-US" cap="none" dirty="0">
                <a:latin typeface="Calibri" panose="020F0502020204030204" pitchFamily="34" charset="0"/>
                <a:cs typeface="Calibri" panose="020F0502020204030204" pitchFamily="34" charset="0"/>
              </a:rPr>
              <a:t>) 16384 networks and (2</a:t>
            </a:r>
            <a:r>
              <a:rPr lang="en-US" cap="none" baseline="30000" dirty="0">
                <a:latin typeface="Calibri" panose="020F0502020204030204" pitchFamily="34" charset="0"/>
                <a:cs typeface="Calibri" panose="020F0502020204030204" pitchFamily="34" charset="0"/>
              </a:rPr>
              <a:t>16</a:t>
            </a:r>
            <a:r>
              <a:rPr lang="en-US" cap="none" dirty="0">
                <a:latin typeface="Calibri" panose="020F0502020204030204" pitchFamily="34" charset="0"/>
                <a:cs typeface="Calibri" panose="020F0502020204030204" pitchFamily="34" charset="0"/>
              </a:rPr>
              <a:t>-2) 65534 hosts. Class B IP addresses can be </a:t>
            </a:r>
            <a:r>
              <a:rPr lang="en-US" cap="none" dirty="0" err="1">
                <a:latin typeface="Calibri" panose="020F0502020204030204" pitchFamily="34" charset="0"/>
                <a:cs typeface="Calibri" panose="020F0502020204030204" pitchFamily="34" charset="0"/>
              </a:rPr>
              <a:t>subnetted</a:t>
            </a:r>
            <a:r>
              <a:rPr lang="en-US" cap="none" dirty="0">
                <a:latin typeface="Calibri" panose="020F0502020204030204" pitchFamily="34" charset="0"/>
                <a:cs typeface="Calibri" panose="020F0502020204030204" pitchFamily="34" charset="0"/>
              </a:rPr>
              <a:t> the same way as class A addresses, by borrowing bits from host bits. Below is given all possible combination of class B subnetting −</a:t>
            </a:r>
          </a:p>
        </p:txBody>
      </p:sp>
    </p:spTree>
    <p:extLst>
      <p:ext uri="{BB962C8B-B14F-4D97-AF65-F5344CB8AC3E}">
        <p14:creationId xmlns:p14="http://schemas.microsoft.com/office/powerpoint/2010/main" val="2625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lass B Subnets">
            <a:extLst>
              <a:ext uri="{FF2B5EF4-FFF2-40B4-BE49-F238E27FC236}">
                <a16:creationId xmlns:a16="http://schemas.microsoft.com/office/drawing/2014/main" id="{B5093AE3-88E8-479C-BA1A-DE290434E5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0120" y="1334335"/>
            <a:ext cx="6002432" cy="4186696"/>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1">
            <a:extLst>
              <a:ext uri="{FF2B5EF4-FFF2-40B4-BE49-F238E27FC236}">
                <a16:creationId xmlns:a16="http://schemas.microsoft.com/office/drawing/2014/main" id="{A489DF5F-F828-4382-B86D-13B94B2950A2}"/>
              </a:ext>
            </a:extLst>
          </p:cNvPr>
          <p:cNvSpPr>
            <a:spLocks noChangeArrowheads="1"/>
          </p:cNvSpPr>
          <p:nvPr/>
        </p:nvSpPr>
        <p:spPr bwMode="auto">
          <a:xfrm>
            <a:off x="7278834" y="1010495"/>
            <a:ext cx="3707844" cy="31319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defTabSz="914400" fontAlgn="base">
              <a:lnSpc>
                <a:spcPct val="90000"/>
              </a:lnSpc>
              <a:spcBef>
                <a:spcPct val="0"/>
              </a:spcBef>
              <a:spcAft>
                <a:spcPts val="600"/>
              </a:spcAft>
              <a:buClrTx/>
              <a:buSzTx/>
              <a:tabLst/>
            </a:pPr>
            <a:r>
              <a:rPr kumimoji="0" lang="en-US" altLang="en-US" sz="4400" b="0" i="0" u="none" strike="noStrike" cap="all" normalizeH="0" dirty="0">
                <a:ln>
                  <a:noFill/>
                </a:ln>
                <a:latin typeface="+mj-lt"/>
                <a:ea typeface="+mj-ea"/>
                <a:cs typeface="+mj-cs"/>
              </a:rPr>
              <a:t>Class B subnetting</a:t>
            </a:r>
          </a:p>
          <a:p>
            <a:pPr marL="0" marR="0" lvl="0" indent="0" algn="ctr" defTabSz="914400" fontAlgn="base">
              <a:lnSpc>
                <a:spcPct val="90000"/>
              </a:lnSpc>
              <a:spcBef>
                <a:spcPct val="0"/>
              </a:spcBef>
              <a:spcAft>
                <a:spcPts val="600"/>
              </a:spcAft>
              <a:buClrTx/>
              <a:buSzTx/>
              <a:tabLst/>
            </a:pPr>
            <a:r>
              <a:rPr kumimoji="0" lang="en-US" altLang="en-US" sz="4400" b="0" i="0" u="none" strike="noStrike" cap="all" normalizeH="0" dirty="0">
                <a:ln>
                  <a:noFill/>
                </a:ln>
                <a:latin typeface="+mj-lt"/>
                <a:ea typeface="+mj-ea"/>
                <a:cs typeface="+mj-cs"/>
              </a:rPr>
              <a:t>         </a:t>
            </a:r>
            <a:br>
              <a:rPr kumimoji="0" lang="en-US" altLang="en-US" sz="4400" b="0" i="0" u="none" strike="noStrike" cap="all" normalizeH="0" dirty="0">
                <a:ln>
                  <a:noFill/>
                </a:ln>
                <a:latin typeface="+mj-lt"/>
                <a:ea typeface="+mj-ea"/>
                <a:cs typeface="+mj-cs"/>
              </a:rPr>
            </a:br>
            <a:endParaRPr kumimoji="0" lang="en-US" altLang="en-US" sz="4400" b="0" i="0" u="none" strike="noStrike" cap="all" normalizeH="0" dirty="0">
              <a:ln>
                <a:noFill/>
              </a:ln>
              <a:latin typeface="+mj-lt"/>
              <a:ea typeface="+mj-ea"/>
              <a:cs typeface="+mj-cs"/>
            </a:endParaRPr>
          </a:p>
        </p:txBody>
      </p:sp>
    </p:spTree>
    <p:extLst>
      <p:ext uri="{BB962C8B-B14F-4D97-AF65-F5344CB8AC3E}">
        <p14:creationId xmlns:p14="http://schemas.microsoft.com/office/powerpoint/2010/main" val="398825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E0B2FB-A719-478D-A345-EE8F97B2536F}"/>
              </a:ext>
            </a:extLst>
          </p:cNvPr>
          <p:cNvSpPr>
            <a:spLocks noGrp="1"/>
          </p:cNvSpPr>
          <p:nvPr>
            <p:ph sz="quarter" idx="13"/>
          </p:nvPr>
        </p:nvSpPr>
        <p:spPr>
          <a:xfrm>
            <a:off x="914087" y="1611719"/>
            <a:ext cx="10363826" cy="3424107"/>
          </a:xfrm>
        </p:spPr>
        <p:txBody>
          <a:bodyPr/>
          <a:lstStyle/>
          <a:p>
            <a:r>
              <a:rPr lang="en-US" b="1" cap="none" dirty="0">
                <a:latin typeface="Calibri" panose="020F0502020204030204" pitchFamily="34" charset="0"/>
                <a:cs typeface="Calibri" panose="020F0502020204030204" pitchFamily="34" charset="0"/>
              </a:rPr>
              <a:t>Class C subnets</a:t>
            </a:r>
          </a:p>
          <a:p>
            <a:r>
              <a:rPr lang="en-US" cap="none" dirty="0">
                <a:latin typeface="Calibri" panose="020F0502020204030204" pitchFamily="34" charset="0"/>
                <a:cs typeface="Calibri" panose="020F0502020204030204" pitchFamily="34" charset="0"/>
              </a:rPr>
              <a:t>Class C IP addresses are normally assigned to a very small size network because it can only have 254 hosts in a network. Given below is a list of all possible combination of </a:t>
            </a:r>
            <a:r>
              <a:rPr lang="en-US" cap="none" dirty="0" err="1">
                <a:latin typeface="Calibri" panose="020F0502020204030204" pitchFamily="34" charset="0"/>
                <a:cs typeface="Calibri" panose="020F0502020204030204" pitchFamily="34" charset="0"/>
              </a:rPr>
              <a:t>subnetted</a:t>
            </a:r>
            <a:r>
              <a:rPr lang="en-US" cap="none" dirty="0">
                <a:latin typeface="Calibri" panose="020F0502020204030204" pitchFamily="34" charset="0"/>
                <a:cs typeface="Calibri" panose="020F0502020204030204" pitchFamily="34" charset="0"/>
              </a:rPr>
              <a:t> class B IP address </a:t>
            </a:r>
          </a:p>
          <a:p>
            <a:endParaRPr lang="en-IN" dirty="0"/>
          </a:p>
        </p:txBody>
      </p:sp>
    </p:spTree>
    <p:extLst>
      <p:ext uri="{BB962C8B-B14F-4D97-AF65-F5344CB8AC3E}">
        <p14:creationId xmlns:p14="http://schemas.microsoft.com/office/powerpoint/2010/main" val="2001809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75" name="Rectangle 74">
            <a:extLst>
              <a:ext uri="{FF2B5EF4-FFF2-40B4-BE49-F238E27FC236}">
                <a16:creationId xmlns:a16="http://schemas.microsoft.com/office/drawing/2014/main" id="{7E2BA2D5-46A3-46C0-98C9-A072D543B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lass C Subnets">
            <a:extLst>
              <a:ext uri="{FF2B5EF4-FFF2-40B4-BE49-F238E27FC236}">
                <a16:creationId xmlns:a16="http://schemas.microsoft.com/office/drawing/2014/main" id="{BBF364A4-DC87-4AF5-B77F-3910CD862C7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60121" y="2067339"/>
            <a:ext cx="5198040" cy="2814149"/>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573895B-DA42-4260-AE1E-182BA41232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1">
            <a:extLst>
              <a:ext uri="{FF2B5EF4-FFF2-40B4-BE49-F238E27FC236}">
                <a16:creationId xmlns:a16="http://schemas.microsoft.com/office/drawing/2014/main" id="{D30849A5-092A-4D7A-A9CB-31614C813E10}"/>
              </a:ext>
            </a:extLst>
          </p:cNvPr>
          <p:cNvSpPr>
            <a:spLocks noChangeArrowheads="1"/>
          </p:cNvSpPr>
          <p:nvPr/>
        </p:nvSpPr>
        <p:spPr bwMode="auto">
          <a:xfrm>
            <a:off x="7524036" y="1461068"/>
            <a:ext cx="3707844" cy="31319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lvl="0" algn="ctr" defTabSz="914400" fontAlgn="base">
              <a:lnSpc>
                <a:spcPct val="90000"/>
              </a:lnSpc>
              <a:spcBef>
                <a:spcPct val="0"/>
              </a:spcBef>
              <a:spcAft>
                <a:spcPts val="600"/>
              </a:spcAft>
            </a:pPr>
            <a:r>
              <a:rPr kumimoji="0" lang="en-US" altLang="en-US" sz="4800" b="0" i="0" u="none" strike="noStrike" cap="all" normalizeH="0" dirty="0">
                <a:ln>
                  <a:noFill/>
                </a:ln>
                <a:latin typeface="+mj-lt"/>
                <a:ea typeface="+mj-ea"/>
                <a:cs typeface="+mj-cs"/>
              </a:rPr>
              <a:t>Class C-</a:t>
            </a:r>
            <a:r>
              <a:rPr lang="en-US" altLang="en-US" sz="4800" cap="all" dirty="0"/>
              <a:t> subnetting</a:t>
            </a:r>
            <a:endParaRPr kumimoji="0" lang="en-US" altLang="en-US" sz="4800" b="0" i="0" u="none" strike="noStrike" cap="all" normalizeH="0" dirty="0">
              <a:ln>
                <a:noFill/>
              </a:ln>
              <a:latin typeface="+mj-lt"/>
              <a:ea typeface="+mj-ea"/>
              <a:cs typeface="+mj-cs"/>
            </a:endParaRPr>
          </a:p>
          <a:p>
            <a:pPr marL="0" marR="0" lvl="0" indent="0" algn="ctr" defTabSz="914400" fontAlgn="base">
              <a:lnSpc>
                <a:spcPct val="90000"/>
              </a:lnSpc>
              <a:spcBef>
                <a:spcPct val="0"/>
              </a:spcBef>
              <a:spcAft>
                <a:spcPts val="600"/>
              </a:spcAft>
              <a:buClrTx/>
              <a:buSzTx/>
              <a:tabLst/>
            </a:pPr>
            <a:r>
              <a:rPr kumimoji="0" lang="en-US" altLang="en-US" sz="4800" b="0" i="0" u="none" strike="noStrike" cap="all" normalizeH="0" dirty="0">
                <a:ln>
                  <a:noFill/>
                </a:ln>
                <a:latin typeface="+mj-lt"/>
                <a:ea typeface="+mj-ea"/>
                <a:cs typeface="+mj-cs"/>
              </a:rPr>
              <a:t>               </a:t>
            </a:r>
            <a:br>
              <a:rPr kumimoji="0" lang="en-US" altLang="en-US" sz="4800" b="0" i="0" u="none" strike="noStrike" cap="all" normalizeH="0" dirty="0">
                <a:ln>
                  <a:noFill/>
                </a:ln>
                <a:latin typeface="+mj-lt"/>
                <a:ea typeface="+mj-ea"/>
                <a:cs typeface="+mj-cs"/>
              </a:rPr>
            </a:br>
            <a:endParaRPr kumimoji="0" lang="en-US" altLang="en-US" sz="4800" b="0" i="0" u="none" strike="noStrike" cap="all" normalizeH="0" dirty="0">
              <a:ln>
                <a:noFill/>
              </a:ln>
              <a:latin typeface="+mj-lt"/>
              <a:ea typeface="+mj-ea"/>
              <a:cs typeface="+mj-cs"/>
            </a:endParaRPr>
          </a:p>
        </p:txBody>
      </p:sp>
    </p:spTree>
    <p:extLst>
      <p:ext uri="{BB962C8B-B14F-4D97-AF65-F5344CB8AC3E}">
        <p14:creationId xmlns:p14="http://schemas.microsoft.com/office/powerpoint/2010/main" val="311211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E15EB6-CA73-420B-AC54-0089BCC3B348}"/>
              </a:ext>
            </a:extLst>
          </p:cNvPr>
          <p:cNvSpPr/>
          <p:nvPr/>
        </p:nvSpPr>
        <p:spPr>
          <a:xfrm>
            <a:off x="1311966" y="671691"/>
            <a:ext cx="8680174" cy="7848302"/>
          </a:xfrm>
          <a:prstGeom prst="rect">
            <a:avLst/>
          </a:prstGeom>
        </p:spPr>
        <p:txBody>
          <a:bodyPr wrap="square">
            <a:spAutoFit/>
          </a:bodyPr>
          <a:lstStyle/>
          <a:p>
            <a:r>
              <a:rPr lang="en-IN" sz="2000" dirty="0">
                <a:solidFill>
                  <a:srgbClr val="58585B"/>
                </a:solidFill>
                <a:latin typeface="Calibri" panose="020F0502020204030204" pitchFamily="34" charset="0"/>
                <a:cs typeface="Calibri" panose="020F0502020204030204" pitchFamily="34" charset="0"/>
              </a:rPr>
              <a:t>Examples: 204.17.5.0 </a:t>
            </a:r>
            <a:r>
              <a:rPr lang="en-US" sz="2000" dirty="0">
                <a:latin typeface="Calibri" panose="020F0502020204030204" pitchFamily="34" charset="0"/>
                <a:cs typeface="Calibri" panose="020F0502020204030204" pitchFamily="34" charset="0"/>
              </a:rPr>
              <a:t>which has a natural mask of 255.255.255.0, CIDR=</a:t>
            </a:r>
            <a:r>
              <a:rPr lang="en-IN" sz="2000" dirty="0">
                <a:solidFill>
                  <a:srgbClr val="58585B"/>
                </a:solidFill>
                <a:latin typeface="Calibri" panose="020F0502020204030204" pitchFamily="34" charset="0"/>
                <a:cs typeface="Calibri" panose="020F0502020204030204" pitchFamily="34" charset="0"/>
              </a:rPr>
              <a:t>/27, Number of subnetworks=?, Number of Host=?</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204.17.5.0              -11001100.00010001.00000101.00000000</a:t>
            </a:r>
          </a:p>
          <a:p>
            <a:r>
              <a:rPr lang="en-IN" sz="2000" dirty="0">
                <a:latin typeface="Calibri" panose="020F0502020204030204" pitchFamily="34" charset="0"/>
                <a:cs typeface="Calibri" panose="020F0502020204030204" pitchFamily="34" charset="0"/>
              </a:rPr>
              <a:t>255.255.255.224   - 11111111.11111111.11111111.11100000</a:t>
            </a:r>
          </a:p>
          <a:p>
            <a:endParaRPr lang="en-IN" sz="2000" dirty="0">
              <a:solidFill>
                <a:srgbClr val="58585B"/>
              </a:solidFill>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By extending the mask to be 255.255.255.224 OR /27, we have taken three bits from the original host portion of the address and used them to make subnets. With these three bits, it is possible to create eight subnets see </a:t>
            </a:r>
            <a:r>
              <a:rPr lang="en-US" sz="2000" dirty="0">
                <a:latin typeface="Calibri" panose="020F0502020204030204" pitchFamily="34" charset="0"/>
                <a:cs typeface="Calibri" panose="020F0502020204030204" pitchFamily="34" charset="0"/>
                <a:hlinkClick r:id="rId2" action="ppaction://hlinksldjump">
                  <a:extLst>
                    <a:ext uri="{A12FA001-AC4F-418D-AE19-62706E023703}">
                      <ahyp:hlinkClr xmlns:ahyp="http://schemas.microsoft.com/office/drawing/2018/hyperlinkcolor" val="tx"/>
                    </a:ext>
                  </a:extLst>
                </a:hlinkClick>
              </a:rPr>
              <a:t>FIG C</a:t>
            </a:r>
            <a:r>
              <a:rPr lang="en-US" sz="2000" dirty="0">
                <a:latin typeface="Calibri" panose="020F0502020204030204" pitchFamily="34" charset="0"/>
                <a:cs typeface="Calibri" panose="020F0502020204030204" pitchFamily="34" charset="0"/>
              </a:rPr>
              <a:t>. With the remaining five host ID bits, each subnet can have up to 32 host addresses, 30 of which can actually be assigned to a device </a:t>
            </a:r>
            <a:r>
              <a:rPr lang="en-US" sz="2000" i="1" dirty="0">
                <a:latin typeface="Calibri" panose="020F0502020204030204" pitchFamily="34" charset="0"/>
                <a:cs typeface="Calibri" panose="020F0502020204030204" pitchFamily="34" charset="0"/>
              </a:rPr>
              <a:t>since host ids of all zeros or all ones are not allowed</a:t>
            </a:r>
            <a:r>
              <a:rPr lang="en-US" sz="2000" dirty="0">
                <a:latin typeface="Calibri" panose="020F0502020204030204" pitchFamily="34" charset="0"/>
                <a:cs typeface="Calibri" panose="020F0502020204030204" pitchFamily="34" charset="0"/>
              </a:rPr>
              <a:t> (it is very important to remember this). So, with this in mind, these subnets have been created.</a:t>
            </a:r>
            <a:endParaRPr lang="en-IN" sz="2000" dirty="0">
              <a:solidFill>
                <a:srgbClr val="58585B"/>
              </a:solidFill>
              <a:latin typeface="Calibri" panose="020F0502020204030204" pitchFamily="34" charset="0"/>
              <a:cs typeface="Calibri" panose="020F0502020204030204" pitchFamily="34" charset="0"/>
            </a:endParaRPr>
          </a:p>
          <a:p>
            <a:endParaRPr lang="en-IN" sz="2000" dirty="0">
              <a:solidFill>
                <a:srgbClr val="58585B"/>
              </a:solidFill>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Number of subnetwork= Number of bits borrowed from the host side</a:t>
            </a:r>
          </a:p>
          <a:p>
            <a:r>
              <a:rPr lang="en-IN" sz="2000" dirty="0">
                <a:latin typeface="Calibri" panose="020F0502020204030204" pitchFamily="34" charset="0"/>
                <a:cs typeface="Calibri" panose="020F0502020204030204" pitchFamily="34" charset="0"/>
              </a:rPr>
              <a:t>Number of Host/IP= Number of bits left after borrowed</a:t>
            </a:r>
          </a:p>
          <a:p>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Subnetworks= 2^3= 8 subnetworks</a:t>
            </a:r>
          </a:p>
          <a:p>
            <a:r>
              <a:rPr lang="en-IN" sz="2000" dirty="0">
                <a:latin typeface="Calibri" panose="020F0502020204030204" pitchFamily="34" charset="0"/>
                <a:cs typeface="Calibri" panose="020F0502020204030204" pitchFamily="34" charset="0"/>
              </a:rPr>
              <a:t>Number of host/IP= (2^5)-2= 30 </a:t>
            </a:r>
          </a:p>
          <a:p>
            <a:endParaRPr lang="en-IN" sz="1600" dirty="0">
              <a:latin typeface="Calibri" panose="020F0502020204030204" pitchFamily="34" charset="0"/>
              <a:cs typeface="Calibri" panose="020F0502020204030204" pitchFamily="34" charset="0"/>
            </a:endParaRPr>
          </a:p>
          <a:p>
            <a:endParaRPr lang="en-IN" sz="160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353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7304CB-5C19-4D56-BCB1-53AFA3831EC2}"/>
              </a:ext>
            </a:extLst>
          </p:cNvPr>
          <p:cNvSpPr/>
          <p:nvPr/>
        </p:nvSpPr>
        <p:spPr>
          <a:xfrm>
            <a:off x="1060173" y="1720840"/>
            <a:ext cx="6520069" cy="2862322"/>
          </a:xfrm>
          <a:prstGeom prst="rect">
            <a:avLst/>
          </a:prstGeom>
        </p:spPr>
        <p:txBody>
          <a:bodyPr wrap="square">
            <a:spAutoFit/>
          </a:bodyPr>
          <a:lstStyle/>
          <a:p>
            <a:r>
              <a:rPr lang="en-IN" dirty="0"/>
              <a:t>204.17.5.0  255.255.255.224     host address range 1 to 30</a:t>
            </a:r>
          </a:p>
          <a:p>
            <a:r>
              <a:rPr lang="en-IN" dirty="0"/>
              <a:t>204.17.5.32  255.255.255.224    host address range 33 to 62</a:t>
            </a:r>
          </a:p>
          <a:p>
            <a:r>
              <a:rPr lang="en-IN" dirty="0"/>
              <a:t>204.17.5.64 255.255.255.224    host address range 65 to 94</a:t>
            </a:r>
          </a:p>
          <a:p>
            <a:r>
              <a:rPr lang="en-IN" dirty="0"/>
              <a:t>204.17.5.96  255.255.255.224    host address range 97 to 126</a:t>
            </a:r>
          </a:p>
          <a:p>
            <a:r>
              <a:rPr lang="en-IN" dirty="0"/>
              <a:t>204.17.5.128  255.255.255.224   host address range 129 to 158</a:t>
            </a:r>
          </a:p>
          <a:p>
            <a:r>
              <a:rPr lang="en-IN" dirty="0"/>
              <a:t>204.17.5.160  255.255.255.224   host address range 161 to 190</a:t>
            </a:r>
          </a:p>
          <a:p>
            <a:r>
              <a:rPr lang="en-IN" dirty="0"/>
              <a:t>204.17.5.192  255.255.255.224   host address range 193 to 222</a:t>
            </a:r>
          </a:p>
          <a:p>
            <a:r>
              <a:rPr lang="en-IN" dirty="0"/>
              <a:t>204.17.5.224  255.255.255.224   host address range 225 to 254</a:t>
            </a:r>
          </a:p>
          <a:p>
            <a:endParaRPr lang="en-IN" dirty="0"/>
          </a:p>
          <a:p>
            <a:r>
              <a:rPr lang="en-US" dirty="0">
                <a:latin typeface="Calibri" panose="020F0502020204030204" pitchFamily="34" charset="0"/>
                <a:cs typeface="Calibri" panose="020F0502020204030204" pitchFamily="34" charset="0"/>
              </a:rPr>
              <a:t>FIG C</a:t>
            </a:r>
            <a:endParaRPr lang="en-IN" dirty="0"/>
          </a:p>
        </p:txBody>
      </p:sp>
    </p:spTree>
    <p:extLst>
      <p:ext uri="{BB962C8B-B14F-4D97-AF65-F5344CB8AC3E}">
        <p14:creationId xmlns:p14="http://schemas.microsoft.com/office/powerpoint/2010/main" val="2736145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9B14-CD4C-4085-8FC0-83690E694B15}"/>
              </a:ext>
            </a:extLst>
          </p:cNvPr>
          <p:cNvSpPr>
            <a:spLocks noGrp="1"/>
          </p:cNvSpPr>
          <p:nvPr>
            <p:ph type="title"/>
          </p:nvPr>
        </p:nvSpPr>
        <p:spPr/>
        <p:txBody>
          <a:bodyPr/>
          <a:lstStyle/>
          <a:p>
            <a:pPr algn="l"/>
            <a:br>
              <a:rPr lang="en-IN" dirty="0"/>
            </a:br>
            <a:br>
              <a:rPr lang="en-IN" dirty="0"/>
            </a:br>
            <a:r>
              <a:rPr lang="en-IN" dirty="0"/>
              <a:t>Note</a:t>
            </a:r>
          </a:p>
        </p:txBody>
      </p:sp>
      <p:sp>
        <p:nvSpPr>
          <p:cNvPr id="3" name="Content Placeholder 2">
            <a:extLst>
              <a:ext uri="{FF2B5EF4-FFF2-40B4-BE49-F238E27FC236}">
                <a16:creationId xmlns:a16="http://schemas.microsoft.com/office/drawing/2014/main" id="{D748E1FC-0B23-4F0E-AF77-3FD14227AD3D}"/>
              </a:ext>
            </a:extLst>
          </p:cNvPr>
          <p:cNvSpPr>
            <a:spLocks noGrp="1"/>
          </p:cNvSpPr>
          <p:nvPr>
            <p:ph sz="quarter" idx="13"/>
          </p:nvPr>
        </p:nvSpPr>
        <p:spPr/>
        <p:txBody>
          <a:bodyPr/>
          <a:lstStyle/>
          <a:p>
            <a:r>
              <a:rPr lang="en-US" cap="none" dirty="0">
                <a:latin typeface="Calibri" panose="020F0502020204030204" pitchFamily="34" charset="0"/>
                <a:cs typeface="Calibri" panose="020F0502020204030204" pitchFamily="34" charset="0"/>
              </a:rPr>
              <a:t>Any IP address range defined in </a:t>
            </a:r>
            <a:r>
              <a:rPr lang="en-US" u="sng" cap="none" dirty="0">
                <a:latin typeface="Calibri" panose="020F0502020204030204" pitchFamily="34" charset="0"/>
                <a:cs typeface="Calibri" panose="020F0502020204030204" pitchFamily="34" charset="0"/>
                <a:hlinkClick r:id="rId2"/>
              </a:rPr>
              <a:t>RFC 1918</a:t>
            </a:r>
            <a:r>
              <a:rPr lang="en-US" cap="none" dirty="0">
                <a:latin typeface="Calibri" panose="020F0502020204030204" pitchFamily="34" charset="0"/>
                <a:cs typeface="Calibri" panose="020F0502020204030204" pitchFamily="34" charset="0"/>
              </a:rPr>
              <a:t>. For example, 10.0.0.0/16. You cannot add the following address ranges:</a:t>
            </a:r>
          </a:p>
          <a:p>
            <a:r>
              <a:rPr lang="en-US" cap="none" dirty="0">
                <a:latin typeface="Calibri" panose="020F0502020204030204" pitchFamily="34" charset="0"/>
                <a:cs typeface="Calibri" panose="020F0502020204030204" pitchFamily="34" charset="0"/>
              </a:rPr>
              <a:t>224.0.0.0/4 (multicast)</a:t>
            </a:r>
          </a:p>
          <a:p>
            <a:r>
              <a:rPr lang="en-US" cap="none" dirty="0">
                <a:latin typeface="Calibri" panose="020F0502020204030204" pitchFamily="34" charset="0"/>
                <a:cs typeface="Calibri" panose="020F0502020204030204" pitchFamily="34" charset="0"/>
              </a:rPr>
              <a:t>255.255.255.255/32 (broadcast)</a:t>
            </a:r>
          </a:p>
          <a:p>
            <a:r>
              <a:rPr lang="en-US" cap="none" dirty="0">
                <a:latin typeface="Calibri" panose="020F0502020204030204" pitchFamily="34" charset="0"/>
                <a:cs typeface="Calibri" panose="020F0502020204030204" pitchFamily="34" charset="0"/>
              </a:rPr>
              <a:t>127.0.0.0/8 (loopback)</a:t>
            </a:r>
          </a:p>
          <a:p>
            <a:r>
              <a:rPr lang="en-US" cap="none" dirty="0">
                <a:latin typeface="Calibri" panose="020F0502020204030204" pitchFamily="34" charset="0"/>
                <a:cs typeface="Calibri" panose="020F0502020204030204" pitchFamily="34" charset="0"/>
              </a:rPr>
              <a:t>169.254.0.0/16 (link-local)</a:t>
            </a:r>
          </a:p>
          <a:p>
            <a:r>
              <a:rPr lang="en-US" cap="none" dirty="0">
                <a:latin typeface="Calibri" panose="020F0502020204030204" pitchFamily="34" charset="0"/>
                <a:cs typeface="Calibri" panose="020F0502020204030204" pitchFamily="34" charset="0"/>
              </a:rPr>
              <a:t>168.63.129.16/32 (internal DNS)</a:t>
            </a:r>
          </a:p>
          <a:p>
            <a:endParaRPr lang="en-IN" dirty="0"/>
          </a:p>
        </p:txBody>
      </p:sp>
    </p:spTree>
    <p:extLst>
      <p:ext uri="{BB962C8B-B14F-4D97-AF65-F5344CB8AC3E}">
        <p14:creationId xmlns:p14="http://schemas.microsoft.com/office/powerpoint/2010/main" val="1339801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7E66A-1FF0-401F-8027-10E300B9D50B}"/>
              </a:ext>
            </a:extLst>
          </p:cNvPr>
          <p:cNvSpPr>
            <a:spLocks noGrp="1"/>
          </p:cNvSpPr>
          <p:nvPr>
            <p:ph sz="quarter" idx="13"/>
          </p:nvPr>
        </p:nvSpPr>
        <p:spPr>
          <a:xfrm>
            <a:off x="913774" y="1690256"/>
            <a:ext cx="10363826" cy="4100944"/>
          </a:xfrm>
        </p:spPr>
        <p:txBody>
          <a:bodyPr>
            <a:normAutofit/>
          </a:bodyPr>
          <a:lstStyle/>
          <a:p>
            <a:r>
              <a:rPr lang="en-IN" b="1" cap="none" dirty="0">
                <a:latin typeface="Calibri" panose="020F0502020204030204" pitchFamily="34" charset="0"/>
                <a:cs typeface="Calibri" panose="020F0502020204030204" pitchFamily="34" charset="0"/>
              </a:rPr>
              <a:t>Are there any restrictions on using IP addresses within these subnets?</a:t>
            </a:r>
          </a:p>
          <a:p>
            <a:r>
              <a:rPr lang="en-IN" cap="none" dirty="0">
                <a:latin typeface="Calibri" panose="020F0502020204030204" pitchFamily="34" charset="0"/>
                <a:cs typeface="Calibri" panose="020F0502020204030204" pitchFamily="34" charset="0"/>
              </a:rPr>
              <a:t>Yes. Azure reserves 5 IP addresses within each subnet. These are x.X.X.0-x.X.X.3 and the last address of the subnet. X.X.X.1-x.X.X.3 is reserved in each subnet for azure services.</a:t>
            </a:r>
          </a:p>
          <a:p>
            <a:r>
              <a:rPr lang="en-IN" cap="none" dirty="0">
                <a:latin typeface="Calibri" panose="020F0502020204030204" pitchFamily="34" charset="0"/>
                <a:cs typeface="Calibri" panose="020F0502020204030204" pitchFamily="34" charset="0"/>
              </a:rPr>
              <a:t>X.X.X.0: network address</a:t>
            </a:r>
          </a:p>
          <a:p>
            <a:r>
              <a:rPr lang="en-IN" cap="none" dirty="0">
                <a:latin typeface="Calibri" panose="020F0502020204030204" pitchFamily="34" charset="0"/>
                <a:cs typeface="Calibri" panose="020F0502020204030204" pitchFamily="34" charset="0"/>
              </a:rPr>
              <a:t>X.X.X.1: reserved by azure for the default gateway</a:t>
            </a:r>
          </a:p>
          <a:p>
            <a:r>
              <a:rPr lang="en-IN" cap="none" dirty="0">
                <a:latin typeface="Calibri" panose="020F0502020204030204" pitchFamily="34" charset="0"/>
                <a:cs typeface="Calibri" panose="020F0502020204030204" pitchFamily="34" charset="0"/>
              </a:rPr>
              <a:t>X.X.X.2, x.X.X.3: reserved by azure to map the azure DNS </a:t>
            </a:r>
            <a:r>
              <a:rPr lang="en-IN" cap="none" dirty="0" err="1">
                <a:latin typeface="Calibri" panose="020F0502020204030204" pitchFamily="34" charset="0"/>
                <a:cs typeface="Calibri" panose="020F0502020204030204" pitchFamily="34" charset="0"/>
              </a:rPr>
              <a:t>ips</a:t>
            </a:r>
            <a:r>
              <a:rPr lang="en-IN" cap="none" dirty="0">
                <a:latin typeface="Calibri" panose="020F0502020204030204" pitchFamily="34" charset="0"/>
                <a:cs typeface="Calibri" panose="020F0502020204030204" pitchFamily="34" charset="0"/>
              </a:rPr>
              <a:t> to the VNet space</a:t>
            </a:r>
          </a:p>
          <a:p>
            <a:r>
              <a:rPr lang="en-IN" cap="none" dirty="0">
                <a:latin typeface="Calibri" panose="020F0502020204030204" pitchFamily="34" charset="0"/>
                <a:cs typeface="Calibri" panose="020F0502020204030204" pitchFamily="34" charset="0"/>
              </a:rPr>
              <a:t>X.X.X.255: network broadcast address</a:t>
            </a:r>
          </a:p>
          <a:p>
            <a:endParaRPr lang="en-IN" dirty="0"/>
          </a:p>
        </p:txBody>
      </p:sp>
    </p:spTree>
    <p:extLst>
      <p:ext uri="{BB962C8B-B14F-4D97-AF65-F5344CB8AC3E}">
        <p14:creationId xmlns:p14="http://schemas.microsoft.com/office/powerpoint/2010/main" val="1657480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43F9-A6BA-4659-93C3-7A436A266667}"/>
              </a:ext>
            </a:extLst>
          </p:cNvPr>
          <p:cNvSpPr>
            <a:spLocks noGrp="1"/>
          </p:cNvSpPr>
          <p:nvPr>
            <p:ph type="title"/>
          </p:nvPr>
        </p:nvSpPr>
        <p:spPr>
          <a:xfrm>
            <a:off x="913774" y="268713"/>
            <a:ext cx="10364451" cy="1447546"/>
          </a:xfrm>
        </p:spPr>
        <p:txBody>
          <a:bodyPr>
            <a:normAutofit/>
          </a:bodyPr>
          <a:lstStyle/>
          <a:p>
            <a:pPr algn="l"/>
            <a:r>
              <a:rPr lang="en-IN" dirty="0"/>
              <a:t>VNet</a:t>
            </a:r>
          </a:p>
        </p:txBody>
      </p:sp>
      <p:sp>
        <p:nvSpPr>
          <p:cNvPr id="3" name="Content Placeholder 2">
            <a:extLst>
              <a:ext uri="{FF2B5EF4-FFF2-40B4-BE49-F238E27FC236}">
                <a16:creationId xmlns:a16="http://schemas.microsoft.com/office/drawing/2014/main" id="{CC3C347A-6C22-4E77-84AD-CA938DC73048}"/>
              </a:ext>
            </a:extLst>
          </p:cNvPr>
          <p:cNvSpPr>
            <a:spLocks noGrp="1"/>
          </p:cNvSpPr>
          <p:nvPr>
            <p:ph sz="quarter" idx="13"/>
          </p:nvPr>
        </p:nvSpPr>
        <p:spPr>
          <a:xfrm>
            <a:off x="913774" y="1716258"/>
            <a:ext cx="10363826" cy="4074941"/>
          </a:xfrm>
        </p:spPr>
        <p:txBody>
          <a:bodyPr/>
          <a:lstStyle/>
          <a:p>
            <a:r>
              <a:rPr lang="en-US" cap="none" dirty="0">
                <a:latin typeface="Calibri" panose="020F0502020204030204" pitchFamily="34" charset="0"/>
                <a:cs typeface="Calibri" panose="020F0502020204030204" pitchFamily="34" charset="0"/>
              </a:rPr>
              <a:t>Azure virtual network (VNet) is the fundamental building block for your private network in azure. VNet enables many types of azure resources, such as azure virtual machines (VM), to securely communicate with each other, the internet, and on-premises networks. VNet is similar to a traditional network that you'd operate in your own data center, but brings with it additional benefits of azure's infrastructure such as scale, availability, and isolation</a:t>
            </a: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067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1C549C-240E-43DC-A6F7-DC208DFCEB93}"/>
              </a:ext>
            </a:extLst>
          </p:cNvPr>
          <p:cNvPicPr>
            <a:picLocks noChangeAspect="1"/>
          </p:cNvPicPr>
          <p:nvPr/>
        </p:nvPicPr>
        <p:blipFill>
          <a:blip r:embed="rId2"/>
          <a:stretch>
            <a:fillRect/>
          </a:stretch>
        </p:blipFill>
        <p:spPr>
          <a:xfrm>
            <a:off x="1366401" y="1343172"/>
            <a:ext cx="6912347" cy="5514828"/>
          </a:xfrm>
          <a:prstGeom prst="rect">
            <a:avLst/>
          </a:prstGeom>
          <a:ln>
            <a:solidFill>
              <a:schemeClr val="tx1"/>
            </a:solidFill>
          </a:ln>
        </p:spPr>
      </p:pic>
      <p:sp>
        <p:nvSpPr>
          <p:cNvPr id="3" name="Rectangle 2">
            <a:extLst>
              <a:ext uri="{FF2B5EF4-FFF2-40B4-BE49-F238E27FC236}">
                <a16:creationId xmlns:a16="http://schemas.microsoft.com/office/drawing/2014/main" id="{C1A4DF69-86E5-4D43-93A3-6907A1AD7A64}"/>
              </a:ext>
            </a:extLst>
          </p:cNvPr>
          <p:cNvSpPr/>
          <p:nvPr/>
        </p:nvSpPr>
        <p:spPr>
          <a:xfrm>
            <a:off x="1366401" y="748594"/>
            <a:ext cx="3018643" cy="5737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accent5">
                    <a:lumMod val="50000"/>
                  </a:schemeClr>
                </a:solidFill>
                <a:latin typeface="Calibri" panose="020F0502020204030204" pitchFamily="34" charset="0"/>
                <a:cs typeface="Calibri" panose="020F0502020204030204" pitchFamily="34" charset="0"/>
              </a:rPr>
              <a:t>Overview</a:t>
            </a:r>
          </a:p>
        </p:txBody>
      </p:sp>
    </p:spTree>
    <p:extLst>
      <p:ext uri="{BB962C8B-B14F-4D97-AF65-F5344CB8AC3E}">
        <p14:creationId xmlns:p14="http://schemas.microsoft.com/office/powerpoint/2010/main" val="1882501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735495"/>
            <a:ext cx="10364451" cy="622342"/>
          </a:xfrm>
        </p:spPr>
        <p:txBody>
          <a:bodyPr>
            <a:normAutofit fontScale="90000"/>
          </a:bodyPr>
          <a:lstStyle/>
          <a:p>
            <a:pPr algn="l"/>
            <a:br>
              <a:rPr lang="en-IN" b="1" dirty="0"/>
            </a:br>
            <a:r>
              <a:rPr lang="en-IN" sz="2800" b="1" dirty="0"/>
              <a:t>Azure </a:t>
            </a:r>
            <a:r>
              <a:rPr lang="en-US" sz="2800" b="1" dirty="0"/>
              <a:t>deployment model</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r>
              <a:rPr lang="en-US" cap="none" dirty="0">
                <a:latin typeface="Calibri" panose="020F0502020204030204" pitchFamily="34" charset="0"/>
                <a:cs typeface="Calibri" panose="020F0502020204030204" pitchFamily="34" charset="0"/>
              </a:rPr>
              <a:t>Azure currently supports two deployment models</a:t>
            </a:r>
          </a:p>
          <a:p>
            <a:pPr lvl="1">
              <a:buFont typeface="Wingdings" panose="05000000000000000000" pitchFamily="2" charset="2"/>
              <a:buChar char="ü"/>
            </a:pPr>
            <a:r>
              <a:rPr lang="en-US" cap="none" dirty="0">
                <a:latin typeface="Calibri" panose="020F0502020204030204" pitchFamily="34" charset="0"/>
                <a:cs typeface="Calibri" panose="020F0502020204030204" pitchFamily="34" charset="0"/>
              </a:rPr>
              <a:t>Azure Service Management (ASM) </a:t>
            </a:r>
          </a:p>
          <a:p>
            <a:pPr lvl="1">
              <a:buFont typeface="Wingdings" panose="05000000000000000000" pitchFamily="2" charset="2"/>
              <a:buChar char="ü"/>
            </a:pPr>
            <a:r>
              <a:rPr lang="en-US" cap="none" dirty="0">
                <a:latin typeface="Calibri" panose="020F0502020204030204" pitchFamily="34" charset="0"/>
                <a:cs typeface="Calibri" panose="020F0502020204030204" pitchFamily="34" charset="0"/>
              </a:rPr>
              <a:t>Azure Resource Manager (ARM).</a:t>
            </a:r>
          </a:p>
          <a:p>
            <a:pPr marL="0" indent="0">
              <a:buNone/>
            </a:pPr>
            <a:r>
              <a:rPr lang="en-US" cap="none" dirty="0">
                <a:latin typeface="Calibri" panose="020F0502020204030204" pitchFamily="34" charset="0"/>
                <a:cs typeface="Calibri" panose="020F0502020204030204" pitchFamily="34" charset="0"/>
                <a:hlinkClick r:id="rId2" action="ppaction://hlinksldjump">
                  <a:extLst>
                    <a:ext uri="{A12FA001-AC4F-418D-AE19-62706E023703}">
                      <ahyp:hlinkClr xmlns:ahyp="http://schemas.microsoft.com/office/drawing/2018/hyperlinkcolor" val="tx"/>
                    </a:ext>
                  </a:extLst>
                </a:hlinkClick>
              </a:rPr>
              <a:t>Table B </a:t>
            </a:r>
            <a:r>
              <a:rPr lang="en-US" cap="none" dirty="0">
                <a:latin typeface="Calibri" panose="020F0502020204030204" pitchFamily="34" charset="0"/>
                <a:cs typeface="Calibri" panose="020F0502020204030204" pitchFamily="34" charset="0"/>
              </a:rPr>
              <a:t>will  help in explaining the same</a:t>
            </a:r>
            <a:endParaRPr lang="en-IN" cap="none" dirty="0">
              <a:latin typeface="Calibri" panose="020F0502020204030204" pitchFamily="34" charset="0"/>
              <a:cs typeface="Calibri" panose="020F0502020204030204" pitchFamily="34" charset="0"/>
            </a:endParaRP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3520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09F16B0-FE9A-401D-88C3-DA0542A1DCE9}"/>
              </a:ext>
            </a:extLst>
          </p:cNvPr>
          <p:cNvGraphicFramePr>
            <a:graphicFrameLocks noGrp="1"/>
          </p:cNvGraphicFramePr>
          <p:nvPr/>
        </p:nvGraphicFramePr>
        <p:xfrm>
          <a:off x="914398" y="223252"/>
          <a:ext cx="10177671" cy="6199670"/>
        </p:xfrm>
        <a:graphic>
          <a:graphicData uri="http://schemas.openxmlformats.org/drawingml/2006/table">
            <a:tbl>
              <a:tblPr/>
              <a:tblGrid>
                <a:gridCol w="4611759">
                  <a:extLst>
                    <a:ext uri="{9D8B030D-6E8A-4147-A177-3AD203B41FA5}">
                      <a16:colId xmlns:a16="http://schemas.microsoft.com/office/drawing/2014/main" val="1923586114"/>
                    </a:ext>
                  </a:extLst>
                </a:gridCol>
                <a:gridCol w="5565912">
                  <a:extLst>
                    <a:ext uri="{9D8B030D-6E8A-4147-A177-3AD203B41FA5}">
                      <a16:colId xmlns:a16="http://schemas.microsoft.com/office/drawing/2014/main" val="4040049460"/>
                    </a:ext>
                  </a:extLst>
                </a:gridCol>
              </a:tblGrid>
              <a:tr h="266080">
                <a:tc>
                  <a:txBody>
                    <a:bodyPr/>
                    <a:lstStyle/>
                    <a:p>
                      <a:pPr algn="ctr"/>
                      <a:r>
                        <a:rPr lang="en-US" sz="1800" b="1" i="1" dirty="0">
                          <a:solidFill>
                            <a:srgbClr val="FFFFFF"/>
                          </a:solidFill>
                          <a:effectLst/>
                        </a:rPr>
                        <a:t>ASM</a:t>
                      </a:r>
                      <a:endParaRPr lang="en-US" sz="18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gn="ctr"/>
                      <a:r>
                        <a:rPr lang="en-US" sz="1800" b="1" i="1" dirty="0">
                          <a:solidFill>
                            <a:srgbClr val="FFFFFF"/>
                          </a:solidFill>
                          <a:effectLst/>
                        </a:rPr>
                        <a:t>ARM</a:t>
                      </a:r>
                      <a:endParaRPr lang="en-US" sz="18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3613611092"/>
                  </a:ext>
                </a:extLst>
              </a:tr>
              <a:tr h="43734">
                <a:tc>
                  <a:txBody>
                    <a:bodyPr/>
                    <a:lstStyle/>
                    <a:p>
                      <a:pPr algn="l"/>
                      <a:r>
                        <a:rPr lang="en-US" sz="200" b="0" i="1" dirty="0">
                          <a:solidFill>
                            <a:srgbClr val="000000"/>
                          </a:solidFill>
                          <a:effectLst/>
                        </a:rPr>
                        <a:t> </a:t>
                      </a:r>
                      <a:endParaRPr lang="en-US" sz="2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200" b="0" i="1" dirty="0">
                          <a:solidFill>
                            <a:srgbClr val="000000"/>
                          </a:solidFill>
                          <a:effectLst/>
                        </a:rPr>
                        <a:t> </a:t>
                      </a:r>
                      <a:endParaRPr lang="en-US" sz="2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11618233"/>
                  </a:ext>
                </a:extLst>
              </a:tr>
              <a:tr h="563685">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This is an old portal which provides Cloud</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service for </a:t>
                      </a:r>
                      <a:r>
                        <a:rPr lang="en-US" sz="1400" kern="1200" cap="none" baseline="0" dirty="0" err="1">
                          <a:solidFill>
                            <a:schemeClr val="tx1"/>
                          </a:solidFill>
                          <a:effectLst/>
                          <a:latin typeface="Calibri" panose="020F0502020204030204" pitchFamily="34" charset="0"/>
                          <a:ea typeface="+mn-ea"/>
                          <a:cs typeface="Calibri" panose="020F0502020204030204" pitchFamily="34" charset="0"/>
                        </a:rPr>
                        <a:t>Iaas</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 Workload and few specific </a:t>
                      </a:r>
                      <a:r>
                        <a:rPr lang="en-US" sz="1400" kern="1200" cap="none" baseline="0" dirty="0" err="1">
                          <a:solidFill>
                            <a:schemeClr val="tx1"/>
                          </a:solidFill>
                          <a:effectLst/>
                          <a:latin typeface="Calibri" panose="020F0502020204030204" pitchFamily="34" charset="0"/>
                          <a:ea typeface="+mn-ea"/>
                          <a:cs typeface="Calibri" panose="020F0502020204030204" pitchFamily="34" charset="0"/>
                        </a:rPr>
                        <a:t>Paas</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 Workload</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They are new portal provides service for all</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Workload of IaaS and PaaS</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544270906"/>
                  </a:ext>
                </a:extLst>
              </a:tr>
              <a:tr h="1034756">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Access over the Url:</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hlinkClick r:id="rId2">
                            <a:extLst>
                              <a:ext uri="{A12FA001-AC4F-418D-AE19-62706E023703}">
                                <ahyp:hlinkClr xmlns:ahyp="http://schemas.microsoft.com/office/drawing/2018/hyperlinkcolor" val="tx"/>
                              </a:ext>
                            </a:extLst>
                          </a:hlinkClick>
                        </a:rPr>
                        <a:t>https://manage.windowsazure.com</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which  termed as V1 portal.</a:t>
                      </a:r>
                    </a:p>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 original project name for Azure was </a:t>
                      </a:r>
                      <a:r>
                        <a:rPr lang="en-US" sz="1400" b="1" kern="1200" cap="none" baseline="0" dirty="0">
                          <a:solidFill>
                            <a:schemeClr val="tx1"/>
                          </a:solidFill>
                          <a:effectLst/>
                          <a:latin typeface="Calibri" panose="020F0502020204030204" pitchFamily="34" charset="0"/>
                          <a:ea typeface="+mn-ea"/>
                          <a:cs typeface="Calibri" panose="020F0502020204030204" pitchFamily="34" charset="0"/>
                        </a:rPr>
                        <a:t>Project Red Dog</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 The classic portal was also known as RDFE (Red Dog Frontend).</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Access over the Url: </a:t>
                      </a:r>
                      <a:r>
                        <a:rPr lang="en-US" sz="1400" kern="1200" cap="none" baseline="0" dirty="0">
                          <a:solidFill>
                            <a:schemeClr val="tx1"/>
                          </a:solidFill>
                          <a:effectLst/>
                          <a:latin typeface="Calibri" panose="020F0502020204030204" pitchFamily="34" charset="0"/>
                          <a:ea typeface="+mn-ea"/>
                          <a:cs typeface="Calibri" panose="020F0502020204030204" pitchFamily="34" charset="0"/>
                          <a:hlinkClick r:id="rId3">
                            <a:extLst>
                              <a:ext uri="{A12FA001-AC4F-418D-AE19-62706E023703}">
                                <ahyp:hlinkClr xmlns:ahyp="http://schemas.microsoft.com/office/drawing/2018/hyperlinkcolor" val="tx"/>
                              </a:ext>
                            </a:extLst>
                          </a:hlinkClick>
                        </a:rPr>
                        <a:t>https://portal.azure.com</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which  termed as V2 portal  having Blade design Portal View</a:t>
                      </a:r>
                    </a:p>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 codename for this project was </a:t>
                      </a:r>
                      <a:r>
                        <a:rPr lang="en-US" sz="1400" b="1" kern="1200" cap="none" baseline="0" dirty="0">
                          <a:solidFill>
                            <a:schemeClr val="tx1"/>
                          </a:solidFill>
                          <a:effectLst/>
                          <a:latin typeface="Calibri" panose="020F0502020204030204" pitchFamily="34" charset="0"/>
                          <a:ea typeface="+mn-ea"/>
                          <a:cs typeface="Calibri" panose="020F0502020204030204" pitchFamily="34" charset="0"/>
                        </a:rPr>
                        <a:t>Ibiza</a:t>
                      </a:r>
                      <a:r>
                        <a:rPr lang="en-US" sz="1400" kern="1200" cap="none" baseline="0" dirty="0">
                          <a:solidFill>
                            <a:schemeClr val="tx1"/>
                          </a:solidFill>
                          <a:effectLst/>
                          <a:latin typeface="Calibri" panose="020F0502020204030204" pitchFamily="34" charset="0"/>
                          <a:ea typeface="+mn-ea"/>
                          <a:cs typeface="Calibri" panose="020F0502020204030204" pitchFamily="34" charset="0"/>
                        </a:rPr>
                        <a:t>.</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69389819"/>
                  </a:ext>
                </a:extLst>
              </a:tr>
              <a:tr h="375790">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Azure Service Manager are XML driven REST API</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a:solidFill>
                            <a:schemeClr val="tx1"/>
                          </a:solidFill>
                          <a:effectLst/>
                          <a:latin typeface="Calibri" panose="020F0502020204030204" pitchFamily="34" charset="0"/>
                          <a:ea typeface="+mn-ea"/>
                          <a:cs typeface="Calibri" panose="020F0502020204030204" pitchFamily="34" charset="0"/>
                        </a:rPr>
                        <a:t>Azure Service Manager are JSON driven REST API</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71085737"/>
                  </a:ext>
                </a:extLst>
              </a:tr>
              <a:tr h="939474">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Had a concept of Affinity Group which has been</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deprecated</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They have container concept called Resource</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Group which is logical set of correlated cloud resources which can span</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multiple region and services</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37602775"/>
                  </a:ext>
                </a:extLst>
              </a:tr>
              <a:tr h="413902">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Private Azure Portal can be built using</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Windows Azure Pack</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Private Azure Portal can be built using  Azure Stack</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05250951"/>
                  </a:ext>
                </a:extLst>
              </a:tr>
              <a:tr h="777495">
                <a:tc>
                  <a:txBody>
                    <a:bodyPr/>
                    <a:lstStyle/>
                    <a:p>
                      <a:pPr algn="l"/>
                      <a:r>
                        <a:rPr lang="en-US" sz="1400" kern="1200" cap="none" baseline="0">
                          <a:solidFill>
                            <a:schemeClr val="tx1"/>
                          </a:solidFill>
                          <a:effectLst/>
                          <a:latin typeface="Calibri" panose="020F0502020204030204" pitchFamily="34" charset="0"/>
                          <a:ea typeface="+mn-ea"/>
                          <a:cs typeface="Calibri" panose="020F0502020204030204" pitchFamily="34" charset="0"/>
                        </a:rPr>
                        <a:t>Removal or Deletion is not easy as Azure Resource</a:t>
                      </a:r>
                      <a:br>
                        <a:rPr lang="en-US" sz="1400" kern="1200" cap="none" baseline="0">
                          <a:solidFill>
                            <a:schemeClr val="tx1"/>
                          </a:solidFill>
                          <a:effectLst/>
                          <a:latin typeface="Calibri" panose="020F0502020204030204" pitchFamily="34" charset="0"/>
                          <a:ea typeface="+mn-ea"/>
                          <a:cs typeface="Calibri" panose="020F0502020204030204" pitchFamily="34" charset="0"/>
                        </a:rPr>
                      </a:br>
                      <a:r>
                        <a:rPr lang="en-US" sz="1400" kern="1200" cap="none" baseline="0">
                          <a:solidFill>
                            <a:schemeClr val="tx1"/>
                          </a:solidFill>
                          <a:effectLst/>
                          <a:latin typeface="Calibri" panose="020F0502020204030204" pitchFamily="34" charset="0"/>
                          <a:ea typeface="+mn-ea"/>
                          <a:cs typeface="Calibri" panose="020F0502020204030204" pitchFamily="34" charset="0"/>
                        </a:rPr>
                        <a:t>Manager</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Removal of resource is easier by deleting the</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resource group (RSG) which will help to delete all the resource present in</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the RSG</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291056709"/>
                  </a:ext>
                </a:extLst>
              </a:tr>
              <a:tr h="792177">
                <a:tc>
                  <a:txBody>
                    <a:bodyPr/>
                    <a:lstStyle/>
                    <a:p>
                      <a:pPr algn="l"/>
                      <a:r>
                        <a:rPr lang="en-US" sz="1400" kern="1200" cap="none" baseline="0">
                          <a:solidFill>
                            <a:schemeClr val="tx1"/>
                          </a:solidFill>
                          <a:effectLst/>
                          <a:latin typeface="Calibri" panose="020F0502020204030204" pitchFamily="34" charset="0"/>
                          <a:ea typeface="+mn-ea"/>
                          <a:cs typeface="Calibri" panose="020F0502020204030204" pitchFamily="34" charset="0"/>
                        </a:rPr>
                        <a:t>Deployment can be performed using PowerShell</a:t>
                      </a:r>
                      <a:br>
                        <a:rPr lang="en-US" sz="1400" kern="1200" cap="none" baseline="0">
                          <a:solidFill>
                            <a:schemeClr val="tx1"/>
                          </a:solidFill>
                          <a:effectLst/>
                          <a:latin typeface="Calibri" panose="020F0502020204030204" pitchFamily="34" charset="0"/>
                          <a:ea typeface="+mn-ea"/>
                          <a:cs typeface="Calibri" panose="020F0502020204030204" pitchFamily="34" charset="0"/>
                        </a:rPr>
                      </a:br>
                      <a:r>
                        <a:rPr lang="en-US" sz="1400" kern="1200" cap="none" baseline="0">
                          <a:solidFill>
                            <a:schemeClr val="tx1"/>
                          </a:solidFill>
                          <a:effectLst/>
                          <a:latin typeface="Calibri" panose="020F0502020204030204" pitchFamily="34" charset="0"/>
                          <a:ea typeface="+mn-ea"/>
                          <a:cs typeface="Calibri" panose="020F0502020204030204" pitchFamily="34" charset="0"/>
                        </a:rPr>
                        <a:t>script</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Deployment can be performed using ARM</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templates which provide simple orchestration and rollback function. They have their own PowerShell Module</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471870262"/>
                  </a:ext>
                </a:extLst>
              </a:tr>
              <a:tr h="375790">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Features and function are not available</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Role Based Access Control Feature is Present</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13303045"/>
                  </a:ext>
                </a:extLst>
              </a:tr>
              <a:tr h="563685">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Features and function are not available</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400" kern="1200" cap="none" baseline="0" dirty="0">
                          <a:solidFill>
                            <a:schemeClr val="tx1"/>
                          </a:solidFill>
                          <a:effectLst/>
                          <a:latin typeface="Calibri" panose="020F0502020204030204" pitchFamily="34" charset="0"/>
                          <a:ea typeface="+mn-ea"/>
                          <a:cs typeface="Calibri" panose="020F0502020204030204" pitchFamily="34" charset="0"/>
                        </a:rPr>
                        <a:t>Resource from the resource group can be moved</a:t>
                      </a:r>
                      <a:br>
                        <a:rPr lang="en-US" sz="1400" kern="1200" cap="none" baseline="0" dirty="0">
                          <a:solidFill>
                            <a:schemeClr val="tx1"/>
                          </a:solidFill>
                          <a:effectLst/>
                          <a:latin typeface="Calibri" panose="020F0502020204030204" pitchFamily="34" charset="0"/>
                          <a:ea typeface="+mn-ea"/>
                          <a:cs typeface="Calibri" panose="020F0502020204030204" pitchFamily="34" charset="0"/>
                        </a:rPr>
                      </a:br>
                      <a:r>
                        <a:rPr lang="en-US" sz="1400" kern="1200" cap="none" baseline="0" dirty="0">
                          <a:solidFill>
                            <a:schemeClr val="tx1"/>
                          </a:solidFill>
                          <a:effectLst/>
                          <a:latin typeface="Calibri" panose="020F0502020204030204" pitchFamily="34" charset="0"/>
                          <a:ea typeface="+mn-ea"/>
                          <a:cs typeface="Calibri" panose="020F0502020204030204" pitchFamily="34" charset="0"/>
                        </a:rPr>
                        <a:t>between within the same region</a:t>
                      </a: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078619473"/>
                  </a:ext>
                </a:extLst>
              </a:tr>
            </a:tbl>
          </a:graphicData>
        </a:graphic>
      </p:graphicFrame>
      <p:sp>
        <p:nvSpPr>
          <p:cNvPr id="9" name="TextBox 8">
            <a:extLst>
              <a:ext uri="{FF2B5EF4-FFF2-40B4-BE49-F238E27FC236}">
                <a16:creationId xmlns:a16="http://schemas.microsoft.com/office/drawing/2014/main" id="{961C6DDC-B24B-4FC0-B344-14B89223931E}"/>
              </a:ext>
            </a:extLst>
          </p:cNvPr>
          <p:cNvSpPr txBox="1"/>
          <p:nvPr/>
        </p:nvSpPr>
        <p:spPr>
          <a:xfrm>
            <a:off x="92767" y="223252"/>
            <a:ext cx="954157"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Table B</a:t>
            </a:r>
            <a:endParaRPr lang="en-US" dirty="0"/>
          </a:p>
        </p:txBody>
      </p:sp>
    </p:spTree>
    <p:extLst>
      <p:ext uri="{BB962C8B-B14F-4D97-AF65-F5344CB8AC3E}">
        <p14:creationId xmlns:p14="http://schemas.microsoft.com/office/powerpoint/2010/main" val="4074298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28AA20F-E6FA-41A5-A132-70B503346AD2}"/>
              </a:ext>
            </a:extLst>
          </p:cNvPr>
          <p:cNvGraphicFramePr>
            <a:graphicFrameLocks noGrp="1"/>
          </p:cNvGraphicFramePr>
          <p:nvPr/>
        </p:nvGraphicFramePr>
        <p:xfrm>
          <a:off x="913773" y="1643269"/>
          <a:ext cx="9820487" cy="4426226"/>
        </p:xfrm>
        <a:graphic>
          <a:graphicData uri="http://schemas.openxmlformats.org/drawingml/2006/table">
            <a:tbl>
              <a:tblPr/>
              <a:tblGrid>
                <a:gridCol w="5196747">
                  <a:extLst>
                    <a:ext uri="{9D8B030D-6E8A-4147-A177-3AD203B41FA5}">
                      <a16:colId xmlns:a16="http://schemas.microsoft.com/office/drawing/2014/main" val="4132942708"/>
                    </a:ext>
                  </a:extLst>
                </a:gridCol>
                <a:gridCol w="4623740">
                  <a:extLst>
                    <a:ext uri="{9D8B030D-6E8A-4147-A177-3AD203B41FA5}">
                      <a16:colId xmlns:a16="http://schemas.microsoft.com/office/drawing/2014/main" val="4228366639"/>
                    </a:ext>
                  </a:extLst>
                </a:gridCol>
              </a:tblGrid>
              <a:tr h="942312">
                <a:tc>
                  <a:txBody>
                    <a:bodyPr/>
                    <a:lstStyle/>
                    <a:p>
                      <a:pPr algn="l"/>
                      <a:r>
                        <a:rPr lang="en-US" sz="1600" b="0" i="1" dirty="0">
                          <a:solidFill>
                            <a:srgbClr val="000000"/>
                          </a:solidFill>
                          <a:effectLst/>
                        </a:rPr>
                        <a:t>Features and function are not available</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600" b="0" i="1" dirty="0">
                          <a:solidFill>
                            <a:srgbClr val="000000"/>
                          </a:solidFill>
                          <a:effectLst/>
                        </a:rPr>
                        <a:t>Resource Tagging which is name-pair value</a:t>
                      </a:r>
                      <a:br>
                        <a:rPr lang="en-US" sz="1600" b="0" i="1" dirty="0">
                          <a:solidFill>
                            <a:srgbClr val="000000"/>
                          </a:solidFill>
                          <a:effectLst/>
                        </a:rPr>
                      </a:br>
                      <a:r>
                        <a:rPr lang="en-US" sz="1600" b="0" i="1" dirty="0">
                          <a:solidFill>
                            <a:srgbClr val="000000"/>
                          </a:solidFill>
                          <a:effectLst/>
                        </a:rPr>
                        <a:t>assigned to resource group which can have up to 15 tags per resources</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82619026"/>
                  </a:ext>
                </a:extLst>
              </a:tr>
              <a:tr h="706735">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600" b="0" i="1">
                          <a:solidFill>
                            <a:srgbClr val="000000"/>
                          </a:solidFill>
                          <a:effectLst/>
                        </a:rPr>
                        <a:t>Massive and Parallel Deployment of VM’s</a:t>
                      </a:r>
                      <a:br>
                        <a:rPr lang="en-US" sz="1600" b="0" i="1">
                          <a:solidFill>
                            <a:srgbClr val="000000"/>
                          </a:solidFill>
                          <a:effectLst/>
                        </a:rPr>
                      </a:br>
                      <a:r>
                        <a:rPr lang="en-US" sz="1600" b="0" i="1">
                          <a:solidFill>
                            <a:srgbClr val="000000"/>
                          </a:solidFill>
                          <a:effectLst/>
                        </a:rPr>
                        <a:t>possible with Asynchronous Operations</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4181495095"/>
                  </a:ext>
                </a:extLst>
              </a:tr>
              <a:tr h="706735">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600" b="0" i="1" dirty="0">
                          <a:solidFill>
                            <a:srgbClr val="000000"/>
                          </a:solidFill>
                          <a:effectLst/>
                        </a:rPr>
                        <a:t>We can have custom policy created to restrict</a:t>
                      </a:r>
                      <a:br>
                        <a:rPr lang="en-US" sz="1600" b="0" i="1" dirty="0">
                          <a:solidFill>
                            <a:srgbClr val="000000"/>
                          </a:solidFill>
                          <a:effectLst/>
                        </a:rPr>
                      </a:br>
                      <a:r>
                        <a:rPr lang="en-US" sz="1600" b="0" i="1" dirty="0">
                          <a:solidFill>
                            <a:srgbClr val="000000"/>
                          </a:solidFill>
                          <a:effectLst/>
                        </a:rPr>
                        <a:t>the operation that can be performed</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720254454"/>
                  </a:ext>
                </a:extLst>
              </a:tr>
              <a:tr h="1183111">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a:r>
                        <a:rPr lang="en-US" sz="1600" b="0" i="1" dirty="0">
                          <a:solidFill>
                            <a:srgbClr val="000000"/>
                          </a:solidFill>
                          <a:effectLst/>
                        </a:rPr>
                        <a:t>Azure Resource Explorer  – </a:t>
                      </a:r>
                      <a:r>
                        <a:rPr lang="en-US" sz="1600" b="1" i="1" u="none" strike="noStrike" dirty="0">
                          <a:solidFill>
                            <a:schemeClr val="tx1"/>
                          </a:solidFill>
                          <a:effectLst/>
                          <a:hlinkClick r:id="rId2">
                            <a:extLst>
                              <a:ext uri="{A12FA001-AC4F-418D-AE19-62706E023703}">
                                <ahyp:hlinkClr xmlns:ahyp="http://schemas.microsoft.com/office/drawing/2018/hyperlinkcolor" val="tx"/>
                              </a:ext>
                            </a:extLst>
                          </a:hlinkClick>
                        </a:rPr>
                        <a:t>https://resources.azure.com/</a:t>
                      </a:r>
                      <a:r>
                        <a:rPr lang="en-US" sz="1600" b="1" i="1" dirty="0">
                          <a:solidFill>
                            <a:schemeClr val="tx1"/>
                          </a:solidFill>
                          <a:effectLst/>
                        </a:rPr>
                        <a:t> </a:t>
                      </a:r>
                      <a:r>
                        <a:rPr lang="en-US" sz="1600" b="0" i="1" dirty="0">
                          <a:solidFill>
                            <a:srgbClr val="000000"/>
                          </a:solidFill>
                          <a:effectLst/>
                        </a:rPr>
                        <a:t>which helps</a:t>
                      </a:r>
                      <a:br>
                        <a:rPr lang="en-US" sz="1600" b="0" i="1" dirty="0">
                          <a:solidFill>
                            <a:srgbClr val="000000"/>
                          </a:solidFill>
                          <a:effectLst/>
                        </a:rPr>
                      </a:br>
                      <a:r>
                        <a:rPr lang="en-US" sz="1600" b="0" i="1" dirty="0">
                          <a:solidFill>
                            <a:srgbClr val="000000"/>
                          </a:solidFill>
                          <a:effectLst/>
                        </a:rPr>
                        <a:t>for more understanding on resources and for deployment</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001941418"/>
                  </a:ext>
                </a:extLst>
              </a:tr>
              <a:tr h="887333">
                <a:tc>
                  <a:txBody>
                    <a:bodyPr/>
                    <a:lstStyle/>
                    <a:p>
                      <a:pPr algn="l"/>
                      <a:r>
                        <a:rPr lang="en-US" sz="1600" b="0" i="1">
                          <a:solidFill>
                            <a:srgbClr val="000000"/>
                          </a:solidFill>
                          <a:effectLst/>
                        </a:rPr>
                        <a:t>Features and function are not available</a:t>
                      </a:r>
                      <a:endParaRPr lang="en-US" sz="1600" b="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l"/>
                      <a:r>
                        <a:rPr lang="en-US" sz="1600" b="0" i="1" dirty="0">
                          <a:solidFill>
                            <a:srgbClr val="000000"/>
                          </a:solidFill>
                          <a:effectLst/>
                        </a:rPr>
                        <a:t> Resource Locks provides the policy to</a:t>
                      </a:r>
                      <a:br>
                        <a:rPr lang="en-US" sz="1600" b="0" i="1" dirty="0">
                          <a:solidFill>
                            <a:srgbClr val="000000"/>
                          </a:solidFill>
                          <a:effectLst/>
                        </a:rPr>
                      </a:br>
                      <a:r>
                        <a:rPr lang="en-US" sz="1600" b="0" i="1" dirty="0">
                          <a:solidFill>
                            <a:srgbClr val="000000"/>
                          </a:solidFill>
                          <a:effectLst/>
                        </a:rPr>
                        <a:t>enforce lock level that prevent from accident deletion.</a:t>
                      </a:r>
                    </a:p>
                    <a:p>
                      <a:pPr algn="l"/>
                      <a:r>
                        <a:rPr lang="en-US" sz="1600" b="0" i="1" dirty="0">
                          <a:solidFill>
                            <a:srgbClr val="000000"/>
                          </a:solidFill>
                          <a:effectLst/>
                        </a:rPr>
                        <a:t>Hard-delete, Soft-delete is also available in this</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50311141"/>
                  </a:ext>
                </a:extLst>
              </a:tr>
            </a:tbl>
          </a:graphicData>
        </a:graphic>
      </p:graphicFrame>
      <p:graphicFrame>
        <p:nvGraphicFramePr>
          <p:cNvPr id="4" name="Table 3">
            <a:extLst>
              <a:ext uri="{FF2B5EF4-FFF2-40B4-BE49-F238E27FC236}">
                <a16:creationId xmlns:a16="http://schemas.microsoft.com/office/drawing/2014/main" id="{8B19257B-DBA3-468C-B7D7-0E5683DAC011}"/>
              </a:ext>
            </a:extLst>
          </p:cNvPr>
          <p:cNvGraphicFramePr>
            <a:graphicFrameLocks noGrp="1"/>
          </p:cNvGraphicFramePr>
          <p:nvPr/>
        </p:nvGraphicFramePr>
        <p:xfrm>
          <a:off x="913773" y="1364974"/>
          <a:ext cx="9820487" cy="265043"/>
        </p:xfrm>
        <a:graphic>
          <a:graphicData uri="http://schemas.openxmlformats.org/drawingml/2006/table">
            <a:tbl>
              <a:tblPr/>
              <a:tblGrid>
                <a:gridCol w="5196747">
                  <a:extLst>
                    <a:ext uri="{9D8B030D-6E8A-4147-A177-3AD203B41FA5}">
                      <a16:colId xmlns:a16="http://schemas.microsoft.com/office/drawing/2014/main" val="1530605878"/>
                    </a:ext>
                  </a:extLst>
                </a:gridCol>
                <a:gridCol w="4623740">
                  <a:extLst>
                    <a:ext uri="{9D8B030D-6E8A-4147-A177-3AD203B41FA5}">
                      <a16:colId xmlns:a16="http://schemas.microsoft.com/office/drawing/2014/main" val="4053404913"/>
                    </a:ext>
                  </a:extLst>
                </a:gridCol>
              </a:tblGrid>
              <a:tr h="265043">
                <a:tc>
                  <a:txBody>
                    <a:bodyPr/>
                    <a:lstStyle/>
                    <a:p>
                      <a:pPr algn="ctr"/>
                      <a:r>
                        <a:rPr lang="en-US" sz="1600" b="1" i="1" dirty="0">
                          <a:solidFill>
                            <a:srgbClr val="FFFFFF"/>
                          </a:solidFill>
                          <a:effectLst/>
                        </a:rPr>
                        <a:t>ASM</a:t>
                      </a:r>
                      <a:endParaRPr lang="en-US" sz="16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tc>
                  <a:txBody>
                    <a:bodyPr/>
                    <a:lstStyle/>
                    <a:p>
                      <a:pPr algn="ctr"/>
                      <a:r>
                        <a:rPr lang="en-US" sz="1200" b="1" i="1" dirty="0">
                          <a:solidFill>
                            <a:srgbClr val="FFFFFF"/>
                          </a:solidFill>
                          <a:effectLst/>
                        </a:rPr>
                        <a:t>ARM</a:t>
                      </a:r>
                      <a:endParaRPr lang="en-US" sz="1200" b="0" dirty="0">
                        <a:effectLst/>
                      </a:endParaRPr>
                    </a:p>
                  </a:txBody>
                  <a:tcPr marL="16317" marR="1631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2674183867"/>
                  </a:ext>
                </a:extLst>
              </a:tr>
            </a:tbl>
          </a:graphicData>
        </a:graphic>
      </p:graphicFrame>
    </p:spTree>
    <p:extLst>
      <p:ext uri="{BB962C8B-B14F-4D97-AF65-F5344CB8AC3E}">
        <p14:creationId xmlns:p14="http://schemas.microsoft.com/office/powerpoint/2010/main" val="3870381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Resource Manager</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r>
              <a:rPr lang="en-US" sz="1800" cap="none" dirty="0">
                <a:latin typeface="Calibri" panose="020F0502020204030204" pitchFamily="34" charset="0"/>
                <a:cs typeface="Calibri" panose="020F0502020204030204" pitchFamily="34" charset="0"/>
              </a:rPr>
              <a:t>Azure Resource Manager is the deployment and management service for Azure.</a:t>
            </a:r>
          </a:p>
          <a:p>
            <a:r>
              <a:rPr lang="en-US" sz="1800" cap="none" dirty="0">
                <a:latin typeface="Calibri" panose="020F0502020204030204" pitchFamily="34" charset="0"/>
                <a:cs typeface="Calibri" panose="020F0502020204030204" pitchFamily="34" charset="0"/>
              </a:rPr>
              <a:t>It provides a management layer that enables you to create, update, and delete resources in your Azure subscription.</a:t>
            </a:r>
          </a:p>
          <a:p>
            <a:r>
              <a:rPr lang="en-US" sz="1800" cap="none" dirty="0">
                <a:latin typeface="Calibri" panose="020F0502020204030204" pitchFamily="34" charset="0"/>
                <a:cs typeface="Calibri" panose="020F0502020204030204" pitchFamily="34" charset="0"/>
              </a:rPr>
              <a:t>We use management features, like access control, locks, and tags, to secure and organize your resources after deployment.</a:t>
            </a:r>
          </a:p>
        </p:txBody>
      </p:sp>
    </p:spTree>
    <p:extLst>
      <p:ext uri="{BB962C8B-B14F-4D97-AF65-F5344CB8AC3E}">
        <p14:creationId xmlns:p14="http://schemas.microsoft.com/office/powerpoint/2010/main" val="4200301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Resource Manager - </a:t>
            </a:r>
            <a:r>
              <a:rPr lang="en-US" sz="2800" b="1" dirty="0"/>
              <a:t>Consistent management layer</a:t>
            </a:r>
            <a:br>
              <a:rPr lang="en-US" sz="2800" b="1" dirty="0"/>
            </a:br>
            <a:br>
              <a:rPr lang="en-IN" b="1" dirty="0"/>
            </a:br>
            <a:endParaRPr lang="en-IN" dirty="0"/>
          </a:p>
        </p:txBody>
      </p:sp>
      <p:pic>
        <p:nvPicPr>
          <p:cNvPr id="3" name="Picture 2">
            <a:extLst>
              <a:ext uri="{FF2B5EF4-FFF2-40B4-BE49-F238E27FC236}">
                <a16:creationId xmlns:a16="http://schemas.microsoft.com/office/drawing/2014/main" id="{AAE180C4-8380-43BE-BF00-88D25DA16AFB}"/>
              </a:ext>
            </a:extLst>
          </p:cNvPr>
          <p:cNvPicPr>
            <a:picLocks noChangeAspect="1"/>
          </p:cNvPicPr>
          <p:nvPr/>
        </p:nvPicPr>
        <p:blipFill>
          <a:blip r:embed="rId2"/>
          <a:stretch>
            <a:fillRect/>
          </a:stretch>
        </p:blipFill>
        <p:spPr>
          <a:xfrm>
            <a:off x="774108" y="1395333"/>
            <a:ext cx="7689778" cy="3348946"/>
          </a:xfrm>
          <a:prstGeom prst="rect">
            <a:avLst/>
          </a:prstGeom>
        </p:spPr>
      </p:pic>
      <p:sp>
        <p:nvSpPr>
          <p:cNvPr id="4" name="TextBox 3">
            <a:extLst>
              <a:ext uri="{FF2B5EF4-FFF2-40B4-BE49-F238E27FC236}">
                <a16:creationId xmlns:a16="http://schemas.microsoft.com/office/drawing/2014/main" id="{648C3CEF-6D80-45CF-8255-17E9922BA01D}"/>
              </a:ext>
            </a:extLst>
          </p:cNvPr>
          <p:cNvSpPr txBox="1"/>
          <p:nvPr/>
        </p:nvSpPr>
        <p:spPr>
          <a:xfrm>
            <a:off x="7991061" y="702365"/>
            <a:ext cx="3657600" cy="4524315"/>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When a user sends a request from any of the Azure tools, APIs, or SDKs, Resource Manager receives the request and authenticates as well as authorizes the request. </a:t>
            </a: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Resource Manager sends the request to the Azure service, which takes the requested action.</a:t>
            </a: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Because all requests are handled through the same API, you see consistent results and capabilities in all the different tools. </a:t>
            </a:r>
          </a:p>
          <a:p>
            <a:pPr marL="285750" indent="-285750">
              <a:buFont typeface="Wingdings" panose="05000000000000000000" pitchFamily="2" charset="2"/>
              <a:buChar char="ü"/>
            </a:pPr>
            <a:r>
              <a:rPr lang="en-US" dirty="0">
                <a:latin typeface="Calibri" panose="020F0502020204030204" pitchFamily="34" charset="0"/>
                <a:cs typeface="Calibri" panose="020F0502020204030204" pitchFamily="34" charset="0"/>
              </a:rPr>
              <a:t>Functionality initially released through APIs will be represented in the portal within 180 days of initial release.  </a:t>
            </a:r>
          </a:p>
        </p:txBody>
      </p:sp>
    </p:spTree>
    <p:extLst>
      <p:ext uri="{BB962C8B-B14F-4D97-AF65-F5344CB8AC3E}">
        <p14:creationId xmlns:p14="http://schemas.microsoft.com/office/powerpoint/2010/main" val="1020410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IN" sz="2800" b="1" dirty="0"/>
              <a:t>Azure Resource Manager - Terminology</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lnSpcReduction="10000"/>
          </a:bodyPr>
          <a:lstStyle/>
          <a:p>
            <a:pPr marL="0" indent="0">
              <a:buNone/>
            </a:pPr>
            <a:r>
              <a:rPr lang="en-US" b="1" cap="none" dirty="0">
                <a:latin typeface="Calibri" panose="020F0502020204030204" pitchFamily="34" charset="0"/>
                <a:cs typeface="Calibri" panose="020F0502020204030204" pitchFamily="34" charset="0"/>
              </a:rPr>
              <a:t>Resource</a:t>
            </a:r>
            <a:r>
              <a:rPr lang="en-US" cap="none" dirty="0">
                <a:latin typeface="Calibri" panose="020F0502020204030204" pitchFamily="34" charset="0"/>
                <a:cs typeface="Calibri" panose="020F0502020204030204" pitchFamily="34" charset="0"/>
              </a:rPr>
              <a:t>- A manageable item that is available through Azure.</a:t>
            </a:r>
          </a:p>
          <a:p>
            <a:pPr marL="0" indent="0">
              <a:buNone/>
            </a:pPr>
            <a:r>
              <a:rPr lang="en-US" cap="none" dirty="0">
                <a:latin typeface="Calibri" panose="020F0502020204030204" pitchFamily="34" charset="0"/>
                <a:cs typeface="Calibri" panose="020F0502020204030204" pitchFamily="34" charset="0"/>
              </a:rPr>
              <a:t>Ex- Virtual machines, storage accounts, web apps, databases, and virtual networks.</a:t>
            </a:r>
          </a:p>
          <a:p>
            <a:pPr marL="0" indent="0">
              <a:buNone/>
            </a:pPr>
            <a:r>
              <a:rPr lang="en-US" b="1" cap="none" dirty="0">
                <a:latin typeface="Calibri" panose="020F0502020204030204" pitchFamily="34" charset="0"/>
                <a:cs typeface="Calibri" panose="020F0502020204030204" pitchFamily="34" charset="0"/>
              </a:rPr>
              <a:t>Resource group </a:t>
            </a:r>
            <a:r>
              <a:rPr lang="en-US" cap="none" dirty="0">
                <a:latin typeface="Calibri" panose="020F0502020204030204" pitchFamily="34" charset="0"/>
                <a:cs typeface="Calibri" panose="020F0502020204030204" pitchFamily="34" charset="0"/>
              </a:rPr>
              <a:t>- A container that holds related resources for an Azure solution.</a:t>
            </a:r>
          </a:p>
          <a:p>
            <a:pPr marL="0" indent="0">
              <a:buNone/>
            </a:pPr>
            <a:r>
              <a:rPr lang="en-US" cap="none" dirty="0">
                <a:latin typeface="Calibri" panose="020F0502020204030204" pitchFamily="34" charset="0"/>
                <a:cs typeface="Calibri" panose="020F0502020204030204" pitchFamily="34" charset="0"/>
              </a:rPr>
              <a:t>You decide which resources belong in a resource group based on what makes the most sense for your organization. </a:t>
            </a:r>
          </a:p>
          <a:p>
            <a:pPr marL="0" indent="0">
              <a:buNone/>
            </a:pPr>
            <a:r>
              <a:rPr lang="en-US" b="1" cap="none" dirty="0">
                <a:latin typeface="Calibri" panose="020F0502020204030204" pitchFamily="34" charset="0"/>
                <a:cs typeface="Calibri" panose="020F0502020204030204" pitchFamily="34" charset="0"/>
              </a:rPr>
              <a:t>Resource provider - </a:t>
            </a:r>
            <a:r>
              <a:rPr lang="en-US" dirty="0"/>
              <a:t> </a:t>
            </a:r>
            <a:r>
              <a:rPr lang="en-US" cap="none" dirty="0">
                <a:latin typeface="Calibri" panose="020F0502020204030204" pitchFamily="34" charset="0"/>
                <a:cs typeface="Calibri" panose="020F0502020204030204" pitchFamily="34" charset="0"/>
              </a:rPr>
              <a:t>A service that supplies Azure resources.  For example, a common resource provider is </a:t>
            </a:r>
            <a:r>
              <a:rPr lang="en-US" i="1" cap="none" dirty="0" err="1">
                <a:latin typeface="Calibri" panose="020F0502020204030204" pitchFamily="34" charset="0"/>
                <a:cs typeface="Calibri" panose="020F0502020204030204" pitchFamily="34" charset="0"/>
              </a:rPr>
              <a:t>Microsoft.Compute</a:t>
            </a:r>
            <a:r>
              <a:rPr lang="en-US" cap="none" dirty="0">
                <a:latin typeface="Calibri" panose="020F0502020204030204" pitchFamily="34" charset="0"/>
                <a:cs typeface="Calibri" panose="020F0502020204030204" pitchFamily="34" charset="0"/>
              </a:rPr>
              <a:t>, which supplies the virtual machine resource. </a:t>
            </a:r>
          </a:p>
          <a:p>
            <a:pPr marL="0" indent="0">
              <a:buNone/>
            </a:pPr>
            <a:r>
              <a:rPr lang="en-US" i="1" cap="none" dirty="0" err="1">
                <a:latin typeface="Calibri" panose="020F0502020204030204" pitchFamily="34" charset="0"/>
                <a:cs typeface="Calibri" panose="020F0502020204030204" pitchFamily="34" charset="0"/>
              </a:rPr>
              <a:t>Microsoft.Storage</a:t>
            </a:r>
            <a:r>
              <a:rPr lang="en-US" i="1" cap="none" dirty="0">
                <a:latin typeface="Calibri" panose="020F0502020204030204" pitchFamily="34" charset="0"/>
                <a:cs typeface="Calibri" panose="020F0502020204030204" pitchFamily="34" charset="0"/>
              </a:rPr>
              <a:t> </a:t>
            </a:r>
            <a:r>
              <a:rPr lang="en-US" cap="none" dirty="0">
                <a:latin typeface="Calibri" panose="020F0502020204030204" pitchFamily="34" charset="0"/>
                <a:cs typeface="Calibri" panose="020F0502020204030204" pitchFamily="34" charset="0"/>
              </a:rPr>
              <a:t>is another common resource provider. </a:t>
            </a:r>
          </a:p>
          <a:p>
            <a:pPr marL="0" indent="0">
              <a:buNone/>
            </a:pPr>
            <a:r>
              <a:rPr lang="en-US" b="1" cap="none" dirty="0">
                <a:latin typeface="Calibri" panose="020F0502020204030204" pitchFamily="34" charset="0"/>
                <a:cs typeface="Calibri" panose="020F0502020204030204" pitchFamily="34" charset="0"/>
              </a:rPr>
              <a:t>Resource Manager template / ARM Template - </a:t>
            </a:r>
            <a:r>
              <a:rPr lang="en-US" cap="none" dirty="0">
                <a:latin typeface="Calibri" panose="020F0502020204030204" pitchFamily="34" charset="0"/>
                <a:cs typeface="Calibri" panose="020F0502020204030204" pitchFamily="34" charset="0"/>
              </a:rPr>
              <a:t>A JavaScript Object Notation (JSON) file that defines one or more resources to deploy to a resource group or subscription.</a:t>
            </a:r>
            <a:r>
              <a:rPr lang="en-US" dirty="0"/>
              <a:t> </a:t>
            </a:r>
            <a:r>
              <a:rPr lang="en-US" cap="none" dirty="0">
                <a:latin typeface="Calibri" panose="020F0502020204030204" pitchFamily="34" charset="0"/>
                <a:cs typeface="Calibri" panose="020F0502020204030204" pitchFamily="34" charset="0"/>
              </a:rPr>
              <a:t>The template can be used to deploy the resources consistently and repeatedly. </a:t>
            </a:r>
          </a:p>
        </p:txBody>
      </p:sp>
    </p:spTree>
    <p:extLst>
      <p:ext uri="{BB962C8B-B14F-4D97-AF65-F5344CB8AC3E}">
        <p14:creationId xmlns:p14="http://schemas.microsoft.com/office/powerpoint/2010/main" val="1699286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IN" b="1" dirty="0"/>
            </a:br>
            <a:r>
              <a:rPr lang="en-US" sz="2800" b="1" dirty="0"/>
              <a:t>The benefits of using Resource Manager</a:t>
            </a:r>
            <a:br>
              <a:rPr lang="en-IN" b="1" dirty="0"/>
            </a:b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pPr>
              <a:lnSpc>
                <a:spcPct val="130000"/>
              </a:lnSpc>
            </a:pPr>
            <a:r>
              <a:rPr lang="en-US" sz="1900" cap="none" dirty="0">
                <a:latin typeface="Calibri" panose="020F0502020204030204" pitchFamily="34" charset="0"/>
                <a:cs typeface="Calibri" panose="020F0502020204030204" pitchFamily="34" charset="0"/>
              </a:rPr>
              <a:t>Manage your infrastructure through declarative templates rather than scripts.</a:t>
            </a:r>
          </a:p>
          <a:p>
            <a:pPr>
              <a:lnSpc>
                <a:spcPct val="130000"/>
              </a:lnSpc>
            </a:pPr>
            <a:r>
              <a:rPr lang="en-US" sz="1900" cap="none" dirty="0">
                <a:latin typeface="Calibri" panose="020F0502020204030204" pitchFamily="34" charset="0"/>
                <a:cs typeface="Calibri" panose="020F0502020204030204" pitchFamily="34" charset="0"/>
              </a:rPr>
              <a:t>Deploy, manage, and monitor all the resources for your solution as a group, rather than handling these resources individually.</a:t>
            </a:r>
          </a:p>
          <a:p>
            <a:pPr>
              <a:lnSpc>
                <a:spcPct val="130000"/>
              </a:lnSpc>
            </a:pPr>
            <a:r>
              <a:rPr lang="en-US" sz="1900" cap="none" dirty="0">
                <a:latin typeface="Calibri" panose="020F0502020204030204" pitchFamily="34" charset="0"/>
                <a:cs typeface="Calibri" panose="020F0502020204030204" pitchFamily="34" charset="0"/>
              </a:rPr>
              <a:t>Redeploy your solution throughout the development lifecycle and have confidence your resources are deployed in a consistent state.</a:t>
            </a:r>
          </a:p>
          <a:p>
            <a:pPr>
              <a:lnSpc>
                <a:spcPct val="130000"/>
              </a:lnSpc>
            </a:pPr>
            <a:r>
              <a:rPr lang="en-US" sz="1900" cap="none" dirty="0">
                <a:latin typeface="Calibri" panose="020F0502020204030204" pitchFamily="34" charset="0"/>
                <a:cs typeface="Calibri" panose="020F0502020204030204" pitchFamily="34" charset="0"/>
              </a:rPr>
              <a:t>Define the dependencies between resources so they're deployed in the correct order.</a:t>
            </a:r>
          </a:p>
          <a:p>
            <a:pPr>
              <a:lnSpc>
                <a:spcPct val="130000"/>
              </a:lnSpc>
            </a:pPr>
            <a:r>
              <a:rPr lang="en-US" sz="1900" cap="none" dirty="0">
                <a:latin typeface="Calibri" panose="020F0502020204030204" pitchFamily="34" charset="0"/>
                <a:cs typeface="Calibri" panose="020F0502020204030204" pitchFamily="34" charset="0"/>
              </a:rPr>
              <a:t>Apply access control to all services in your resource group because Role-Based Access Control (RBAC) is natively integrated into the management platform.</a:t>
            </a:r>
          </a:p>
          <a:p>
            <a:pPr>
              <a:lnSpc>
                <a:spcPct val="130000"/>
              </a:lnSpc>
            </a:pPr>
            <a:r>
              <a:rPr lang="en-US" sz="1900" cap="none" dirty="0">
                <a:latin typeface="Calibri" panose="020F0502020204030204" pitchFamily="34" charset="0"/>
                <a:cs typeface="Calibri" panose="020F0502020204030204" pitchFamily="34" charset="0"/>
              </a:rPr>
              <a:t>Apply tags to resources to logically organize all the resources in your subscription.</a:t>
            </a:r>
          </a:p>
          <a:p>
            <a:pPr>
              <a:lnSpc>
                <a:spcPct val="130000"/>
              </a:lnSpc>
            </a:pPr>
            <a:r>
              <a:rPr lang="en-US" sz="1900" cap="none" dirty="0">
                <a:latin typeface="Calibri" panose="020F0502020204030204" pitchFamily="34" charset="0"/>
                <a:cs typeface="Calibri" panose="020F0502020204030204" pitchFamily="34" charset="0"/>
              </a:rPr>
              <a:t>Clarify your organization's billing by viewing costs for a group of resources sharing the same tag.</a:t>
            </a: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9524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US" sz="2800" b="1" dirty="0"/>
            </a:br>
            <a:r>
              <a:rPr lang="en-US" sz="2800" b="1" dirty="0"/>
              <a:t>Understand scope</a:t>
            </a:r>
            <a:endParaRPr lang="en-IN"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pPr>
              <a:lnSpc>
                <a:spcPct val="130000"/>
              </a:lnSpc>
            </a:pPr>
            <a:r>
              <a:rPr lang="en-US" sz="1900" cap="none" dirty="0">
                <a:latin typeface="Calibri" panose="020F0502020204030204" pitchFamily="34" charset="0"/>
                <a:cs typeface="Calibri" panose="020F0502020204030204" pitchFamily="34" charset="0"/>
              </a:rPr>
              <a:t>Azure provides four levels of scope: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management groups</a:t>
            </a:r>
            <a:r>
              <a:rPr lang="en-US" sz="1900" cap="none" dirty="0">
                <a:latin typeface="Calibri" panose="020F0502020204030204" pitchFamily="34" charset="0"/>
                <a:cs typeface="Calibri" panose="020F0502020204030204" pitchFamily="34" charset="0"/>
              </a:rPr>
              <a:t>, subscriptions, </a:t>
            </a: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resource groups</a:t>
            </a:r>
            <a:r>
              <a:rPr lang="en-US" sz="1900" cap="none" dirty="0">
                <a:latin typeface="Calibri" panose="020F0502020204030204" pitchFamily="34" charset="0"/>
                <a:cs typeface="Calibri" panose="020F0502020204030204" pitchFamily="34" charset="0"/>
              </a:rPr>
              <a:t>, and resources.</a:t>
            </a:r>
          </a:p>
          <a:p>
            <a:pPr>
              <a:lnSpc>
                <a:spcPct val="130000"/>
              </a:lnSpc>
            </a:pPr>
            <a:r>
              <a:rPr lang="en-US" sz="1900" cap="none" dirty="0">
                <a:latin typeface="Calibri" panose="020F0502020204030204" pitchFamily="34" charset="0"/>
                <a:cs typeface="Calibri" panose="020F0502020204030204" pitchFamily="34" charset="0"/>
              </a:rPr>
              <a:t>You apply management settings at any of these levels of scope. The level you select determines how widely the setting is applied.</a:t>
            </a:r>
          </a:p>
          <a:p>
            <a:pPr>
              <a:lnSpc>
                <a:spcPct val="130000"/>
              </a:lnSpc>
            </a:pPr>
            <a:r>
              <a:rPr lang="en-US" sz="1900" cap="none" dirty="0">
                <a:latin typeface="Calibri" panose="020F0502020204030204" pitchFamily="34" charset="0"/>
                <a:cs typeface="Calibri" panose="020F0502020204030204" pitchFamily="34" charset="0"/>
              </a:rPr>
              <a:t>Lower levels inherit settings from higher levels. </a:t>
            </a:r>
          </a:p>
          <a:p>
            <a:pPr>
              <a:lnSpc>
                <a:spcPct val="130000"/>
              </a:lnSpc>
            </a:pPr>
            <a:r>
              <a:rPr lang="en-US" sz="1900" cap="none" dirty="0">
                <a:latin typeface="Calibri" panose="020F0502020204030204" pitchFamily="34" charset="0"/>
                <a:cs typeface="Calibri" panose="020F0502020204030204" pitchFamily="34" charset="0"/>
              </a:rPr>
              <a:t>For example, when you apply a </a:t>
            </a:r>
            <a:r>
              <a:rPr lang="en-US" sz="19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policy</a:t>
            </a:r>
            <a:r>
              <a:rPr lang="en-US" sz="1900" cap="none" dirty="0">
                <a:latin typeface="Calibri" panose="020F0502020204030204" pitchFamily="34" charset="0"/>
                <a:cs typeface="Calibri" panose="020F0502020204030204" pitchFamily="34" charset="0"/>
              </a:rPr>
              <a:t> to the subscription, the policy is applied to all resource groups and resources in your subscription. </a:t>
            </a:r>
          </a:p>
          <a:p>
            <a:pPr>
              <a:lnSpc>
                <a:spcPct val="130000"/>
              </a:lnSpc>
            </a:pPr>
            <a:r>
              <a:rPr lang="en-US" sz="1900" cap="none" dirty="0">
                <a:latin typeface="Calibri" panose="020F0502020204030204" pitchFamily="34" charset="0"/>
                <a:cs typeface="Calibri" panose="020F0502020204030204" pitchFamily="34" charset="0"/>
              </a:rPr>
              <a:t>When you apply a policy on the resource group, that policy is applied the resource group and all its resources. </a:t>
            </a:r>
          </a:p>
          <a:p>
            <a:pPr>
              <a:lnSpc>
                <a:spcPct val="130000"/>
              </a:lnSpc>
            </a:pPr>
            <a:r>
              <a:rPr lang="en-US" sz="1900" cap="none" dirty="0">
                <a:latin typeface="Calibri" panose="020F0502020204030204" pitchFamily="34" charset="0"/>
                <a:cs typeface="Calibri" panose="020F0502020204030204" pitchFamily="34" charset="0"/>
              </a:rPr>
              <a:t>You can deploy templates to management groups, subscriptions, or resource groups.</a:t>
            </a:r>
          </a:p>
          <a:p>
            <a:pPr marL="0" indent="0">
              <a:buNone/>
            </a:pPr>
            <a:endParaRPr lang="en-US" cap="none"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7E3135F-12A6-41A9-837B-3AB07F3A5A8C}"/>
              </a:ext>
            </a:extLst>
          </p:cNvPr>
          <p:cNvPicPr>
            <a:picLocks noChangeAspect="1"/>
          </p:cNvPicPr>
          <p:nvPr/>
        </p:nvPicPr>
        <p:blipFill>
          <a:blip r:embed="rId5"/>
          <a:stretch>
            <a:fillRect/>
          </a:stretch>
        </p:blipFill>
        <p:spPr>
          <a:xfrm>
            <a:off x="8267480" y="2002527"/>
            <a:ext cx="3733800" cy="2428875"/>
          </a:xfrm>
          <a:prstGeom prst="rect">
            <a:avLst/>
          </a:prstGeom>
        </p:spPr>
      </p:pic>
    </p:spTree>
    <p:extLst>
      <p:ext uri="{BB962C8B-B14F-4D97-AF65-F5344CB8AC3E}">
        <p14:creationId xmlns:p14="http://schemas.microsoft.com/office/powerpoint/2010/main" val="1113690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622342"/>
          </a:xfrm>
        </p:spPr>
        <p:txBody>
          <a:bodyPr>
            <a:normAutofit fontScale="90000"/>
          </a:bodyPr>
          <a:lstStyle/>
          <a:p>
            <a:pPr algn="l"/>
            <a:br>
              <a:rPr lang="en-US" sz="2800" b="1" dirty="0"/>
            </a:br>
            <a:r>
              <a:rPr lang="en-US" sz="2800" b="1" dirty="0"/>
              <a:t>defining your resource group</a:t>
            </a:r>
            <a:endParaRPr lang="en-IN" sz="2800" b="1"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lnSpcReduction="10000"/>
          </a:bodyPr>
          <a:lstStyle/>
          <a:p>
            <a:r>
              <a:rPr lang="en-US" sz="1900" cap="none" dirty="0">
                <a:latin typeface="Calibri" panose="020F0502020204030204" pitchFamily="34" charset="0"/>
                <a:cs typeface="Calibri" panose="020F0502020204030204" pitchFamily="34" charset="0"/>
              </a:rPr>
              <a:t>All the resources in your group should share the same lifecycle. You deploy, update, and delete them together. If one resource, such as a database server, needs to exist on a different deployment cycle it should be in another resource group.</a:t>
            </a:r>
          </a:p>
          <a:p>
            <a:r>
              <a:rPr lang="en-US" sz="1900" cap="none" dirty="0">
                <a:latin typeface="Calibri" panose="020F0502020204030204" pitchFamily="34" charset="0"/>
                <a:cs typeface="Calibri" panose="020F0502020204030204" pitchFamily="34" charset="0"/>
              </a:rPr>
              <a:t>Each resource can only exist in one resource group.</a:t>
            </a:r>
          </a:p>
          <a:p>
            <a:r>
              <a:rPr lang="en-US" sz="1900" cap="none" dirty="0">
                <a:latin typeface="Calibri" panose="020F0502020204030204" pitchFamily="34" charset="0"/>
                <a:cs typeface="Calibri" panose="020F0502020204030204" pitchFamily="34" charset="0"/>
              </a:rPr>
              <a:t>You can add or remove a resource to a resource group at any time.</a:t>
            </a:r>
          </a:p>
          <a:p>
            <a:r>
              <a:rPr lang="en-US" sz="1900" cap="none" dirty="0">
                <a:latin typeface="Calibri" panose="020F0502020204030204" pitchFamily="34" charset="0"/>
                <a:cs typeface="Calibri" panose="020F0502020204030204" pitchFamily="34" charset="0"/>
              </a:rPr>
              <a:t>You can move a resource from one resource group to another group. For more information, see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Move resources to new resource group or subscription</a:t>
            </a:r>
            <a:r>
              <a:rPr lang="en-US" sz="1900" cap="none" dirty="0">
                <a:latin typeface="Calibri" panose="020F0502020204030204" pitchFamily="34" charset="0"/>
                <a:cs typeface="Calibri" panose="020F0502020204030204" pitchFamily="34" charset="0"/>
              </a:rPr>
              <a:t>.</a:t>
            </a:r>
          </a:p>
          <a:p>
            <a:r>
              <a:rPr lang="en-US" sz="1900" cap="none" dirty="0">
                <a:latin typeface="Calibri" panose="020F0502020204030204" pitchFamily="34" charset="0"/>
                <a:cs typeface="Calibri" panose="020F0502020204030204" pitchFamily="34" charset="0"/>
              </a:rPr>
              <a:t>A resource group can contain resources that are located in different regions.</a:t>
            </a:r>
          </a:p>
          <a:p>
            <a:r>
              <a:rPr lang="en-US" sz="1900" cap="none" dirty="0">
                <a:latin typeface="Calibri" panose="020F0502020204030204" pitchFamily="34" charset="0"/>
                <a:cs typeface="Calibri" panose="020F0502020204030204" pitchFamily="34" charset="0"/>
              </a:rPr>
              <a:t>A resource group can be used to scope access control for administrative actions.</a:t>
            </a:r>
          </a:p>
          <a:p>
            <a:r>
              <a:rPr lang="en-US" sz="1900" cap="none" dirty="0">
                <a:latin typeface="Calibri" panose="020F0502020204030204" pitchFamily="34" charset="0"/>
                <a:cs typeface="Calibri" panose="020F0502020204030204" pitchFamily="34" charset="0"/>
              </a:rPr>
              <a:t>A resource can interact with resources in other resource groups. This interaction is common when the two resources are related but don't share the same lifecycle (for example, web apps connecting to a database).</a:t>
            </a:r>
          </a:p>
          <a:p>
            <a:pPr>
              <a:lnSpc>
                <a:spcPct val="130000"/>
              </a:lnSpc>
            </a:pPr>
            <a:endParaRPr lang="en-US" sz="19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5461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450064"/>
          </a:xfrm>
        </p:spPr>
        <p:txBody>
          <a:bodyPr>
            <a:normAutofit fontScale="90000"/>
          </a:bodyPr>
          <a:lstStyle/>
          <a:p>
            <a:pPr algn="l"/>
            <a:br>
              <a:rPr lang="en-US" b="1" dirty="0"/>
            </a:br>
            <a:r>
              <a:rPr lang="en-US" sz="2800" b="1" dirty="0"/>
              <a:t>Resiliency of Azure Resource Manager</a:t>
            </a:r>
            <a:endParaRPr lang="en-IN" sz="2800" b="1" dirty="0"/>
          </a:p>
        </p:txBody>
      </p:sp>
      <p:sp>
        <p:nvSpPr>
          <p:cNvPr id="8" name="Content Placeholder 2">
            <a:extLst>
              <a:ext uri="{FF2B5EF4-FFF2-40B4-BE49-F238E27FC236}">
                <a16:creationId xmlns:a16="http://schemas.microsoft.com/office/drawing/2014/main" id="{5FE965F1-D8B7-4B5D-AA59-159F58FD1106}"/>
              </a:ext>
            </a:extLst>
          </p:cNvPr>
          <p:cNvSpPr>
            <a:spLocks noGrp="1"/>
          </p:cNvSpPr>
          <p:nvPr>
            <p:ph sz="quarter" idx="13"/>
          </p:nvPr>
        </p:nvSpPr>
        <p:spPr>
          <a:xfrm>
            <a:off x="912524" y="1272209"/>
            <a:ext cx="10363826" cy="4850296"/>
          </a:xfrm>
        </p:spPr>
        <p:txBody>
          <a:bodyPr>
            <a:normAutofit/>
          </a:bodyPr>
          <a:lstStyle/>
          <a:p>
            <a:r>
              <a:rPr lang="en-US" sz="1900" cap="none" dirty="0">
                <a:latin typeface="Calibri" panose="020F0502020204030204" pitchFamily="34" charset="0"/>
                <a:cs typeface="Calibri" panose="020F0502020204030204" pitchFamily="34" charset="0"/>
              </a:rPr>
              <a:t>The Azure Resource Manager service is designed for resiliency and continuous availability. Resource Manager and control plane operations (requests sent to management.azure.com) in the REST API are:</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Distributed across regions. Some services are regional.</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Distributed across Availability Zones (as well regions) in locations that have multiple Availability Zones.</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Not dependent on a single logical data center.</a:t>
            </a:r>
          </a:p>
          <a:p>
            <a:pPr lvl="1">
              <a:buFont typeface="Wingdings" panose="05000000000000000000" pitchFamily="2" charset="2"/>
              <a:buChar char="ü"/>
            </a:pPr>
            <a:r>
              <a:rPr lang="en-US" sz="1700" cap="none" dirty="0">
                <a:latin typeface="Calibri" panose="020F0502020204030204" pitchFamily="34" charset="0"/>
                <a:cs typeface="Calibri" panose="020F0502020204030204" pitchFamily="34" charset="0"/>
              </a:rPr>
              <a:t>Never taken down for maintenance activities.</a:t>
            </a:r>
          </a:p>
          <a:p>
            <a:r>
              <a:rPr lang="en-US" sz="1900" cap="none" dirty="0">
                <a:latin typeface="Calibri" panose="020F0502020204030204" pitchFamily="34" charset="0"/>
                <a:cs typeface="Calibri" panose="020F0502020204030204" pitchFamily="34" charset="0"/>
              </a:rPr>
              <a:t>This resiliency applies to services that receive requests through Resource Manager. For example, Key Vault benefits from this resiliency.</a:t>
            </a:r>
          </a:p>
          <a:p>
            <a:pPr marL="0" indent="0">
              <a:lnSpc>
                <a:spcPct val="130000"/>
              </a:lnSpc>
              <a:buNone/>
            </a:pPr>
            <a:endParaRPr lang="en-US" sz="19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7437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11054E-F606-4A4E-AC6F-40FF3C023395}"/>
              </a:ext>
            </a:extLst>
          </p:cNvPr>
          <p:cNvSpPr>
            <a:spLocks noGrp="1"/>
          </p:cNvSpPr>
          <p:nvPr>
            <p:ph sz="quarter" idx="13"/>
          </p:nvPr>
        </p:nvSpPr>
        <p:spPr>
          <a:xfrm>
            <a:off x="914087" y="1786598"/>
            <a:ext cx="10363826" cy="4736122"/>
          </a:xfrm>
        </p:spPr>
        <p:txBody>
          <a:bodyPr/>
          <a:lstStyle/>
          <a:p>
            <a:r>
              <a:rPr lang="en-US" cap="none" dirty="0">
                <a:latin typeface="Calibri" panose="020F0502020204030204" pitchFamily="34" charset="0"/>
                <a:cs typeface="Calibri" panose="020F0502020204030204" pitchFamily="34" charset="0"/>
              </a:rPr>
              <a:t>Its development began in 1974, led by computer scientists bob </a:t>
            </a:r>
            <a:r>
              <a:rPr lang="en-US" cap="none" dirty="0" err="1">
                <a:latin typeface="Calibri" panose="020F0502020204030204" pitchFamily="34" charset="0"/>
                <a:cs typeface="Calibri" panose="020F0502020204030204" pitchFamily="34" charset="0"/>
              </a:rPr>
              <a:t>kahn</a:t>
            </a:r>
            <a:r>
              <a:rPr lang="en-US" cap="none" dirty="0">
                <a:latin typeface="Calibri" panose="020F0502020204030204" pitchFamily="34" charset="0"/>
                <a:cs typeface="Calibri" panose="020F0502020204030204" pitchFamily="34" charset="0"/>
              </a:rPr>
              <a:t> and </a:t>
            </a:r>
            <a:r>
              <a:rPr lang="en-US" cap="none" dirty="0" err="1">
                <a:latin typeface="Calibri" panose="020F0502020204030204" pitchFamily="34" charset="0"/>
                <a:cs typeface="Calibri" panose="020F0502020204030204" pitchFamily="34" charset="0"/>
              </a:rPr>
              <a:t>vint</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cerf</a:t>
            </a:r>
            <a:r>
              <a:rPr lang="en-US" cap="none" dirty="0">
                <a:latin typeface="Calibri" panose="020F0502020204030204" pitchFamily="34" charset="0"/>
                <a:cs typeface="Calibri" panose="020F0502020204030204" pitchFamily="34" charset="0"/>
              </a:rPr>
              <a:t>. It is frequently used in conjunction with the transmission control protocol, or TCP. Together they are referred to as TCP/IP.</a:t>
            </a:r>
          </a:p>
          <a:p>
            <a:r>
              <a:rPr lang="en-US" cap="none" dirty="0">
                <a:latin typeface="Calibri" panose="020F0502020204030204" pitchFamily="34" charset="0"/>
                <a:cs typeface="Calibri" panose="020F0502020204030204" pitchFamily="34" charset="0"/>
              </a:rPr>
              <a:t>The first major version of the internet protocol was version 4, or ipv4. In 1981, it was formally defined in RFC 791 by the internet engineering task force, or IETF.</a:t>
            </a:r>
          </a:p>
          <a:p>
            <a:r>
              <a:rPr lang="en-US" cap="none" dirty="0">
                <a:latin typeface="Calibri" panose="020F0502020204030204" pitchFamily="34" charset="0"/>
                <a:cs typeface="Calibri" panose="020F0502020204030204" pitchFamily="34" charset="0"/>
              </a:rPr>
              <a:t>The successor to ipv4 is ipv6, which was formalized by the </a:t>
            </a:r>
            <a:r>
              <a:rPr lang="en-US" cap="none" dirty="0" err="1">
                <a:latin typeface="Calibri" panose="020F0502020204030204" pitchFamily="34" charset="0"/>
                <a:cs typeface="Calibri" panose="020F0502020204030204" pitchFamily="34" charset="0"/>
              </a:rPr>
              <a:t>ietf</a:t>
            </a:r>
            <a:r>
              <a:rPr lang="en-US" cap="none" dirty="0">
                <a:latin typeface="Calibri" panose="020F0502020204030204" pitchFamily="34" charset="0"/>
                <a:cs typeface="Calibri" panose="020F0502020204030204" pitchFamily="34" charset="0"/>
              </a:rPr>
              <a:t> in 1998. It was designed to eventually replace ipv4. As of 2018, ipv6 governs approximately 20% of all internet traffic.</a:t>
            </a:r>
          </a:p>
        </p:txBody>
      </p:sp>
      <p:sp>
        <p:nvSpPr>
          <p:cNvPr id="4" name="Rectangle 3">
            <a:extLst>
              <a:ext uri="{FF2B5EF4-FFF2-40B4-BE49-F238E27FC236}">
                <a16:creationId xmlns:a16="http://schemas.microsoft.com/office/drawing/2014/main" id="{0DFA6625-642D-427C-989D-FDA9BFCDD7EC}"/>
              </a:ext>
            </a:extLst>
          </p:cNvPr>
          <p:cNvSpPr/>
          <p:nvPr/>
        </p:nvSpPr>
        <p:spPr>
          <a:xfrm>
            <a:off x="1142628" y="1274856"/>
            <a:ext cx="1558367" cy="477054"/>
          </a:xfrm>
          <a:prstGeom prst="rect">
            <a:avLst/>
          </a:prstGeom>
        </p:spPr>
        <p:txBody>
          <a:bodyPr wrap="square">
            <a:spAutoFit/>
          </a:bodyPr>
          <a:lstStyle/>
          <a:p>
            <a:r>
              <a:rPr lang="en-US" sz="2500" b="1" dirty="0">
                <a:latin typeface="Calibri" panose="020F0502020204030204" pitchFamily="34" charset="0"/>
                <a:cs typeface="Calibri" panose="020F0502020204030204" pitchFamily="34" charset="0"/>
              </a:rPr>
              <a:t>IP history.</a:t>
            </a:r>
          </a:p>
        </p:txBody>
      </p:sp>
    </p:spTree>
    <p:extLst>
      <p:ext uri="{BB962C8B-B14F-4D97-AF65-F5344CB8AC3E}">
        <p14:creationId xmlns:p14="http://schemas.microsoft.com/office/powerpoint/2010/main" val="2276667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EE1F-0F2B-4E64-A708-36D06B40A29A}"/>
              </a:ext>
            </a:extLst>
          </p:cNvPr>
          <p:cNvSpPr>
            <a:spLocks noGrp="1"/>
          </p:cNvSpPr>
          <p:nvPr>
            <p:ph type="title"/>
          </p:nvPr>
        </p:nvSpPr>
        <p:spPr>
          <a:xfrm>
            <a:off x="913774" y="298174"/>
            <a:ext cx="10364451" cy="799466"/>
          </a:xfrm>
        </p:spPr>
        <p:txBody>
          <a:bodyPr>
            <a:normAutofit fontScale="90000"/>
          </a:bodyPr>
          <a:lstStyle/>
          <a:p>
            <a:pPr algn="l"/>
            <a:r>
              <a:rPr lang="en-IN" b="1" dirty="0"/>
              <a:t> </a:t>
            </a:r>
            <a:br>
              <a:rPr lang="en-IN" b="1" dirty="0"/>
            </a:br>
            <a:br>
              <a:rPr lang="en-IN" b="1" dirty="0"/>
            </a:br>
            <a:br>
              <a:rPr lang="en-IN" b="1" dirty="0"/>
            </a:br>
            <a:br>
              <a:rPr lang="en-IN" b="1" dirty="0"/>
            </a:br>
            <a:r>
              <a:rPr lang="en-US" sz="2800" b="1" dirty="0"/>
              <a:t>Azure Storage Account</a:t>
            </a:r>
            <a:br>
              <a:rPr lang="en-IN" b="1" dirty="0"/>
            </a:br>
            <a:br>
              <a:rPr lang="en-IN" b="1" dirty="0"/>
            </a:br>
            <a:endParaRPr lang="en-IN" dirty="0"/>
          </a:p>
        </p:txBody>
      </p:sp>
      <p:sp>
        <p:nvSpPr>
          <p:cNvPr id="3" name="Content Placeholder 2">
            <a:extLst>
              <a:ext uri="{FF2B5EF4-FFF2-40B4-BE49-F238E27FC236}">
                <a16:creationId xmlns:a16="http://schemas.microsoft.com/office/drawing/2014/main" id="{0C6C42A3-672E-4A3F-A636-11FDD4CD3292}"/>
              </a:ext>
            </a:extLst>
          </p:cNvPr>
          <p:cNvSpPr>
            <a:spLocks noGrp="1"/>
          </p:cNvSpPr>
          <p:nvPr>
            <p:ph sz="quarter" idx="13"/>
          </p:nvPr>
        </p:nvSpPr>
        <p:spPr>
          <a:xfrm>
            <a:off x="913774" y="1457739"/>
            <a:ext cx="10363826" cy="4850296"/>
          </a:xfrm>
        </p:spPr>
        <p:txBody>
          <a:bodyPr>
            <a:normAutofit fontScale="92500" lnSpcReduction="20000"/>
          </a:bodyPr>
          <a:lstStyle/>
          <a:p>
            <a:r>
              <a:rPr lang="en-US" sz="1800" cap="none" dirty="0">
                <a:latin typeface="Calibri" panose="020F0502020204030204" pitchFamily="34" charset="0"/>
                <a:cs typeface="Calibri" panose="020F0502020204030204" pitchFamily="34" charset="0"/>
              </a:rPr>
              <a:t>Azure storage account contains all your Azure Storage data objects: blobs, files, queues, tables, and disks.</a:t>
            </a:r>
          </a:p>
          <a:p>
            <a:r>
              <a:rPr lang="en-US" sz="1800" cap="none" dirty="0">
                <a:latin typeface="Calibri" panose="020F0502020204030204" pitchFamily="34" charset="0"/>
                <a:cs typeface="Calibri" panose="020F0502020204030204" pitchFamily="34" charset="0"/>
              </a:rPr>
              <a:t>It provides a unique namespace for your Azure Storage data that is accessible from anywhere in the world over HTTP or HTTPS.</a:t>
            </a:r>
          </a:p>
          <a:p>
            <a:r>
              <a:rPr lang="en-US" sz="1800" cap="none" dirty="0">
                <a:latin typeface="Calibri" panose="020F0502020204030204" pitchFamily="34" charset="0"/>
                <a:cs typeface="Calibri" panose="020F0502020204030204" pitchFamily="34" charset="0"/>
              </a:rPr>
              <a:t>A general-purpose v2 storage account provides access to all the Azure Storage services; blobs, files, queues, tables, and disks.</a:t>
            </a:r>
          </a:p>
          <a:p>
            <a:r>
              <a:rPr lang="en-US" sz="1800" cap="none" dirty="0">
                <a:latin typeface="Calibri" panose="020F0502020204030204" pitchFamily="34" charset="0"/>
                <a:cs typeface="Calibri" panose="020F0502020204030204" pitchFamily="34" charset="0"/>
              </a:rPr>
              <a:t>Every storage account must belong to an Azure resource group.</a:t>
            </a:r>
          </a:p>
          <a:p>
            <a:r>
              <a:rPr lang="en-US" sz="1800" cap="none" dirty="0">
                <a:latin typeface="Calibri" panose="020F0502020204030204" pitchFamily="34" charset="0"/>
                <a:cs typeface="Calibri" panose="020F0502020204030204" pitchFamily="34" charset="0"/>
              </a:rPr>
              <a:t>A resource group is a logical container for grouping your Azure services. When you create a storage account, you have the option to either create a new resource group or use an existing resource group.</a:t>
            </a:r>
          </a:p>
          <a:p>
            <a:r>
              <a:rPr lang="en-US" sz="1800" cap="none" dirty="0">
                <a:latin typeface="Calibri" panose="020F0502020204030204" pitchFamily="34" charset="0"/>
                <a:cs typeface="Calibri" panose="020F0502020204030204" pitchFamily="34" charset="0"/>
              </a:rPr>
              <a:t>Deleting a storage account deletes the entire account, including all data in the account, and cannot be undone.</a:t>
            </a:r>
          </a:p>
          <a:p>
            <a:r>
              <a:rPr lang="en-US" sz="1800" cap="none" dirty="0">
                <a:latin typeface="Calibri" panose="020F0502020204030204" pitchFamily="34" charset="0"/>
                <a:cs typeface="Calibri" panose="020F0502020204030204" pitchFamily="34" charset="0"/>
              </a:rPr>
              <a:t>You can delete the resource group, which deletes the storage account and any other resources in that resource group. </a:t>
            </a:r>
          </a:p>
          <a:p>
            <a:r>
              <a:rPr lang="en-US" sz="1800" cap="none" dirty="0">
                <a:latin typeface="Calibri" panose="020F0502020204030204" pitchFamily="34" charset="0"/>
                <a:cs typeface="Calibri" panose="020F0502020204030204" pitchFamily="34" charset="0"/>
              </a:rPr>
              <a:t>The combination of the account name and the Azure Storage blob endpoint forms the base address for the objects in your storage account. Ex- Storage account named </a:t>
            </a:r>
            <a:r>
              <a:rPr lang="en-US" sz="1800" b="1" cap="none" dirty="0" err="1">
                <a:latin typeface="Calibri" panose="020F0502020204030204" pitchFamily="34" charset="0"/>
                <a:cs typeface="Calibri" panose="020F0502020204030204" pitchFamily="34" charset="0"/>
              </a:rPr>
              <a:t>mystorageaccount</a:t>
            </a:r>
            <a:r>
              <a:rPr lang="en-US" sz="1800" cap="none" dirty="0">
                <a:latin typeface="Calibri" panose="020F0502020204030204" pitchFamily="34" charset="0"/>
                <a:cs typeface="Calibri" panose="020F0502020204030204" pitchFamily="34" charset="0"/>
              </a:rPr>
              <a:t>, default endpoint for Blob storage will be: </a:t>
            </a:r>
            <a:r>
              <a:rPr lang="en-US" sz="1800" b="1" cap="none" dirty="0">
                <a:latin typeface="Calibri" panose="020F0502020204030204" pitchFamily="34" charset="0"/>
                <a:cs typeface="Calibri" panose="020F0502020204030204" pitchFamily="34" charset="0"/>
              </a:rPr>
              <a:t>http://mystorageaccount.blob.core.windows.net</a:t>
            </a:r>
          </a:p>
          <a:p>
            <a:pPr marL="0" indent="0">
              <a:buNone/>
            </a:pPr>
            <a:endParaRPr lang="en-US" sz="1100" cap="none" dirty="0">
              <a:latin typeface="Calibri" panose="020F0502020204030204" pitchFamily="34" charset="0"/>
              <a:cs typeface="Calibri" panose="020F0502020204030204" pitchFamily="34" charset="0"/>
            </a:endParaRPr>
          </a:p>
          <a:p>
            <a:pPr marL="0" indent="0">
              <a:buNone/>
            </a:pPr>
            <a:endParaRPr lang="en-IN" sz="1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2381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IN" sz="2800" b="1" dirty="0"/>
              <a:t>Types of </a:t>
            </a:r>
            <a:r>
              <a:rPr lang="en-US" sz="2800" b="1" dirty="0"/>
              <a:t>Azure Storage Account</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lnSpcReduction="10000"/>
          </a:bodyPr>
          <a:lstStyle/>
          <a:p>
            <a:pPr marL="0" indent="0">
              <a:buNone/>
            </a:pPr>
            <a:r>
              <a:rPr lang="en-US" sz="1700" cap="none" dirty="0">
                <a:latin typeface="Calibri" panose="020F0502020204030204" pitchFamily="34" charset="0"/>
                <a:cs typeface="Calibri" panose="020F0502020204030204" pitchFamily="34" charset="0"/>
              </a:rPr>
              <a:t>3 types of storage accounts that support different features and pricing models to determine which one is best for your applications. For more information see Table A on next slide </a:t>
            </a:r>
          </a:p>
          <a:p>
            <a:r>
              <a:rPr lang="en-US" sz="1700" b="1" cap="none" dirty="0">
                <a:latin typeface="Calibri" panose="020F0502020204030204" pitchFamily="34" charset="0"/>
                <a:cs typeface="Calibri" panose="020F0502020204030204" pitchFamily="34" charset="0"/>
              </a:rPr>
              <a:t>General-purpose v2 accounts: </a:t>
            </a:r>
            <a:r>
              <a:rPr lang="en-US" sz="1700" cap="none" dirty="0">
                <a:latin typeface="Calibri" panose="020F0502020204030204" pitchFamily="34" charset="0"/>
                <a:cs typeface="Calibri" panose="020F0502020204030204" pitchFamily="34" charset="0"/>
              </a:rPr>
              <a:t>Basic storage account type for blobs, files, queues, and tables. Recommended for most scenarios using Azure Storage.</a:t>
            </a:r>
          </a:p>
          <a:p>
            <a:r>
              <a:rPr lang="en-US" sz="1700" b="1" cap="none" dirty="0">
                <a:latin typeface="Calibri" panose="020F0502020204030204" pitchFamily="34" charset="0"/>
                <a:cs typeface="Calibri" panose="020F0502020204030204" pitchFamily="34" charset="0"/>
              </a:rPr>
              <a:t>General-purpose v1 accounts: </a:t>
            </a:r>
            <a:r>
              <a:rPr lang="en-US" sz="1700" cap="none" dirty="0">
                <a:latin typeface="Calibri" panose="020F0502020204030204" pitchFamily="34" charset="0"/>
                <a:cs typeface="Calibri" panose="020F0502020204030204" pitchFamily="34" charset="0"/>
              </a:rPr>
              <a:t>Legacy account type for blobs, files, queues, and tables. Use general-purpose v2 accounts instead when possible.</a:t>
            </a:r>
          </a:p>
          <a:p>
            <a:r>
              <a:rPr lang="en-US" sz="1700" b="1" cap="none" dirty="0" err="1">
                <a:latin typeface="Calibri" panose="020F0502020204030204" pitchFamily="34" charset="0"/>
                <a:cs typeface="Calibri" panose="020F0502020204030204" pitchFamily="34" charset="0"/>
              </a:rPr>
              <a:t>BlockBlobStorage</a:t>
            </a:r>
            <a:r>
              <a:rPr lang="en-US" sz="1700" b="1" cap="none" dirty="0">
                <a:latin typeface="Calibri" panose="020F0502020204030204" pitchFamily="34" charset="0"/>
                <a:cs typeface="Calibri" panose="020F0502020204030204" pitchFamily="34" charset="0"/>
              </a:rPr>
              <a:t> accounts: </a:t>
            </a:r>
            <a:r>
              <a:rPr lang="en-US" sz="1700" cap="none" dirty="0">
                <a:latin typeface="Calibri" panose="020F0502020204030204" pitchFamily="34" charset="0"/>
                <a:cs typeface="Calibri" panose="020F0502020204030204" pitchFamily="34" charset="0"/>
              </a:rPr>
              <a:t>Storage accounts with premium performance characteristics for block blobs and append blobs.</a:t>
            </a:r>
            <a:r>
              <a:rPr lang="en-US" dirty="0"/>
              <a:t> </a:t>
            </a:r>
            <a:r>
              <a:rPr lang="en-US" sz="1700" cap="none" dirty="0">
                <a:latin typeface="Calibri" panose="020F0502020204030204" pitchFamily="34" charset="0"/>
                <a:cs typeface="Calibri" panose="020F0502020204030204" pitchFamily="34" charset="0"/>
              </a:rPr>
              <a:t>Recommended for scenarios with high transactions rates, or scenarios that use smaller objects or require consistently low storage latency.</a:t>
            </a:r>
          </a:p>
          <a:p>
            <a:r>
              <a:rPr lang="en-US" sz="1700" b="1" cap="none" dirty="0" err="1">
                <a:latin typeface="Calibri" panose="020F0502020204030204" pitchFamily="34" charset="0"/>
                <a:cs typeface="Calibri" panose="020F0502020204030204" pitchFamily="34" charset="0"/>
              </a:rPr>
              <a:t>FileStorage</a:t>
            </a:r>
            <a:r>
              <a:rPr lang="en-US" sz="1700" b="1" cap="none" dirty="0">
                <a:latin typeface="Calibri" panose="020F0502020204030204" pitchFamily="34" charset="0"/>
                <a:cs typeface="Calibri" panose="020F0502020204030204" pitchFamily="34" charset="0"/>
              </a:rPr>
              <a:t> accounts: </a:t>
            </a:r>
            <a:r>
              <a:rPr lang="en-US" sz="1700" cap="none" dirty="0">
                <a:latin typeface="Calibri" panose="020F0502020204030204" pitchFamily="34" charset="0"/>
                <a:cs typeface="Calibri" panose="020F0502020204030204" pitchFamily="34" charset="0"/>
              </a:rPr>
              <a:t>Files-only storage accounts with premium performance </a:t>
            </a:r>
            <a:r>
              <a:rPr lang="en-US" sz="1700" cap="none" dirty="0" err="1">
                <a:latin typeface="Calibri" panose="020F0502020204030204" pitchFamily="34" charset="0"/>
                <a:cs typeface="Calibri" panose="020F0502020204030204" pitchFamily="34" charset="0"/>
              </a:rPr>
              <a:t>characteristics.Recommended</a:t>
            </a:r>
            <a:r>
              <a:rPr lang="en-US" sz="1700" cap="none" dirty="0">
                <a:latin typeface="Calibri" panose="020F0502020204030204" pitchFamily="34" charset="0"/>
                <a:cs typeface="Calibri" panose="020F0502020204030204" pitchFamily="34" charset="0"/>
              </a:rPr>
              <a:t> for enterprise or high-performance scale applications. Ex- File Server</a:t>
            </a:r>
          </a:p>
          <a:p>
            <a:r>
              <a:rPr lang="en-US" sz="1700" b="1" cap="none" dirty="0">
                <a:latin typeface="Calibri" panose="020F0502020204030204" pitchFamily="34" charset="0"/>
                <a:cs typeface="Calibri" panose="020F0502020204030204" pitchFamily="34" charset="0"/>
              </a:rPr>
              <a:t>Blob storage accounts</a:t>
            </a:r>
            <a:r>
              <a:rPr lang="en-US" sz="1700" cap="none" dirty="0">
                <a:latin typeface="Calibri" panose="020F0502020204030204" pitchFamily="34" charset="0"/>
                <a:cs typeface="Calibri" panose="020F0502020204030204" pitchFamily="34" charset="0"/>
              </a:rPr>
              <a:t>-</a:t>
            </a:r>
            <a:r>
              <a:rPr lang="en-US" dirty="0"/>
              <a:t> </a:t>
            </a:r>
            <a:r>
              <a:rPr lang="en-US" sz="1700" cap="none" dirty="0">
                <a:latin typeface="Calibri" panose="020F0502020204030204" pitchFamily="34" charset="0"/>
                <a:cs typeface="Calibri" panose="020F0502020204030204" pitchFamily="34" charset="0"/>
              </a:rPr>
              <a:t>Legacy Blob-only storage accounts. Use general-purpose v2 accounts instead when possible.</a:t>
            </a:r>
          </a:p>
        </p:txBody>
      </p:sp>
    </p:spTree>
    <p:extLst>
      <p:ext uri="{BB962C8B-B14F-4D97-AF65-F5344CB8AC3E}">
        <p14:creationId xmlns:p14="http://schemas.microsoft.com/office/powerpoint/2010/main" val="3462845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IN" sz="2800" b="1" dirty="0"/>
              <a:t>Types of </a:t>
            </a:r>
            <a:r>
              <a:rPr lang="en-US" sz="2800" b="1" dirty="0"/>
              <a:t>Azure Storage Account</a:t>
            </a:r>
            <a:br>
              <a:rPr lang="en-IN" b="1" dirty="0"/>
            </a:br>
            <a:endParaRPr lang="en-IN" dirty="0"/>
          </a:p>
        </p:txBody>
      </p:sp>
      <p:pic>
        <p:nvPicPr>
          <p:cNvPr id="6" name="Picture 5">
            <a:extLst>
              <a:ext uri="{FF2B5EF4-FFF2-40B4-BE49-F238E27FC236}">
                <a16:creationId xmlns:a16="http://schemas.microsoft.com/office/drawing/2014/main" id="{6F779D9C-0211-40B0-9BC9-FC7373FF6ED3}"/>
              </a:ext>
            </a:extLst>
          </p:cNvPr>
          <p:cNvPicPr>
            <a:picLocks noChangeAspect="1"/>
          </p:cNvPicPr>
          <p:nvPr/>
        </p:nvPicPr>
        <p:blipFill>
          <a:blip r:embed="rId2"/>
          <a:stretch>
            <a:fillRect/>
          </a:stretch>
        </p:blipFill>
        <p:spPr>
          <a:xfrm>
            <a:off x="463826" y="1601786"/>
            <a:ext cx="10946296" cy="4738869"/>
          </a:xfrm>
          <a:prstGeom prst="rect">
            <a:avLst/>
          </a:prstGeom>
        </p:spPr>
      </p:pic>
      <p:sp>
        <p:nvSpPr>
          <p:cNvPr id="7" name="TextBox 6">
            <a:extLst>
              <a:ext uri="{FF2B5EF4-FFF2-40B4-BE49-F238E27FC236}">
                <a16:creationId xmlns:a16="http://schemas.microsoft.com/office/drawing/2014/main" id="{59D1A59D-523D-4ABF-9CA5-050A5AD0DE5F}"/>
              </a:ext>
            </a:extLst>
          </p:cNvPr>
          <p:cNvSpPr txBox="1"/>
          <p:nvPr/>
        </p:nvSpPr>
        <p:spPr>
          <a:xfrm>
            <a:off x="344557" y="1232454"/>
            <a:ext cx="1497496" cy="369332"/>
          </a:xfrm>
          <a:prstGeom prst="rect">
            <a:avLst/>
          </a:prstGeom>
          <a:noFill/>
        </p:spPr>
        <p:txBody>
          <a:bodyPr wrap="square" rtlCol="0">
            <a:spAutoFit/>
          </a:bodyPr>
          <a:lstStyle/>
          <a:p>
            <a:r>
              <a:rPr lang="en-US" dirty="0"/>
              <a:t>Table 1</a:t>
            </a:r>
          </a:p>
        </p:txBody>
      </p:sp>
    </p:spTree>
    <p:extLst>
      <p:ext uri="{BB962C8B-B14F-4D97-AF65-F5344CB8AC3E}">
        <p14:creationId xmlns:p14="http://schemas.microsoft.com/office/powerpoint/2010/main" val="1574433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Image result for azure storage">
            <a:extLst>
              <a:ext uri="{FF2B5EF4-FFF2-40B4-BE49-F238E27FC236}">
                <a16:creationId xmlns:a16="http://schemas.microsoft.com/office/drawing/2014/main" id="{FF59F753-8390-4CA5-B2E3-23EBF656E2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79439" y="1488048"/>
            <a:ext cx="3102501" cy="1149135"/>
          </a:xfrm>
          <a:prstGeom prst="roundRect">
            <a:avLst>
              <a:gd name="adj" fmla="val 5301"/>
            </a:avLst>
          </a:prstGeom>
          <a:noFill/>
          <a:ln w="82550" cap="sq">
            <a:noFill/>
            <a:miter lim="800000"/>
          </a:ln>
          <a:effectLst/>
          <a:extLst>
            <a:ext uri="{909E8E84-426E-40DD-AFC4-6F175D3DCCD1}">
              <a14:hiddenFill xmlns:a14="http://schemas.microsoft.com/office/drawing/2010/main">
                <a:solidFill>
                  <a:srgbClr val="FFFFFF"/>
                </a:solidFill>
              </a14:hiddenFill>
            </a:ext>
          </a:extLst>
        </p:spPr>
      </p:pic>
      <p:pic>
        <p:nvPicPr>
          <p:cNvPr id="6" name="Picture 8" descr="Image result for azure storage">
            <a:extLst>
              <a:ext uri="{FF2B5EF4-FFF2-40B4-BE49-F238E27FC236}">
                <a16:creationId xmlns:a16="http://schemas.microsoft.com/office/drawing/2014/main" id="{C4001158-CC69-401E-8B39-C6092C6A469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66922" y="3429000"/>
            <a:ext cx="1383026" cy="1383026"/>
          </a:xfrm>
          <a:prstGeom prst="roundRect">
            <a:avLst>
              <a:gd name="adj" fmla="val 5301"/>
            </a:avLst>
          </a:prstGeom>
          <a:noFill/>
          <a:ln w="82550" cap="sq">
            <a:noFill/>
            <a:miter lim="800000"/>
          </a:ln>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DFA6625-642D-427C-989D-FDA9BFCDD7EC}"/>
              </a:ext>
            </a:extLst>
          </p:cNvPr>
          <p:cNvSpPr/>
          <p:nvPr/>
        </p:nvSpPr>
        <p:spPr>
          <a:xfrm>
            <a:off x="913777" y="1113182"/>
            <a:ext cx="2240240" cy="64431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500" b="1" dirty="0">
                <a:latin typeface="Calibri" panose="020F0502020204030204" pitchFamily="34" charset="0"/>
                <a:ea typeface="+mj-ea"/>
                <a:cs typeface="Calibri" panose="020F0502020204030204" pitchFamily="34" charset="0"/>
              </a:rPr>
              <a:t>Azure Storage</a:t>
            </a:r>
          </a:p>
        </p:txBody>
      </p:sp>
      <p:sp>
        <p:nvSpPr>
          <p:cNvPr id="3" name="Content Placeholder 2">
            <a:extLst>
              <a:ext uri="{FF2B5EF4-FFF2-40B4-BE49-F238E27FC236}">
                <a16:creationId xmlns:a16="http://schemas.microsoft.com/office/drawing/2014/main" id="{BC11054E-F606-4A4E-AC6F-40FF3C023395}"/>
              </a:ext>
            </a:extLst>
          </p:cNvPr>
          <p:cNvSpPr>
            <a:spLocks noGrp="1"/>
          </p:cNvSpPr>
          <p:nvPr>
            <p:ph sz="quarter" idx="13"/>
          </p:nvPr>
        </p:nvSpPr>
        <p:spPr>
          <a:xfrm>
            <a:off x="913777" y="1757493"/>
            <a:ext cx="6564207" cy="3881309"/>
          </a:xfrm>
        </p:spPr>
        <p:txBody>
          <a:bodyPr vert="horz" lIns="91440" tIns="45720" rIns="91440" bIns="45720" rtlCol="0">
            <a:normAutofit lnSpcReduction="10000"/>
          </a:bodyPr>
          <a:lstStyle/>
          <a:p>
            <a:r>
              <a:rPr lang="en-US" cap="none" dirty="0">
                <a:latin typeface="Calibri" panose="020F0502020204030204" pitchFamily="34" charset="0"/>
                <a:cs typeface="Calibri" panose="020F0502020204030204" pitchFamily="34" charset="0"/>
              </a:rPr>
              <a:t>Azure Storage is a Microsoft-managed cloud service that provides storage that is highly available, secure, durable, scalable and redundant. </a:t>
            </a:r>
          </a:p>
          <a:p>
            <a:r>
              <a:rPr lang="en-US" cap="none" dirty="0">
                <a:latin typeface="Calibri" panose="020F0502020204030204" pitchFamily="34" charset="0"/>
                <a:cs typeface="Calibri" panose="020F0502020204030204" pitchFamily="34" charset="0"/>
              </a:rPr>
              <a:t>It provides options for  images, audio, video, logs, configuration files, or sensor data from an IoT array to be stored in a way that can be easily accessible for analysis purposes.</a:t>
            </a:r>
          </a:p>
          <a:p>
            <a:r>
              <a:rPr lang="en-US" cap="none" dirty="0">
                <a:latin typeface="Calibri" panose="020F0502020204030204" pitchFamily="34" charset="0"/>
                <a:cs typeface="Calibri" panose="020F0502020204030204" pitchFamily="34" charset="0"/>
              </a:rPr>
              <a:t>It offers a massively scalable object store for data objects, a file system service for the cloud, a messaging store for reliable messaging, and a NoSQL store.</a:t>
            </a:r>
          </a:p>
          <a:p>
            <a:pPr>
              <a:lnSpc>
                <a:spcPct val="110000"/>
              </a:lnSpc>
            </a:pPr>
            <a:endParaRPr lang="en-US" sz="1900" dirty="0"/>
          </a:p>
        </p:txBody>
      </p:sp>
    </p:spTree>
    <p:extLst>
      <p:ext uri="{BB962C8B-B14F-4D97-AF65-F5344CB8AC3E}">
        <p14:creationId xmlns:p14="http://schemas.microsoft.com/office/powerpoint/2010/main" val="135683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9839-7F65-48BA-A524-7C6552C70375}"/>
              </a:ext>
            </a:extLst>
          </p:cNvPr>
          <p:cNvSpPr>
            <a:spLocks noGrp="1"/>
          </p:cNvSpPr>
          <p:nvPr>
            <p:ph type="title"/>
          </p:nvPr>
        </p:nvSpPr>
        <p:spPr>
          <a:xfrm>
            <a:off x="913775" y="874644"/>
            <a:ext cx="10364451" cy="689113"/>
          </a:xfrm>
        </p:spPr>
        <p:txBody>
          <a:bodyPr>
            <a:normAutofit fontScale="90000"/>
          </a:bodyPr>
          <a:lstStyle/>
          <a:p>
            <a:pPr algn="l"/>
            <a:r>
              <a:rPr lang="en-US" sz="2800" b="1" dirty="0">
                <a:latin typeface="Calibri" panose="020F0502020204030204" pitchFamily="34" charset="0"/>
                <a:cs typeface="Calibri" panose="020F0502020204030204" pitchFamily="34" charset="0"/>
              </a:rPr>
              <a:t>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Characteristics of Azure Storage</a:t>
            </a:r>
            <a:br>
              <a:rPr lang="en-US" b="1" dirty="0"/>
            </a:br>
            <a:br>
              <a:rPr lang="en-US" cap="none" dirty="0">
                <a:latin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E0ACF6EF-E4FA-45D4-84E2-78B404DE3B87}"/>
              </a:ext>
            </a:extLst>
          </p:cNvPr>
          <p:cNvSpPr>
            <a:spLocks noGrp="1"/>
          </p:cNvSpPr>
          <p:nvPr>
            <p:ph sz="quarter" idx="13"/>
          </p:nvPr>
        </p:nvSpPr>
        <p:spPr>
          <a:xfrm>
            <a:off x="913774" y="1219200"/>
            <a:ext cx="10363826" cy="5261112"/>
          </a:xfrm>
        </p:spPr>
        <p:txBody>
          <a:bodyPr>
            <a:normAutofit fontScale="25000" lnSpcReduction="20000"/>
          </a:bodyPr>
          <a:lstStyle/>
          <a:p>
            <a:r>
              <a:rPr lang="en-US" sz="6400" b="1" cap="none" dirty="0">
                <a:latin typeface="Calibri" panose="020F0502020204030204" pitchFamily="34" charset="0"/>
                <a:cs typeface="Calibri" panose="020F0502020204030204" pitchFamily="34" charset="0"/>
              </a:rPr>
              <a:t>Durable and highly available.</a:t>
            </a:r>
          </a:p>
          <a:p>
            <a:pPr marL="0" indent="0">
              <a:buNone/>
            </a:pPr>
            <a:r>
              <a:rPr lang="en-US" sz="6400" cap="none" dirty="0">
                <a:latin typeface="Calibri" panose="020F0502020204030204" pitchFamily="34" charset="0"/>
                <a:cs typeface="Calibri" panose="020F0502020204030204" pitchFamily="34" charset="0"/>
              </a:rPr>
              <a:t>     Replicate data across datacenters or geographical regions for additional protection from local catastrophe or</a:t>
            </a:r>
          </a:p>
          <a:p>
            <a:pPr marL="0" indent="0">
              <a:buNone/>
            </a:pPr>
            <a:r>
              <a:rPr lang="en-US" sz="6400" cap="none" dirty="0">
                <a:latin typeface="Calibri" panose="020F0502020204030204" pitchFamily="34" charset="0"/>
                <a:cs typeface="Calibri" panose="020F0502020204030204" pitchFamily="34" charset="0"/>
              </a:rPr>
              <a:t>    natural disaster. In this way remains highly available in the event of an unexpected outage.</a:t>
            </a:r>
          </a:p>
          <a:p>
            <a:r>
              <a:rPr lang="en-US" sz="6400" b="1" cap="none" dirty="0">
                <a:latin typeface="Calibri" panose="020F0502020204030204" pitchFamily="34" charset="0"/>
                <a:cs typeface="Calibri" panose="020F0502020204030204" pitchFamily="34" charset="0"/>
              </a:rPr>
              <a:t>Secure </a:t>
            </a:r>
          </a:p>
          <a:p>
            <a:pPr marL="0" indent="0">
              <a:buNone/>
            </a:pPr>
            <a:r>
              <a:rPr lang="en-US" sz="6400" cap="none" dirty="0">
                <a:latin typeface="Calibri" panose="020F0502020204030204" pitchFamily="34" charset="0"/>
                <a:cs typeface="Calibri" panose="020F0502020204030204" pitchFamily="34" charset="0"/>
              </a:rPr>
              <a:t>     All data written to Azure Storage is encrypted by the service and it provides you with fine-grained</a:t>
            </a:r>
          </a:p>
          <a:p>
            <a:pPr marL="0" indent="0">
              <a:buNone/>
            </a:pPr>
            <a:r>
              <a:rPr lang="en-US" sz="6400" cap="none" dirty="0">
                <a:latin typeface="Calibri" panose="020F0502020204030204" pitchFamily="34" charset="0"/>
                <a:cs typeface="Calibri" panose="020F0502020204030204" pitchFamily="34" charset="0"/>
              </a:rPr>
              <a:t>     control over who has access to your data.</a:t>
            </a:r>
          </a:p>
          <a:p>
            <a:r>
              <a:rPr lang="en-US" sz="6400" b="1" cap="none" dirty="0">
                <a:latin typeface="Calibri" panose="020F0502020204030204" pitchFamily="34" charset="0"/>
                <a:cs typeface="Calibri" panose="020F0502020204030204" pitchFamily="34" charset="0"/>
              </a:rPr>
              <a:t>Scalable</a:t>
            </a:r>
          </a:p>
          <a:p>
            <a:pPr marL="0" indent="0">
              <a:buNone/>
            </a:pPr>
            <a:r>
              <a:rPr lang="en-US" sz="6400" b="1" cap="none" dirty="0">
                <a:latin typeface="Calibri" panose="020F0502020204030204" pitchFamily="34" charset="0"/>
                <a:cs typeface="Calibri" panose="020F0502020204030204" pitchFamily="34" charset="0"/>
              </a:rPr>
              <a:t>     </a:t>
            </a:r>
            <a:r>
              <a:rPr lang="en-US" sz="6400" cap="none" dirty="0">
                <a:latin typeface="Calibri" panose="020F0502020204030204" pitchFamily="34" charset="0"/>
                <a:cs typeface="Calibri" panose="020F0502020204030204" pitchFamily="34" charset="0"/>
              </a:rPr>
              <a:t> It is designed to be massively scalable to meet the data storage and performance needs of today's applications.</a:t>
            </a:r>
          </a:p>
          <a:p>
            <a:r>
              <a:rPr lang="en-US" sz="6400" b="1" cap="none" dirty="0">
                <a:latin typeface="Calibri" panose="020F0502020204030204" pitchFamily="34" charset="0"/>
                <a:cs typeface="Calibri" panose="020F0502020204030204" pitchFamily="34" charset="0"/>
              </a:rPr>
              <a:t>Managed</a:t>
            </a:r>
          </a:p>
          <a:p>
            <a:pPr marL="0" indent="0">
              <a:buNone/>
            </a:pPr>
            <a:r>
              <a:rPr lang="en-US" sz="6400" cap="none" dirty="0">
                <a:latin typeface="Calibri" panose="020F0502020204030204" pitchFamily="34" charset="0"/>
                <a:cs typeface="Calibri" panose="020F0502020204030204" pitchFamily="34" charset="0"/>
              </a:rPr>
              <a:t>     Microsoft Azure handles hardware maintenance, updates, and critical issues for you.</a:t>
            </a:r>
          </a:p>
          <a:p>
            <a:r>
              <a:rPr lang="en-US" sz="6400" b="1" cap="none" dirty="0">
                <a:latin typeface="Calibri" panose="020F0502020204030204" pitchFamily="34" charset="0"/>
                <a:cs typeface="Calibri" panose="020F0502020204030204" pitchFamily="34" charset="0"/>
              </a:rPr>
              <a:t>Accessible</a:t>
            </a:r>
          </a:p>
          <a:p>
            <a:pPr lvl="1">
              <a:buFont typeface="Wingdings" panose="05000000000000000000" pitchFamily="2" charset="2"/>
              <a:buChar char="ü"/>
            </a:pPr>
            <a:r>
              <a:rPr lang="en-US" sz="6400" cap="none" dirty="0">
                <a:latin typeface="Calibri" panose="020F0502020204030204" pitchFamily="34" charset="0"/>
                <a:cs typeface="Calibri" panose="020F0502020204030204" pitchFamily="34" charset="0"/>
              </a:rPr>
              <a:t>Data in Azure Storage is accessible from anywhere in the world over HTTP or HTTPS</a:t>
            </a:r>
          </a:p>
          <a:p>
            <a:pPr lvl="1">
              <a:buFont typeface="Wingdings" panose="05000000000000000000" pitchFamily="2" charset="2"/>
              <a:buChar char="ü"/>
            </a:pPr>
            <a:r>
              <a:rPr lang="en-US" sz="6400" cap="none" dirty="0">
                <a:latin typeface="Calibri" panose="020F0502020204030204" pitchFamily="34" charset="0"/>
                <a:cs typeface="Calibri" panose="020F0502020204030204" pitchFamily="34" charset="0"/>
              </a:rPr>
              <a:t>Microsoft provides client libraries for Azure Storage in a variety of languages, including, .NET, Java, Node.js, Python, PHP Ruby, Go, and others, as well as a mature REST API, and supports scripting in Azure PowerShell or Azure CLI.</a:t>
            </a:r>
          </a:p>
          <a:p>
            <a:pPr lvl="1">
              <a:buFont typeface="Wingdings" panose="05000000000000000000" pitchFamily="2" charset="2"/>
              <a:buChar char="ü"/>
            </a:pPr>
            <a:r>
              <a:rPr lang="en-US" sz="6400" cap="none" dirty="0">
                <a:latin typeface="Calibri" panose="020F0502020204030204" pitchFamily="34" charset="0"/>
                <a:cs typeface="Calibri" panose="020F0502020204030204" pitchFamily="34" charset="0"/>
              </a:rPr>
              <a:t>Azure portal and Azure Storage Explorer offer easy visual solutions for working with your data </a:t>
            </a: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092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Azure Storage services</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fontScale="92500" lnSpcReduction="20000"/>
          </a:bodyPr>
          <a:lstStyle/>
          <a:p>
            <a:r>
              <a:rPr lang="en-US" cap="none" dirty="0">
                <a:latin typeface="Calibri" panose="020F0502020204030204" pitchFamily="34" charset="0"/>
                <a:cs typeface="Calibri" panose="020F0502020204030204" pitchFamily="34" charset="0"/>
              </a:rPr>
              <a:t>Azure Storage includes these data services:</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Azure Blobs</a:t>
            </a:r>
            <a:r>
              <a:rPr lang="en-US" cap="none" dirty="0">
                <a:latin typeface="Calibri" panose="020F0502020204030204" pitchFamily="34" charset="0"/>
                <a:cs typeface="Calibri" panose="020F0502020204030204" pitchFamily="34" charset="0"/>
              </a:rPr>
              <a:t>: A massively scalable object store for text and binary data.</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Azure Files</a:t>
            </a:r>
            <a:r>
              <a:rPr lang="en-US" cap="none" dirty="0">
                <a:latin typeface="Calibri" panose="020F0502020204030204" pitchFamily="34" charset="0"/>
                <a:cs typeface="Calibri" panose="020F0502020204030204" pitchFamily="34" charset="0"/>
              </a:rPr>
              <a:t>: Managed file shares for cloud or on-premises deployments.</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Azure Queues</a:t>
            </a:r>
            <a:r>
              <a:rPr lang="en-US" cap="none" dirty="0">
                <a:latin typeface="Calibri" panose="020F0502020204030204" pitchFamily="34" charset="0"/>
                <a:cs typeface="Calibri" panose="020F0502020204030204" pitchFamily="34" charset="0"/>
              </a:rPr>
              <a:t>: A messaging store for reliable messaging between application components.</a:t>
            </a:r>
          </a:p>
          <a:p>
            <a:endParaRPr lang="en-US" cap="none" dirty="0">
              <a:latin typeface="Calibri" panose="020F0502020204030204" pitchFamily="34" charset="0"/>
              <a:cs typeface="Calibri" panose="020F0502020204030204" pitchFamily="34" charset="0"/>
            </a:endParaRPr>
          </a:p>
          <a:p>
            <a:r>
              <a:rPr lang="en-US"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Azure Tables</a:t>
            </a:r>
            <a:r>
              <a:rPr lang="en-US" cap="none" dirty="0">
                <a:latin typeface="Calibri" panose="020F0502020204030204" pitchFamily="34" charset="0"/>
                <a:cs typeface="Calibri" panose="020F0502020204030204" pitchFamily="34" charset="0"/>
              </a:rPr>
              <a:t>: A NoSQL store for schema less storage of structured data.</a:t>
            </a:r>
          </a:p>
          <a:p>
            <a:pPr marL="0" indent="0">
              <a:buNone/>
            </a:pPr>
            <a:endParaRPr lang="en-US" dirty="0"/>
          </a:p>
          <a:p>
            <a:pPr marL="0" indent="0">
              <a:buNone/>
            </a:pPr>
            <a:r>
              <a:rPr lang="en-US" sz="2100" cap="none" dirty="0">
                <a:latin typeface="Calibri" panose="020F0502020204030204" pitchFamily="34" charset="0"/>
                <a:cs typeface="Calibri" panose="020F0502020204030204" pitchFamily="34" charset="0"/>
              </a:rPr>
              <a:t>Each service is accessed through a storage account.</a:t>
            </a:r>
          </a:p>
          <a:p>
            <a:pPr marL="0" indent="0">
              <a:buNone/>
            </a:pPr>
            <a:endParaRPr lang="en-US" dirty="0"/>
          </a:p>
          <a:p>
            <a:endParaRPr lang="en-US" cap="none" dirty="0"/>
          </a:p>
        </p:txBody>
      </p:sp>
    </p:spTree>
    <p:extLst>
      <p:ext uri="{BB962C8B-B14F-4D97-AF65-F5344CB8AC3E}">
        <p14:creationId xmlns:p14="http://schemas.microsoft.com/office/powerpoint/2010/main" val="131994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Azure Blob Storage</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lnSpcReduction="10000"/>
          </a:bodyPr>
          <a:lstStyle/>
          <a:p>
            <a:r>
              <a:rPr lang="en-US" cap="none" dirty="0">
                <a:latin typeface="Calibri" panose="020F0502020204030204" pitchFamily="34" charset="0"/>
                <a:cs typeface="Calibri" panose="020F0502020204030204" pitchFamily="34" charset="0"/>
              </a:rPr>
              <a:t>Azure Blob storage is Microsoft's object storage solution for the cloud.</a:t>
            </a:r>
          </a:p>
          <a:p>
            <a:r>
              <a:rPr lang="en-US" cap="none" dirty="0">
                <a:latin typeface="Calibri" panose="020F0502020204030204" pitchFamily="34" charset="0"/>
                <a:cs typeface="Calibri" panose="020F0502020204030204" pitchFamily="34" charset="0"/>
              </a:rPr>
              <a:t>It is optimized for storing massive amounts of unstructured data(Unstructured data is data that doesn't adhere to a particular data model or definition, such as text or binary data). </a:t>
            </a:r>
          </a:p>
          <a:p>
            <a:pPr>
              <a:lnSpc>
                <a:spcPct val="130000"/>
              </a:lnSpc>
            </a:pPr>
            <a:r>
              <a:rPr lang="en-US" cap="none" dirty="0">
                <a:latin typeface="Calibri" panose="020F0502020204030204" pitchFamily="34" charset="0"/>
                <a:cs typeface="Calibri" panose="020F0502020204030204" pitchFamily="34" charset="0"/>
              </a:rPr>
              <a:t>Blob storage is designed for:</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Serving images or documents directly to a browser.</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Storing files for distributed access.</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Streaming video and audio.</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Writing to log files.</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Storing data for backup and restore, disaster recovery, and archiving.</a:t>
            </a:r>
          </a:p>
          <a:p>
            <a:pPr marL="742950" lvl="3" indent="-285750">
              <a:lnSpc>
                <a:spcPct val="140000"/>
              </a:lnSpc>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     Storing data for analysis by an on-premises or Azure-hosted service.</a:t>
            </a:r>
          </a:p>
          <a:p>
            <a:pPr marL="0" indent="0">
              <a:buNone/>
            </a:pPr>
            <a:endParaRPr lang="en-US" dirty="0"/>
          </a:p>
          <a:p>
            <a:endParaRPr lang="en-US" cap="none" dirty="0"/>
          </a:p>
        </p:txBody>
      </p:sp>
    </p:spTree>
    <p:extLst>
      <p:ext uri="{BB962C8B-B14F-4D97-AF65-F5344CB8AC3E}">
        <p14:creationId xmlns:p14="http://schemas.microsoft.com/office/powerpoint/2010/main" val="1362415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393752"/>
            <a:ext cx="10364451" cy="715108"/>
          </a:xfrm>
        </p:spPr>
        <p:txBody>
          <a:bodyPr>
            <a:normAutofit fontScale="90000"/>
          </a:bodyPr>
          <a:lstStyle/>
          <a:p>
            <a:pPr algn="l"/>
            <a:br>
              <a:rPr lang="en-IN" b="1" dirty="0"/>
            </a:br>
            <a:br>
              <a:rPr lang="en-IN" b="1" dirty="0"/>
            </a:br>
            <a:r>
              <a:rPr lang="en-US" sz="2800" b="1" dirty="0"/>
              <a:t>Azure Blob Storage</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232453"/>
            <a:ext cx="11066816" cy="5406885"/>
          </a:xfrm>
        </p:spPr>
        <p:txBody>
          <a:bodyPr>
            <a:normAutofit fontScale="47500" lnSpcReduction="20000"/>
          </a:bodyPr>
          <a:lstStyle/>
          <a:p>
            <a:r>
              <a:rPr lang="en-US" sz="3400" cap="none" dirty="0">
                <a:latin typeface="Calibri" panose="020F0502020204030204" pitchFamily="34" charset="0"/>
                <a:cs typeface="Calibri" panose="020F0502020204030204" pitchFamily="34" charset="0"/>
              </a:rPr>
              <a:t>Blob storage offers three types of resources:</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The storage account</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A container in the storage account</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A blob in a container</a:t>
            </a:r>
          </a:p>
          <a:p>
            <a:r>
              <a:rPr lang="en-US" sz="3400" cap="none" dirty="0">
                <a:latin typeface="Calibri" panose="020F0502020204030204" pitchFamily="34" charset="0"/>
                <a:cs typeface="Calibri" panose="020F0502020204030204" pitchFamily="34" charset="0"/>
              </a:rPr>
              <a:t>The diagram in the right shows the relationship between these resources.</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Storage accounts: Every object that you store in Azure Storage has an address that includes your unique account name. The combination of the account name and the Azure Storage blob endpoint forms the base address for the objects in your storage account.</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Containers: A container organizes a set of blobs, like a directory in a file system. A storage account can include an unlimited number of containers, and a container can store an unlimited number of blobs. The container name must be lowercase.</a:t>
            </a:r>
          </a:p>
          <a:p>
            <a:pPr lvl="1">
              <a:buFont typeface="Wingdings" panose="05000000000000000000" pitchFamily="2" charset="2"/>
              <a:buChar char="ü"/>
            </a:pPr>
            <a:r>
              <a:rPr lang="en-US" sz="3400" cap="none" dirty="0">
                <a:latin typeface="Calibri" panose="020F0502020204030204" pitchFamily="34" charset="0"/>
                <a:cs typeface="Calibri" panose="020F0502020204030204" pitchFamily="34" charset="0"/>
              </a:rPr>
              <a:t>Blobs: Azure Storage supports three types of blobs:  Block blobs, Append blobs, Page blobs </a:t>
            </a:r>
          </a:p>
          <a:p>
            <a:r>
              <a:rPr lang="en-US" sz="3400" cap="none" dirty="0">
                <a:latin typeface="Calibri" panose="020F0502020204030204" pitchFamily="34" charset="0"/>
                <a:cs typeface="Calibri" panose="020F0502020204030204" pitchFamily="34" charset="0"/>
              </a:rPr>
              <a:t>All blobs reflect committed changes immediately. Each version of the blob has a unique tag, called an </a:t>
            </a:r>
            <a:r>
              <a:rPr lang="en-US" sz="3400" cap="none" dirty="0" err="1">
                <a:latin typeface="Calibri" panose="020F0502020204030204" pitchFamily="34" charset="0"/>
                <a:cs typeface="Calibri" panose="020F0502020204030204" pitchFamily="34" charset="0"/>
              </a:rPr>
              <a:t>ETag</a:t>
            </a:r>
            <a:r>
              <a:rPr lang="en-US" sz="3400" cap="none" dirty="0">
                <a:latin typeface="Calibri" panose="020F0502020204030204" pitchFamily="34" charset="0"/>
                <a:cs typeface="Calibri" panose="020F0502020204030204" pitchFamily="34" charset="0"/>
              </a:rPr>
              <a:t>, with access conditions to assure you only change a specific instance of the blob.</a:t>
            </a:r>
          </a:p>
          <a:p>
            <a:r>
              <a:rPr lang="en-US" sz="3400" cap="none" dirty="0">
                <a:latin typeface="Calibri" panose="020F0502020204030204" pitchFamily="34" charset="0"/>
                <a:cs typeface="Calibri" panose="020F0502020204030204" pitchFamily="34" charset="0"/>
              </a:rPr>
              <a:t>Any blob can be leased for exclusive write access. When a blob is leased, only calls that include the current lease ID can modify the blob or (for block blobs) its blocks.</a:t>
            </a:r>
          </a:p>
          <a:p>
            <a:r>
              <a:rPr lang="en-US" sz="3400" cap="none" dirty="0">
                <a:latin typeface="Calibri" panose="020F0502020204030204" pitchFamily="34" charset="0"/>
                <a:cs typeface="Calibri" panose="020F0502020204030204" pitchFamily="34" charset="0"/>
              </a:rPr>
              <a:t>You specify the blob type when you create the blob. Once the blob has been created, its type cannot be changed, and it can be updated only by using operations appropriate for that blob type, i.e., writing a block or list of blocks to a block blob, appending blocks to a append blob, and writing pages to a page blob.</a:t>
            </a:r>
          </a:p>
          <a:p>
            <a:endParaRPr lang="en-US" sz="1800" cap="none" dirty="0">
              <a:latin typeface="Calibri" panose="020F0502020204030204" pitchFamily="34" charset="0"/>
              <a:cs typeface="Calibri" panose="020F0502020204030204" pitchFamily="34" charset="0"/>
            </a:endParaRPr>
          </a:p>
          <a:p>
            <a:pPr marL="0" indent="0">
              <a:buNone/>
            </a:pPr>
            <a:endParaRPr lang="en-US" dirty="0"/>
          </a:p>
          <a:p>
            <a:endParaRPr lang="en-US" cap="none" dirty="0"/>
          </a:p>
        </p:txBody>
      </p:sp>
      <p:pic>
        <p:nvPicPr>
          <p:cNvPr id="6" name="Picture 5">
            <a:extLst>
              <a:ext uri="{FF2B5EF4-FFF2-40B4-BE49-F238E27FC236}">
                <a16:creationId xmlns:a16="http://schemas.microsoft.com/office/drawing/2014/main" id="{D50B22B5-BAB7-46BA-B312-8F459FE30C50}"/>
              </a:ext>
            </a:extLst>
          </p:cNvPr>
          <p:cNvPicPr>
            <a:picLocks noChangeAspect="1"/>
          </p:cNvPicPr>
          <p:nvPr/>
        </p:nvPicPr>
        <p:blipFill>
          <a:blip r:embed="rId2"/>
          <a:stretch>
            <a:fillRect/>
          </a:stretch>
        </p:blipFill>
        <p:spPr>
          <a:xfrm>
            <a:off x="8009029" y="-27504"/>
            <a:ext cx="3645912" cy="1557620"/>
          </a:xfrm>
          <a:prstGeom prst="rect">
            <a:avLst/>
          </a:prstGeom>
        </p:spPr>
      </p:pic>
    </p:spTree>
    <p:extLst>
      <p:ext uri="{BB962C8B-B14F-4D97-AF65-F5344CB8AC3E}">
        <p14:creationId xmlns:p14="http://schemas.microsoft.com/office/powerpoint/2010/main" val="2852896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Types of Blobs - Block blobs</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lnSpcReduction="10000"/>
          </a:bodyPr>
          <a:lstStyle/>
          <a:p>
            <a:r>
              <a:rPr lang="en-US" sz="2100" cap="none" dirty="0">
                <a:latin typeface="Calibri" panose="020F0502020204030204" pitchFamily="34" charset="0"/>
                <a:cs typeface="Calibri" panose="020F0502020204030204" pitchFamily="34" charset="0"/>
              </a:rPr>
              <a:t>Block blobs: store text and binary data, up to about 4.7 TB</a:t>
            </a:r>
            <a:r>
              <a:rPr lang="sv-SE" sz="2100" cap="none" dirty="0">
                <a:latin typeface="Calibri" panose="020F0502020204030204" pitchFamily="34" charset="0"/>
                <a:cs typeface="Calibri" panose="020F0502020204030204" pitchFamily="34" charset="0"/>
              </a:rPr>
              <a:t> (100 MB X 50,000 blocks)</a:t>
            </a:r>
            <a:r>
              <a:rPr lang="en-US" sz="21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Block blobs are made up of blocks of data that can be managed individually and identified  by a block ID.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Block blobs are comprised of blocks, each of which is identified by a block ID. You create or modify a block blob by writing a set of blocks and committing them by their block IDs.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New blocks remain in an uncommitted state until they are specifically committed or discarded. There can be a maximum of 100,000 uncommitted blocks.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Writing a block does not update the last modified time of an existing blob.</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With a block blob, you can upload multiple blocks in parallel to decrease upload time.</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Each block can include an MD5 hash to verify the transfer, so you can track upload progress and re-send blocks as needed.</a:t>
            </a:r>
          </a:p>
          <a:p>
            <a:pPr marL="0" indent="0">
              <a:buNone/>
            </a:pPr>
            <a:endParaRPr lang="en-US" dirty="0"/>
          </a:p>
          <a:p>
            <a:endParaRPr lang="en-US" cap="none" dirty="0"/>
          </a:p>
        </p:txBody>
      </p:sp>
    </p:spTree>
    <p:extLst>
      <p:ext uri="{BB962C8B-B14F-4D97-AF65-F5344CB8AC3E}">
        <p14:creationId xmlns:p14="http://schemas.microsoft.com/office/powerpoint/2010/main" val="537297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Types of Blobs - Append blobs</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a:bodyPr>
          <a:lstStyle/>
          <a:p>
            <a:r>
              <a:rPr lang="en-US" sz="2100" cap="none" dirty="0">
                <a:latin typeface="Calibri" panose="020F0502020204030204" pitchFamily="34" charset="0"/>
                <a:cs typeface="Calibri" panose="020F0502020204030204" pitchFamily="34" charset="0"/>
              </a:rPr>
              <a:t>Append blobs: Append Blobs are made up of blocks like block blobs, but are optimized for append operations.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Append blobs are ideal for scenarios such as logging data from virtual machines.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When you modify an append blob, blocks are added to the end of the blob only, via the </a:t>
            </a:r>
            <a:r>
              <a:rPr lang="en-US" sz="21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Append Block</a:t>
            </a:r>
            <a:r>
              <a:rPr lang="en-US" sz="2100" cap="none" dirty="0">
                <a:latin typeface="Calibri" panose="020F0502020204030204" pitchFamily="34" charset="0"/>
                <a:cs typeface="Calibri" panose="020F0502020204030204" pitchFamily="34" charset="0"/>
              </a:rPr>
              <a:t> operation.</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Updating or deleting of existing blocks is not supported.</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Unlike a block blob, an append blob does not expose its block IDs.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The maximum size of an append blob is therefore slightly more than 195 GB (4 MB X 50,000 blocks).</a:t>
            </a:r>
          </a:p>
          <a:p>
            <a:pPr>
              <a:buFont typeface="Wingdings" panose="05000000000000000000" pitchFamily="2" charset="2"/>
              <a:buChar char="ü"/>
            </a:pPr>
            <a:endParaRPr lang="en-US" sz="2100" cap="none" dirty="0">
              <a:latin typeface="Calibri" panose="020F0502020204030204" pitchFamily="34" charset="0"/>
              <a:cs typeface="Calibri" panose="020F0502020204030204" pitchFamily="34" charset="0"/>
            </a:endParaRPr>
          </a:p>
          <a:p>
            <a:endParaRPr lang="en-US" cap="none" dirty="0"/>
          </a:p>
        </p:txBody>
      </p:sp>
    </p:spTree>
    <p:extLst>
      <p:ext uri="{BB962C8B-B14F-4D97-AF65-F5344CB8AC3E}">
        <p14:creationId xmlns:p14="http://schemas.microsoft.com/office/powerpoint/2010/main" val="74965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9839-7F65-48BA-A524-7C6552C70375}"/>
              </a:ext>
            </a:extLst>
          </p:cNvPr>
          <p:cNvSpPr>
            <a:spLocks noGrp="1"/>
          </p:cNvSpPr>
          <p:nvPr>
            <p:ph type="title"/>
          </p:nvPr>
        </p:nvSpPr>
        <p:spPr>
          <a:xfrm>
            <a:off x="913150" y="787330"/>
            <a:ext cx="10364451" cy="1533840"/>
          </a:xfrm>
        </p:spPr>
        <p:txBody>
          <a:bodyPr>
            <a:normAutofit/>
          </a:bodyPr>
          <a:lstStyle/>
          <a:p>
            <a:pPr algn="l"/>
            <a:r>
              <a:rPr lang="en-US" sz="2500" b="1" cap="none" dirty="0">
                <a:latin typeface="Calibri" panose="020F0502020204030204" pitchFamily="34" charset="0"/>
                <a:cs typeface="Calibri" panose="020F0502020204030204" pitchFamily="34" charset="0"/>
              </a:rPr>
              <a:t>    </a:t>
            </a:r>
            <a:br>
              <a:rPr lang="en-US" sz="2500" b="1" cap="none" dirty="0">
                <a:latin typeface="Calibri" panose="020F0502020204030204" pitchFamily="34" charset="0"/>
                <a:cs typeface="Calibri" panose="020F0502020204030204" pitchFamily="34" charset="0"/>
              </a:rPr>
            </a:br>
            <a:r>
              <a:rPr lang="en-US" sz="2500" b="1" cap="none" dirty="0">
                <a:latin typeface="Calibri" panose="020F0502020204030204" pitchFamily="34" charset="0"/>
                <a:cs typeface="Calibri" panose="020F0502020204030204" pitchFamily="34" charset="0"/>
              </a:rPr>
              <a:t>   Ip addresses.</a:t>
            </a:r>
            <a:br>
              <a:rPr lang="en-US" cap="none" dirty="0">
                <a:latin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E0ACF6EF-E4FA-45D4-84E2-78B404DE3B87}"/>
              </a:ext>
            </a:extLst>
          </p:cNvPr>
          <p:cNvSpPr>
            <a:spLocks noGrp="1"/>
          </p:cNvSpPr>
          <p:nvPr>
            <p:ph sz="quarter" idx="13"/>
          </p:nvPr>
        </p:nvSpPr>
        <p:spPr>
          <a:xfrm>
            <a:off x="914399" y="1786597"/>
            <a:ext cx="10363826" cy="4131211"/>
          </a:xfrm>
        </p:spPr>
        <p:txBody>
          <a:bodyPr/>
          <a:lstStyle/>
          <a:p>
            <a:r>
              <a:rPr lang="en-US" cap="none" dirty="0">
                <a:latin typeface="Calibri" panose="020F0502020204030204" pitchFamily="34" charset="0"/>
                <a:cs typeface="Calibri" panose="020F0502020204030204" pitchFamily="34" charset="0"/>
              </a:rPr>
              <a:t>An IP address is a number identifying of a computer or another device on the internet. It is similar to a mailing address, which identifies where postal mail comes from and where it should be delivered. IP addresses uniquely identify the source and destination of data transmitted with the internet protocol.</a:t>
            </a:r>
          </a:p>
          <a:p>
            <a:r>
              <a:rPr lang="en-US" cap="none" dirty="0">
                <a:latin typeface="Calibri" panose="020F0502020204030204" pitchFamily="34" charset="0"/>
                <a:cs typeface="Calibri" panose="020F0502020204030204" pitchFamily="34" charset="0"/>
              </a:rPr>
              <a:t>The IP (internet protocol) is the fundamental protocol for communications on the internet. It specifies the way information is packetized, addressed, transferred, routed, and received by networked devices.</a:t>
            </a:r>
          </a:p>
        </p:txBody>
      </p:sp>
    </p:spTree>
    <p:extLst>
      <p:ext uri="{BB962C8B-B14F-4D97-AF65-F5344CB8AC3E}">
        <p14:creationId xmlns:p14="http://schemas.microsoft.com/office/powerpoint/2010/main" val="780848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a:t>Types of Blobs - Page blobs</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fontScale="92500"/>
          </a:bodyPr>
          <a:lstStyle/>
          <a:p>
            <a:r>
              <a:rPr lang="en-US" sz="2100" cap="none" dirty="0">
                <a:latin typeface="Calibri" panose="020F0502020204030204" pitchFamily="34" charset="0"/>
                <a:cs typeface="Calibri" panose="020F0502020204030204" pitchFamily="34" charset="0"/>
              </a:rPr>
              <a:t>Page blobs: Store random access files up to 8 TB in size.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Page blobs store virtual hard drive (VHD) files and serve as disks for Azure virtual machines. </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Page blobs are a collection of 512-byte pages optimized for random read and write operations.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To create a page blob, you initialize the page blob and specify the maximum size the page blob will    grow.</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To add or update the contents of a page blob, you write a page or pages by specifying an offset and a range that align to 512-byte page boundaries.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Azure virtual machine disks are backed by page blobs.</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Azure offers two types of durable disk storage: premium and standard.</a:t>
            </a:r>
          </a:p>
          <a:p>
            <a:pPr lvl="1">
              <a:buFont typeface="Wingdings" panose="05000000000000000000" pitchFamily="2" charset="2"/>
              <a:buChar char="ü"/>
            </a:pPr>
            <a:r>
              <a:rPr lang="en-US" sz="2100" cap="none" dirty="0">
                <a:latin typeface="Calibri" panose="020F0502020204030204" pitchFamily="34" charset="0"/>
                <a:cs typeface="Calibri" panose="020F0502020204030204" pitchFamily="34" charset="0"/>
              </a:rPr>
              <a:t>Premium storage for page blobs is designed for Azure virtual machine workloads that require consistent high performance and low latency.</a:t>
            </a:r>
          </a:p>
          <a:p>
            <a:pPr>
              <a:buFont typeface="Wingdings" panose="05000000000000000000" pitchFamily="2" charset="2"/>
              <a:buChar char="ü"/>
            </a:pPr>
            <a:endParaRPr lang="en-US" sz="2100" cap="none" dirty="0">
              <a:latin typeface="Calibri" panose="020F0502020204030204" pitchFamily="34" charset="0"/>
              <a:cs typeface="Calibri" panose="020F0502020204030204" pitchFamily="34" charset="0"/>
            </a:endParaRPr>
          </a:p>
          <a:p>
            <a:endParaRPr lang="en-US" cap="none" dirty="0"/>
          </a:p>
        </p:txBody>
      </p:sp>
    </p:spTree>
    <p:extLst>
      <p:ext uri="{BB962C8B-B14F-4D97-AF65-F5344CB8AC3E}">
        <p14:creationId xmlns:p14="http://schemas.microsoft.com/office/powerpoint/2010/main" val="1329769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1899" y="225796"/>
            <a:ext cx="10364451" cy="715108"/>
          </a:xfrm>
        </p:spPr>
        <p:txBody>
          <a:bodyPr>
            <a:normAutofit fontScale="90000"/>
          </a:bodyPr>
          <a:lstStyle/>
          <a:p>
            <a:pPr algn="l"/>
            <a:br>
              <a:rPr lang="en-IN" b="1" dirty="0"/>
            </a:br>
            <a:br>
              <a:rPr lang="en-IN" b="1" dirty="0"/>
            </a:br>
            <a:r>
              <a:rPr lang="en-US" sz="2800" b="1" dirty="0"/>
              <a:t>Create a snapshot of a blob</a:t>
            </a: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2524" y="715108"/>
            <a:ext cx="10363826" cy="5917096"/>
          </a:xfrm>
        </p:spPr>
        <p:txBody>
          <a:bodyPr>
            <a:noAutofit/>
          </a:bodyPr>
          <a:lstStyle/>
          <a:p>
            <a:r>
              <a:rPr lang="en-US" sz="1300" cap="none" dirty="0">
                <a:latin typeface="Calibri" panose="020F0502020204030204" pitchFamily="34" charset="0"/>
                <a:cs typeface="Calibri" panose="020F0502020204030204" pitchFamily="34" charset="0"/>
              </a:rPr>
              <a:t>A blob snapshot is a read-only version of a blob that's taken at a single point in time. </a:t>
            </a:r>
          </a:p>
          <a:p>
            <a:r>
              <a:rPr lang="en-US" sz="1300" cap="none" dirty="0">
                <a:latin typeface="Calibri" panose="020F0502020204030204" pitchFamily="34" charset="0"/>
                <a:cs typeface="Calibri" panose="020F0502020204030204" pitchFamily="34" charset="0"/>
              </a:rPr>
              <a:t>After a snapshot has been created, it can be read, copied, or deleted, but not modified. Snapshots provide a way to back up a blob as it appears at a particular moment in time.</a:t>
            </a:r>
          </a:p>
          <a:p>
            <a:r>
              <a:rPr lang="en-US" sz="1300" cap="none" dirty="0">
                <a:latin typeface="Calibri" panose="020F0502020204030204" pitchFamily="34" charset="0"/>
                <a:cs typeface="Calibri" panose="020F0502020204030204" pitchFamily="34" charset="0"/>
              </a:rPr>
              <a:t>A snapshot of a blob has the same name as the base blob from which the snapshot is taken, with a </a:t>
            </a:r>
            <a:r>
              <a:rPr lang="en-US" sz="1300" cap="none" dirty="0" err="1">
                <a:latin typeface="Calibri" panose="020F0502020204030204" pitchFamily="34" charset="0"/>
                <a:cs typeface="Calibri" panose="020F0502020204030204" pitchFamily="34" charset="0"/>
              </a:rPr>
              <a:t>DateTime</a:t>
            </a:r>
            <a:endParaRPr lang="en-US" sz="1300" cap="none" dirty="0">
              <a:latin typeface="Calibri" panose="020F0502020204030204" pitchFamily="34" charset="0"/>
              <a:cs typeface="Calibri" panose="020F0502020204030204" pitchFamily="34" charset="0"/>
            </a:endParaRPr>
          </a:p>
          <a:p>
            <a:r>
              <a:rPr lang="en-US" sz="1300" cap="none" dirty="0">
                <a:latin typeface="Calibri" panose="020F0502020204030204" pitchFamily="34" charset="0"/>
                <a:cs typeface="Calibri" panose="020F0502020204030204" pitchFamily="34" charset="0"/>
              </a:rPr>
              <a:t>    value appended to indicate the time at which the snapshot was taken</a:t>
            </a:r>
          </a:p>
          <a:p>
            <a:r>
              <a:rPr lang="en-US" sz="1300" cap="none" dirty="0">
                <a:latin typeface="Calibri" panose="020F0502020204030204" pitchFamily="34" charset="0"/>
                <a:cs typeface="Calibri" panose="020F0502020204030204" pitchFamily="34" charset="0"/>
              </a:rPr>
              <a:t>Example of page blob URI : http://storagesample.core.blob.windows.net/mydrives/myvhd</a:t>
            </a:r>
          </a:p>
          <a:p>
            <a:r>
              <a:rPr lang="en-US" sz="1300" cap="none" dirty="0">
                <a:latin typeface="Calibri" panose="020F0502020204030204" pitchFamily="34" charset="0"/>
                <a:cs typeface="Calibri" panose="020F0502020204030204" pitchFamily="34" charset="0"/>
              </a:rPr>
              <a:t>The snapshot URI will be something like  </a:t>
            </a:r>
            <a:r>
              <a:rPr lang="en-US" sz="13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http://storagesample.core.blob.windows.net/mydrives/myvhd?snapshot=2011-03-09T01:42:34.9360000Z</a:t>
            </a:r>
            <a:endParaRPr lang="en-US" sz="1300" cap="none" dirty="0">
              <a:latin typeface="Calibri" panose="020F0502020204030204" pitchFamily="34" charset="0"/>
              <a:cs typeface="Calibri" panose="020F0502020204030204" pitchFamily="34" charset="0"/>
            </a:endParaRPr>
          </a:p>
          <a:p>
            <a:r>
              <a:rPr lang="en-US" sz="1300" cap="none" dirty="0">
                <a:latin typeface="Calibri" panose="020F0502020204030204" pitchFamily="34" charset="0"/>
                <a:cs typeface="Calibri" panose="020F0502020204030204" pitchFamily="34" charset="0"/>
              </a:rPr>
              <a:t>A blob may have any number of snapshots. Snapshots persist until they're explicitly deleted.</a:t>
            </a:r>
          </a:p>
          <a:p>
            <a:r>
              <a:rPr lang="en-US" sz="1300" cap="none" dirty="0">
                <a:latin typeface="Calibri" panose="020F0502020204030204" pitchFamily="34" charset="0"/>
                <a:cs typeface="Calibri" panose="020F0502020204030204" pitchFamily="34" charset="0"/>
              </a:rPr>
              <a:t>You can copy a snapshot over its base blob. By promoting a snapshot to the position of the base blob, you can restore an earlier version of a blob. The snapshot remains, but its source is overwritten with a copy that can be both read and written.</a:t>
            </a:r>
          </a:p>
          <a:p>
            <a:r>
              <a:rPr lang="en-US" sz="1300" cap="none" dirty="0">
                <a:latin typeface="Calibri" panose="020F0502020204030204" pitchFamily="34" charset="0"/>
                <a:cs typeface="Calibri" panose="020F0502020204030204" pitchFamily="34" charset="0"/>
              </a:rPr>
              <a:t>You can copy a snapshot to a destination blob that has a different name. The resulting destination blob is a writeable blob, not a snapshot.</a:t>
            </a:r>
          </a:p>
          <a:p>
            <a:r>
              <a:rPr lang="en-US" sz="1300" cap="none" dirty="0">
                <a:latin typeface="Calibri" panose="020F0502020204030204" pitchFamily="34" charset="0"/>
                <a:cs typeface="Calibri" panose="020F0502020204030204" pitchFamily="34" charset="0"/>
              </a:rPr>
              <a:t>When a source blob is copied, any snapshots of the source blob are not copied to the destination.</a:t>
            </a:r>
          </a:p>
          <a:p>
            <a:r>
              <a:rPr lang="en-US" sz="1300" cap="none" dirty="0">
                <a:latin typeface="Calibri" panose="020F0502020204030204" pitchFamily="34" charset="0"/>
                <a:cs typeface="Calibri" panose="020F0502020204030204" pitchFamily="34" charset="0"/>
              </a:rPr>
              <a:t>When a destination blob is overwritten by a copy, any snapshots associated with the destination blob remain intact under its name.</a:t>
            </a:r>
          </a:p>
          <a:p>
            <a:r>
              <a:rPr lang="en-US" sz="1300" cap="none" dirty="0">
                <a:latin typeface="Calibri" panose="020F0502020204030204" pitchFamily="34" charset="0"/>
                <a:cs typeface="Calibri" panose="020F0502020204030204" pitchFamily="34" charset="0"/>
              </a:rPr>
              <a:t>When you create a snapshot of a block blob, the blob's committed block list is also copied to the snapshot. Any uncommitted blocks are not copied.</a:t>
            </a:r>
          </a:p>
          <a:p>
            <a:r>
              <a:rPr lang="en-US" sz="1300" cap="none" dirty="0">
                <a:latin typeface="Calibri" panose="020F0502020204030204" pitchFamily="34" charset="0"/>
                <a:cs typeface="Calibri" panose="020F0502020204030204" pitchFamily="34" charset="0"/>
              </a:rPr>
              <a:t>You can specify an access condition so that the snapshot is created only if that condition is met. If the specified condition isn't met, the snapshot isn't created, and Azure Blob storage returns status code </a:t>
            </a:r>
            <a:r>
              <a:rPr lang="en-US" sz="1300" cap="none" dirty="0" err="1">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HTTPStatusCode.PreconditionFailed</a:t>
            </a:r>
            <a:r>
              <a:rPr lang="en-US" sz="1300" cap="none" dirty="0">
                <a:latin typeface="Calibri" panose="020F0502020204030204" pitchFamily="34" charset="0"/>
                <a:cs typeface="Calibri" panose="020F0502020204030204" pitchFamily="34" charset="0"/>
              </a:rPr>
              <a:t>.</a:t>
            </a:r>
          </a:p>
          <a:p>
            <a:r>
              <a:rPr lang="en-US" sz="1300" cap="none" dirty="0">
                <a:latin typeface="Calibri" panose="020F0502020204030204" pitchFamily="34" charset="0"/>
                <a:cs typeface="Calibri" panose="020F0502020204030204" pitchFamily="34" charset="0"/>
              </a:rPr>
              <a:t>A blob that has snapshots can't be deleted unless the snapshots are also deleted. You can delete a snapshot individually, or you can delete all snapshots when you delete the source blob. If you try to delete a blob that still has snapshots, your call returns an error.</a:t>
            </a:r>
          </a:p>
          <a:p>
            <a:pPr marL="0" indent="0">
              <a:buNone/>
            </a:pPr>
            <a:endParaRPr lang="en-US" sz="1300" cap="none" dirty="0">
              <a:latin typeface="Calibri" panose="020F0502020204030204" pitchFamily="34" charset="0"/>
              <a:cs typeface="Calibri" panose="020F0502020204030204" pitchFamily="34" charset="0"/>
            </a:endParaRPr>
          </a:p>
          <a:p>
            <a:endParaRPr lang="en-US" sz="1400" cap="none" dirty="0"/>
          </a:p>
        </p:txBody>
      </p:sp>
    </p:spTree>
    <p:extLst>
      <p:ext uri="{BB962C8B-B14F-4D97-AF65-F5344CB8AC3E}">
        <p14:creationId xmlns:p14="http://schemas.microsoft.com/office/powerpoint/2010/main" val="20824263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517345"/>
            <a:ext cx="10364451" cy="715108"/>
          </a:xfrm>
        </p:spPr>
        <p:txBody>
          <a:bodyPr>
            <a:normAutofit fontScale="90000"/>
          </a:bodyPr>
          <a:lstStyle/>
          <a:p>
            <a:pPr algn="l"/>
            <a:br>
              <a:rPr lang="en-IN" b="1" dirty="0"/>
            </a:br>
            <a:br>
              <a:rPr lang="en-IN" b="1" dirty="0"/>
            </a:br>
            <a:r>
              <a:rPr lang="en-US" sz="2800" b="1" dirty="0" err="1"/>
              <a:t>AzCopy</a:t>
            </a:r>
            <a:r>
              <a:rPr lang="en-US" sz="2800" b="1" dirty="0"/>
              <a:t> Authorization Credentials</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1530116"/>
            <a:ext cx="10363826" cy="4810539"/>
          </a:xfrm>
        </p:spPr>
        <p:txBody>
          <a:bodyPr>
            <a:normAutofit/>
          </a:bodyPr>
          <a:lstStyle/>
          <a:p>
            <a:r>
              <a:rPr lang="en-US" sz="2100" cap="none" dirty="0">
                <a:latin typeface="Calibri" panose="020F0502020204030204" pitchFamily="34" charset="0"/>
                <a:cs typeface="Calibri" panose="020F0502020204030204" pitchFamily="34" charset="0"/>
              </a:rPr>
              <a:t>You can provide authorization credentials by using </a:t>
            </a:r>
          </a:p>
          <a:p>
            <a:pPr marL="742950" lvl="1" indent="-285750"/>
            <a:r>
              <a:rPr lang="en-US" dirty="0">
                <a:solidFill>
                  <a:schemeClr val="bg2"/>
                </a:solidFill>
              </a:rPr>
              <a:t>Azure Active Directory (AD), </a:t>
            </a:r>
          </a:p>
          <a:p>
            <a:pPr marL="742950" lvl="1" indent="-285750"/>
            <a:r>
              <a:rPr lang="en-US" dirty="0">
                <a:solidFill>
                  <a:schemeClr val="bg2"/>
                </a:solidFill>
              </a:rPr>
              <a:t>Shared Access Signature (SAS) token.</a:t>
            </a:r>
          </a:p>
          <a:p>
            <a:r>
              <a:rPr lang="en-US" sz="2100" cap="none" dirty="0">
                <a:latin typeface="Calibri" panose="020F0502020204030204" pitchFamily="34" charset="0"/>
                <a:cs typeface="Calibri" panose="020F0502020204030204" pitchFamily="34" charset="0"/>
              </a:rPr>
              <a:t>Option 1: Use Azure Active Directory: By using Azure Active Directory, you can provide credentials once instead of having to append a SAS token to each command.</a:t>
            </a:r>
          </a:p>
          <a:p>
            <a:r>
              <a:rPr lang="en-US" sz="2100" cap="none" dirty="0">
                <a:latin typeface="Calibri" panose="020F0502020204030204" pitchFamily="34" charset="0"/>
                <a:cs typeface="Calibri" panose="020F0502020204030204" pitchFamily="34" charset="0"/>
              </a:rPr>
              <a:t>Option 2: Shared Access Signature(SAS): You can append a SAS token to each source or destination URL that use in your </a:t>
            </a:r>
            <a:r>
              <a:rPr lang="en-US" sz="2100" cap="none" dirty="0" err="1">
                <a:latin typeface="Calibri" panose="020F0502020204030204" pitchFamily="34" charset="0"/>
                <a:cs typeface="Calibri" panose="020F0502020204030204" pitchFamily="34" charset="0"/>
              </a:rPr>
              <a:t>AzCopy</a:t>
            </a:r>
            <a:r>
              <a:rPr lang="en-US" sz="2100" cap="none" dirty="0">
                <a:latin typeface="Calibri" panose="020F0502020204030204" pitchFamily="34" charset="0"/>
                <a:cs typeface="Calibri" panose="020F0502020204030204" pitchFamily="34" charset="0"/>
              </a:rPr>
              <a:t> commands.</a:t>
            </a:r>
          </a:p>
          <a:p>
            <a:endParaRPr lang="en-US" cap="none" dirty="0"/>
          </a:p>
        </p:txBody>
      </p:sp>
      <p:pic>
        <p:nvPicPr>
          <p:cNvPr id="6" name="Picture 5">
            <a:extLst>
              <a:ext uri="{FF2B5EF4-FFF2-40B4-BE49-F238E27FC236}">
                <a16:creationId xmlns:a16="http://schemas.microsoft.com/office/drawing/2014/main" id="{FA4CA729-CF23-41B4-9E6F-D87498267B04}"/>
              </a:ext>
            </a:extLst>
          </p:cNvPr>
          <p:cNvPicPr>
            <a:picLocks noChangeAspect="1"/>
          </p:cNvPicPr>
          <p:nvPr/>
        </p:nvPicPr>
        <p:blipFill>
          <a:blip r:embed="rId2"/>
          <a:stretch>
            <a:fillRect/>
          </a:stretch>
        </p:blipFill>
        <p:spPr>
          <a:xfrm>
            <a:off x="6902505" y="397463"/>
            <a:ext cx="5090711" cy="1669980"/>
          </a:xfrm>
          <a:prstGeom prst="rect">
            <a:avLst/>
          </a:prstGeom>
        </p:spPr>
      </p:pic>
    </p:spTree>
    <p:extLst>
      <p:ext uri="{BB962C8B-B14F-4D97-AF65-F5344CB8AC3E}">
        <p14:creationId xmlns:p14="http://schemas.microsoft.com/office/powerpoint/2010/main" val="3622788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fontScale="85000" lnSpcReduction="10000"/>
          </a:bodyPr>
          <a:lstStyle/>
          <a:p>
            <a:r>
              <a:rPr lang="en-US" sz="2300" cap="none" dirty="0">
                <a:latin typeface="Calibri" panose="020F0502020204030204" pitchFamily="34" charset="0"/>
                <a:cs typeface="Calibri" panose="020F0502020204030204" pitchFamily="34" charset="0"/>
              </a:rPr>
              <a:t>With a SAS, you have granular control over how a client can access your data. You can control what resources the client may access, what permissions they have on those resources, and how long the SAS is valid, among other parameters.</a:t>
            </a:r>
          </a:p>
          <a:p>
            <a:r>
              <a:rPr lang="en-US" sz="2300" cap="none" dirty="0">
                <a:latin typeface="Calibri" panose="020F0502020204030204" pitchFamily="34" charset="0"/>
                <a:cs typeface="Calibri" panose="020F0502020204030204" pitchFamily="34" charset="0"/>
              </a:rPr>
              <a:t>The SAS is a URI that includes all the information in its query parameters needed to authenticate access to the blob or container. </a:t>
            </a:r>
          </a:p>
          <a:p>
            <a:r>
              <a:rPr lang="en-US" sz="2300" cap="none" dirty="0">
                <a:latin typeface="Calibri" panose="020F0502020204030204" pitchFamily="34" charset="0"/>
                <a:cs typeface="Calibri" panose="020F0502020204030204" pitchFamily="34" charset="0"/>
              </a:rPr>
              <a:t>There are 2 ways to create SAS URI: ad hoc SAS(signature created using access key) , SAS  created  with Stored access policy</a:t>
            </a:r>
          </a:p>
          <a:p>
            <a:r>
              <a:rPr lang="en-US" sz="2300" cap="none" dirty="0">
                <a:latin typeface="Calibri" panose="020F0502020204030204" pitchFamily="34" charset="0"/>
                <a:cs typeface="Calibri" panose="020F0502020204030204" pitchFamily="34" charset="0"/>
              </a:rPr>
              <a:t>The query parameters can include the following:</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Blob URI :  Example: https://myaccount.blob.core.windows.net/sascontainer/sasblob.txt</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Storage services version (</a:t>
            </a:r>
            <a:r>
              <a:rPr lang="en-US" sz="2300" cap="none" dirty="0" err="1">
                <a:latin typeface="Calibri" panose="020F0502020204030204" pitchFamily="34" charset="0"/>
                <a:cs typeface="Calibri" panose="020F0502020204030204" pitchFamily="34" charset="0"/>
              </a:rPr>
              <a:t>sv</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sv</a:t>
            </a:r>
            <a:r>
              <a:rPr lang="en-US" sz="2300" cap="none" dirty="0">
                <a:latin typeface="Calibri" panose="020F0502020204030204" pitchFamily="34" charset="0"/>
                <a:cs typeface="Calibri" panose="020F0502020204030204" pitchFamily="34" charset="0"/>
              </a:rPr>
              <a:t>=2014-02-14</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Start Time (</a:t>
            </a:r>
            <a:r>
              <a:rPr lang="en-US" sz="2300" cap="none" dirty="0" err="1">
                <a:latin typeface="Calibri" panose="020F0502020204030204" pitchFamily="34" charset="0"/>
                <a:cs typeface="Calibri" panose="020F0502020204030204" pitchFamily="34" charset="0"/>
              </a:rPr>
              <a:t>st</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st</a:t>
            </a:r>
            <a:r>
              <a:rPr lang="en-US" sz="2300" cap="none" dirty="0">
                <a:latin typeface="Calibri" panose="020F0502020204030204" pitchFamily="34" charset="0"/>
                <a:cs typeface="Calibri" panose="020F0502020204030204" pitchFamily="34" charset="0"/>
              </a:rPr>
              <a:t>=2014-12-23T22%3A18%3A26Z</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Expiration Time (se) : Example : se=2014-12-23T22%3A23%3A26Z</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Storage Resource (</a:t>
            </a:r>
            <a:r>
              <a:rPr lang="en-US" sz="2300" cap="none" dirty="0" err="1">
                <a:latin typeface="Calibri" panose="020F0502020204030204" pitchFamily="34" charset="0"/>
                <a:cs typeface="Calibri" panose="020F0502020204030204" pitchFamily="34" charset="0"/>
              </a:rPr>
              <a:t>sr</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sr</a:t>
            </a:r>
            <a:r>
              <a:rPr lang="en-US" sz="2300" cap="none" dirty="0">
                <a:latin typeface="Calibri" panose="020F0502020204030204" pitchFamily="34" charset="0"/>
                <a:cs typeface="Calibri" panose="020F0502020204030204" pitchFamily="34" charset="0"/>
              </a:rPr>
              <a:t>=b, </a:t>
            </a:r>
            <a:r>
              <a:rPr lang="en-US" sz="2300" cap="none" dirty="0" err="1">
                <a:latin typeface="Calibri" panose="020F0502020204030204" pitchFamily="34" charset="0"/>
                <a:cs typeface="Calibri" panose="020F0502020204030204" pitchFamily="34" charset="0"/>
              </a:rPr>
              <a:t>sr</a:t>
            </a:r>
            <a:r>
              <a:rPr lang="en-US" sz="2300" cap="none" dirty="0">
                <a:latin typeface="Calibri" panose="020F0502020204030204" pitchFamily="34" charset="0"/>
                <a:cs typeface="Calibri" panose="020F0502020204030204" pitchFamily="34" charset="0"/>
              </a:rPr>
              <a:t>=c,    [b- blob; c-container]</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Permissions (</a:t>
            </a:r>
            <a:r>
              <a:rPr lang="en-US" sz="2300" cap="none" dirty="0" err="1">
                <a:latin typeface="Calibri" panose="020F0502020204030204" pitchFamily="34" charset="0"/>
                <a:cs typeface="Calibri" panose="020F0502020204030204" pitchFamily="34" charset="0"/>
              </a:rPr>
              <a:t>sp</a:t>
            </a:r>
            <a:r>
              <a:rPr lang="en-US" sz="2300" cap="none" dirty="0">
                <a:latin typeface="Calibri" panose="020F0502020204030204" pitchFamily="34" charset="0"/>
                <a:cs typeface="Calibri" panose="020F0502020204030204" pitchFamily="34" charset="0"/>
              </a:rPr>
              <a:t>) : Example : </a:t>
            </a:r>
            <a:r>
              <a:rPr lang="en-US" sz="2300" cap="none" dirty="0" err="1">
                <a:latin typeface="Calibri" panose="020F0502020204030204" pitchFamily="34" charset="0"/>
                <a:cs typeface="Calibri" panose="020F0502020204030204" pitchFamily="34" charset="0"/>
              </a:rPr>
              <a:t>sp</a:t>
            </a:r>
            <a:r>
              <a:rPr lang="en-US" sz="2300" cap="none" dirty="0">
                <a:latin typeface="Calibri" panose="020F0502020204030204" pitchFamily="34" charset="0"/>
                <a:cs typeface="Calibri" panose="020F0502020204030204" pitchFamily="34" charset="0"/>
              </a:rPr>
              <a:t>=</a:t>
            </a:r>
            <a:r>
              <a:rPr lang="en-US" sz="2300" cap="none" dirty="0" err="1">
                <a:latin typeface="Calibri" panose="020F0502020204030204" pitchFamily="34" charset="0"/>
                <a:cs typeface="Calibri" panose="020F0502020204030204" pitchFamily="34" charset="0"/>
              </a:rPr>
              <a:t>rw</a:t>
            </a:r>
            <a:r>
              <a:rPr lang="en-US" sz="23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Signature (sig) : Example : sig=Z%2FRHIX5Xcg0Mq2rqI3OlWTjEg2tYkboXr1P9ZUXDtkk%3D</a:t>
            </a:r>
          </a:p>
          <a:p>
            <a:endParaRPr lang="en-US" sz="2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064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fontScale="77500" lnSpcReduction="20000"/>
          </a:bodyPr>
          <a:lstStyle/>
          <a:p>
            <a:r>
              <a:rPr lang="en-US" sz="2300" cap="none" dirty="0">
                <a:latin typeface="Calibri" panose="020F0502020204030204" pitchFamily="34" charset="0"/>
                <a:cs typeface="Calibri" panose="020F0502020204030204" pitchFamily="34" charset="0"/>
              </a:rPr>
              <a:t>Putting these together results in the following URI, which allows read/write access to a blob called sasblob.txt in </a:t>
            </a:r>
            <a:r>
              <a:rPr lang="en-US" sz="2300" cap="none" dirty="0" err="1">
                <a:latin typeface="Calibri" panose="020F0502020204030204" pitchFamily="34" charset="0"/>
                <a:cs typeface="Calibri" panose="020F0502020204030204" pitchFamily="34" charset="0"/>
              </a:rPr>
              <a:t>sas</a:t>
            </a:r>
            <a:r>
              <a:rPr lang="en-US" sz="2300" cap="none" dirty="0">
                <a:latin typeface="Calibri" panose="020F0502020204030204" pitchFamily="34" charset="0"/>
                <a:cs typeface="Calibri" panose="020F0502020204030204" pitchFamily="34" charset="0"/>
              </a:rPr>
              <a:t> container in the storage account </a:t>
            </a:r>
            <a:r>
              <a:rPr lang="en-US" sz="2300" cap="none" dirty="0" err="1">
                <a:latin typeface="Calibri" panose="020F0502020204030204" pitchFamily="34" charset="0"/>
                <a:cs typeface="Calibri" panose="020F0502020204030204" pitchFamily="34" charset="0"/>
              </a:rPr>
              <a:t>myaccount</a:t>
            </a:r>
            <a:r>
              <a:rPr lang="en-US" sz="2300" cap="none" dirty="0">
                <a:latin typeface="Calibri" panose="020F0502020204030204" pitchFamily="34" charset="0"/>
                <a:cs typeface="Calibri" panose="020F0502020204030204" pitchFamily="34" charset="0"/>
              </a:rPr>
              <a:t> from 12/23/2014 10:18:26 pm to 12/23/2014 10:23:26 p.m. (ad hoc SAS).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 https://myaccount.blob.core.windows.net/sascontainer/sasblob.txt?sv=2014-02-14&amp;st=2014-12-23T22%3A18%3A26Z&amp;se=2014-12-23T22%3A23%3A26Z&amp;sr=b&amp;sp=rw&amp;sig=Z%2FRHIX5Xcg0Mq2rqI3OlWTjEg2tYkboXr1P9ZUXDtkk%3D  </a:t>
            </a:r>
          </a:p>
          <a:p>
            <a:r>
              <a:rPr lang="en-US" sz="2300" cap="none" dirty="0">
                <a:latin typeface="Calibri" panose="020F0502020204030204" pitchFamily="34" charset="0"/>
                <a:cs typeface="Calibri" panose="020F0502020204030204" pitchFamily="34" charset="0"/>
              </a:rPr>
              <a:t>Revocation: </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If no stored access policy is specified, the only way to revoke a shared access signature is to change the storage account key.</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Change or deletion of stored access policy</a:t>
            </a:r>
          </a:p>
          <a:p>
            <a:r>
              <a:rPr lang="en-US" sz="2300" cap="none" dirty="0">
                <a:latin typeface="Calibri" panose="020F0502020204030204" pitchFamily="34" charset="0"/>
                <a:cs typeface="Calibri" panose="020F0502020204030204" pitchFamily="34" charset="0"/>
              </a:rPr>
              <a:t>Why would you want to use SAS? </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This allows the client to access the containers and blobs in your storage account without knowing your storage account keys. Rather than putting the storage account keys in the web application, we could call a service to get an SAS that would give the customer a specific time interval, permission, and access to upload files to blob storage.</a:t>
            </a:r>
          </a:p>
          <a:p>
            <a:r>
              <a:rPr lang="en-US" sz="2300" cap="none" dirty="0">
                <a:latin typeface="Calibri" panose="020F0502020204030204" pitchFamily="34" charset="0"/>
                <a:cs typeface="Calibri" panose="020F0502020204030204" pitchFamily="34" charset="0"/>
              </a:rPr>
              <a:t>Operations that use shared access signatures should be performed only over an HTTPS connection, and shared access signature URIs should only be distributed on a secure connection such as HTTPS.</a:t>
            </a:r>
          </a:p>
          <a:p>
            <a:endParaRPr lang="en-US" sz="2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4316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fontScale="77500" lnSpcReduction="20000"/>
          </a:bodyPr>
          <a:lstStyle/>
          <a:p>
            <a:r>
              <a:rPr lang="en-US" sz="2300" cap="none" dirty="0">
                <a:latin typeface="Calibri" panose="020F0502020204030204" pitchFamily="34" charset="0"/>
                <a:cs typeface="Calibri" panose="020F0502020204030204" pitchFamily="34" charset="0"/>
              </a:rPr>
              <a:t>Default Container permissions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When proceeding to control access to your blob storage, you start with the container permissions. You can set the permissions for each container in blob storage to one of three values: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Private – no public access to blobs or containers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Blob – public read access for blobs</a:t>
            </a:r>
          </a:p>
          <a:p>
            <a:pPr lvl="1">
              <a:buFont typeface="Wingdings" panose="05000000000000000000" pitchFamily="2" charset="2"/>
              <a:buChar char="ü"/>
            </a:pPr>
            <a:r>
              <a:rPr lang="en-US" sz="2300" cap="none" dirty="0">
                <a:latin typeface="Calibri" panose="020F0502020204030204" pitchFamily="34" charset="0"/>
                <a:cs typeface="Calibri" panose="020F0502020204030204" pitchFamily="34" charset="0"/>
              </a:rPr>
              <a:t>Container – public read access for blob containers and blobs</a:t>
            </a:r>
          </a:p>
          <a:p>
            <a:r>
              <a:rPr lang="en-US" sz="2300" b="1" cap="none" dirty="0">
                <a:latin typeface="Calibri" panose="020F0502020204030204" pitchFamily="34" charset="0"/>
                <a:cs typeface="Calibri" panose="020F0502020204030204" pitchFamily="34" charset="0"/>
              </a:rPr>
              <a:t>Types of shared access signatures in Azure</a:t>
            </a:r>
            <a:r>
              <a:rPr lang="en-US" sz="23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2400" b="1" cap="none" dirty="0">
                <a:latin typeface="Calibri" panose="020F0502020204030204" pitchFamily="34" charset="0"/>
                <a:cs typeface="Calibri" panose="020F0502020204030204" pitchFamily="34" charset="0"/>
              </a:rPr>
              <a:t>User delegation SAS</a:t>
            </a:r>
            <a:r>
              <a:rPr lang="en-US" sz="2400" cap="none" dirty="0">
                <a:latin typeface="Calibri" panose="020F0502020204030204" pitchFamily="34" charset="0"/>
                <a:cs typeface="Calibri" panose="020F0502020204030204" pitchFamily="34" charset="0"/>
              </a:rPr>
              <a:t>: It applies to Blob storage only. When your application design requires shared access signatures, use Azure AD credentials to create a user delegation SAS(analogous to the account key used to sign a service SAS or an account SAS except that it relies on your Azure AD credentials) for superior security.</a:t>
            </a:r>
          </a:p>
          <a:p>
            <a:pPr lvl="1">
              <a:buFont typeface="Wingdings" panose="05000000000000000000" pitchFamily="2" charset="2"/>
              <a:buChar char="ü"/>
            </a:pPr>
            <a:r>
              <a:rPr lang="en-US" sz="2400" b="1" cap="none" dirty="0">
                <a:latin typeface="Calibri" panose="020F0502020204030204" pitchFamily="34" charset="0"/>
                <a:cs typeface="Calibri" panose="020F0502020204030204" pitchFamily="34" charset="0"/>
              </a:rPr>
              <a:t>Service SAS</a:t>
            </a:r>
            <a:r>
              <a:rPr lang="en-US" sz="2400" cap="none" dirty="0">
                <a:latin typeface="Calibri" panose="020F0502020204030204" pitchFamily="34" charset="0"/>
                <a:cs typeface="Calibri" panose="020F0502020204030204" pitchFamily="34" charset="0"/>
              </a:rPr>
              <a:t>: A service SAS is secured with the storage account key. A service SAS delegates access to a resource in only one of the Azure Storage services: Blob storage, Queue storage, Table storage, or Azure Files.</a:t>
            </a:r>
          </a:p>
          <a:p>
            <a:pPr lvl="1">
              <a:buFont typeface="Wingdings" panose="05000000000000000000" pitchFamily="2" charset="2"/>
              <a:buChar char="ü"/>
            </a:pPr>
            <a:r>
              <a:rPr lang="en-US" sz="2400" b="1" cap="none" dirty="0">
                <a:latin typeface="Calibri" panose="020F0502020204030204" pitchFamily="34" charset="0"/>
                <a:cs typeface="Calibri" panose="020F0502020204030204" pitchFamily="34" charset="0"/>
              </a:rPr>
              <a:t>Account SAS </a:t>
            </a:r>
            <a:r>
              <a:rPr lang="en-US" sz="2400" cap="none" dirty="0">
                <a:latin typeface="Calibri" panose="020F0502020204030204" pitchFamily="34" charset="0"/>
                <a:cs typeface="Calibri" panose="020F0502020204030204" pitchFamily="34" charset="0"/>
              </a:rPr>
              <a:t>: An account SAS is secured with the storage account key. An account SAS delegates access to resources in one or more of the storage services. All of the operations available via a service or user delegation SAS are also available via an account SAS. Additionally, with the account SAS, you can delegate access to operations that apply at the level of the service, such as Get/Set Service Properties and Get Service Stats operations. </a:t>
            </a:r>
          </a:p>
          <a:p>
            <a:pPr marL="0" indent="0">
              <a:buNone/>
            </a:pPr>
            <a:endParaRPr lang="en-US" sz="21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369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US" sz="2800" b="1" dirty="0"/>
              <a:t>Secure Access  Signature(SAS): </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a:bodyPr>
          <a:lstStyle/>
          <a:p>
            <a:r>
              <a:rPr lang="en-US" sz="1800" b="1" cap="none" dirty="0">
                <a:latin typeface="Calibri" panose="020F0502020204030204" pitchFamily="34" charset="0"/>
                <a:cs typeface="Calibri" panose="020F0502020204030204" pitchFamily="34" charset="0"/>
              </a:rPr>
              <a:t>Ad hoc SAS: </a:t>
            </a:r>
            <a:r>
              <a:rPr lang="en-US" sz="1800" cap="none" dirty="0">
                <a:latin typeface="Calibri" panose="020F0502020204030204" pitchFamily="34" charset="0"/>
                <a:cs typeface="Calibri" panose="020F0502020204030204" pitchFamily="34" charset="0"/>
              </a:rPr>
              <a:t>When you create an ad hoc SAS, the start time, expiry time, and permissions for the SAS are all specified in the SAS URI. Any type of SAS can be an ad hoc SAS.</a:t>
            </a:r>
          </a:p>
          <a:p>
            <a:r>
              <a:rPr lang="en-US" sz="1800" b="1" cap="none" dirty="0">
                <a:latin typeface="Calibri" panose="020F0502020204030204" pitchFamily="34" charset="0"/>
                <a:cs typeface="Calibri" panose="020F0502020204030204" pitchFamily="34" charset="0"/>
              </a:rPr>
              <a:t>Service SAS with stored access policy: </a:t>
            </a:r>
            <a:r>
              <a:rPr lang="en-US" sz="1800" cap="none" dirty="0">
                <a:latin typeface="Calibri" panose="020F0502020204030204" pitchFamily="34" charset="0"/>
                <a:cs typeface="Calibri" panose="020F0502020204030204" pitchFamily="34" charset="0"/>
              </a:rPr>
              <a:t>A stored access policy is defined on a resource container, which can be a blob container, table, queue, or file </a:t>
            </a:r>
            <a:r>
              <a:rPr lang="en-US" sz="1800" cap="none" dirty="0" err="1">
                <a:latin typeface="Calibri" panose="020F0502020204030204" pitchFamily="34" charset="0"/>
                <a:cs typeface="Calibri" panose="020F0502020204030204" pitchFamily="34" charset="0"/>
              </a:rPr>
              <a:t>share.The</a:t>
            </a:r>
            <a:r>
              <a:rPr lang="en-US" sz="1800" cap="none" dirty="0">
                <a:latin typeface="Calibri" panose="020F0502020204030204" pitchFamily="34" charset="0"/>
                <a:cs typeface="Calibri" panose="020F0502020204030204" pitchFamily="34" charset="0"/>
              </a:rPr>
              <a:t> stored access policy can be used to manage constraints for one or more service shared access signatures. When you associate a service SAS with a stored access policy, the SAS inherits the constraints—the start time, expiry time, and permissions—defined for the stored access policy.</a:t>
            </a:r>
          </a:p>
        </p:txBody>
      </p:sp>
    </p:spTree>
    <p:extLst>
      <p:ext uri="{BB962C8B-B14F-4D97-AF65-F5344CB8AC3E}">
        <p14:creationId xmlns:p14="http://schemas.microsoft.com/office/powerpoint/2010/main" val="495512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238795"/>
            <a:ext cx="10364451" cy="715108"/>
          </a:xfrm>
        </p:spPr>
        <p:txBody>
          <a:bodyPr>
            <a:normAutofit fontScale="90000"/>
          </a:bodyPr>
          <a:lstStyle/>
          <a:p>
            <a:pPr algn="l"/>
            <a:br>
              <a:rPr lang="en-IN" b="1" dirty="0"/>
            </a:br>
            <a:br>
              <a:rPr lang="en-IN" b="1" dirty="0"/>
            </a:br>
            <a:r>
              <a:rPr lang="en-US" sz="2800" b="1" dirty="0"/>
              <a:t>Move data to Blob storage:</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715618"/>
            <a:ext cx="10363826" cy="6069495"/>
          </a:xfrm>
        </p:spPr>
        <p:txBody>
          <a:bodyPr>
            <a:normAutofit/>
          </a:bodyPr>
          <a:lstStyle/>
          <a:p>
            <a:r>
              <a:rPr lang="en-US" sz="1600" cap="none" dirty="0">
                <a:latin typeface="Calibri" panose="020F0502020204030204" pitchFamily="34" charset="0"/>
                <a:cs typeface="Calibri" panose="020F0502020204030204" pitchFamily="34" charset="0"/>
              </a:rPr>
              <a:t>A number of solutions exist for migrating existing data to Blob storage:</a:t>
            </a:r>
          </a:p>
          <a:p>
            <a:r>
              <a:rPr lang="en-US" sz="1600" b="1" cap="none" dirty="0" err="1">
                <a:latin typeface="Calibri" panose="020F0502020204030204" pitchFamily="34" charset="0"/>
                <a:cs typeface="Calibri" panose="020F0502020204030204" pitchFamily="34" charset="0"/>
              </a:rPr>
              <a:t>AzCopy</a:t>
            </a:r>
            <a:r>
              <a:rPr lang="en-US" sz="1600" b="1" cap="none"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rPr>
              <a:t>is an easy-to-use command-line tool for Windows and Linux that copies data to and from Blob storage, across containers, or across storage accounts. </a:t>
            </a:r>
          </a:p>
          <a:p>
            <a:r>
              <a:rPr lang="en-US" sz="1600" b="1" cap="none" dirty="0">
                <a:latin typeface="Calibri" panose="020F0502020204030204" pitchFamily="34" charset="0"/>
                <a:cs typeface="Calibri" panose="020F0502020204030204" pitchFamily="34" charset="0"/>
              </a:rPr>
              <a:t>Azure Storage Data Movement library:</a:t>
            </a:r>
            <a:r>
              <a:rPr lang="en-US" sz="1800" dirty="0"/>
              <a:t> </a:t>
            </a:r>
            <a:r>
              <a:rPr lang="en-US" sz="1600" cap="none" dirty="0">
                <a:latin typeface="Calibri" panose="020F0502020204030204" pitchFamily="34" charset="0"/>
                <a:cs typeface="Calibri" panose="020F0502020204030204" pitchFamily="34" charset="0"/>
              </a:rPr>
              <a:t>is a .NET library for moving data between Azure Storage services. The </a:t>
            </a:r>
            <a:r>
              <a:rPr lang="en-US" sz="1600" cap="none" dirty="0" err="1">
                <a:latin typeface="Calibri" panose="020F0502020204030204" pitchFamily="34" charset="0"/>
                <a:cs typeface="Calibri" panose="020F0502020204030204" pitchFamily="34" charset="0"/>
              </a:rPr>
              <a:t>AzCopy</a:t>
            </a:r>
            <a:r>
              <a:rPr lang="en-US" sz="1600" cap="none" dirty="0">
                <a:latin typeface="Calibri" panose="020F0502020204030204" pitchFamily="34" charset="0"/>
                <a:cs typeface="Calibri" panose="020F0502020204030204" pitchFamily="34" charset="0"/>
              </a:rPr>
              <a:t> utility is built with the Data Movement library. </a:t>
            </a:r>
          </a:p>
          <a:p>
            <a:r>
              <a:rPr lang="en-US" sz="1600" b="1" cap="none" dirty="0">
                <a:latin typeface="Calibri" panose="020F0502020204030204" pitchFamily="34" charset="0"/>
                <a:cs typeface="Calibri" panose="020F0502020204030204" pitchFamily="34" charset="0"/>
              </a:rPr>
              <a:t>Azure Data Factory: </a:t>
            </a:r>
            <a:r>
              <a:rPr lang="en-US" sz="1600" cap="none" dirty="0">
                <a:latin typeface="Calibri" panose="020F0502020204030204" pitchFamily="34" charset="0"/>
                <a:cs typeface="Calibri" panose="020F0502020204030204" pitchFamily="34" charset="0"/>
              </a:rPr>
              <a:t>supports copying data to and from Blob storage by using the account key, a shared access signature, a service principal, or managed identities for Azure resources.</a:t>
            </a:r>
          </a:p>
          <a:p>
            <a:r>
              <a:rPr lang="en-US" sz="1600" b="1" cap="none" dirty="0" err="1">
                <a:latin typeface="Calibri" panose="020F0502020204030204" pitchFamily="34" charset="0"/>
                <a:cs typeface="Calibri" panose="020F0502020204030204" pitchFamily="34" charset="0"/>
              </a:rPr>
              <a:t>Blobfuse</a:t>
            </a:r>
            <a:r>
              <a:rPr lang="en-US" sz="1600" b="1" cap="none" dirty="0">
                <a:latin typeface="Calibri" panose="020F0502020204030204" pitchFamily="34" charset="0"/>
                <a:cs typeface="Calibri" panose="020F0502020204030204" pitchFamily="34" charset="0"/>
              </a:rPr>
              <a:t>: </a:t>
            </a:r>
            <a:r>
              <a:rPr lang="en-US" sz="1800" dirty="0"/>
              <a:t> </a:t>
            </a:r>
            <a:r>
              <a:rPr lang="en-US" sz="1600" cap="none" dirty="0">
                <a:latin typeface="Calibri" panose="020F0502020204030204" pitchFamily="34" charset="0"/>
                <a:cs typeface="Calibri" panose="020F0502020204030204" pitchFamily="34" charset="0"/>
              </a:rPr>
              <a:t>is a virtual file system driver for Azure Blob storage. You can use </a:t>
            </a:r>
            <a:r>
              <a:rPr lang="en-US" sz="1600" cap="none" dirty="0" err="1">
                <a:latin typeface="Calibri" panose="020F0502020204030204" pitchFamily="34" charset="0"/>
                <a:cs typeface="Calibri" panose="020F0502020204030204" pitchFamily="34" charset="0"/>
              </a:rPr>
              <a:t>blobfuse</a:t>
            </a:r>
            <a:r>
              <a:rPr lang="en-US" sz="1600" cap="none" dirty="0">
                <a:latin typeface="Calibri" panose="020F0502020204030204" pitchFamily="34" charset="0"/>
                <a:cs typeface="Calibri" panose="020F0502020204030204" pitchFamily="34" charset="0"/>
              </a:rPr>
              <a:t> to access your existing block blob data in your Storage account through the Linux file system. </a:t>
            </a:r>
          </a:p>
          <a:p>
            <a:r>
              <a:rPr lang="en-US" sz="1600" b="1" cap="none" dirty="0">
                <a:latin typeface="Calibri" panose="020F0502020204030204" pitchFamily="34" charset="0"/>
                <a:cs typeface="Calibri" panose="020F0502020204030204" pitchFamily="34" charset="0"/>
              </a:rPr>
              <a:t>Azure Data Box : </a:t>
            </a:r>
            <a:r>
              <a:rPr lang="en-US" sz="1600" cap="none" dirty="0">
                <a:latin typeface="Calibri" panose="020F0502020204030204" pitchFamily="34" charset="0"/>
                <a:cs typeface="Calibri" panose="020F0502020204030204" pitchFamily="34" charset="0"/>
              </a:rPr>
              <a:t>Service is available to transfer on-premises data to </a:t>
            </a:r>
            <a:r>
              <a:rPr lang="en-US" sz="1600" b="1" cap="none" dirty="0">
                <a:latin typeface="Calibri" panose="020F0502020204030204" pitchFamily="34" charset="0"/>
                <a:cs typeface="Calibri" panose="020F0502020204030204" pitchFamily="34" charset="0"/>
              </a:rPr>
              <a:t>Blob storage </a:t>
            </a:r>
            <a:r>
              <a:rPr lang="en-US" sz="1600" cap="none" dirty="0">
                <a:latin typeface="Calibri" panose="020F0502020204030204" pitchFamily="34" charset="0"/>
                <a:cs typeface="Calibri" panose="020F0502020204030204" pitchFamily="34" charset="0"/>
              </a:rPr>
              <a:t>when large datasets or network constraints make uploading data over the wire unrealistic. The secure data transfer is accelerated by shipping you a proprietary Data Box storage device. Each storage device has a maximum usable storage capacity of 80 TB and is transported to your datacenter through a regional carrier. Depending on your data size, you can request </a:t>
            </a:r>
            <a:r>
              <a:rPr lang="en-US" sz="16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Azure Data Box Disk</a:t>
            </a:r>
            <a:r>
              <a:rPr lang="en-US" sz="1600" cap="none" dirty="0">
                <a:latin typeface="Calibri" panose="020F0502020204030204" pitchFamily="34" charset="0"/>
                <a:cs typeface="Calibri" panose="020F0502020204030204" pitchFamily="34" charset="0"/>
              </a:rPr>
              <a:t>, </a:t>
            </a:r>
            <a:r>
              <a:rPr lang="en-US" sz="16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Azure Data Box</a:t>
            </a:r>
            <a:r>
              <a:rPr lang="en-US" sz="1600" cap="none" dirty="0">
                <a:latin typeface="Calibri" panose="020F0502020204030204" pitchFamily="34" charset="0"/>
                <a:cs typeface="Calibri" panose="020F0502020204030204" pitchFamily="34" charset="0"/>
              </a:rPr>
              <a:t>, or </a:t>
            </a:r>
            <a:r>
              <a:rPr lang="en-US" sz="16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Azure Data Box Heavy</a:t>
            </a:r>
            <a:r>
              <a:rPr lang="en-US" sz="1600" cap="none" dirty="0">
                <a:latin typeface="Calibri" panose="020F0502020204030204" pitchFamily="34" charset="0"/>
                <a:cs typeface="Calibri" panose="020F0502020204030204" pitchFamily="34" charset="0"/>
              </a:rPr>
              <a:t> devices from Microsoft. </a:t>
            </a:r>
          </a:p>
          <a:p>
            <a:r>
              <a:rPr lang="en-US" sz="1600" b="1" cap="none" dirty="0">
                <a:latin typeface="Calibri" panose="020F0502020204030204" pitchFamily="34" charset="0"/>
                <a:cs typeface="Calibri" panose="020F0502020204030204" pitchFamily="34" charset="0"/>
              </a:rPr>
              <a:t>Azure Import/Export service: </a:t>
            </a:r>
            <a:r>
              <a:rPr lang="en-US" sz="1600" cap="none" dirty="0">
                <a:latin typeface="Calibri" panose="020F0502020204030204" pitchFamily="34" charset="0"/>
                <a:cs typeface="Calibri" panose="020F0502020204030204" pitchFamily="34" charset="0"/>
              </a:rPr>
              <a:t>provides a way to import or export large amounts of data to Azure Blob storage or Azure Files and from your storage account using hard drives that you provide</a:t>
            </a:r>
            <a:r>
              <a:rPr lang="en-US" sz="1800" dirty="0"/>
              <a:t>.</a:t>
            </a:r>
            <a:endParaRPr lang="en-US" sz="16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763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2524" y="252301"/>
            <a:ext cx="10364451" cy="715108"/>
          </a:xfrm>
        </p:spPr>
        <p:txBody>
          <a:bodyPr>
            <a:normAutofit fontScale="90000"/>
          </a:bodyPr>
          <a:lstStyle/>
          <a:p>
            <a:pPr algn="l"/>
            <a:br>
              <a:rPr lang="en-IN" b="1" dirty="0"/>
            </a:br>
            <a:br>
              <a:rPr lang="en-IN" b="1" dirty="0"/>
            </a:br>
            <a:r>
              <a:rPr lang="en-IN" sz="2800" b="1" dirty="0"/>
              <a:t>Copy Data using </a:t>
            </a:r>
            <a:r>
              <a:rPr lang="en-US" sz="2800" b="1" dirty="0" err="1"/>
              <a:t>AzCopy</a:t>
            </a: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689114"/>
            <a:ext cx="10363826" cy="6069495"/>
          </a:xfrm>
        </p:spPr>
        <p:txBody>
          <a:bodyPr>
            <a:normAutofit/>
          </a:bodyPr>
          <a:lstStyle/>
          <a:p>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is a command-line utility that you can use to copy blobs or files to or from a storage account.</a:t>
            </a:r>
          </a:p>
          <a:p>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V10 is the currently supported version of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a:t>
            </a:r>
          </a:p>
          <a:p>
            <a:r>
              <a:rPr lang="en-US" sz="1800" b="1" cap="none" dirty="0">
                <a:latin typeface="Calibri" panose="020F0502020204030204" pitchFamily="34" charset="0"/>
                <a:cs typeface="Calibri" panose="020F0502020204030204" pitchFamily="34" charset="0"/>
              </a:rPr>
              <a:t>Steps to Run </a:t>
            </a:r>
            <a:r>
              <a:rPr lang="en-US" sz="1800" b="1" cap="none" dirty="0" err="1">
                <a:latin typeface="Calibri" panose="020F0502020204030204" pitchFamily="34" charset="0"/>
                <a:cs typeface="Calibri" panose="020F0502020204030204" pitchFamily="34" charset="0"/>
              </a:rPr>
              <a:t>AzCopy</a:t>
            </a:r>
            <a:endParaRPr lang="en-US" sz="1800" b="1"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b="1" cap="none" dirty="0">
                <a:latin typeface="Calibri" panose="020F0502020204030204" pitchFamily="34" charset="0"/>
                <a:cs typeface="Calibri" panose="020F0502020204030204" pitchFamily="34" charset="0"/>
              </a:rPr>
              <a:t>Install and set path</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AzCopy</a:t>
            </a:r>
            <a:r>
              <a:rPr lang="en-US" cap="none" dirty="0">
                <a:latin typeface="Calibri" panose="020F0502020204030204" pitchFamily="34" charset="0"/>
                <a:cs typeface="Calibri" panose="020F0502020204030204" pitchFamily="34" charset="0"/>
              </a:rPr>
              <a:t> V10 is just an executable file, so there's nothing to install in your system.</a:t>
            </a:r>
          </a:p>
          <a:p>
            <a:pPr lvl="1">
              <a:buFont typeface="Wingdings" panose="05000000000000000000" pitchFamily="2" charset="2"/>
              <a:buChar char="ü"/>
            </a:pPr>
            <a:r>
              <a:rPr lang="en-US" b="1" cap="none" dirty="0">
                <a:latin typeface="Calibri" panose="020F0502020204030204" pitchFamily="34" charset="0"/>
                <a:cs typeface="Calibri" panose="020F0502020204030204" pitchFamily="34" charset="0"/>
              </a:rPr>
              <a:t>Choose how you'll provide authorization credentials : </a:t>
            </a:r>
            <a:r>
              <a:rPr lang="en-US" cap="none" dirty="0">
                <a:latin typeface="Calibri" panose="020F0502020204030204" pitchFamily="34" charset="0"/>
                <a:cs typeface="Calibri" panose="020F0502020204030204" pitchFamily="34" charset="0"/>
              </a:rPr>
              <a:t>SAS token, Azure AD(Authenticate using any- user </a:t>
            </a:r>
            <a:r>
              <a:rPr lang="en-US" cap="none" dirty="0" err="1">
                <a:latin typeface="Calibri" panose="020F0502020204030204" pitchFamily="34" charset="0"/>
                <a:cs typeface="Calibri" panose="020F0502020204030204" pitchFamily="34" charset="0"/>
              </a:rPr>
              <a:t>identity,service</a:t>
            </a:r>
            <a:r>
              <a:rPr lang="en-US" cap="none" dirty="0">
                <a:latin typeface="Calibri" panose="020F0502020204030204" pitchFamily="34" charset="0"/>
                <a:cs typeface="Calibri" panose="020F0502020204030204" pitchFamily="34" charset="0"/>
              </a:rPr>
              <a:t> </a:t>
            </a:r>
            <a:r>
              <a:rPr lang="en-US" cap="none" dirty="0" err="1">
                <a:latin typeface="Calibri" panose="020F0502020204030204" pitchFamily="34" charset="0"/>
                <a:cs typeface="Calibri" panose="020F0502020204030204" pitchFamily="34" charset="0"/>
              </a:rPr>
              <a:t>principal,managed</a:t>
            </a:r>
            <a:r>
              <a:rPr lang="en-US" cap="none" dirty="0">
                <a:latin typeface="Calibri" panose="020F0502020204030204" pitchFamily="34" charset="0"/>
                <a:cs typeface="Calibri" panose="020F0502020204030204" pitchFamily="34" charset="0"/>
              </a:rPr>
              <a:t> identity)</a:t>
            </a:r>
          </a:p>
          <a:p>
            <a:pPr lvl="1">
              <a:buFont typeface="Wingdings" panose="05000000000000000000" pitchFamily="2" charset="2"/>
              <a:buChar char="ü"/>
            </a:pPr>
            <a:r>
              <a:rPr lang="en-US" b="1" cap="none" dirty="0">
                <a:latin typeface="Calibri" panose="020F0502020204030204" pitchFamily="34" charset="0"/>
                <a:cs typeface="Calibri" panose="020F0502020204030204" pitchFamily="34" charset="0"/>
              </a:rPr>
              <a:t>Transfer files : Examples – </a:t>
            </a:r>
          </a:p>
          <a:p>
            <a:pPr lvl="2"/>
            <a:r>
              <a:rPr lang="en-US" sz="18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and blob storage</a:t>
            </a:r>
            <a:endParaRPr lang="en-US" sz="1800" cap="none" dirty="0">
              <a:latin typeface="Calibri" panose="020F0502020204030204" pitchFamily="34" charset="0"/>
              <a:cs typeface="Calibri" panose="020F0502020204030204" pitchFamily="34" charset="0"/>
            </a:endParaRPr>
          </a:p>
          <a:p>
            <a:pPr lvl="2"/>
            <a:r>
              <a:rPr lang="en-US" sz="18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and file storage</a:t>
            </a:r>
            <a:endParaRPr lang="en-US" sz="1800" cap="none" dirty="0">
              <a:latin typeface="Calibri" panose="020F0502020204030204" pitchFamily="34" charset="0"/>
              <a:cs typeface="Calibri" panose="020F0502020204030204" pitchFamily="34" charset="0"/>
            </a:endParaRPr>
          </a:p>
          <a:p>
            <a:pPr lvl="2"/>
            <a:r>
              <a:rPr lang="en-US" sz="18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 and Amazon S3 buckets</a:t>
            </a:r>
            <a:endParaRPr lang="en-US" sz="1800" cap="none" dirty="0">
              <a:latin typeface="Calibri" panose="020F0502020204030204" pitchFamily="34" charset="0"/>
              <a:cs typeface="Calibri" panose="020F0502020204030204" pitchFamily="34" charset="0"/>
            </a:endParaRPr>
          </a:p>
          <a:p>
            <a:pPr lvl="2"/>
            <a:r>
              <a:rPr lang="en-US" sz="1800"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Transfer data with </a:t>
            </a:r>
            <a:r>
              <a:rPr lang="en-US" sz="1800" cap="none" dirty="0" err="1">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AzCopy</a:t>
            </a:r>
            <a:r>
              <a:rPr lang="en-US" sz="1800"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and Azure Stack storage</a:t>
            </a:r>
            <a:endParaRPr lang="en-US" sz="1800" cap="none" dirty="0">
              <a:latin typeface="Calibri" panose="020F0502020204030204" pitchFamily="34" charset="0"/>
              <a:cs typeface="Calibri" panose="020F0502020204030204" pitchFamily="34" charset="0"/>
            </a:endParaRPr>
          </a:p>
          <a:p>
            <a:r>
              <a:rPr lang="en-US" sz="1800" cap="none" dirty="0">
                <a:latin typeface="Calibri" panose="020F0502020204030204" pitchFamily="34" charset="0"/>
                <a:cs typeface="Calibri" panose="020F0502020204030204" pitchFamily="34" charset="0"/>
              </a:rPr>
              <a:t>Ways to use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a:t>
            </a:r>
          </a:p>
          <a:p>
            <a:pPr marL="742950" lvl="2" indent="-285750">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Use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in a script</a:t>
            </a:r>
          </a:p>
          <a:p>
            <a:pPr marL="742950" lvl="2" indent="-285750">
              <a:spcBef>
                <a:spcPts val="1000"/>
              </a:spcBef>
              <a:buFont typeface="Wingdings" panose="05000000000000000000" pitchFamily="2" charset="2"/>
              <a:buChar char="ü"/>
            </a:pPr>
            <a:r>
              <a:rPr lang="en-US" sz="1800" cap="none" dirty="0">
                <a:latin typeface="Calibri" panose="020F0502020204030204" pitchFamily="34" charset="0"/>
                <a:cs typeface="Calibri" panose="020F0502020204030204" pitchFamily="34" charset="0"/>
              </a:rPr>
              <a:t>Use </a:t>
            </a:r>
            <a:r>
              <a:rPr lang="en-US" sz="1800" cap="none" dirty="0" err="1">
                <a:latin typeface="Calibri" panose="020F0502020204030204" pitchFamily="34" charset="0"/>
                <a:cs typeface="Calibri" panose="020F0502020204030204" pitchFamily="34" charset="0"/>
              </a:rPr>
              <a:t>AzCopy</a:t>
            </a:r>
            <a:r>
              <a:rPr lang="en-US" sz="1800" cap="none" dirty="0">
                <a:latin typeface="Calibri" panose="020F0502020204030204" pitchFamily="34" charset="0"/>
                <a:cs typeface="Calibri" panose="020F0502020204030204" pitchFamily="34" charset="0"/>
              </a:rPr>
              <a:t> in Azure Storage Explorer</a:t>
            </a:r>
          </a:p>
          <a:p>
            <a:pPr lvl="1"/>
            <a:endParaRPr lang="en-US" sz="20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b="1"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u="sng" cap="none" dirty="0">
              <a:latin typeface="Calibri" panose="020F0502020204030204" pitchFamily="34" charset="0"/>
              <a:cs typeface="Calibri" panose="020F0502020204030204" pitchFamily="34" charset="0"/>
            </a:endParaRPr>
          </a:p>
          <a:p>
            <a:pPr marL="457200" lvl="1" indent="0">
              <a:buNone/>
            </a:pPr>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8323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649866"/>
            <a:ext cx="10364451" cy="715108"/>
          </a:xfrm>
        </p:spPr>
        <p:txBody>
          <a:bodyPr>
            <a:normAutofit fontScale="90000"/>
          </a:bodyPr>
          <a:lstStyle/>
          <a:p>
            <a:pPr algn="l"/>
            <a:br>
              <a:rPr lang="en-IN" sz="2800" b="1" dirty="0"/>
            </a:br>
            <a:br>
              <a:rPr lang="en-IN" sz="2800" b="1" dirty="0"/>
            </a:br>
            <a:r>
              <a:rPr lang="en-US" sz="2800" b="1" dirty="0"/>
              <a:t>Copy and transform data in Azure Blob storage by using Azure Data Factory</a:t>
            </a:r>
            <a:br>
              <a:rPr lang="en-US" b="1" dirty="0"/>
            </a:br>
            <a:br>
              <a:rPr lang="en-US" b="1" dirty="0"/>
            </a:br>
            <a:br>
              <a:rPr lang="en-US" sz="2800" b="1" dirty="0"/>
            </a:br>
            <a:br>
              <a:rPr lang="en-US" sz="2800" b="1" dirty="0"/>
            </a:b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149" y="755374"/>
            <a:ext cx="10363826" cy="5910469"/>
          </a:xfrm>
        </p:spPr>
        <p:txBody>
          <a:bodyPr>
            <a:normAutofit fontScale="92500" lnSpcReduction="20000"/>
          </a:bodyPr>
          <a:lstStyle/>
          <a:p>
            <a:r>
              <a:rPr lang="en-US" sz="1900" cap="none" dirty="0">
                <a:latin typeface="Calibri" panose="020F0502020204030204" pitchFamily="34" charset="0"/>
                <a:cs typeface="Calibri" panose="020F0502020204030204" pitchFamily="34" charset="0"/>
              </a:rPr>
              <a:t>To copy  and transform data to and from Azure Blob storage using Data Factory we can use Copy Activity and Data Flow respectively.</a:t>
            </a:r>
          </a:p>
          <a:p>
            <a:r>
              <a:rPr lang="en-US" sz="1900" cap="none" dirty="0">
                <a:latin typeface="Calibri" panose="020F0502020204030204" pitchFamily="34" charset="0"/>
                <a:cs typeface="Calibri" panose="020F0502020204030204" pitchFamily="34" charset="0"/>
              </a:rPr>
              <a:t>Supported capabilities of Azure Blob Connector – </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This Azure Blob connector is supported for the following activities: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Copy activity</a:t>
            </a:r>
            <a:r>
              <a:rPr lang="en-US" sz="1900" cap="none" dirty="0">
                <a:latin typeface="Calibri" panose="020F0502020204030204" pitchFamily="34" charset="0"/>
                <a:cs typeface="Calibri" panose="020F0502020204030204" pitchFamily="34" charset="0"/>
              </a:rPr>
              <a:t> with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supported source/sink matrix</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Mapping data flow</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Lookup activity</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err="1">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GetMetadata</a:t>
            </a:r>
            <a:r>
              <a:rPr lang="en-US" sz="1900" cap="none" dirty="0">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 activity</a:t>
            </a:r>
            <a:endParaRPr lang="en-US" sz="1900"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Delete activity</a:t>
            </a:r>
            <a:endParaRPr lang="en-US" sz="1900" cap="none" dirty="0">
              <a:latin typeface="Calibri" panose="020F0502020204030204" pitchFamily="34" charset="0"/>
              <a:cs typeface="Calibri" panose="020F0502020204030204" pitchFamily="34" charset="0"/>
            </a:endParaRPr>
          </a:p>
          <a:p>
            <a:r>
              <a:rPr lang="en-US" sz="1900" cap="none" dirty="0">
                <a:latin typeface="Calibri" panose="020F0502020204030204" pitchFamily="34" charset="0"/>
                <a:cs typeface="Calibri" panose="020F0502020204030204" pitchFamily="34" charset="0"/>
              </a:rPr>
              <a:t>For Copy activity, this Blob storage connector supports: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to and from general-purpose Azure storage accounts and hot/cool blob storage.</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by using account key, service shared access signature, service principal or managed identities for Azure resources authentications.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from block, append, or page blobs and copying data to only block blobs.</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rPr>
              <a:t>Copying blobs as is or parsing or generating blobs with </a:t>
            </a:r>
            <a:r>
              <a:rPr lang="en-US" sz="1900" cap="none" dirty="0">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supported file formats and compression codecs</a:t>
            </a:r>
            <a:r>
              <a:rPr lang="en-US" sz="1900" cap="none" dirty="0">
                <a:latin typeface="Calibri" panose="020F0502020204030204" pitchFamily="34" charset="0"/>
                <a:cs typeface="Calibri" panose="020F0502020204030204" pitchFamily="34" charset="0"/>
              </a:rPr>
              <a:t>.</a:t>
            </a:r>
          </a:p>
          <a:p>
            <a:pPr lvl="1">
              <a:buFont typeface="Wingdings" panose="05000000000000000000" pitchFamily="2" charset="2"/>
              <a:buChar char="ü"/>
            </a:pPr>
            <a:r>
              <a:rPr lang="en-US" sz="1900" cap="none" dirty="0">
                <a:latin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Preserve file metadata during copy</a:t>
            </a:r>
            <a:r>
              <a:rPr lang="en-US" sz="1900" cap="none" dirty="0">
                <a:latin typeface="Calibri" panose="020F0502020204030204" pitchFamily="34" charset="0"/>
                <a:cs typeface="Calibri" panose="020F0502020204030204" pitchFamily="34" charset="0"/>
              </a:rPr>
              <a:t>.</a:t>
            </a:r>
          </a:p>
          <a:p>
            <a:endParaRPr lang="en-US" cap="none" dirty="0">
              <a:latin typeface="Calibri" panose="020F0502020204030204" pitchFamily="34" charset="0"/>
              <a:cs typeface="Calibri" panose="020F0502020204030204" pitchFamily="34" charset="0"/>
            </a:endParaRPr>
          </a:p>
          <a:p>
            <a:pPr lvl="1"/>
            <a:endParaRPr lang="en-US" sz="1600" cap="none" dirty="0">
              <a:latin typeface="Calibri" panose="020F0502020204030204" pitchFamily="34" charset="0"/>
              <a:cs typeface="Calibri" panose="020F0502020204030204" pitchFamily="34" charset="0"/>
            </a:endParaRPr>
          </a:p>
          <a:p>
            <a:endParaRPr lang="en-US" u="sng"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pPr lvl="1">
              <a:buFont typeface="Wingdings" panose="05000000000000000000" pitchFamily="2" charset="2"/>
              <a:buChar char="ü"/>
            </a:pPr>
            <a:endParaRPr lang="en-US" cap="none" dirty="0">
              <a:latin typeface="Calibri" panose="020F0502020204030204" pitchFamily="34" charset="0"/>
              <a:cs typeface="Calibri" panose="020F0502020204030204" pitchFamily="34" charset="0"/>
            </a:endParaRPr>
          </a:p>
          <a:p>
            <a:endParaRPr lang="en-US"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285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260D3-0272-444C-860F-38D6068FC97F}"/>
              </a:ext>
            </a:extLst>
          </p:cNvPr>
          <p:cNvSpPr>
            <a:spLocks noGrp="1"/>
          </p:cNvSpPr>
          <p:nvPr>
            <p:ph type="title"/>
          </p:nvPr>
        </p:nvSpPr>
        <p:spPr>
          <a:xfrm>
            <a:off x="913149" y="808892"/>
            <a:ext cx="10364451" cy="1596177"/>
          </a:xfrm>
        </p:spPr>
        <p:txBody>
          <a:bodyPr>
            <a:normAutofit fontScale="90000"/>
          </a:bodyPr>
          <a:lstStyle/>
          <a:p>
            <a:pPr algn="l"/>
            <a:br>
              <a:rPr lang="en-IN" b="1" dirty="0"/>
            </a:br>
            <a:br>
              <a:rPr lang="en-IN" b="1" dirty="0"/>
            </a:br>
            <a:r>
              <a:rPr lang="en-IN" sz="2800" b="1" dirty="0">
                <a:latin typeface="Calibri" panose="020F0502020204030204" pitchFamily="34" charset="0"/>
                <a:cs typeface="Calibri" panose="020F0502020204030204" pitchFamily="34" charset="0"/>
              </a:rPr>
              <a:t>IPv4 and IPv6 addresses</a:t>
            </a:r>
            <a:br>
              <a:rPr lang="en-IN" b="1" dirty="0"/>
            </a:br>
            <a:endParaRPr lang="en-IN" dirty="0"/>
          </a:p>
        </p:txBody>
      </p:sp>
      <p:sp>
        <p:nvSpPr>
          <p:cNvPr id="3" name="Content Placeholder 2">
            <a:extLst>
              <a:ext uri="{FF2B5EF4-FFF2-40B4-BE49-F238E27FC236}">
                <a16:creationId xmlns:a16="http://schemas.microsoft.com/office/drawing/2014/main" id="{FE89EC88-0547-4B16-99D5-BB7005531846}"/>
              </a:ext>
            </a:extLst>
          </p:cNvPr>
          <p:cNvSpPr>
            <a:spLocks noGrp="1"/>
          </p:cNvSpPr>
          <p:nvPr>
            <p:ph sz="quarter" idx="13"/>
          </p:nvPr>
        </p:nvSpPr>
        <p:spPr>
          <a:xfrm>
            <a:off x="913774" y="2214694"/>
            <a:ext cx="10363826" cy="3834414"/>
          </a:xfrm>
        </p:spPr>
        <p:txBody>
          <a:bodyPr>
            <a:normAutofit fontScale="92500" lnSpcReduction="20000"/>
          </a:bodyPr>
          <a:lstStyle/>
          <a:p>
            <a:r>
              <a:rPr lang="en-US" sz="2200" cap="none" dirty="0">
                <a:latin typeface="Calibri" panose="020F0502020204030204" pitchFamily="34" charset="0"/>
                <a:cs typeface="Calibri" panose="020F0502020204030204" pitchFamily="34" charset="0"/>
              </a:rPr>
              <a:t>Ipv4 addresses are 32 bits long (four bytes). An example of an ipv4 address is 216.58.216.164, which is the front page of </a:t>
            </a:r>
            <a:r>
              <a:rPr lang="en-US" sz="2200" cap="none" dirty="0" err="1">
                <a:latin typeface="Calibri" panose="020F0502020204030204" pitchFamily="34" charset="0"/>
                <a:cs typeface="Calibri" panose="020F0502020204030204" pitchFamily="34" charset="0"/>
              </a:rPr>
              <a:t>google.Com</a:t>
            </a:r>
            <a:endParaRPr lang="en-US" sz="2200" cap="none" dirty="0">
              <a:latin typeface="Calibri" panose="020F0502020204030204" pitchFamily="34" charset="0"/>
              <a:cs typeface="Calibri" panose="020F0502020204030204" pitchFamily="34" charset="0"/>
            </a:endParaRPr>
          </a:p>
          <a:p>
            <a:r>
              <a:rPr lang="en-US" sz="2200" cap="none" dirty="0">
                <a:latin typeface="Calibri" panose="020F0502020204030204" pitchFamily="34" charset="0"/>
                <a:cs typeface="Calibri" panose="020F0502020204030204" pitchFamily="34" charset="0"/>
              </a:rPr>
              <a:t>The maximum value of a 32-bit number is </a:t>
            </a:r>
            <a:r>
              <a:rPr lang="en-IN" sz="2200" dirty="0">
                <a:latin typeface="Calibri" panose="020F0502020204030204" pitchFamily="34" charset="0"/>
                <a:cs typeface="Calibri" panose="020F0502020204030204" pitchFamily="34" charset="0"/>
              </a:rPr>
              <a:t>2</a:t>
            </a:r>
            <a:r>
              <a:rPr lang="en-IN" sz="2200" baseline="30000" dirty="0">
                <a:latin typeface="Calibri" panose="020F0502020204030204" pitchFamily="34" charset="0"/>
                <a:cs typeface="Calibri" panose="020F0502020204030204" pitchFamily="34" charset="0"/>
              </a:rPr>
              <a:t>32</a:t>
            </a:r>
            <a:r>
              <a:rPr lang="en-US" sz="2200" cap="none" dirty="0">
                <a:latin typeface="Calibri" panose="020F0502020204030204" pitchFamily="34" charset="0"/>
                <a:cs typeface="Calibri" panose="020F0502020204030204" pitchFamily="34" charset="0"/>
              </a:rPr>
              <a:t>, or 4,294,967,296. So the maximum number of ipv4 addresses, which is called its address space, is about 4.3 billion. In the 1980s, this was sufficient to address every networked device, but scientists knew that this space would quickly become exhausted. Technologies such as NAT have delayed the problem by allowing many devices to use a single IP address, but a larger address space is needed to serve the modern internet.</a:t>
            </a:r>
          </a:p>
          <a:p>
            <a:r>
              <a:rPr lang="en-US" sz="2200" cap="none" dirty="0">
                <a:latin typeface="Calibri" panose="020F0502020204030204" pitchFamily="34" charset="0"/>
                <a:cs typeface="Calibri" panose="020F0502020204030204" pitchFamily="34" charset="0"/>
              </a:rPr>
              <a:t>A major advantage of ipv6 is that it uses 128 bits of data to store an address, permitting 2</a:t>
            </a:r>
            <a:r>
              <a:rPr lang="en-US" sz="2200" cap="none" baseline="30000" dirty="0">
                <a:latin typeface="Calibri" panose="020F0502020204030204" pitchFamily="34" charset="0"/>
                <a:cs typeface="Calibri" panose="020F0502020204030204" pitchFamily="34" charset="0"/>
              </a:rPr>
              <a:t>128</a:t>
            </a:r>
            <a:r>
              <a:rPr lang="en-US" sz="2200" cap="none" dirty="0">
                <a:latin typeface="Calibri" panose="020F0502020204030204" pitchFamily="34" charset="0"/>
                <a:cs typeface="Calibri" panose="020F0502020204030204" pitchFamily="34" charset="0"/>
              </a:rPr>
              <a:t> unique addresses, or 340,282,366,920,938,463,463,374,607,431,768,211,456. The size of ipv6's address space — 340 duodecillion — is much, much larger than ipv4.</a:t>
            </a:r>
          </a:p>
          <a:p>
            <a:endParaRPr lang="en-US" cap="none" dirty="0"/>
          </a:p>
        </p:txBody>
      </p:sp>
    </p:spTree>
    <p:extLst>
      <p:ext uri="{BB962C8B-B14F-4D97-AF65-F5344CB8AC3E}">
        <p14:creationId xmlns:p14="http://schemas.microsoft.com/office/powerpoint/2010/main" val="228938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9609-EE2F-49A0-988C-C27E02F1063F}"/>
              </a:ext>
            </a:extLst>
          </p:cNvPr>
          <p:cNvSpPr>
            <a:spLocks noGrp="1"/>
          </p:cNvSpPr>
          <p:nvPr>
            <p:ph type="title"/>
          </p:nvPr>
        </p:nvSpPr>
        <p:spPr>
          <a:xfrm>
            <a:off x="913775" y="618517"/>
            <a:ext cx="10364451" cy="774185"/>
          </a:xfrm>
        </p:spPr>
        <p:txBody>
          <a:bodyPr>
            <a:normAutofit fontScale="90000"/>
          </a:bodyPr>
          <a:lstStyle/>
          <a:p>
            <a:pPr algn="l"/>
            <a:r>
              <a:rPr lang="en-IN" sz="2500" b="1" cap="none" dirty="0">
                <a:latin typeface="Calibri" panose="020F0502020204030204" pitchFamily="34" charset="0"/>
                <a:cs typeface="Calibri" panose="020F0502020204030204" pitchFamily="34" charset="0"/>
              </a:rPr>
              <a:t>      </a:t>
            </a:r>
            <a:r>
              <a:rPr lang="en-IN" sz="2800" dirty="0"/>
              <a:t>VNet</a:t>
            </a:r>
            <a:br>
              <a:rPr lang="en-IN" b="1" dirty="0"/>
            </a:br>
            <a:endParaRPr lang="en-IN" dirty="0"/>
          </a:p>
        </p:txBody>
      </p:sp>
      <p:sp>
        <p:nvSpPr>
          <p:cNvPr id="3" name="Content Placeholder 2">
            <a:extLst>
              <a:ext uri="{FF2B5EF4-FFF2-40B4-BE49-F238E27FC236}">
                <a16:creationId xmlns:a16="http://schemas.microsoft.com/office/drawing/2014/main" id="{A25213F7-DC95-4D72-A707-7B8386451B1B}"/>
              </a:ext>
            </a:extLst>
          </p:cNvPr>
          <p:cNvSpPr>
            <a:spLocks noGrp="1"/>
          </p:cNvSpPr>
          <p:nvPr>
            <p:ph sz="quarter" idx="13"/>
          </p:nvPr>
        </p:nvSpPr>
        <p:spPr>
          <a:xfrm>
            <a:off x="1195128" y="1005609"/>
            <a:ext cx="10363826" cy="5043499"/>
          </a:xfrm>
        </p:spPr>
        <p:txBody>
          <a:bodyPr>
            <a:normAutofit/>
          </a:bodyPr>
          <a:lstStyle/>
          <a:p>
            <a:r>
              <a:rPr lang="en-US" sz="1800" cap="none" dirty="0">
                <a:latin typeface="Calibri" panose="020F0502020204030204" pitchFamily="34" charset="0"/>
                <a:cs typeface="Calibri" panose="020F0502020204030204" pitchFamily="34" charset="0"/>
              </a:rPr>
              <a:t>Azure virtual network (VNet) is the fundamental building block for your private network in azure. VNet enables many types of azure resources, such as azure virtual machines (VM), to securely communicate with each other, the internet, and on-premises networks. VNet is similar to a traditional network that you'd operate in your own data center but brings with its additional benefits of azure's infrastructure such as scale, availability, and isolation.</a:t>
            </a:r>
          </a:p>
          <a:p>
            <a:pPr marL="0" indent="0">
              <a:buNone/>
            </a:pPr>
            <a:endParaRPr lang="en-IN" b="1" dirty="0"/>
          </a:p>
          <a:p>
            <a:pPr marL="0" indent="0">
              <a:buNone/>
            </a:pPr>
            <a:r>
              <a:rPr lang="en-IN" sz="2500" b="1" cap="none" dirty="0">
                <a:latin typeface="Calibri" panose="020F0502020204030204" pitchFamily="34" charset="0"/>
                <a:cs typeface="Calibri" panose="020F0502020204030204" pitchFamily="34" charset="0"/>
              </a:rPr>
              <a:t>VNet concepts: </a:t>
            </a:r>
          </a:p>
          <a:p>
            <a:r>
              <a:rPr lang="en-US" sz="1800" b="1" cap="none" dirty="0">
                <a:latin typeface="Calibri" panose="020F0502020204030204" pitchFamily="34" charset="0"/>
                <a:cs typeface="Calibri" panose="020F0502020204030204" pitchFamily="34" charset="0"/>
              </a:rPr>
              <a:t>Address space:</a:t>
            </a:r>
            <a:r>
              <a:rPr lang="en-US" sz="1800" cap="none" dirty="0">
                <a:latin typeface="Calibri" panose="020F0502020204030204" pitchFamily="34" charset="0"/>
                <a:cs typeface="Calibri" panose="020F0502020204030204" pitchFamily="34" charset="0"/>
              </a:rPr>
              <a:t> when creating a VNet, you must specify a custom private IP address space using public and private (RFC 1918) addresses. Azure assigns resources in a virtual network a private IP address from the address space that you assign. For example, if you deploy a VM in a VNet with address space, 10.0.0.0/16, the VM will be assigned a private IP like 10.0.0.4.</a:t>
            </a:r>
          </a:p>
          <a:p>
            <a:r>
              <a:rPr lang="en-US" sz="1800" b="1" cap="none" dirty="0">
                <a:latin typeface="Calibri" panose="020F0502020204030204" pitchFamily="34" charset="0"/>
                <a:cs typeface="Calibri" panose="020F0502020204030204" pitchFamily="34" charset="0"/>
              </a:rPr>
              <a:t>Regions</a:t>
            </a:r>
            <a:r>
              <a:rPr lang="en-US" sz="1800" cap="none" dirty="0">
                <a:latin typeface="Calibri" panose="020F0502020204030204" pitchFamily="34" charset="0"/>
                <a:cs typeface="Calibri" panose="020F0502020204030204" pitchFamily="34" charset="0"/>
              </a:rPr>
              <a:t>: VNet is scoped to a single region/location; however, multiple virtual networks from different regions can be connected using Virtual Network Peering.</a:t>
            </a:r>
            <a:endParaRPr lang="en-IN" sz="1800" cap="none" dirty="0">
              <a:latin typeface="Calibri" panose="020F0502020204030204" pitchFamily="34" charset="0"/>
              <a:cs typeface="Calibri" panose="020F0502020204030204" pitchFamily="34" charset="0"/>
            </a:endParaRPr>
          </a:p>
          <a:p>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9561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02188-8496-4495-B9B3-2E71F3DB3358}"/>
              </a:ext>
            </a:extLst>
          </p:cNvPr>
          <p:cNvSpPr>
            <a:spLocks noGrp="1"/>
          </p:cNvSpPr>
          <p:nvPr>
            <p:ph sz="quarter" idx="13"/>
          </p:nvPr>
        </p:nvSpPr>
        <p:spPr>
          <a:xfrm>
            <a:off x="913774" y="422031"/>
            <a:ext cx="10363826" cy="5922497"/>
          </a:xfrm>
        </p:spPr>
        <p:txBody>
          <a:bodyPr>
            <a:normAutofit fontScale="92500" lnSpcReduction="10000"/>
          </a:bodyPr>
          <a:lstStyle/>
          <a:p>
            <a:r>
              <a:rPr lang="en-US" sz="1900" b="1" cap="none" dirty="0">
                <a:latin typeface="Calibri" panose="020F0502020204030204" pitchFamily="34" charset="0"/>
                <a:cs typeface="Calibri" panose="020F0502020204030204" pitchFamily="34" charset="0"/>
              </a:rPr>
              <a:t>Subnets:</a:t>
            </a:r>
            <a:r>
              <a:rPr lang="en-US" sz="1900" cap="none" dirty="0">
                <a:latin typeface="Calibri" panose="020F0502020204030204" pitchFamily="34" charset="0"/>
                <a:cs typeface="Calibri" panose="020F0502020204030204" pitchFamily="34" charset="0"/>
              </a:rPr>
              <a:t> Subnets enable you to segment the virtual network into one or more sub-networks and allocate a portion of the virtual network's address space to each subnet. You can then deploy azure resources in a specific subnet. Just like in a traditional network, subnets allow you to segment your VNet address space into segments that are appropriate for the organization's internal network. This also improves address allocation efficiency. You can secure resources within subnets using network security groups.</a:t>
            </a:r>
          </a:p>
          <a:p>
            <a:r>
              <a:rPr lang="en-US" sz="1900" b="1" cap="none" dirty="0">
                <a:latin typeface="Calibri" panose="020F0502020204030204" pitchFamily="34" charset="0"/>
                <a:cs typeface="Calibri" panose="020F0502020204030204" pitchFamily="34" charset="0"/>
              </a:rPr>
              <a:t>Subscription</a:t>
            </a:r>
            <a:r>
              <a:rPr lang="en-US" sz="1900" cap="none" dirty="0">
                <a:latin typeface="Calibri" panose="020F0502020204030204" pitchFamily="34" charset="0"/>
                <a:cs typeface="Calibri" panose="020F0502020204030204" pitchFamily="34" charset="0"/>
              </a:rPr>
              <a:t>: VNet is scoped to a subscription. You can implement multiple virtual networks within each Azure </a:t>
            </a:r>
            <a:r>
              <a:rPr lang="en-US" sz="1900" cap="none" dirty="0">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subscription</a:t>
            </a:r>
            <a:r>
              <a:rPr lang="en-US" sz="1900" cap="none" dirty="0">
                <a:latin typeface="Calibri" panose="020F0502020204030204" pitchFamily="34" charset="0"/>
                <a:cs typeface="Calibri" panose="020F0502020204030204" pitchFamily="34" charset="0"/>
              </a:rPr>
              <a:t> and Azure </a:t>
            </a:r>
            <a:r>
              <a:rPr lang="en-US" sz="1900" cap="none"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region</a:t>
            </a:r>
            <a:r>
              <a:rPr lang="en-US" sz="1900" cap="none" dirty="0">
                <a:latin typeface="Calibri" panose="020F0502020204030204" pitchFamily="34" charset="0"/>
                <a:cs typeface="Calibri" panose="020F0502020204030204" pitchFamily="34" charset="0"/>
              </a:rPr>
              <a:t>.</a:t>
            </a:r>
          </a:p>
          <a:p>
            <a:pPr marL="0" indent="0">
              <a:buNone/>
            </a:pPr>
            <a:r>
              <a:rPr lang="en-IN" sz="2500" b="1" cap="none" dirty="0">
                <a:latin typeface="Calibri" panose="020F0502020204030204" pitchFamily="34" charset="0"/>
                <a:cs typeface="Calibri" panose="020F0502020204030204" pitchFamily="34" charset="0"/>
              </a:rPr>
              <a:t>Best practices</a:t>
            </a:r>
            <a:r>
              <a:rPr lang="en-IN" sz="2500" b="1" dirty="0">
                <a:latin typeface="Calibri" panose="020F0502020204030204" pitchFamily="34" charset="0"/>
                <a:cs typeface="Calibri" panose="020F0502020204030204" pitchFamily="34" charset="0"/>
              </a:rPr>
              <a:t>: </a:t>
            </a:r>
            <a:r>
              <a:rPr lang="en-US" sz="1900" cap="none" dirty="0">
                <a:latin typeface="Calibri" panose="020F0502020204030204" pitchFamily="34" charset="0"/>
                <a:cs typeface="Calibri" panose="020F0502020204030204" pitchFamily="34" charset="0"/>
              </a:rPr>
              <a:t>As you build your network in azure, it is important to keep in mind the following universal design principles-</a:t>
            </a:r>
          </a:p>
          <a:p>
            <a:r>
              <a:rPr lang="en-US" sz="1900" cap="none" dirty="0">
                <a:latin typeface="Calibri" panose="020F0502020204030204" pitchFamily="34" charset="0"/>
                <a:cs typeface="Calibri" panose="020F0502020204030204" pitchFamily="34" charset="0"/>
              </a:rPr>
              <a:t>Ensure non-overlapping address spaces. Make sure your VNet address space (CIDR block) does not overlap with your organization's other network ranges.</a:t>
            </a:r>
          </a:p>
          <a:p>
            <a:r>
              <a:rPr lang="en-US" sz="1900" cap="none" dirty="0">
                <a:latin typeface="Calibri" panose="020F0502020204030204" pitchFamily="34" charset="0"/>
                <a:cs typeface="Calibri" panose="020F0502020204030204" pitchFamily="34" charset="0"/>
              </a:rPr>
              <a:t>Your subnets should not cover the entire address space of the VNet. Plan ahead and reserve some</a:t>
            </a:r>
          </a:p>
          <a:p>
            <a:endParaRPr lang="en-US" sz="1900" cap="none" dirty="0">
              <a:latin typeface="Calibri" panose="020F0502020204030204" pitchFamily="34" charset="0"/>
              <a:cs typeface="Calibri" panose="020F0502020204030204" pitchFamily="34" charset="0"/>
            </a:endParaRPr>
          </a:p>
          <a:p>
            <a:pPr marL="0" indent="0">
              <a:buNone/>
            </a:pPr>
            <a:endParaRPr lang="en-IN" sz="1800" b="1" cap="none" dirty="0">
              <a:latin typeface="Calibri" panose="020F0502020204030204" pitchFamily="34" charset="0"/>
              <a:cs typeface="Calibri" panose="020F0502020204030204" pitchFamily="34" charset="0"/>
            </a:endParaRPr>
          </a:p>
          <a:p>
            <a:pPr marL="0" indent="0">
              <a:buNone/>
            </a:pPr>
            <a:br>
              <a:rPr lang="en-IN" sz="1800" dirty="0"/>
            </a:b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0533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C5135-5B48-4B73-8301-34092C6A28E1}"/>
              </a:ext>
            </a:extLst>
          </p:cNvPr>
          <p:cNvSpPr>
            <a:spLocks noGrp="1"/>
          </p:cNvSpPr>
          <p:nvPr>
            <p:ph sz="quarter" idx="13"/>
          </p:nvPr>
        </p:nvSpPr>
        <p:spPr>
          <a:xfrm>
            <a:off x="913774" y="182880"/>
            <a:ext cx="10363826" cy="6499274"/>
          </a:xfrm>
        </p:spPr>
        <p:txBody>
          <a:bodyPr/>
          <a:lstStyle/>
          <a:p>
            <a:r>
              <a:rPr lang="en-US" sz="1800" cap="none" dirty="0">
                <a:latin typeface="Calibri" panose="020F0502020204030204" pitchFamily="34" charset="0"/>
                <a:cs typeface="Calibri" panose="020F0502020204030204" pitchFamily="34" charset="0"/>
              </a:rPr>
              <a:t>It is recommended you have fewer large VNets than multiple small VNets. This will prevent management overhead.</a:t>
            </a:r>
          </a:p>
          <a:p>
            <a:r>
              <a:rPr lang="en-US" sz="1800" cap="none" dirty="0">
                <a:latin typeface="Calibri" panose="020F0502020204030204" pitchFamily="34" charset="0"/>
                <a:cs typeface="Calibri" panose="020F0502020204030204" pitchFamily="34" charset="0"/>
              </a:rPr>
              <a:t>Secure your VNet's by assigning network security groups (nsgs) to the subnets beneath them</a:t>
            </a:r>
            <a:r>
              <a:rPr lang="en-US" sz="1800" dirty="0">
                <a:latin typeface="Calibri" panose="020F0502020204030204" pitchFamily="34" charset="0"/>
                <a:cs typeface="Calibri" panose="020F0502020204030204" pitchFamily="34" charset="0"/>
              </a:rPr>
              <a:t>.</a:t>
            </a:r>
          </a:p>
          <a:p>
            <a:endParaRPr lang="en-US" sz="1800" cap="none" dirty="0">
              <a:latin typeface="Calibri" panose="020F0502020204030204" pitchFamily="34" charset="0"/>
              <a:cs typeface="Calibri" panose="020F0502020204030204" pitchFamily="34" charset="0"/>
            </a:endParaRPr>
          </a:p>
          <a:p>
            <a:pPr marL="0" indent="0">
              <a:buNone/>
            </a:pPr>
            <a:r>
              <a:rPr lang="en-IN" sz="2500" b="1" cap="none" dirty="0">
                <a:latin typeface="Calibri" panose="020F0502020204030204" pitchFamily="34" charset="0"/>
                <a:cs typeface="Calibri" panose="020F0502020204030204" pitchFamily="34" charset="0"/>
              </a:rPr>
              <a:t>Communicate with the internet:</a:t>
            </a:r>
          </a:p>
          <a:p>
            <a:pPr marL="0" indent="0">
              <a:buNone/>
            </a:pPr>
            <a:r>
              <a:rPr lang="en-US" sz="1800" cap="none" dirty="0">
                <a:latin typeface="Calibri" panose="020F0502020204030204" pitchFamily="34" charset="0"/>
                <a:cs typeface="Calibri" panose="020F0502020204030204" pitchFamily="34" charset="0"/>
              </a:rPr>
              <a:t>All resources in a VNet can communicate outbound to the internet, by default. You can communicate inbound to a resource by assigning a public IP address or a public load balancer. You can also use public IP or public load balancer to manage your outbound connections. To learn more about outbound connections in azure</a:t>
            </a:r>
            <a:endParaRPr lang="en-IN" sz="1800" b="1" cap="none" dirty="0">
              <a:latin typeface="Calibri" panose="020F0502020204030204" pitchFamily="34" charset="0"/>
              <a:cs typeface="Calibri" panose="020F0502020204030204" pitchFamily="34" charset="0"/>
            </a:endParaRPr>
          </a:p>
          <a:p>
            <a:pPr marL="0" indent="0">
              <a:buNone/>
            </a:pPr>
            <a:r>
              <a:rPr lang="en-US" b="1" u="sng" cap="none" dirty="0">
                <a:latin typeface="Calibri" panose="020F0502020204030204" pitchFamily="34" charset="0"/>
                <a:cs typeface="Calibri" panose="020F0502020204030204" pitchFamily="34" charset="0"/>
              </a:rPr>
              <a:t>Note:</a:t>
            </a:r>
          </a:p>
          <a:p>
            <a:r>
              <a:rPr lang="en-US" sz="1800" cap="none" dirty="0">
                <a:latin typeface="Calibri" panose="020F0502020204030204" pitchFamily="34" charset="0"/>
                <a:cs typeface="Calibri" panose="020F0502020204030204" pitchFamily="34" charset="0"/>
              </a:rPr>
              <a:t>When using only an internal </a:t>
            </a:r>
            <a:r>
              <a:rPr lang="en-US" sz="1800" b="1" u="sng" cap="none" dirty="0">
                <a:latin typeface="Calibri" panose="020F0502020204030204" pitchFamily="34" charset="0"/>
                <a:cs typeface="Calibri" panose="020F0502020204030204" pitchFamily="34" charset="0"/>
                <a:hlinkClick r:id="rId2"/>
              </a:rPr>
              <a:t>standard load balancer</a:t>
            </a:r>
            <a:r>
              <a:rPr lang="en-US" sz="1800" cap="none" dirty="0">
                <a:latin typeface="Calibri" panose="020F0502020204030204" pitchFamily="34" charset="0"/>
                <a:cs typeface="Calibri" panose="020F0502020204030204" pitchFamily="34" charset="0"/>
              </a:rPr>
              <a:t>, outbound connectivity is not available until you define how you want </a:t>
            </a:r>
            <a:r>
              <a:rPr lang="en-US" sz="1800" b="1" u="sng" cap="none" dirty="0">
                <a:latin typeface="Calibri" panose="020F0502020204030204" pitchFamily="34" charset="0"/>
                <a:cs typeface="Calibri" panose="020F0502020204030204" pitchFamily="34" charset="0"/>
                <a:hlinkClick r:id="rId3"/>
              </a:rPr>
              <a:t>outbound connections</a:t>
            </a:r>
            <a:r>
              <a:rPr lang="en-US" sz="1800" cap="none" dirty="0">
                <a:latin typeface="Calibri" panose="020F0502020204030204" pitchFamily="34" charset="0"/>
                <a:cs typeface="Calibri" panose="020F0502020204030204" pitchFamily="34" charset="0"/>
              </a:rPr>
              <a:t> to work with an instance-level public IP or a public load balancer.</a:t>
            </a:r>
          </a:p>
        </p:txBody>
      </p:sp>
    </p:spTree>
    <p:extLst>
      <p:ext uri="{BB962C8B-B14F-4D97-AF65-F5344CB8AC3E}">
        <p14:creationId xmlns:p14="http://schemas.microsoft.com/office/powerpoint/2010/main" val="423627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CD64-AE6F-488F-A3FC-F4B8161EE5B5}"/>
              </a:ext>
            </a:extLst>
          </p:cNvPr>
          <p:cNvSpPr>
            <a:spLocks noGrp="1"/>
          </p:cNvSpPr>
          <p:nvPr>
            <p:ph type="title"/>
          </p:nvPr>
        </p:nvSpPr>
        <p:spPr>
          <a:xfrm>
            <a:off x="913775" y="618518"/>
            <a:ext cx="10364451" cy="816388"/>
          </a:xfrm>
        </p:spPr>
        <p:txBody>
          <a:bodyPr>
            <a:normAutofit fontScale="90000"/>
          </a:bodyPr>
          <a:lstStyle/>
          <a:p>
            <a:pPr algn="l"/>
            <a:r>
              <a:rPr lang="en-IN" sz="2500" b="1" cap="none" dirty="0">
                <a:latin typeface="Calibri" panose="020F0502020204030204" pitchFamily="34" charset="0"/>
                <a:cs typeface="Calibri" panose="020F0502020204030204" pitchFamily="34" charset="0"/>
              </a:rPr>
              <a:t>Communicate between azure resources</a:t>
            </a:r>
            <a:br>
              <a:rPr lang="en-IN" b="1" dirty="0"/>
            </a:br>
            <a:endParaRPr lang="en-IN" dirty="0"/>
          </a:p>
        </p:txBody>
      </p:sp>
      <p:sp>
        <p:nvSpPr>
          <p:cNvPr id="3" name="Content Placeholder 2">
            <a:extLst>
              <a:ext uri="{FF2B5EF4-FFF2-40B4-BE49-F238E27FC236}">
                <a16:creationId xmlns:a16="http://schemas.microsoft.com/office/drawing/2014/main" id="{5309FE67-ACB7-4E10-8664-8FEE2773D185}"/>
              </a:ext>
            </a:extLst>
          </p:cNvPr>
          <p:cNvSpPr>
            <a:spLocks noGrp="1"/>
          </p:cNvSpPr>
          <p:nvPr>
            <p:ph sz="quarter" idx="13"/>
          </p:nvPr>
        </p:nvSpPr>
        <p:spPr>
          <a:xfrm>
            <a:off x="1068519" y="1138311"/>
            <a:ext cx="10363826" cy="5360963"/>
          </a:xfrm>
        </p:spPr>
        <p:txBody>
          <a:bodyPr/>
          <a:lstStyle/>
          <a:p>
            <a:pPr marL="0" indent="0">
              <a:buNone/>
            </a:pPr>
            <a:r>
              <a:rPr lang="en-US" cap="none" dirty="0">
                <a:latin typeface="Calibri" panose="020F0502020204030204" pitchFamily="34" charset="0"/>
                <a:cs typeface="Calibri" panose="020F0502020204030204" pitchFamily="34" charset="0"/>
              </a:rPr>
              <a:t>Azure resources communicate securely with each other in one of the following ways:</a:t>
            </a:r>
          </a:p>
          <a:p>
            <a:pPr marL="0" indent="0">
              <a:buNone/>
            </a:pPr>
            <a:r>
              <a:rPr lang="en-US" sz="1800" b="1" cap="none" dirty="0">
                <a:latin typeface="Calibri" panose="020F0502020204030204" pitchFamily="34" charset="0"/>
                <a:cs typeface="Calibri" panose="020F0502020204030204" pitchFamily="34" charset="0"/>
              </a:rPr>
              <a:t>Through a virtual network</a:t>
            </a:r>
            <a:r>
              <a:rPr lang="en-US" sz="1800" cap="none" dirty="0">
                <a:latin typeface="Calibri" panose="020F0502020204030204" pitchFamily="34" charset="0"/>
                <a:cs typeface="Calibri" panose="020F0502020204030204" pitchFamily="34" charset="0"/>
              </a:rPr>
              <a:t>: you can deploy vms, and several other types of azure resources to a virtual network, such as azure app service environments, the azure </a:t>
            </a:r>
            <a:r>
              <a:rPr lang="en-US" sz="1800" cap="none" dirty="0" err="1">
                <a:latin typeface="Calibri" panose="020F0502020204030204" pitchFamily="34" charset="0"/>
                <a:cs typeface="Calibri" panose="020F0502020204030204" pitchFamily="34" charset="0"/>
              </a:rPr>
              <a:t>kubernetes</a:t>
            </a:r>
            <a:r>
              <a:rPr lang="en-US" sz="1800" cap="none" dirty="0">
                <a:latin typeface="Calibri" panose="020F0502020204030204" pitchFamily="34" charset="0"/>
                <a:cs typeface="Calibri" panose="020F0502020204030204" pitchFamily="34" charset="0"/>
              </a:rPr>
              <a:t> service (AKS), and azure virtual machine scale sets. </a:t>
            </a:r>
          </a:p>
          <a:p>
            <a:pPr marL="0" indent="0">
              <a:buNone/>
            </a:pPr>
            <a:r>
              <a:rPr lang="en-US" sz="1800" b="1" cap="none" dirty="0">
                <a:latin typeface="Calibri" panose="020F0502020204030204" pitchFamily="34" charset="0"/>
                <a:cs typeface="Calibri" panose="020F0502020204030204" pitchFamily="34" charset="0"/>
              </a:rPr>
              <a:t>Through a virtual network service endpoint</a:t>
            </a:r>
            <a:r>
              <a:rPr lang="en-US" sz="1800" cap="none" dirty="0">
                <a:latin typeface="Calibri" panose="020F0502020204030204" pitchFamily="34" charset="0"/>
                <a:cs typeface="Calibri" panose="020F0502020204030204" pitchFamily="34" charset="0"/>
              </a:rPr>
              <a:t>: extend your virtual network private address space and the identity of your virtual network to azure service resources, such as azure storage accounts and azure SQL databases, over a direct connection. Service endpoints allow you to secure your critical azure service resources to only a virtual network. </a:t>
            </a:r>
          </a:p>
          <a:p>
            <a:pPr marL="0" indent="0">
              <a:buNone/>
            </a:pPr>
            <a:r>
              <a:rPr lang="en-US" sz="1800" b="1" cap="none" dirty="0">
                <a:latin typeface="Calibri" panose="020F0502020204030204" pitchFamily="34" charset="0"/>
                <a:cs typeface="Calibri" panose="020F0502020204030204" pitchFamily="34" charset="0"/>
              </a:rPr>
              <a:t>Through </a:t>
            </a:r>
            <a:r>
              <a:rPr lang="en-US" sz="1800" b="1" cap="none" dirty="0" err="1">
                <a:latin typeface="Calibri" panose="020F0502020204030204" pitchFamily="34" charset="0"/>
                <a:cs typeface="Calibri" panose="020F0502020204030204" pitchFamily="34" charset="0"/>
              </a:rPr>
              <a:t>vnet</a:t>
            </a:r>
            <a:r>
              <a:rPr lang="en-US" sz="1800" b="1" cap="none" dirty="0">
                <a:latin typeface="Calibri" panose="020F0502020204030204" pitchFamily="34" charset="0"/>
                <a:cs typeface="Calibri" panose="020F0502020204030204" pitchFamily="34" charset="0"/>
              </a:rPr>
              <a:t> peering</a:t>
            </a:r>
            <a:r>
              <a:rPr lang="en-US" sz="1800" cap="none" dirty="0">
                <a:latin typeface="Calibri" panose="020F0502020204030204" pitchFamily="34" charset="0"/>
                <a:cs typeface="Calibri" panose="020F0502020204030204" pitchFamily="34" charset="0"/>
              </a:rPr>
              <a:t>: you can connect virtual networks to each other, enabling resources in either virtual network to communicate with each other, using virtual network peering. The virtual networks you connect can be in the same, or different, azure regions. </a:t>
            </a: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5268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34A-77C5-44E8-B27D-3B75681C6628}"/>
              </a:ext>
            </a:extLst>
          </p:cNvPr>
          <p:cNvSpPr>
            <a:spLocks noGrp="1"/>
          </p:cNvSpPr>
          <p:nvPr>
            <p:ph type="title"/>
          </p:nvPr>
        </p:nvSpPr>
        <p:spPr>
          <a:xfrm>
            <a:off x="913775" y="618517"/>
            <a:ext cx="10364451" cy="675711"/>
          </a:xfrm>
        </p:spPr>
        <p:txBody>
          <a:bodyPr>
            <a:normAutofit fontScale="90000"/>
          </a:bodyPr>
          <a:lstStyle/>
          <a:p>
            <a:pPr algn="l"/>
            <a:r>
              <a:rPr lang="en-IN" sz="2500" b="1" cap="none" dirty="0">
                <a:latin typeface="Calibri" panose="020F0502020204030204" pitchFamily="34" charset="0"/>
                <a:cs typeface="Calibri" panose="020F0502020204030204" pitchFamily="34" charset="0"/>
              </a:rPr>
              <a:t>Virtual network peering</a:t>
            </a:r>
            <a:br>
              <a:rPr lang="en-IN" sz="2500" b="1" dirty="0">
                <a:latin typeface="Calibri" panose="020F0502020204030204" pitchFamily="34" charset="0"/>
                <a:cs typeface="Calibri" panose="020F0502020204030204" pitchFamily="34" charset="0"/>
              </a:rPr>
            </a:br>
            <a:endParaRPr lang="en-IN" sz="25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08BFF8-1A0C-4D15-85B9-CAA211E1867E}"/>
              </a:ext>
            </a:extLst>
          </p:cNvPr>
          <p:cNvSpPr>
            <a:spLocks noGrp="1"/>
          </p:cNvSpPr>
          <p:nvPr>
            <p:ph sz="quarter" idx="13"/>
          </p:nvPr>
        </p:nvSpPr>
        <p:spPr>
          <a:xfrm>
            <a:off x="1068519" y="956372"/>
            <a:ext cx="10363826" cy="4806461"/>
          </a:xfrm>
        </p:spPr>
        <p:txBody>
          <a:bodyPr>
            <a:normAutofit/>
          </a:bodyPr>
          <a:lstStyle/>
          <a:p>
            <a:r>
              <a:rPr lang="en-US" sz="1800" cap="none" dirty="0">
                <a:latin typeface="Calibri" panose="020F0502020204030204" pitchFamily="34" charset="0"/>
                <a:cs typeface="Calibri" panose="020F0502020204030204" pitchFamily="34" charset="0"/>
              </a:rPr>
              <a:t>Virtual network peering enables you to seamlessly connect networks in </a:t>
            </a:r>
            <a:r>
              <a:rPr lang="en-US" sz="1800" u="sng" cap="none" dirty="0">
                <a:latin typeface="Calibri" panose="020F0502020204030204" pitchFamily="34" charset="0"/>
                <a:cs typeface="Calibri" panose="020F0502020204030204" pitchFamily="34" charset="0"/>
                <a:hlinkClick r:id="rId2"/>
              </a:rPr>
              <a:t>azure virtual network</a:t>
            </a:r>
            <a:r>
              <a:rPr lang="en-US" sz="1800" cap="none" dirty="0">
                <a:latin typeface="Calibri" panose="020F0502020204030204" pitchFamily="34" charset="0"/>
                <a:cs typeface="Calibri" panose="020F0502020204030204" pitchFamily="34" charset="0"/>
              </a:rPr>
              <a:t>. The virtual networks appear as one for connectivity purposes. The traffic between virtual machines uses the </a:t>
            </a:r>
            <a:r>
              <a:rPr lang="en-US" sz="1800" cap="none" dirty="0" err="1">
                <a:latin typeface="Calibri" panose="020F0502020204030204" pitchFamily="34" charset="0"/>
                <a:cs typeface="Calibri" panose="020F0502020204030204" pitchFamily="34" charset="0"/>
              </a:rPr>
              <a:t>microsoft</a:t>
            </a:r>
            <a:r>
              <a:rPr lang="en-US" sz="1800" cap="none" dirty="0">
                <a:latin typeface="Calibri" panose="020F0502020204030204" pitchFamily="34" charset="0"/>
                <a:cs typeface="Calibri" panose="020F0502020204030204" pitchFamily="34" charset="0"/>
              </a:rPr>
              <a:t> backbone infrastructure. Like traffic between virtual machines in the same network, traffic is routed through </a:t>
            </a:r>
            <a:r>
              <a:rPr lang="en-US" sz="1800" cap="none" dirty="0" err="1">
                <a:latin typeface="Calibri" panose="020F0502020204030204" pitchFamily="34" charset="0"/>
                <a:cs typeface="Calibri" panose="020F0502020204030204" pitchFamily="34" charset="0"/>
              </a:rPr>
              <a:t>microsoft's</a:t>
            </a:r>
            <a:r>
              <a:rPr lang="en-US" sz="1800" cap="none" dirty="0">
                <a:latin typeface="Calibri" panose="020F0502020204030204" pitchFamily="34" charset="0"/>
                <a:cs typeface="Calibri" panose="020F0502020204030204" pitchFamily="34" charset="0"/>
              </a:rPr>
              <a:t> private network only.</a:t>
            </a:r>
          </a:p>
          <a:p>
            <a:pPr marL="0" indent="0">
              <a:buNone/>
            </a:pPr>
            <a:r>
              <a:rPr lang="en-US" b="1" cap="none" dirty="0">
                <a:latin typeface="Calibri" panose="020F0502020204030204" pitchFamily="34" charset="0"/>
                <a:cs typeface="Calibri" panose="020F0502020204030204" pitchFamily="34" charset="0"/>
              </a:rPr>
              <a:t>Azure supports the following types of peering:</a:t>
            </a:r>
          </a:p>
          <a:p>
            <a:r>
              <a:rPr lang="en-US" sz="1800" cap="none" dirty="0">
                <a:latin typeface="Calibri" panose="020F0502020204030204" pitchFamily="34" charset="0"/>
                <a:cs typeface="Calibri" panose="020F0502020204030204" pitchFamily="34" charset="0"/>
              </a:rPr>
              <a:t>Virtual network peering: connect virtual networks within the same azure region.</a:t>
            </a:r>
          </a:p>
          <a:p>
            <a:r>
              <a:rPr lang="en-US" sz="1800" cap="none" dirty="0">
                <a:latin typeface="Calibri" panose="020F0502020204030204" pitchFamily="34" charset="0"/>
                <a:cs typeface="Calibri" panose="020F0502020204030204" pitchFamily="34" charset="0"/>
              </a:rPr>
              <a:t>Global virtual network peering: connecting virtual networks across azure regions.</a:t>
            </a:r>
          </a:p>
          <a:p>
            <a:pPr marL="0" indent="0">
              <a:buNone/>
            </a:pPr>
            <a:r>
              <a:rPr lang="en-IN" b="1" cap="none" dirty="0">
                <a:latin typeface="Calibri" panose="020F0502020204030204" pitchFamily="34" charset="0"/>
                <a:cs typeface="Calibri" panose="020F0502020204030204" pitchFamily="34" charset="0"/>
              </a:rPr>
              <a:t>Benefits</a:t>
            </a:r>
            <a:r>
              <a:rPr lang="en-IN" b="1" dirty="0">
                <a:latin typeface="Calibri" panose="020F0502020204030204" pitchFamily="34" charset="0"/>
                <a:cs typeface="Calibri" panose="020F0502020204030204" pitchFamily="34" charset="0"/>
              </a:rPr>
              <a:t>:</a:t>
            </a:r>
          </a:p>
          <a:p>
            <a:r>
              <a:rPr lang="en-US" sz="1800" cap="none" dirty="0">
                <a:latin typeface="Calibri" panose="020F0502020204030204" pitchFamily="34" charset="0"/>
                <a:cs typeface="Calibri" panose="020F0502020204030204" pitchFamily="34" charset="0"/>
              </a:rPr>
              <a:t>A low-latency, high-bandwidth connection between resources in different virtual networks.</a:t>
            </a:r>
          </a:p>
          <a:p>
            <a:r>
              <a:rPr lang="en-US" sz="1800" cap="none" dirty="0">
                <a:latin typeface="Calibri" panose="020F0502020204030204" pitchFamily="34" charset="0"/>
                <a:cs typeface="Calibri" panose="020F0502020204030204" pitchFamily="34" charset="0"/>
              </a:rPr>
              <a:t>The ability for resources in one virtual network to communicate with resources in a different virtual network.</a:t>
            </a:r>
          </a:p>
          <a:p>
            <a:pPr marL="0" indent="0">
              <a:buNone/>
            </a:pPr>
            <a:endParaRPr lang="en-IN"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22579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F8606-58CB-49CF-86C4-06AF42A442B7}"/>
              </a:ext>
            </a:extLst>
          </p:cNvPr>
          <p:cNvSpPr>
            <a:spLocks noGrp="1"/>
          </p:cNvSpPr>
          <p:nvPr>
            <p:ph sz="quarter" idx="13"/>
          </p:nvPr>
        </p:nvSpPr>
        <p:spPr>
          <a:xfrm>
            <a:off x="913774" y="548640"/>
            <a:ext cx="10363826" cy="5866228"/>
          </a:xfrm>
        </p:spPr>
        <p:txBody>
          <a:bodyPr>
            <a:normAutofit/>
          </a:bodyPr>
          <a:lstStyle/>
          <a:p>
            <a:r>
              <a:rPr lang="en-US" sz="1800" cap="none" dirty="0">
                <a:latin typeface="Calibri" panose="020F0502020204030204" pitchFamily="34" charset="0"/>
                <a:cs typeface="Calibri" panose="020F0502020204030204" pitchFamily="34" charset="0"/>
              </a:rPr>
              <a:t>The ability to transfer data between virtual networks across azure subscriptions, azure active directory tenants, deployment models, and azure regions.</a:t>
            </a:r>
          </a:p>
          <a:p>
            <a:r>
              <a:rPr lang="en-US" sz="1800" cap="none" dirty="0">
                <a:latin typeface="Calibri" panose="020F0502020204030204" pitchFamily="34" charset="0"/>
                <a:cs typeface="Calibri" panose="020F0502020204030204" pitchFamily="34" charset="0"/>
              </a:rPr>
              <a:t>The ability to peer virtual networks created through the azure resource manager.</a:t>
            </a:r>
          </a:p>
          <a:p>
            <a:r>
              <a:rPr lang="en-US" sz="1800" cap="none" dirty="0">
                <a:latin typeface="Calibri" panose="020F0502020204030204" pitchFamily="34" charset="0"/>
                <a:cs typeface="Calibri" panose="020F0502020204030204" pitchFamily="34" charset="0"/>
              </a:rPr>
              <a:t>The ability to peer a virtual network created through resource manager to one created through the classic deployment model. </a:t>
            </a:r>
          </a:p>
          <a:p>
            <a:r>
              <a:rPr lang="en-US" sz="1800" cap="none" dirty="0">
                <a:latin typeface="Calibri" panose="020F0502020204030204" pitchFamily="34" charset="0"/>
                <a:cs typeface="Calibri" panose="020F0502020204030204" pitchFamily="34" charset="0"/>
              </a:rPr>
              <a:t>No downtime to resources in either virtual network when creating the peering, or after the peering is created.</a:t>
            </a:r>
          </a:p>
          <a:p>
            <a:r>
              <a:rPr lang="en-US" sz="1800" cap="none" dirty="0">
                <a:latin typeface="Calibri" panose="020F0502020204030204" pitchFamily="34" charset="0"/>
                <a:cs typeface="Calibri" panose="020F0502020204030204" pitchFamily="34" charset="0"/>
              </a:rPr>
              <a:t>Network traffic between peered virtual networks is private. Traffic between the virtual networks is kept on the Microsoft backbone network. No public internet, gateways, or encryption is required in the communication between the virtual networks.</a:t>
            </a:r>
          </a:p>
          <a:p>
            <a:pPr marL="0" indent="0">
              <a:buNone/>
            </a:pPr>
            <a:r>
              <a:rPr lang="en-US" b="1" cap="none" dirty="0">
                <a:latin typeface="Calibri" panose="020F0502020204030204" pitchFamily="34" charset="0"/>
                <a:cs typeface="Calibri" panose="020F0502020204030204" pitchFamily="34" charset="0"/>
              </a:rPr>
              <a:t>Constraints for peered virtual networks:</a:t>
            </a:r>
          </a:p>
          <a:p>
            <a:r>
              <a:rPr lang="en-US" sz="1800" cap="none" dirty="0">
                <a:latin typeface="Calibri" panose="020F0502020204030204" pitchFamily="34" charset="0"/>
                <a:cs typeface="Calibri" panose="020F0502020204030204" pitchFamily="34" charset="0"/>
              </a:rPr>
              <a:t>Resources in one virtual network can't communicate with the front-end IP address of a basic internal load balancer (ILB) in a globally peered virtual network.</a:t>
            </a:r>
          </a:p>
          <a:p>
            <a:r>
              <a:rPr lang="en-US" sz="1800" cap="none" dirty="0">
                <a:latin typeface="Calibri" panose="020F0502020204030204" pitchFamily="34" charset="0"/>
                <a:cs typeface="Calibri" panose="020F0502020204030204" pitchFamily="34" charset="0"/>
              </a:rPr>
              <a:t>Some services that use a basic load balancer don't work over global virtual network peering.</a:t>
            </a:r>
          </a:p>
          <a:p>
            <a:pPr marL="0" indent="0">
              <a:buNone/>
            </a:pPr>
            <a:endParaRPr lang="en-US"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36321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311DB-262E-4544-97AF-EABC3905EA32}"/>
              </a:ext>
            </a:extLst>
          </p:cNvPr>
          <p:cNvSpPr>
            <a:spLocks noGrp="1"/>
          </p:cNvSpPr>
          <p:nvPr>
            <p:ph sz="quarter" idx="13"/>
          </p:nvPr>
        </p:nvSpPr>
        <p:spPr>
          <a:xfrm>
            <a:off x="913774" y="253218"/>
            <a:ext cx="10363826" cy="6147582"/>
          </a:xfrm>
        </p:spPr>
        <p:txBody>
          <a:bodyPr/>
          <a:lstStyle/>
          <a:p>
            <a:r>
              <a:rPr lang="en-US" sz="1800" cap="none" dirty="0">
                <a:latin typeface="Calibri" panose="020F0502020204030204" pitchFamily="34" charset="0"/>
                <a:cs typeface="Calibri" panose="020F0502020204030204" pitchFamily="34" charset="0"/>
              </a:rPr>
              <a:t>You can peer virtual networks in the same region, or different regions. Peering virtual networks in different regions is also referred to as </a:t>
            </a:r>
            <a:r>
              <a:rPr lang="en-US" sz="1800" i="1" cap="none" dirty="0">
                <a:latin typeface="Calibri" panose="020F0502020204030204" pitchFamily="34" charset="0"/>
                <a:cs typeface="Calibri" panose="020F0502020204030204" pitchFamily="34" charset="0"/>
              </a:rPr>
              <a:t>global </a:t>
            </a:r>
            <a:r>
              <a:rPr lang="en-US" sz="1800" i="1" cap="none" dirty="0" err="1">
                <a:latin typeface="Calibri" panose="020F0502020204030204" pitchFamily="34" charset="0"/>
                <a:cs typeface="Calibri" panose="020F0502020204030204" pitchFamily="34" charset="0"/>
              </a:rPr>
              <a:t>vnet</a:t>
            </a:r>
            <a:r>
              <a:rPr lang="en-US" sz="1800" i="1" cap="none" dirty="0">
                <a:latin typeface="Calibri" panose="020F0502020204030204" pitchFamily="34" charset="0"/>
                <a:cs typeface="Calibri" panose="020F0502020204030204" pitchFamily="34" charset="0"/>
              </a:rPr>
              <a:t> peering</a:t>
            </a:r>
            <a:r>
              <a:rPr lang="en-US" sz="1800" cap="none" dirty="0">
                <a:latin typeface="Calibri" panose="020F0502020204030204" pitchFamily="34" charset="0"/>
                <a:cs typeface="Calibri" panose="020F0502020204030204" pitchFamily="34" charset="0"/>
              </a:rPr>
              <a:t>.</a:t>
            </a:r>
          </a:p>
          <a:p>
            <a:r>
              <a:rPr lang="en-US" sz="1800" cap="none" dirty="0">
                <a:latin typeface="Calibri" panose="020F0502020204030204" pitchFamily="34" charset="0"/>
                <a:cs typeface="Calibri" panose="020F0502020204030204" pitchFamily="34" charset="0"/>
              </a:rPr>
              <a:t>When creating a global peering, the peered virtual networks can exist in any azure public cloud region or china cloud regions or government cloud regions. You cannot peer across clouds. For example, a </a:t>
            </a:r>
            <a:r>
              <a:rPr lang="en-US" sz="1800" cap="none" dirty="0" err="1">
                <a:latin typeface="Calibri" panose="020F0502020204030204" pitchFamily="34" charset="0"/>
                <a:cs typeface="Calibri" panose="020F0502020204030204" pitchFamily="34" charset="0"/>
              </a:rPr>
              <a:t>vnet</a:t>
            </a:r>
            <a:r>
              <a:rPr lang="en-US" sz="1800" cap="none" dirty="0">
                <a:latin typeface="Calibri" panose="020F0502020204030204" pitchFamily="34" charset="0"/>
                <a:cs typeface="Calibri" panose="020F0502020204030204" pitchFamily="34" charset="0"/>
              </a:rPr>
              <a:t> in azure public cloud cannot be peered to a </a:t>
            </a:r>
            <a:r>
              <a:rPr lang="en-US" sz="1800" cap="none" dirty="0" err="1">
                <a:latin typeface="Calibri" panose="020F0502020204030204" pitchFamily="34" charset="0"/>
                <a:cs typeface="Calibri" panose="020F0502020204030204" pitchFamily="34" charset="0"/>
              </a:rPr>
              <a:t>vnet</a:t>
            </a:r>
            <a:r>
              <a:rPr lang="en-US" sz="1800" cap="none" dirty="0">
                <a:latin typeface="Calibri" panose="020F0502020204030204" pitchFamily="34" charset="0"/>
                <a:cs typeface="Calibri" panose="020F0502020204030204" pitchFamily="34" charset="0"/>
              </a:rPr>
              <a:t> in azure china cloud.</a:t>
            </a:r>
          </a:p>
          <a:p>
            <a:r>
              <a:rPr lang="en-US" sz="1800" cap="none" dirty="0">
                <a:latin typeface="Calibri" panose="020F0502020204030204" pitchFamily="34" charset="0"/>
                <a:cs typeface="Calibri" panose="020F0502020204030204" pitchFamily="34" charset="0"/>
              </a:rPr>
              <a:t>The virtual networks can be in the same, or different subscriptions. When you peer virtual networks in different subscriptions, both subscriptions can be associated to the same or different azure active directory tenant. If you don't already have an AD tenant, you can </a:t>
            </a:r>
            <a:r>
              <a:rPr lang="en-US" sz="1800" u="sng" cap="none" dirty="0">
                <a:latin typeface="Calibri" panose="020F0502020204030204" pitchFamily="34" charset="0"/>
                <a:cs typeface="Calibri" panose="020F0502020204030204" pitchFamily="34" charset="0"/>
                <a:hlinkClick r:id="rId2"/>
              </a:rPr>
              <a:t>create one</a:t>
            </a:r>
            <a:r>
              <a:rPr lang="en-US" sz="1800" cap="none" dirty="0">
                <a:latin typeface="Calibri" panose="020F0502020204030204" pitchFamily="34" charset="0"/>
                <a:cs typeface="Calibri" panose="020F0502020204030204" pitchFamily="34" charset="0"/>
              </a:rPr>
              <a:t>. Support for peering across virtual networks from subscriptions associated to different azure active directory tenants is not available in portal. You can use CLI, </a:t>
            </a:r>
            <a:r>
              <a:rPr lang="en-US" sz="1800" cap="none" dirty="0" err="1">
                <a:latin typeface="Calibri" panose="020F0502020204030204" pitchFamily="34" charset="0"/>
                <a:cs typeface="Calibri" panose="020F0502020204030204" pitchFamily="34" charset="0"/>
              </a:rPr>
              <a:t>powershell</a:t>
            </a:r>
            <a:r>
              <a:rPr lang="en-US" sz="1800" cap="none" dirty="0">
                <a:latin typeface="Calibri" panose="020F0502020204030204" pitchFamily="34" charset="0"/>
                <a:cs typeface="Calibri" panose="020F0502020204030204" pitchFamily="34" charset="0"/>
              </a:rPr>
              <a:t>, or templates.</a:t>
            </a:r>
          </a:p>
          <a:p>
            <a:r>
              <a:rPr lang="en-US" sz="1800" cap="none" dirty="0">
                <a:latin typeface="Calibri" panose="020F0502020204030204" pitchFamily="34" charset="0"/>
                <a:cs typeface="Calibri" panose="020F0502020204030204" pitchFamily="34" charset="0"/>
              </a:rPr>
              <a:t>The virtual networks you peer must have non-overlapping </a:t>
            </a:r>
            <a:r>
              <a:rPr lang="en-US" sz="1800" cap="none" dirty="0" err="1">
                <a:latin typeface="Calibri" panose="020F0502020204030204" pitchFamily="34" charset="0"/>
                <a:cs typeface="Calibri" panose="020F0502020204030204" pitchFamily="34" charset="0"/>
              </a:rPr>
              <a:t>ip</a:t>
            </a:r>
            <a:r>
              <a:rPr lang="en-US" sz="1800" cap="none" dirty="0">
                <a:latin typeface="Calibri" panose="020F0502020204030204" pitchFamily="34" charset="0"/>
                <a:cs typeface="Calibri" panose="020F0502020204030204" pitchFamily="34" charset="0"/>
              </a:rPr>
              <a:t> address spaces.</a:t>
            </a:r>
          </a:p>
          <a:p>
            <a:r>
              <a:rPr lang="en-US" sz="1800" cap="none" dirty="0">
                <a:latin typeface="Calibri" panose="020F0502020204030204" pitchFamily="34" charset="0"/>
                <a:cs typeface="Calibri" panose="020F0502020204030204" pitchFamily="34" charset="0"/>
              </a:rPr>
              <a:t>You can't add address ranges to or delete address ranges from a virtual network's address space once a virtual network is peered with another virtual network. To add or remove address ranges, delete the peering, add or remove the address ranges, then re-create the peering. To add address ranges to  or remove address ranges from virtual networks.</a:t>
            </a: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3782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524F-D5D9-4DD1-BD34-0AB9B3A61513}"/>
              </a:ext>
            </a:extLst>
          </p:cNvPr>
          <p:cNvSpPr>
            <a:spLocks noGrp="1"/>
          </p:cNvSpPr>
          <p:nvPr>
            <p:ph type="title"/>
          </p:nvPr>
        </p:nvSpPr>
        <p:spPr>
          <a:xfrm>
            <a:off x="913775" y="618518"/>
            <a:ext cx="10364451" cy="448284"/>
          </a:xfrm>
        </p:spPr>
        <p:txBody>
          <a:bodyPr>
            <a:normAutofit/>
          </a:bodyPr>
          <a:lstStyle/>
          <a:p>
            <a:pPr algn="l"/>
            <a:r>
              <a:rPr lang="en-US" sz="2500" cap="none" dirty="0">
                <a:latin typeface="Calibri" panose="020F0502020204030204" pitchFamily="34" charset="0"/>
                <a:cs typeface="Calibri" panose="020F0502020204030204" pitchFamily="34" charset="0"/>
              </a:rPr>
              <a:t>subnets can be created </a:t>
            </a:r>
            <a:endParaRPr lang="en-IN" sz="2500" cap="none"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D01FC5-4C13-47D9-B288-7799B1C3F3F3}"/>
              </a:ext>
            </a:extLst>
          </p:cNvPr>
          <p:cNvSpPr>
            <a:spLocks noGrp="1"/>
          </p:cNvSpPr>
          <p:nvPr>
            <p:ph sz="quarter" idx="13"/>
          </p:nvPr>
        </p:nvSpPr>
        <p:spPr>
          <a:xfrm>
            <a:off x="1054450" y="1117209"/>
            <a:ext cx="10363826" cy="4623581"/>
          </a:xfrm>
        </p:spPr>
        <p:txBody>
          <a:bodyPr>
            <a:normAutofit/>
          </a:bodyPr>
          <a:lstStyle/>
          <a:p>
            <a:r>
              <a:rPr lang="en-US" sz="1800" cap="none" dirty="0">
                <a:latin typeface="Calibri" panose="020F0502020204030204" pitchFamily="34" charset="0"/>
                <a:cs typeface="Calibri" panose="020F0502020204030204" pitchFamily="34" charset="0"/>
              </a:rPr>
              <a:t>Remember that for each </a:t>
            </a:r>
            <a:r>
              <a:rPr lang="en-US" sz="1800" b="1" cap="none" dirty="0">
                <a:latin typeface="Calibri" panose="020F0502020204030204" pitchFamily="34" charset="0"/>
                <a:cs typeface="Calibri" panose="020F0502020204030204" pitchFamily="34" charset="0"/>
              </a:rPr>
              <a:t>subnet</a:t>
            </a:r>
            <a:r>
              <a:rPr lang="en-US" sz="1800" cap="none" dirty="0">
                <a:latin typeface="Calibri" panose="020F0502020204030204" pitchFamily="34" charset="0"/>
                <a:cs typeface="Calibri" panose="020F0502020204030204" pitchFamily="34" charset="0"/>
              </a:rPr>
              <a:t>, azure holds back 5 IP addresses. If </a:t>
            </a:r>
            <a:r>
              <a:rPr lang="en-US" sz="1800" b="1" cap="none" dirty="0">
                <a:latin typeface="Calibri" panose="020F0502020204030204" pitchFamily="34" charset="0"/>
                <a:cs typeface="Calibri" panose="020F0502020204030204" pitchFamily="34" charset="0"/>
              </a:rPr>
              <a:t>you create</a:t>
            </a:r>
            <a:r>
              <a:rPr lang="en-US" sz="1800" cap="none" dirty="0">
                <a:latin typeface="Calibri" panose="020F0502020204030204" pitchFamily="34" charset="0"/>
                <a:cs typeface="Calibri" panose="020F0502020204030204" pitchFamily="34" charset="0"/>
              </a:rPr>
              <a:t> a </a:t>
            </a:r>
            <a:r>
              <a:rPr lang="en-US" sz="1800" b="1" cap="none" dirty="0" err="1">
                <a:latin typeface="Calibri" panose="020F0502020204030204" pitchFamily="34" charset="0"/>
                <a:cs typeface="Calibri" panose="020F0502020204030204" pitchFamily="34" charset="0"/>
              </a:rPr>
              <a:t>vnet</a:t>
            </a:r>
            <a:r>
              <a:rPr lang="en-US" sz="1800" cap="none" dirty="0">
                <a:latin typeface="Calibri" panose="020F0502020204030204" pitchFamily="34" charset="0"/>
                <a:cs typeface="Calibri" panose="020F0502020204030204" pitchFamily="34" charset="0"/>
              </a:rPr>
              <a:t> with 10 </a:t>
            </a:r>
            <a:r>
              <a:rPr lang="en-US" sz="1800" b="1" cap="none" dirty="0">
                <a:latin typeface="Calibri" panose="020F0502020204030204" pitchFamily="34" charset="0"/>
                <a:cs typeface="Calibri" panose="020F0502020204030204" pitchFamily="34" charset="0"/>
              </a:rPr>
              <a:t>subnets</a:t>
            </a:r>
            <a:r>
              <a:rPr lang="en-US" sz="1800" cap="none" dirty="0">
                <a:latin typeface="Calibri" panose="020F0502020204030204" pitchFamily="34" charset="0"/>
                <a:cs typeface="Calibri" panose="020F0502020204030204" pitchFamily="34" charset="0"/>
              </a:rPr>
              <a:t>, you are losing 50 IP addresses to azure.</a:t>
            </a: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2920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53192-FBBF-408C-B874-39CB04D24AAE}"/>
              </a:ext>
            </a:extLst>
          </p:cNvPr>
          <p:cNvSpPr>
            <a:spLocks noGrp="1"/>
          </p:cNvSpPr>
          <p:nvPr>
            <p:ph sz="quarter" idx="13"/>
          </p:nvPr>
        </p:nvSpPr>
        <p:spPr>
          <a:xfrm>
            <a:off x="913774" y="520506"/>
            <a:ext cx="10363826" cy="5809956"/>
          </a:xfrm>
        </p:spPr>
        <p:txBody>
          <a:bodyPr>
            <a:noAutofit/>
          </a:bodyPr>
          <a:lstStyle/>
          <a:p>
            <a:r>
              <a:rPr lang="en-US" sz="1800" cap="none" dirty="0">
                <a:latin typeface="Calibri" panose="020F0502020204030204" pitchFamily="34" charset="0"/>
                <a:cs typeface="Calibri" panose="020F0502020204030204" pitchFamily="34" charset="0"/>
              </a:rPr>
              <a:t>When peering two virtual networks created through resource manager, a peering must be configured for each virtual network in the peering. You see one of the following types for peering status:</a:t>
            </a:r>
          </a:p>
          <a:p>
            <a:r>
              <a:rPr lang="en-US" sz="1800" b="1" i="1" cap="none" dirty="0">
                <a:latin typeface="Calibri" panose="020F0502020204030204" pitchFamily="34" charset="0"/>
                <a:cs typeface="Calibri" panose="020F0502020204030204" pitchFamily="34" charset="0"/>
              </a:rPr>
              <a:t>Initiated</a:t>
            </a:r>
            <a:r>
              <a:rPr lang="en-US" sz="1800" i="1" cap="none" dirty="0">
                <a:latin typeface="Calibri" panose="020F0502020204030204" pitchFamily="34" charset="0"/>
                <a:cs typeface="Calibri" panose="020F0502020204030204" pitchFamily="34" charset="0"/>
              </a:rPr>
              <a:t>:</a:t>
            </a:r>
            <a:r>
              <a:rPr lang="en-US" sz="1800" cap="none" dirty="0">
                <a:latin typeface="Calibri" panose="020F0502020204030204" pitchFamily="34" charset="0"/>
                <a:cs typeface="Calibri" panose="020F0502020204030204" pitchFamily="34" charset="0"/>
              </a:rPr>
              <a:t> when you create the peering to the second virtual network from the first virtual network, the peering status is </a:t>
            </a:r>
            <a:r>
              <a:rPr lang="en-US" sz="1800" i="1" cap="none" dirty="0">
                <a:latin typeface="Calibri" panose="020F0502020204030204" pitchFamily="34" charset="0"/>
                <a:cs typeface="Calibri" panose="020F0502020204030204" pitchFamily="34" charset="0"/>
              </a:rPr>
              <a:t>initiated</a:t>
            </a:r>
            <a:r>
              <a:rPr lang="en-US" sz="1800" cap="none" dirty="0">
                <a:latin typeface="Calibri" panose="020F0502020204030204" pitchFamily="34" charset="0"/>
                <a:cs typeface="Calibri" panose="020F0502020204030204" pitchFamily="34" charset="0"/>
              </a:rPr>
              <a:t>.</a:t>
            </a:r>
          </a:p>
          <a:p>
            <a:r>
              <a:rPr lang="en-US" sz="1800" b="1" i="1" cap="none" dirty="0">
                <a:latin typeface="Calibri" panose="020F0502020204030204" pitchFamily="34" charset="0"/>
                <a:cs typeface="Calibri" panose="020F0502020204030204" pitchFamily="34" charset="0"/>
              </a:rPr>
              <a:t>Connected</a:t>
            </a:r>
            <a:r>
              <a:rPr lang="en-US" sz="1800" i="1" cap="none" dirty="0">
                <a:latin typeface="Calibri" panose="020F0502020204030204" pitchFamily="34" charset="0"/>
                <a:cs typeface="Calibri" panose="020F0502020204030204" pitchFamily="34" charset="0"/>
              </a:rPr>
              <a:t>:</a:t>
            </a:r>
            <a:r>
              <a:rPr lang="en-US" sz="1800" cap="none" dirty="0">
                <a:latin typeface="Calibri" panose="020F0502020204030204" pitchFamily="34" charset="0"/>
                <a:cs typeface="Calibri" panose="020F0502020204030204" pitchFamily="34" charset="0"/>
              </a:rPr>
              <a:t> when you create the peering from the second virtual network to the first virtual network, its peering status is </a:t>
            </a:r>
            <a:r>
              <a:rPr lang="en-US" sz="1800" i="1" cap="none" dirty="0">
                <a:latin typeface="Calibri" panose="020F0502020204030204" pitchFamily="34" charset="0"/>
                <a:cs typeface="Calibri" panose="020F0502020204030204" pitchFamily="34" charset="0"/>
              </a:rPr>
              <a:t>connected</a:t>
            </a:r>
            <a:r>
              <a:rPr lang="en-US" sz="1800" cap="none" dirty="0">
                <a:latin typeface="Calibri" panose="020F0502020204030204" pitchFamily="34" charset="0"/>
                <a:cs typeface="Calibri" panose="020F0502020204030204" pitchFamily="34" charset="0"/>
              </a:rPr>
              <a:t>. If you view the peering status for the first virtual network, you see its status changed from </a:t>
            </a:r>
            <a:r>
              <a:rPr lang="en-US" sz="1800" i="1" cap="none" dirty="0">
                <a:latin typeface="Calibri" panose="020F0502020204030204" pitchFamily="34" charset="0"/>
                <a:cs typeface="Calibri" panose="020F0502020204030204" pitchFamily="34" charset="0"/>
              </a:rPr>
              <a:t>initiated</a:t>
            </a:r>
            <a:r>
              <a:rPr lang="en-US" sz="1800" cap="none" dirty="0">
                <a:latin typeface="Calibri" panose="020F0502020204030204" pitchFamily="34" charset="0"/>
                <a:cs typeface="Calibri" panose="020F0502020204030204" pitchFamily="34" charset="0"/>
              </a:rPr>
              <a:t> to </a:t>
            </a:r>
            <a:r>
              <a:rPr lang="en-US" sz="1800" i="1" cap="none" dirty="0">
                <a:latin typeface="Calibri" panose="020F0502020204030204" pitchFamily="34" charset="0"/>
                <a:cs typeface="Calibri" panose="020F0502020204030204" pitchFamily="34" charset="0"/>
              </a:rPr>
              <a:t>connected</a:t>
            </a:r>
            <a:r>
              <a:rPr lang="en-US" sz="1800" cap="none" dirty="0">
                <a:latin typeface="Calibri" panose="020F0502020204030204" pitchFamily="34" charset="0"/>
                <a:cs typeface="Calibri" panose="020F0502020204030204" pitchFamily="34" charset="0"/>
              </a:rPr>
              <a:t>. The peering is not successfully established until the peering status for both virtual network peering's is </a:t>
            </a:r>
            <a:r>
              <a:rPr lang="en-US" sz="1800" i="1" cap="none" dirty="0">
                <a:latin typeface="Calibri" panose="020F0502020204030204" pitchFamily="34" charset="0"/>
                <a:cs typeface="Calibri" panose="020F0502020204030204" pitchFamily="34" charset="0"/>
              </a:rPr>
              <a:t>connected</a:t>
            </a:r>
            <a:r>
              <a:rPr lang="en-US" sz="1800" cap="none" dirty="0">
                <a:latin typeface="Calibri" panose="020F0502020204030204" pitchFamily="34" charset="0"/>
                <a:cs typeface="Calibri" panose="020F0502020204030204" pitchFamily="34" charset="0"/>
              </a:rPr>
              <a:t>.</a:t>
            </a:r>
          </a:p>
          <a:p>
            <a:r>
              <a:rPr lang="en-US" sz="1800" cap="none" dirty="0">
                <a:latin typeface="Calibri" panose="020F0502020204030204" pitchFamily="34" charset="0"/>
                <a:cs typeface="Calibri" panose="020F0502020204030204" pitchFamily="34" charset="0"/>
              </a:rPr>
              <a:t>A peering is established between two virtual networks. </a:t>
            </a:r>
            <a:r>
              <a:rPr lang="en-US" sz="1800" cap="none" dirty="0" err="1">
                <a:latin typeface="Calibri" panose="020F0502020204030204" pitchFamily="34" charset="0"/>
                <a:cs typeface="Calibri" panose="020F0502020204030204" pitchFamily="34" charset="0"/>
              </a:rPr>
              <a:t>Peerings</a:t>
            </a:r>
            <a:r>
              <a:rPr lang="en-US" sz="1800" cap="none" dirty="0">
                <a:latin typeface="Calibri" panose="020F0502020204030204" pitchFamily="34" charset="0"/>
                <a:cs typeface="Calibri" panose="020F0502020204030204" pitchFamily="34" charset="0"/>
              </a:rPr>
              <a:t> are not transitive. If you create peering's between:</a:t>
            </a:r>
          </a:p>
          <a:p>
            <a:pPr marL="0" indent="0">
              <a:buNone/>
            </a:pPr>
            <a:r>
              <a:rPr lang="en-US" sz="1800" cap="none" dirty="0">
                <a:latin typeface="Calibri" panose="020F0502020204030204" pitchFamily="34" charset="0"/>
                <a:cs typeface="Calibri" panose="020F0502020204030204" pitchFamily="34" charset="0"/>
              </a:rPr>
              <a:t>Virtualnetwork1 &amp; virtualnetwork2</a:t>
            </a:r>
          </a:p>
          <a:p>
            <a:pPr marL="0" indent="0">
              <a:buNone/>
            </a:pPr>
            <a:r>
              <a:rPr lang="en-US" sz="1800" cap="none" dirty="0">
                <a:latin typeface="Calibri" panose="020F0502020204030204" pitchFamily="34" charset="0"/>
                <a:cs typeface="Calibri" panose="020F0502020204030204" pitchFamily="34" charset="0"/>
              </a:rPr>
              <a:t>Virtualnetwork2 &amp; virtualnetwork3</a:t>
            </a:r>
          </a:p>
          <a:p>
            <a:pPr marL="0" indent="0">
              <a:buNone/>
            </a:pPr>
            <a:r>
              <a:rPr lang="en-US" sz="1800" cap="none" dirty="0">
                <a:latin typeface="Calibri" panose="020F0502020204030204" pitchFamily="34" charset="0"/>
                <a:cs typeface="Calibri" panose="020F0502020204030204" pitchFamily="34" charset="0"/>
              </a:rPr>
              <a:t>There is no peering between virtualnetwork1 and virtualnetwork3 through virtualnetwork2. If you want to create a virtual network peering between virtualnetwork1 and virtualnetwork3, you have to create a peering between virtualnetwork1 and virtualnetwork3.</a:t>
            </a:r>
          </a:p>
          <a:p>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9682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6EBF-0BF4-46DD-A857-67136D8A22CA}"/>
              </a:ext>
            </a:extLst>
          </p:cNvPr>
          <p:cNvSpPr>
            <a:spLocks noGrp="1"/>
          </p:cNvSpPr>
          <p:nvPr>
            <p:ph type="title"/>
          </p:nvPr>
        </p:nvSpPr>
        <p:spPr>
          <a:xfrm>
            <a:off x="913774" y="477842"/>
            <a:ext cx="10364451" cy="872658"/>
          </a:xfrm>
        </p:spPr>
        <p:txBody>
          <a:bodyPr>
            <a:normAutofit fontScale="90000"/>
          </a:bodyPr>
          <a:lstStyle/>
          <a:p>
            <a:pPr algn="l"/>
            <a:r>
              <a:rPr lang="en-IN" sz="2800" b="1" cap="none" dirty="0">
                <a:latin typeface="Calibri" panose="020F0502020204030204" pitchFamily="34" charset="0"/>
                <a:cs typeface="Calibri" panose="020F0502020204030204" pitchFamily="34" charset="0"/>
              </a:rPr>
              <a:t>Communicate with on-premises resources</a:t>
            </a:r>
            <a:br>
              <a:rPr lang="en-IN" b="1" dirty="0"/>
            </a:br>
            <a:endParaRPr lang="en-IN" dirty="0"/>
          </a:p>
        </p:txBody>
      </p:sp>
      <p:sp>
        <p:nvSpPr>
          <p:cNvPr id="3" name="Content Placeholder 2">
            <a:extLst>
              <a:ext uri="{FF2B5EF4-FFF2-40B4-BE49-F238E27FC236}">
                <a16:creationId xmlns:a16="http://schemas.microsoft.com/office/drawing/2014/main" id="{772855CE-C4D5-4B69-9870-52D0E83CEA20}"/>
              </a:ext>
            </a:extLst>
          </p:cNvPr>
          <p:cNvSpPr>
            <a:spLocks noGrp="1"/>
          </p:cNvSpPr>
          <p:nvPr>
            <p:ph sz="quarter" idx="13"/>
          </p:nvPr>
        </p:nvSpPr>
        <p:spPr>
          <a:xfrm>
            <a:off x="913774" y="1097280"/>
            <a:ext cx="10363826" cy="4693919"/>
          </a:xfrm>
        </p:spPr>
        <p:txBody>
          <a:bodyPr/>
          <a:lstStyle/>
          <a:p>
            <a:pPr marL="0" indent="0">
              <a:buNone/>
            </a:pPr>
            <a:r>
              <a:rPr lang="en-US" cap="none" dirty="0">
                <a:latin typeface="Calibri" panose="020F0502020204030204" pitchFamily="34" charset="0"/>
                <a:cs typeface="Calibri" panose="020F0502020204030204" pitchFamily="34" charset="0"/>
              </a:rPr>
              <a:t>You can connect your on-premises computers and networks to a virtual network using any combination of the following options:</a:t>
            </a:r>
          </a:p>
          <a:p>
            <a:pPr marL="0" indent="0">
              <a:buNone/>
            </a:pPr>
            <a:r>
              <a:rPr lang="en-US" sz="1800" b="1" cap="none" dirty="0">
                <a:latin typeface="Calibri" panose="020F0502020204030204" pitchFamily="34" charset="0"/>
                <a:cs typeface="Calibri" panose="020F0502020204030204" pitchFamily="34" charset="0"/>
              </a:rPr>
              <a:t>Point-to-site virtual private network (VPN):</a:t>
            </a:r>
            <a:r>
              <a:rPr lang="en-US" sz="1800" cap="none" dirty="0">
                <a:latin typeface="Calibri" panose="020F0502020204030204" pitchFamily="34" charset="0"/>
                <a:cs typeface="Calibri" panose="020F0502020204030204" pitchFamily="34" charset="0"/>
              </a:rPr>
              <a:t> Established between a virtual network and a single computer in your network. Each computer that wants to establish connectivity with a virtual network must configure its connection. This connection type is great if you're just getting started with azure, or for developers, because it requires little or no changes to your existing network. The communication between your computer and a virtual network is sent through an encrypted tunnel over the internet. </a:t>
            </a:r>
            <a:r>
              <a:rPr lang="en-IN" sz="1800" cap="none" dirty="0">
                <a:latin typeface="Calibri" panose="020F0502020204030204" pitchFamily="34" charset="0"/>
                <a:cs typeface="Calibri" panose="020F0502020204030204" pitchFamily="34" charset="0"/>
                <a:hlinkClick r:id="rId2"/>
              </a:rPr>
              <a:t>Https://azuretuto.Wordpress.Com/2016/02/25/installing-openvpn-server-on-ubuntu-azure-vm/</a:t>
            </a:r>
            <a:endParaRPr lang="en-US" sz="1800" cap="none" dirty="0">
              <a:latin typeface="Calibri" panose="020F0502020204030204" pitchFamily="34" charset="0"/>
              <a:cs typeface="Calibri" panose="020F0502020204030204" pitchFamily="34" charset="0"/>
            </a:endParaRPr>
          </a:p>
          <a:p>
            <a:pPr marL="0" indent="0">
              <a:buNone/>
            </a:pPr>
            <a:r>
              <a:rPr lang="en-US" sz="1800" b="1" cap="none" dirty="0">
                <a:latin typeface="Calibri" panose="020F0502020204030204" pitchFamily="34" charset="0"/>
                <a:cs typeface="Calibri" panose="020F0502020204030204" pitchFamily="34" charset="0"/>
              </a:rPr>
              <a:t>Site-to-site VPN:</a:t>
            </a:r>
            <a:r>
              <a:rPr lang="en-US" sz="1800" cap="none" dirty="0">
                <a:latin typeface="Calibri" panose="020F0502020204030204" pitchFamily="34" charset="0"/>
                <a:cs typeface="Calibri" panose="020F0502020204030204" pitchFamily="34" charset="0"/>
              </a:rPr>
              <a:t> Established between your on-premises VPN device and an azure VPN gateway that is deployed in a virtual network. This connection type enables any on-premises resource that you authorize to access a virtual network. The communication between your on-premises VPN device and an azure VPN gateway is sent through an encrypted tunnel over the internet</a:t>
            </a: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216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EE1F-0F2B-4E64-A708-36D06B40A29A}"/>
              </a:ext>
            </a:extLst>
          </p:cNvPr>
          <p:cNvSpPr>
            <a:spLocks noGrp="1"/>
          </p:cNvSpPr>
          <p:nvPr>
            <p:ph type="title"/>
          </p:nvPr>
        </p:nvSpPr>
        <p:spPr/>
        <p:txBody>
          <a:bodyPr>
            <a:normAutofit fontScale="90000"/>
          </a:bodyPr>
          <a:lstStyle/>
          <a:p>
            <a:pPr algn="l"/>
            <a:r>
              <a:rPr lang="en-IN" b="1" dirty="0"/>
              <a:t> </a:t>
            </a:r>
            <a:br>
              <a:rPr lang="en-IN" b="1" dirty="0"/>
            </a:br>
            <a:br>
              <a:rPr lang="en-IN" b="1" dirty="0"/>
            </a:br>
            <a:br>
              <a:rPr lang="en-IN" b="1" dirty="0"/>
            </a:br>
            <a:br>
              <a:rPr lang="en-IN" b="1" dirty="0"/>
            </a:br>
            <a:r>
              <a:rPr lang="en-IN" sz="2800" b="1" dirty="0">
                <a:latin typeface="Calibri" panose="020F0502020204030204" pitchFamily="34" charset="0"/>
                <a:cs typeface="Calibri" panose="020F0502020204030204" pitchFamily="34" charset="0"/>
              </a:rPr>
              <a:t>IP address classes</a:t>
            </a:r>
            <a:br>
              <a:rPr lang="en-IN" b="1" dirty="0"/>
            </a:br>
            <a:br>
              <a:rPr lang="en-IN" b="1" dirty="0"/>
            </a:br>
            <a:endParaRPr lang="en-IN" dirty="0"/>
          </a:p>
        </p:txBody>
      </p:sp>
      <p:sp>
        <p:nvSpPr>
          <p:cNvPr id="3" name="Content Placeholder 2">
            <a:extLst>
              <a:ext uri="{FF2B5EF4-FFF2-40B4-BE49-F238E27FC236}">
                <a16:creationId xmlns:a16="http://schemas.microsoft.com/office/drawing/2014/main" id="{0C6C42A3-672E-4A3F-A636-11FDD4CD3292}"/>
              </a:ext>
            </a:extLst>
          </p:cNvPr>
          <p:cNvSpPr>
            <a:spLocks noGrp="1"/>
          </p:cNvSpPr>
          <p:nvPr>
            <p:ph sz="quarter" idx="13"/>
          </p:nvPr>
        </p:nvSpPr>
        <p:spPr>
          <a:xfrm>
            <a:off x="913774" y="2367092"/>
            <a:ext cx="10363826" cy="3643963"/>
          </a:xfrm>
        </p:spPr>
        <p:txBody>
          <a:bodyPr/>
          <a:lstStyle/>
          <a:p>
            <a:r>
              <a:rPr lang="en-US" cap="none" dirty="0">
                <a:latin typeface="Calibri" panose="020F0502020204030204" pitchFamily="34" charset="0"/>
                <a:cs typeface="Calibri" panose="020F0502020204030204" pitchFamily="34" charset="0"/>
              </a:rPr>
              <a:t>With an ipv4 IP address, there are five classes of available IP ranges: class A, class B, class C, class D and class E, while only A, B, and C are commonly used. Each class allows for a range of valid IP addresses, shown in the following </a:t>
            </a:r>
            <a:r>
              <a:rPr lang="en-US" cap="none" dirty="0">
                <a:latin typeface="Calibri" panose="020F0502020204030204" pitchFamily="34" charset="0"/>
                <a:cs typeface="Calibri" panose="020F0502020204030204" pitchFamily="34" charset="0"/>
                <a:hlinkClick r:id="rId2" action="ppaction://hlinksldjump"/>
              </a:rPr>
              <a:t>Table A</a:t>
            </a:r>
            <a:r>
              <a:rPr lang="en-US" cap="none" dirty="0">
                <a:latin typeface="Calibri" panose="020F0502020204030204" pitchFamily="34" charset="0"/>
                <a:cs typeface="Calibri" panose="020F0502020204030204" pitchFamily="34" charset="0"/>
              </a:rPr>
              <a:t>.</a:t>
            </a:r>
          </a:p>
          <a:p>
            <a:r>
              <a:rPr lang="en-US" cap="none" dirty="0">
                <a:latin typeface="Calibri" panose="020F0502020204030204" pitchFamily="34" charset="0"/>
                <a:cs typeface="Calibri" panose="020F0502020204030204" pitchFamily="34" charset="0"/>
              </a:rPr>
              <a:t>Ranges 127.X.X.X are reserved for the loopback or localhost, for example, 127.0.0.1 is the loopback address. Range 255.255.255.255 broadcasts to all hosts on the local network.</a:t>
            </a:r>
          </a:p>
          <a:p>
            <a:pPr marL="0" indent="0">
              <a:buNone/>
            </a:pPr>
            <a:endParaRPr lang="en-US" cap="none" dirty="0">
              <a:latin typeface="Calibri" panose="020F0502020204030204" pitchFamily="34" charset="0"/>
              <a:cs typeface="Calibri" panose="020F0502020204030204" pitchFamily="34" charset="0"/>
            </a:endParaRPr>
          </a:p>
          <a:p>
            <a:pPr marL="0" indent="0">
              <a:buNone/>
            </a:pPr>
            <a:endParaRPr lang="en-IN"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09701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197B7-A419-408D-93CF-9C7EF1EB7C65}"/>
              </a:ext>
            </a:extLst>
          </p:cNvPr>
          <p:cNvSpPr>
            <a:spLocks noGrp="1"/>
          </p:cNvSpPr>
          <p:nvPr>
            <p:ph sz="quarter" idx="13"/>
          </p:nvPr>
        </p:nvSpPr>
        <p:spPr>
          <a:xfrm>
            <a:off x="913774" y="1097280"/>
            <a:ext cx="10363826" cy="4693919"/>
          </a:xfrm>
        </p:spPr>
        <p:txBody>
          <a:bodyPr>
            <a:normAutofit/>
          </a:bodyPr>
          <a:lstStyle/>
          <a:p>
            <a:r>
              <a:rPr lang="en-US" sz="1800" b="1" cap="none" dirty="0">
                <a:latin typeface="Calibri" panose="020F0502020204030204" pitchFamily="34" charset="0"/>
                <a:cs typeface="Calibri" panose="020F0502020204030204" pitchFamily="34" charset="0"/>
              </a:rPr>
              <a:t>Azure expressroute:</a:t>
            </a:r>
            <a:r>
              <a:rPr lang="en-US" sz="1800" cap="none" dirty="0">
                <a:latin typeface="Calibri" panose="020F0502020204030204" pitchFamily="34" charset="0"/>
                <a:cs typeface="Calibri" panose="020F0502020204030204" pitchFamily="34" charset="0"/>
              </a:rPr>
              <a:t> Established between your network and azure, through an expressroute partner. This connection is private. Traffic does not go over the internet. To learn more, see </a:t>
            </a:r>
            <a:r>
              <a:rPr lang="en-US" sz="1800" cap="none" dirty="0">
                <a:latin typeface="Calibri" panose="020F0502020204030204" pitchFamily="34" charset="0"/>
                <a:cs typeface="Calibri" panose="020F0502020204030204" pitchFamily="34" charset="0"/>
                <a:hlinkClick r:id="rId2"/>
              </a:rPr>
              <a:t>expressroute</a:t>
            </a:r>
            <a:r>
              <a:rPr lang="en-US" sz="1800" cap="none" dirty="0">
                <a:latin typeface="Calibri" panose="020F0502020204030204" pitchFamily="34" charset="0"/>
                <a:cs typeface="Calibri" panose="020F0502020204030204" pitchFamily="34" charset="0"/>
              </a:rPr>
              <a:t>.</a:t>
            </a: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160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EF58-3193-4A68-8AD6-2D7B0249F730}"/>
              </a:ext>
            </a:extLst>
          </p:cNvPr>
          <p:cNvSpPr>
            <a:spLocks noGrp="1"/>
          </p:cNvSpPr>
          <p:nvPr>
            <p:ph type="title"/>
          </p:nvPr>
        </p:nvSpPr>
        <p:spPr>
          <a:xfrm>
            <a:off x="913775" y="618518"/>
            <a:ext cx="10364451" cy="448284"/>
          </a:xfrm>
        </p:spPr>
        <p:txBody>
          <a:bodyPr>
            <a:normAutofit/>
          </a:bodyPr>
          <a:lstStyle/>
          <a:p>
            <a:pPr algn="l"/>
            <a:r>
              <a:rPr lang="en-IN" sz="2500" cap="none">
                <a:latin typeface="Calibri" panose="020F0502020204030204" pitchFamily="34" charset="0"/>
                <a:cs typeface="Calibri" panose="020F0502020204030204" pitchFamily="34" charset="0"/>
              </a:rPr>
              <a:t>Azure firewall</a:t>
            </a:r>
            <a:endParaRPr lang="en-IN" sz="2500" cap="none"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AF91FA7-1C2D-441F-BB33-DC84F6366C1C}"/>
              </a:ext>
            </a:extLst>
          </p:cNvPr>
          <p:cNvSpPr>
            <a:spLocks noGrp="1"/>
          </p:cNvSpPr>
          <p:nvPr>
            <p:ph sz="quarter" idx="13"/>
          </p:nvPr>
        </p:nvSpPr>
        <p:spPr>
          <a:xfrm>
            <a:off x="914399" y="1066802"/>
            <a:ext cx="10363826" cy="1169961"/>
          </a:xfrm>
        </p:spPr>
        <p:txBody>
          <a:bodyPr>
            <a:normAutofit/>
          </a:bodyPr>
          <a:lstStyle/>
          <a:p>
            <a:r>
              <a:rPr lang="en-US" sz="1800" cap="none">
                <a:latin typeface="Calibri" panose="020F0502020204030204" pitchFamily="34" charset="0"/>
                <a:cs typeface="Calibri" panose="020F0502020204030204" pitchFamily="34" charset="0"/>
              </a:rPr>
              <a:t>Azure firewall is a managed, cloud-based network security service that protects your azure virtual network resources. It's a fully stateful firewall as a service with built-in high availability and unrestricted cloud scalability.</a:t>
            </a:r>
            <a:endParaRPr lang="en-IN" sz="1800" cap="none" dirty="0">
              <a:latin typeface="Calibri" panose="020F0502020204030204"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27E7DE3-B3B5-49E0-B5D8-6CDE1C10CDF7}"/>
              </a:ext>
            </a:extLst>
          </p:cNvPr>
          <p:cNvPicPr>
            <a:picLocks noChangeAspect="1"/>
          </p:cNvPicPr>
          <p:nvPr/>
        </p:nvPicPr>
        <p:blipFill>
          <a:blip r:embed="rId2"/>
          <a:stretch>
            <a:fillRect/>
          </a:stretch>
        </p:blipFill>
        <p:spPr>
          <a:xfrm>
            <a:off x="913775" y="2236763"/>
            <a:ext cx="5951259" cy="4020159"/>
          </a:xfrm>
          <a:prstGeom prst="rect">
            <a:avLst/>
          </a:prstGeom>
        </p:spPr>
      </p:pic>
    </p:spTree>
    <p:extLst>
      <p:ext uri="{BB962C8B-B14F-4D97-AF65-F5344CB8AC3E}">
        <p14:creationId xmlns:p14="http://schemas.microsoft.com/office/powerpoint/2010/main" val="41477902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F2C0D-1C2A-4BE1-82F6-C5A55BBB3D73}"/>
              </a:ext>
            </a:extLst>
          </p:cNvPr>
          <p:cNvSpPr>
            <a:spLocks noGrp="1"/>
          </p:cNvSpPr>
          <p:nvPr>
            <p:ph sz="quarter" idx="13"/>
          </p:nvPr>
        </p:nvSpPr>
        <p:spPr>
          <a:xfrm>
            <a:off x="913774" y="365760"/>
            <a:ext cx="10363826" cy="5992837"/>
          </a:xfrm>
        </p:spPr>
        <p:txBody>
          <a:bodyPr>
            <a:normAutofit lnSpcReduction="10000"/>
          </a:bodyPr>
          <a:lstStyle/>
          <a:p>
            <a:r>
              <a:rPr lang="en-US" sz="1800" cap="none" dirty="0">
                <a:latin typeface="Calibri" panose="020F0502020204030204" pitchFamily="34" charset="0"/>
                <a:cs typeface="Calibri" panose="020F0502020204030204" pitchFamily="34" charset="0"/>
              </a:rPr>
              <a:t>You can centrally create, enforce, and log application and network connectivity policies across subscriptions and virtual networks. Azure firewall uses a static public IP address for your virtual network resources allowing outside firewalls to identify traffic originating from your virtual network. The service is fully integrated with azure monitor for logging and analytics.</a:t>
            </a:r>
          </a:p>
          <a:p>
            <a:pPr marL="0" indent="0">
              <a:buNone/>
            </a:pPr>
            <a:r>
              <a:rPr lang="en-US" cap="none" dirty="0">
                <a:latin typeface="Calibri" panose="020F0502020204030204" pitchFamily="34" charset="0"/>
                <a:cs typeface="Calibri" panose="020F0502020204030204" pitchFamily="34" charset="0"/>
              </a:rPr>
              <a:t>Azure firewall offers the following features:</a:t>
            </a:r>
          </a:p>
          <a:p>
            <a:pPr marL="457200" indent="-457200">
              <a:buAutoNum type="arabicPeriod"/>
            </a:pPr>
            <a:r>
              <a:rPr lang="en-IN" sz="2500" b="1" cap="none" dirty="0">
                <a:latin typeface="Calibri" panose="020F0502020204030204" pitchFamily="34" charset="0"/>
                <a:cs typeface="Calibri" panose="020F0502020204030204" pitchFamily="34" charset="0"/>
              </a:rPr>
              <a:t>Built-in high availability</a:t>
            </a:r>
            <a:r>
              <a:rPr lang="en-IN" b="1" cap="none" dirty="0">
                <a:latin typeface="Calibri" panose="020F0502020204030204" pitchFamily="34" charset="0"/>
                <a:cs typeface="Calibri" panose="020F0502020204030204" pitchFamily="34" charset="0"/>
              </a:rPr>
              <a:t>:</a:t>
            </a:r>
            <a:r>
              <a:rPr lang="en-US" dirty="0"/>
              <a:t> </a:t>
            </a:r>
            <a:r>
              <a:rPr lang="en-US" sz="1800" cap="none" dirty="0">
                <a:latin typeface="Calibri" panose="020F0502020204030204" pitchFamily="34" charset="0"/>
                <a:cs typeface="Calibri" panose="020F0502020204030204" pitchFamily="34" charset="0"/>
              </a:rPr>
              <a:t>High availability is built in, so no additional load balancers are required and there's nothing you need to configure.</a:t>
            </a:r>
          </a:p>
          <a:p>
            <a:pPr marL="342900" indent="-342900">
              <a:buFont typeface="Arial" panose="020B0604020202020204" pitchFamily="34" charset="0"/>
              <a:buAutoNum type="arabicPeriod"/>
            </a:pPr>
            <a:r>
              <a:rPr lang="en-IN" sz="2500" b="1" cap="none" dirty="0">
                <a:latin typeface="Calibri" panose="020F0502020204030204" pitchFamily="34" charset="0"/>
                <a:cs typeface="Calibri" panose="020F0502020204030204" pitchFamily="34" charset="0"/>
              </a:rPr>
              <a:t>Availability Zones: </a:t>
            </a:r>
            <a:r>
              <a:rPr lang="en-US" sz="1800" cap="none" dirty="0">
                <a:latin typeface="Calibri" panose="020F0502020204030204" pitchFamily="34" charset="0"/>
                <a:cs typeface="Calibri" panose="020F0502020204030204" pitchFamily="34" charset="0"/>
              </a:rPr>
              <a:t>Azure firewall can be configured during deployment to span multiple availability zones for increased availability.</a:t>
            </a:r>
            <a:r>
              <a:rPr lang="en-US" dirty="0"/>
              <a:t> </a:t>
            </a:r>
            <a:r>
              <a:rPr lang="en-US" sz="1800" cap="none" dirty="0">
                <a:latin typeface="Calibri" panose="020F0502020204030204" pitchFamily="34" charset="0"/>
                <a:cs typeface="Calibri" panose="020F0502020204030204" pitchFamily="34" charset="0"/>
              </a:rPr>
              <a:t>With Availability Zones, your availability increases to 99.99% uptime.</a:t>
            </a:r>
            <a:r>
              <a:rPr lang="en-US" dirty="0"/>
              <a:t> </a:t>
            </a:r>
            <a:r>
              <a:rPr lang="en-US" sz="1800" cap="none" dirty="0">
                <a:latin typeface="Calibri" panose="020F0502020204030204" pitchFamily="34" charset="0"/>
                <a:cs typeface="Calibri" panose="020F0502020204030204" pitchFamily="34" charset="0"/>
              </a:rPr>
              <a:t>The 99.99% uptime SLA is offered when two or more Availability Zones are selected.</a:t>
            </a:r>
          </a:p>
          <a:p>
            <a:pPr marL="0" indent="0">
              <a:buNone/>
            </a:pPr>
            <a:r>
              <a:rPr lang="en-US" sz="1800" cap="none" dirty="0">
                <a:latin typeface="Cel"/>
                <a:cs typeface="Calibri" panose="020F0502020204030204" pitchFamily="34" charset="0"/>
              </a:rPr>
              <a:t>     </a:t>
            </a:r>
            <a:r>
              <a:rPr lang="en-US" sz="1800" cap="none" dirty="0">
                <a:latin typeface="Cel"/>
              </a:rPr>
              <a:t> There's no additional cost for a firewall deployed in an availability zone. However, there are additional   costs for inbound and outbound data transfers associated with availability zones</a:t>
            </a:r>
          </a:p>
          <a:p>
            <a:pPr marL="0" indent="0">
              <a:buNone/>
            </a:pPr>
            <a:r>
              <a:rPr lang="en-US" sz="1800" cap="none" dirty="0">
                <a:latin typeface="Cel"/>
              </a:rPr>
              <a:t> </a:t>
            </a:r>
            <a:r>
              <a:rPr lang="en-US" sz="1800" b="1" cap="none" dirty="0">
                <a:latin typeface="Cel"/>
              </a:rPr>
              <a:t>Note-</a:t>
            </a:r>
          </a:p>
          <a:p>
            <a:r>
              <a:rPr lang="en-US" sz="1800" cap="none" dirty="0">
                <a:latin typeface="Cel"/>
              </a:rPr>
              <a:t>Availability zones can only be configured during deployment. You can't configure an existing firewall to include availability zones.</a:t>
            </a:r>
          </a:p>
          <a:p>
            <a:pPr marL="0" indent="0">
              <a:buNone/>
            </a:pPr>
            <a:endParaRPr lang="en-US" sz="1800" cap="none" dirty="0">
              <a:latin typeface="Cel"/>
              <a:cs typeface="Calibri" panose="020F0502020204030204" pitchFamily="34" charset="0"/>
            </a:endParaRPr>
          </a:p>
          <a:p>
            <a:pPr marL="342900" indent="-342900">
              <a:buFont typeface="Arial" panose="020B0604020202020204" pitchFamily="34" charset="0"/>
              <a:buAutoNum type="arabicPeriod"/>
            </a:pPr>
            <a:endParaRPr lang="en-IN" sz="1800" cap="none" dirty="0">
              <a:latin typeface="Calibri" panose="020F0502020204030204" pitchFamily="34" charset="0"/>
              <a:cs typeface="Calibri" panose="020F0502020204030204" pitchFamily="34" charset="0"/>
            </a:endParaRPr>
          </a:p>
          <a:p>
            <a:pPr marL="342900" indent="-342900">
              <a:buAutoNum type="arabicPeriod"/>
            </a:pPr>
            <a:endParaRPr lang="en-IN" sz="1800" b="1" cap="none" dirty="0">
              <a:latin typeface="Calibri" panose="020F0502020204030204" pitchFamily="34" charset="0"/>
              <a:cs typeface="Calibri" panose="020F0502020204030204" pitchFamily="34" charset="0"/>
            </a:endParaRPr>
          </a:p>
          <a:p>
            <a:pPr marL="0" indent="0">
              <a:buNone/>
            </a:pPr>
            <a:endParaRPr lang="en-IN" sz="1800" b="1"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8381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202EF6-79DC-4D58-99AD-32A318A930CF}"/>
              </a:ext>
            </a:extLst>
          </p:cNvPr>
          <p:cNvSpPr/>
          <p:nvPr/>
        </p:nvSpPr>
        <p:spPr>
          <a:xfrm>
            <a:off x="1434905" y="886265"/>
            <a:ext cx="9777046" cy="3739485"/>
          </a:xfrm>
          <a:prstGeom prst="rect">
            <a:avLst/>
          </a:prstGeom>
        </p:spPr>
        <p:txBody>
          <a:bodyPr wrap="square">
            <a:spAutoFit/>
          </a:bodyPr>
          <a:lstStyle/>
          <a:p>
            <a:r>
              <a:rPr lang="en-IN" sz="2500" b="1" dirty="0">
                <a:latin typeface="Cel"/>
              </a:rPr>
              <a:t>3. Unrestricted </a:t>
            </a:r>
            <a:r>
              <a:rPr lang="en-IN" sz="2700" b="1" dirty="0">
                <a:latin typeface="Cel"/>
              </a:rPr>
              <a:t>cloud scalability</a:t>
            </a:r>
            <a:r>
              <a:rPr lang="en-IN" sz="2500" b="1" dirty="0">
                <a:latin typeface="Cel"/>
              </a:rPr>
              <a:t>: </a:t>
            </a:r>
            <a:r>
              <a:rPr lang="en-US" dirty="0">
                <a:latin typeface="Cel"/>
              </a:rPr>
              <a:t>Azure firewall can scale up as much as you need to accommodate changing network traffic flows, so you don't need to budget for your peak traffic.</a:t>
            </a:r>
          </a:p>
          <a:p>
            <a:endParaRPr lang="en-US" sz="2500" b="1" dirty="0">
              <a:latin typeface="Cel"/>
            </a:endParaRPr>
          </a:p>
          <a:p>
            <a:r>
              <a:rPr lang="en-US" sz="2500" b="1" dirty="0">
                <a:latin typeface="Cel"/>
              </a:rPr>
              <a:t>4. </a:t>
            </a:r>
            <a:r>
              <a:rPr lang="en-IN" sz="2500" b="1" dirty="0">
                <a:latin typeface="Cel"/>
              </a:rPr>
              <a:t>Application FQDN filtering rules: </a:t>
            </a:r>
            <a:r>
              <a:rPr lang="en-US" dirty="0">
                <a:latin typeface="Cel"/>
              </a:rPr>
              <a:t>You can limit outbound HTTP/S traffic or azure SQL traffic (preview) to a specified list of fully qualified domain names (FQDN) including wild cards. This feature doesn't require SSL termination.</a:t>
            </a:r>
          </a:p>
          <a:p>
            <a:endParaRPr lang="en-US" sz="2500" b="1" dirty="0">
              <a:latin typeface="Calibri" panose="020F0502020204030204" pitchFamily="34" charset="0"/>
              <a:cs typeface="Calibri" panose="020F0502020204030204" pitchFamily="34" charset="0"/>
            </a:endParaRPr>
          </a:p>
          <a:p>
            <a:r>
              <a:rPr lang="en-US" sz="2500" b="1" dirty="0">
                <a:latin typeface="Calibri" panose="020F0502020204030204" pitchFamily="34" charset="0"/>
                <a:cs typeface="Calibri" panose="020F0502020204030204" pitchFamily="34" charset="0"/>
              </a:rPr>
              <a:t>5. </a:t>
            </a:r>
            <a:r>
              <a:rPr lang="en-IN" sz="2500" b="1" dirty="0">
                <a:latin typeface="Calibri" panose="020F0502020204030204" pitchFamily="34" charset="0"/>
                <a:cs typeface="Calibri" panose="020F0502020204030204" pitchFamily="34" charset="0"/>
              </a:rPr>
              <a:t>Network traffic filtering rules: </a:t>
            </a:r>
            <a:r>
              <a:rPr lang="en-US" dirty="0">
                <a:latin typeface="Cel"/>
              </a:rPr>
              <a:t>You can centrally create allow or deny network filtering rules by source and destination IP address, port, and protocol. Azure Firewall is fully stateful, so it can distinguish legitimate packets for different types of connections. Rules are enforced and logged across multiple subscriptions and virtual networks.</a:t>
            </a:r>
          </a:p>
        </p:txBody>
      </p:sp>
    </p:spTree>
    <p:extLst>
      <p:ext uri="{BB962C8B-B14F-4D97-AF65-F5344CB8AC3E}">
        <p14:creationId xmlns:p14="http://schemas.microsoft.com/office/powerpoint/2010/main" val="1427028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DBCAB6-A599-46DD-AA32-EC6D6DBD1CC6}"/>
              </a:ext>
            </a:extLst>
          </p:cNvPr>
          <p:cNvSpPr/>
          <p:nvPr/>
        </p:nvSpPr>
        <p:spPr>
          <a:xfrm>
            <a:off x="1477106" y="884727"/>
            <a:ext cx="10381956" cy="1308050"/>
          </a:xfrm>
          <a:prstGeom prst="rect">
            <a:avLst/>
          </a:prstGeom>
        </p:spPr>
        <p:txBody>
          <a:bodyPr wrap="square">
            <a:spAutoFit/>
          </a:bodyPr>
          <a:lstStyle/>
          <a:p>
            <a:r>
              <a:rPr lang="en-US" sz="2500" b="1" dirty="0">
                <a:solidFill>
                  <a:srgbClr val="171717"/>
                </a:solidFill>
                <a:latin typeface="Segoe UI" panose="020B0502040204020203" pitchFamily="34" charset="0"/>
              </a:rPr>
              <a:t>6. FQDN tags: </a:t>
            </a:r>
            <a:r>
              <a:rPr lang="en-US" dirty="0">
                <a:solidFill>
                  <a:srgbClr val="171717"/>
                </a:solidFill>
                <a:latin typeface="Calibri" panose="020F0502020204030204" pitchFamily="34" charset="0"/>
                <a:cs typeface="Calibri" panose="020F0502020204030204" pitchFamily="34" charset="0"/>
              </a:rPr>
              <a:t>FQDN tags make it easy for you to allow well known azure service network traffic through your firewall. For example, say you want to allow windows update network traffic through your firewall. You create an application rule and include the windows update tag. Now network traffic from windows update can flow through your firewall.</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5AADFAC5-23C5-4565-BB0A-D34B385178A6}"/>
              </a:ext>
            </a:extLst>
          </p:cNvPr>
          <p:cNvSpPr/>
          <p:nvPr/>
        </p:nvSpPr>
        <p:spPr>
          <a:xfrm>
            <a:off x="1477106" y="2586462"/>
            <a:ext cx="10381956" cy="1308050"/>
          </a:xfrm>
          <a:prstGeom prst="rect">
            <a:avLst/>
          </a:prstGeom>
        </p:spPr>
        <p:txBody>
          <a:bodyPr wrap="square">
            <a:spAutoFit/>
          </a:bodyPr>
          <a:lstStyle/>
          <a:p>
            <a:r>
              <a:rPr lang="en-US" sz="2500" b="1" dirty="0">
                <a:solidFill>
                  <a:srgbClr val="171717"/>
                </a:solidFill>
                <a:latin typeface="Segoe UI" panose="020B0502040204020203" pitchFamily="34" charset="0"/>
              </a:rPr>
              <a:t>7. Service tags : </a:t>
            </a:r>
            <a:r>
              <a:rPr lang="en-US" dirty="0">
                <a:solidFill>
                  <a:srgbClr val="171717"/>
                </a:solidFill>
                <a:latin typeface="Calibri" panose="020F0502020204030204" pitchFamily="34" charset="0"/>
                <a:cs typeface="Calibri" panose="020F0502020204030204" pitchFamily="34" charset="0"/>
              </a:rPr>
              <a:t>A service tag represents a group of IP address prefixes to help minimize complexity for security rule creation. You can't create your own service tag, nor specify which IP addresses are included within a tag. Microsoft manages the address prefixes encompassed by the service tag, and automatically updates the service tag as addresses change.</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A8CEEB7-1113-41FD-A438-2808354B57BC}"/>
              </a:ext>
            </a:extLst>
          </p:cNvPr>
          <p:cNvSpPr/>
          <p:nvPr/>
        </p:nvSpPr>
        <p:spPr>
          <a:xfrm>
            <a:off x="1477106" y="4149698"/>
            <a:ext cx="10381955" cy="1031051"/>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8. Threat intelligence: </a:t>
            </a:r>
            <a:r>
              <a:rPr lang="en-US" dirty="0">
                <a:solidFill>
                  <a:srgbClr val="171717"/>
                </a:solidFill>
                <a:latin typeface="Calibri" panose="020F0502020204030204" pitchFamily="34" charset="0"/>
                <a:cs typeface="Calibri" panose="020F0502020204030204" pitchFamily="34" charset="0"/>
              </a:rPr>
              <a:t>Threat intelligence-based filtering can be enabled for your firewall to alert and deny traffic from/to known malicious IP addresses and domains. The IP addresses and domains are sourced from the Microsoft Threat Intelligence feed.</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0562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87BFB3-9DF2-4B86-9B05-BDAD20035667}"/>
              </a:ext>
            </a:extLst>
          </p:cNvPr>
          <p:cNvSpPr/>
          <p:nvPr/>
        </p:nvSpPr>
        <p:spPr>
          <a:xfrm>
            <a:off x="1317673" y="851824"/>
            <a:ext cx="9866141" cy="1308050"/>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9. Outbound SNAT support: </a:t>
            </a:r>
            <a:r>
              <a:rPr lang="en-US" dirty="0">
                <a:solidFill>
                  <a:srgbClr val="171717"/>
                </a:solidFill>
                <a:latin typeface="Calibri" panose="020F0502020204030204" pitchFamily="34" charset="0"/>
                <a:cs typeface="Calibri" panose="020F0502020204030204" pitchFamily="34" charset="0"/>
              </a:rPr>
              <a:t>All outbound virtual network traffic IP addresses are translated to the azure firewall public IP (source network address translation). You can identify and allow traffic originating from your virtual network to remote internet destinations. Azure firewall doesn't SNAT when the destination IP is a private IP range per </a:t>
            </a:r>
            <a:r>
              <a:rPr lang="en-US" u="sng" dirty="0">
                <a:solidFill>
                  <a:srgbClr val="171717"/>
                </a:solidFill>
                <a:latin typeface="Calibri" panose="020F0502020204030204" pitchFamily="34" charset="0"/>
                <a:cs typeface="Calibri" panose="020F0502020204030204" pitchFamily="34" charset="0"/>
                <a:hlinkClick r:id="rId2"/>
              </a:rPr>
              <a:t>IANA RFC 1918</a:t>
            </a:r>
            <a:r>
              <a:rPr lang="en-US" dirty="0">
                <a:solidFill>
                  <a:srgbClr val="171717"/>
                </a:solidFill>
                <a:latin typeface="Calibri" panose="020F0502020204030204" pitchFamily="34" charset="0"/>
                <a:cs typeface="Calibri" panose="020F0502020204030204" pitchFamily="34" charset="0"/>
              </a:rPr>
              <a:t>.</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8BCA5C0-3647-4A1A-AE90-4A38D41A8AFB}"/>
              </a:ext>
            </a:extLst>
          </p:cNvPr>
          <p:cNvSpPr/>
          <p:nvPr/>
        </p:nvSpPr>
        <p:spPr>
          <a:xfrm>
            <a:off x="1317673" y="2282373"/>
            <a:ext cx="9978682" cy="1031051"/>
          </a:xfrm>
          <a:prstGeom prst="rect">
            <a:avLst/>
          </a:prstGeom>
        </p:spPr>
        <p:txBody>
          <a:bodyPr wrap="square">
            <a:spAutoFit/>
          </a:bodyPr>
          <a:lstStyle/>
          <a:p>
            <a:r>
              <a:rPr lang="en-US" sz="2500" b="1" dirty="0">
                <a:solidFill>
                  <a:srgbClr val="171717"/>
                </a:solidFill>
                <a:latin typeface="Segoe UI" panose="020B0502040204020203" pitchFamily="34" charset="0"/>
              </a:rPr>
              <a:t>10. </a:t>
            </a:r>
            <a:r>
              <a:rPr lang="en-US" sz="2500" b="1" dirty="0">
                <a:solidFill>
                  <a:srgbClr val="171717"/>
                </a:solidFill>
                <a:latin typeface="Calibri" panose="020F0502020204030204" pitchFamily="34" charset="0"/>
                <a:cs typeface="Calibri" panose="020F0502020204030204" pitchFamily="34" charset="0"/>
              </a:rPr>
              <a:t>Inbound DNAT support: </a:t>
            </a:r>
            <a:r>
              <a:rPr lang="en-US" dirty="0">
                <a:solidFill>
                  <a:srgbClr val="171717"/>
                </a:solidFill>
                <a:latin typeface="Calibri" panose="020F0502020204030204" pitchFamily="34" charset="0"/>
                <a:cs typeface="Calibri" panose="020F0502020204030204" pitchFamily="34" charset="0"/>
              </a:rPr>
              <a:t>Inbound Internet network traffic to your firewall public IP address is translated (Destination Network Address Translation) and filtered to the private IP addresses on your virtual networks.</a:t>
            </a:r>
          </a:p>
        </p:txBody>
      </p:sp>
      <p:sp>
        <p:nvSpPr>
          <p:cNvPr id="4" name="Rectangle 3">
            <a:extLst>
              <a:ext uri="{FF2B5EF4-FFF2-40B4-BE49-F238E27FC236}">
                <a16:creationId xmlns:a16="http://schemas.microsoft.com/office/drawing/2014/main" id="{B4BB53C0-76CC-4770-920E-7BCE1D602AF2}"/>
              </a:ext>
            </a:extLst>
          </p:cNvPr>
          <p:cNvSpPr/>
          <p:nvPr/>
        </p:nvSpPr>
        <p:spPr>
          <a:xfrm>
            <a:off x="1317673" y="3205703"/>
            <a:ext cx="9978682" cy="3631763"/>
          </a:xfrm>
          <a:prstGeom prst="rect">
            <a:avLst/>
          </a:prstGeom>
        </p:spPr>
        <p:txBody>
          <a:bodyPr wrap="square">
            <a:spAutoFit/>
          </a:bodyPr>
          <a:lstStyle/>
          <a:p>
            <a:endParaRPr lang="en-US" sz="2500" b="1" dirty="0">
              <a:solidFill>
                <a:srgbClr val="171717"/>
              </a:solidFill>
              <a:latin typeface="Calibri" panose="020F0502020204030204" pitchFamily="34" charset="0"/>
              <a:cs typeface="Calibri" panose="020F0502020204030204" pitchFamily="34" charset="0"/>
            </a:endParaRPr>
          </a:p>
          <a:p>
            <a:r>
              <a:rPr lang="en-US" sz="2500" b="1" dirty="0">
                <a:solidFill>
                  <a:srgbClr val="171717"/>
                </a:solidFill>
                <a:latin typeface="Calibri" panose="020F0502020204030204" pitchFamily="34" charset="0"/>
                <a:cs typeface="Calibri" panose="020F0502020204030204" pitchFamily="34" charset="0"/>
              </a:rPr>
              <a:t>11. Multiple public IP addresses: </a:t>
            </a:r>
          </a:p>
          <a:p>
            <a:r>
              <a:rPr lang="en-US" dirty="0">
                <a:solidFill>
                  <a:srgbClr val="171717"/>
                </a:solidFill>
                <a:latin typeface="Calibri" panose="020F0502020204030204" pitchFamily="34" charset="0"/>
                <a:cs typeface="Calibri" panose="020F0502020204030204" pitchFamily="34" charset="0"/>
              </a:rPr>
              <a:t>You can associate multiple public IP addresses (up to 100) with your firewall. This enables the following scenarios:</a:t>
            </a:r>
          </a:p>
          <a:p>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DNAT - You can translate multiple standard port instances to your backend servers. For example, if you have two public IP addresses, you can translate TCP port 3389 (RDP) for both IP addresses.</a:t>
            </a:r>
          </a:p>
          <a:p>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SNAT - Additional ports are available for outbound SNAT connections, reducing the potential for SNAT port exhaustion. At this time, Azure Firewall randomly selects the source public IP address to use for a connection. If you have any downstream filtering on your network, you need to allow all public IP addresses associated with your firewall.</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07465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392BCB-3612-41CF-A3F5-12D6E1BEAAEA}"/>
              </a:ext>
            </a:extLst>
          </p:cNvPr>
          <p:cNvSpPr/>
          <p:nvPr/>
        </p:nvSpPr>
        <p:spPr>
          <a:xfrm>
            <a:off x="1092590" y="843677"/>
            <a:ext cx="10133428" cy="1692771"/>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12. Azure monitor logging: </a:t>
            </a:r>
            <a:r>
              <a:rPr lang="en-US" dirty="0">
                <a:solidFill>
                  <a:srgbClr val="171717"/>
                </a:solidFill>
                <a:latin typeface="Calibri" panose="020F0502020204030204" pitchFamily="34" charset="0"/>
                <a:cs typeface="Calibri" panose="020F0502020204030204" pitchFamily="34" charset="0"/>
              </a:rPr>
              <a:t>All events are integrated with azure monitor, allowing you to archive logs to a storage account, stream events to your event hub, or send them to azure monitor logs.</a:t>
            </a:r>
          </a:p>
          <a:p>
            <a:endParaRPr lang="en-US" b="1" dirty="0">
              <a:solidFill>
                <a:srgbClr val="171717"/>
              </a:solidFill>
              <a:latin typeface="Segoe UI" panose="020B0502040204020203" pitchFamily="34" charset="0"/>
            </a:endParaRPr>
          </a:p>
          <a:p>
            <a:r>
              <a:rPr lang="en-US" sz="2500" b="1" dirty="0">
                <a:solidFill>
                  <a:srgbClr val="171717"/>
                </a:solidFill>
                <a:latin typeface="Calibri" panose="020F0502020204030204" pitchFamily="34" charset="0"/>
                <a:cs typeface="Calibri" panose="020F0502020204030204" pitchFamily="34" charset="0"/>
              </a:rPr>
              <a:t>13. Certifications: </a:t>
            </a:r>
            <a:r>
              <a:rPr lang="en-US" dirty="0">
                <a:solidFill>
                  <a:srgbClr val="171717"/>
                </a:solidFill>
                <a:latin typeface="Calibri" panose="020F0502020204030204" pitchFamily="34" charset="0"/>
                <a:cs typeface="Calibri" panose="020F0502020204030204" pitchFamily="34" charset="0"/>
              </a:rPr>
              <a:t>Azure Firewall is Payment Card Industry (PCI), Service Organization Controls (SOC), International Organization for Standardization (ISO), and ICSA Labs compliant. </a:t>
            </a:r>
            <a:endParaRPr lang="en-US" b="0" i="0" dirty="0">
              <a:solidFill>
                <a:srgbClr val="171717"/>
              </a:solidFill>
              <a:effectLst/>
              <a:latin typeface="Segoe UI" panose="020B0502040204020203" pitchFamily="34" charset="0"/>
            </a:endParaRPr>
          </a:p>
        </p:txBody>
      </p:sp>
      <p:sp>
        <p:nvSpPr>
          <p:cNvPr id="3" name="Rectangle 2">
            <a:extLst>
              <a:ext uri="{FF2B5EF4-FFF2-40B4-BE49-F238E27FC236}">
                <a16:creationId xmlns:a16="http://schemas.microsoft.com/office/drawing/2014/main" id="{2A1471F5-CB10-451C-AE2F-18B69E16956B}"/>
              </a:ext>
            </a:extLst>
          </p:cNvPr>
          <p:cNvSpPr/>
          <p:nvPr/>
        </p:nvSpPr>
        <p:spPr>
          <a:xfrm>
            <a:off x="1092589" y="2951946"/>
            <a:ext cx="2691620" cy="477054"/>
          </a:xfrm>
          <a:prstGeom prst="rect">
            <a:avLst/>
          </a:prstGeom>
        </p:spPr>
        <p:txBody>
          <a:bodyPr wrap="square">
            <a:spAutoFit/>
          </a:bodyPr>
          <a:lstStyle/>
          <a:p>
            <a:pPr marL="342900" indent="-342900">
              <a:buFont typeface="Arial" panose="020B0604020202020204" pitchFamily="34" charset="0"/>
              <a:buChar char="•"/>
            </a:pPr>
            <a:r>
              <a:rPr lang="en-IN" sz="2500" b="1" dirty="0">
                <a:solidFill>
                  <a:srgbClr val="171717"/>
                </a:solidFill>
                <a:latin typeface="Calibri" panose="020F0502020204030204" pitchFamily="34" charset="0"/>
                <a:cs typeface="Calibri" panose="020F0502020204030204" pitchFamily="34" charset="0"/>
              </a:rPr>
              <a:t>Known issues:</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BA48BC94-0467-461A-86CB-55083A71AA81}"/>
              </a:ext>
            </a:extLst>
          </p:cNvPr>
          <p:cNvSpPr/>
          <p:nvPr/>
        </p:nvSpPr>
        <p:spPr>
          <a:xfrm>
            <a:off x="1092588" y="3602559"/>
            <a:ext cx="10133427" cy="646331"/>
          </a:xfrm>
          <a:prstGeom prst="rect">
            <a:avLst/>
          </a:prstGeom>
        </p:spPr>
        <p:txBody>
          <a:bodyPr wrap="square">
            <a:spAutoFit/>
          </a:bodyPr>
          <a:lstStyle/>
          <a:p>
            <a:r>
              <a:rPr lang="en-IN" dirty="0">
                <a:solidFill>
                  <a:srgbClr val="171717"/>
                </a:solidFill>
                <a:latin typeface="Calibri" panose="020F0502020204030204" pitchFamily="34" charset="0"/>
                <a:cs typeface="Calibri" panose="020F0502020204030204" pitchFamily="34" charset="0"/>
              </a:rPr>
              <a:t>1. Network filtering rules for non-</a:t>
            </a:r>
            <a:r>
              <a:rPr lang="en-IN" dirty="0" err="1">
                <a:solidFill>
                  <a:srgbClr val="171717"/>
                </a:solidFill>
                <a:latin typeface="Calibri" panose="020F0502020204030204" pitchFamily="34" charset="0"/>
                <a:cs typeface="Calibri" panose="020F0502020204030204" pitchFamily="34" charset="0"/>
              </a:rPr>
              <a:t>tcp</a:t>
            </a:r>
            <a:r>
              <a:rPr lang="en-IN" dirty="0">
                <a:solidFill>
                  <a:srgbClr val="171717"/>
                </a:solidFill>
                <a:latin typeface="Calibri" panose="020F0502020204030204" pitchFamily="34" charset="0"/>
                <a:cs typeface="Calibri" panose="020F0502020204030204" pitchFamily="34" charset="0"/>
              </a:rPr>
              <a:t>/UDP protocols don't work with SNAT to your public IP address. Non-</a:t>
            </a:r>
            <a:r>
              <a:rPr lang="en-IN" dirty="0" err="1">
                <a:solidFill>
                  <a:srgbClr val="171717"/>
                </a:solidFill>
                <a:latin typeface="Calibri" panose="020F0502020204030204" pitchFamily="34" charset="0"/>
                <a:cs typeface="Calibri" panose="020F0502020204030204" pitchFamily="34" charset="0"/>
              </a:rPr>
              <a:t>tcp</a:t>
            </a:r>
            <a:r>
              <a:rPr lang="en-IN" dirty="0">
                <a:solidFill>
                  <a:srgbClr val="171717"/>
                </a:solidFill>
                <a:latin typeface="Calibri" panose="020F0502020204030204" pitchFamily="34" charset="0"/>
                <a:cs typeface="Calibri" panose="020F0502020204030204" pitchFamily="34" charset="0"/>
              </a:rPr>
              <a:t>/UDP protocols are supported between spoke subnets and </a:t>
            </a:r>
            <a:r>
              <a:rPr lang="en-IN" dirty="0" err="1">
                <a:solidFill>
                  <a:srgbClr val="171717"/>
                </a:solidFill>
                <a:latin typeface="Calibri" panose="020F0502020204030204" pitchFamily="34" charset="0"/>
                <a:cs typeface="Calibri" panose="020F0502020204030204" pitchFamily="34" charset="0"/>
              </a:rPr>
              <a:t>vnets</a:t>
            </a:r>
            <a:r>
              <a:rPr lang="en-IN" dirty="0">
                <a:solidFill>
                  <a:srgbClr val="171717"/>
                </a:solidFill>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3BE999C-541E-40C3-9F6A-4ED6B20ACBBE}"/>
              </a:ext>
            </a:extLst>
          </p:cNvPr>
          <p:cNvSpPr/>
          <p:nvPr/>
        </p:nvSpPr>
        <p:spPr>
          <a:xfrm>
            <a:off x="1092585" y="4392942"/>
            <a:ext cx="10133427" cy="369332"/>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2. Azure Powershell and CLI don't support ICMP as a valid protocol in network rules.</a:t>
            </a:r>
            <a:endParaRPr lang="en-I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BFE2D95-E812-43A1-8B4C-62A9DECC4745}"/>
              </a:ext>
            </a:extLst>
          </p:cNvPr>
          <p:cNvSpPr/>
          <p:nvPr/>
        </p:nvSpPr>
        <p:spPr>
          <a:xfrm>
            <a:off x="1092585" y="4906326"/>
            <a:ext cx="10133427" cy="369332"/>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3. Application rules with FQDN tags require port: protocol definition.</a:t>
            </a:r>
            <a:endParaRPr lang="en-IN"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D1A454F-665C-4D0B-9A11-20673F3C1087}"/>
              </a:ext>
            </a:extLst>
          </p:cNvPr>
          <p:cNvSpPr/>
          <p:nvPr/>
        </p:nvSpPr>
        <p:spPr>
          <a:xfrm>
            <a:off x="1092584" y="5419710"/>
            <a:ext cx="10133427" cy="369332"/>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4. Moving a firewall to a different resource group or subscription isn't supported.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49913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557A25-D425-4927-84C5-FAF65110B1AC}"/>
              </a:ext>
            </a:extLst>
          </p:cNvPr>
          <p:cNvSpPr/>
          <p:nvPr/>
        </p:nvSpPr>
        <p:spPr>
          <a:xfrm>
            <a:off x="1486485" y="1066019"/>
            <a:ext cx="9612923" cy="646331"/>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5. Active FTP is disabled on azure firewall to protect against FTP bounce attacks using the FTP PORT command.</a:t>
            </a:r>
            <a:endParaRPr lang="en-IN"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FF436E55-E0FF-4F6E-AE96-C7133E65A485}"/>
              </a:ext>
            </a:extLst>
          </p:cNvPr>
          <p:cNvSpPr/>
          <p:nvPr/>
        </p:nvSpPr>
        <p:spPr>
          <a:xfrm>
            <a:off x="1486485" y="1712350"/>
            <a:ext cx="9219030" cy="923330"/>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6. The azure firewall SNAT port utilization metric may show 0% usage even when SNAT ports are used. In this case, using the metric as part of the firewall health metric provides an incorrect result.</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6581749-52D2-48DB-B2FA-713B46B2812D}"/>
              </a:ext>
            </a:extLst>
          </p:cNvPr>
          <p:cNvSpPr/>
          <p:nvPr/>
        </p:nvSpPr>
        <p:spPr>
          <a:xfrm>
            <a:off x="1486485" y="2612566"/>
            <a:ext cx="9725463"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7. Outbound SMTP connections that use TCP port 25 are blocked. Port 25 is primarily used for unauthenticated email delivery. This is the default platform behavior for virtual machines. For more information, see more </a:t>
            </a:r>
            <a:r>
              <a:rPr lang="en-US" dirty="0">
                <a:latin typeface="Calibri" panose="020F0502020204030204" pitchFamily="34" charset="0"/>
                <a:cs typeface="Calibri" panose="020F0502020204030204" pitchFamily="34" charset="0"/>
                <a:hlinkClick r:id="rId2"/>
              </a:rPr>
              <a:t>troubleshoot outbound SMTP connectivity issues in azure</a:t>
            </a:r>
            <a:r>
              <a:rPr lang="en-US" dirty="0">
                <a:solidFill>
                  <a:srgbClr val="171717"/>
                </a:solidFill>
                <a:latin typeface="Calibri" panose="020F0502020204030204" pitchFamily="34" charset="0"/>
                <a:cs typeface="Calibri" panose="020F0502020204030204" pitchFamily="34" charset="0"/>
              </a:rPr>
              <a:t>. However, unlike virtual machines, it isn't currently possible to enable this functionality on azure firewall.</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28B6625-C9E8-4A65-AE73-F642E7D41D31}"/>
              </a:ext>
            </a:extLst>
          </p:cNvPr>
          <p:cNvSpPr/>
          <p:nvPr/>
        </p:nvSpPr>
        <p:spPr>
          <a:xfrm>
            <a:off x="1486485" y="4089894"/>
            <a:ext cx="9725462" cy="1754326"/>
          </a:xfrm>
          <a:prstGeom prst="rect">
            <a:avLst/>
          </a:prstGeom>
        </p:spPr>
        <p:txBody>
          <a:bodyPr wrap="square">
            <a:spAutoFit/>
          </a:bodyPr>
          <a:lstStyle/>
          <a:p>
            <a:r>
              <a:rPr lang="en-IN" dirty="0">
                <a:solidFill>
                  <a:srgbClr val="171717"/>
                </a:solidFill>
                <a:latin typeface="Calibri" panose="020F0502020204030204" pitchFamily="34" charset="0"/>
                <a:cs typeface="Calibri" panose="020F0502020204030204" pitchFamily="34" charset="0"/>
              </a:rPr>
              <a:t>8. For azure SQL database, azure SQL data warehouse, and azure SQL managed instance:</a:t>
            </a:r>
            <a:br>
              <a:rPr lang="en-IN" dirty="0">
                <a:latin typeface="Calibri" panose="020F0502020204030204" pitchFamily="34" charset="0"/>
                <a:cs typeface="Calibri" panose="020F0502020204030204" pitchFamily="34" charset="0"/>
              </a:rPr>
            </a:br>
            <a:br>
              <a:rPr lang="en-IN" dirty="0">
                <a:latin typeface="Calibri" panose="020F0502020204030204" pitchFamily="34" charset="0"/>
                <a:cs typeface="Calibri" panose="020F0502020204030204" pitchFamily="34" charset="0"/>
              </a:rPr>
            </a:br>
            <a:r>
              <a:rPr lang="en-IN" dirty="0">
                <a:solidFill>
                  <a:srgbClr val="171717"/>
                </a:solidFill>
                <a:latin typeface="Calibri" panose="020F0502020204030204" pitchFamily="34" charset="0"/>
                <a:cs typeface="Calibri" panose="020F0502020204030204" pitchFamily="34" charset="0"/>
              </a:rPr>
              <a:t>During the preview, SQL FQDN filtering is supported in proxy-mode only (port 1433).</a:t>
            </a:r>
            <a:br>
              <a:rPr lang="en-IN" dirty="0">
                <a:latin typeface="Calibri" panose="020F0502020204030204" pitchFamily="34" charset="0"/>
                <a:cs typeface="Calibri" panose="020F0502020204030204" pitchFamily="34" charset="0"/>
              </a:rPr>
            </a:br>
            <a:br>
              <a:rPr lang="en-IN" dirty="0">
                <a:latin typeface="Calibri" panose="020F0502020204030204" pitchFamily="34" charset="0"/>
                <a:cs typeface="Calibri" panose="020F0502020204030204" pitchFamily="34" charset="0"/>
              </a:rPr>
            </a:br>
            <a:r>
              <a:rPr lang="en-IN" dirty="0">
                <a:solidFill>
                  <a:srgbClr val="171717"/>
                </a:solidFill>
                <a:latin typeface="Calibri" panose="020F0502020204030204" pitchFamily="34" charset="0"/>
                <a:cs typeface="Calibri" panose="020F0502020204030204" pitchFamily="34" charset="0"/>
              </a:rPr>
              <a:t>For azure SQL IaaS: If you're using non-standard ports, you can specify those ports in the application rules.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512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62A2-0750-4E4D-A8F9-ACAD63599511}"/>
              </a:ext>
            </a:extLst>
          </p:cNvPr>
          <p:cNvSpPr>
            <a:spLocks noGrp="1"/>
          </p:cNvSpPr>
          <p:nvPr>
            <p:ph type="title"/>
          </p:nvPr>
        </p:nvSpPr>
        <p:spPr>
          <a:xfrm>
            <a:off x="1068520" y="618517"/>
            <a:ext cx="10364451" cy="448284"/>
          </a:xfrm>
        </p:spPr>
        <p:txBody>
          <a:bodyPr>
            <a:normAutofit/>
          </a:bodyPr>
          <a:lstStyle/>
          <a:p>
            <a:pPr algn="l"/>
            <a:r>
              <a:rPr lang="en-IN" sz="2500" b="1" cap="none" dirty="0">
                <a:latin typeface="Calibri" panose="020F0502020204030204" pitchFamily="34" charset="0"/>
                <a:cs typeface="Calibri" panose="020F0502020204030204" pitchFamily="34" charset="0"/>
              </a:rPr>
              <a:t>High Availability</a:t>
            </a:r>
          </a:p>
        </p:txBody>
      </p:sp>
      <p:sp>
        <p:nvSpPr>
          <p:cNvPr id="3" name="Content Placeholder 2">
            <a:extLst>
              <a:ext uri="{FF2B5EF4-FFF2-40B4-BE49-F238E27FC236}">
                <a16:creationId xmlns:a16="http://schemas.microsoft.com/office/drawing/2014/main" id="{C21F0C4E-6F95-41B5-9953-66492D941C9D}"/>
              </a:ext>
            </a:extLst>
          </p:cNvPr>
          <p:cNvSpPr>
            <a:spLocks noGrp="1"/>
          </p:cNvSpPr>
          <p:nvPr>
            <p:ph sz="quarter" idx="13"/>
          </p:nvPr>
        </p:nvSpPr>
        <p:spPr>
          <a:xfrm>
            <a:off x="1069145" y="1066801"/>
            <a:ext cx="10363826" cy="4724397"/>
          </a:xfrm>
        </p:spPr>
        <p:txBody>
          <a:bodyPr>
            <a:normAutofit/>
          </a:bodyPr>
          <a:lstStyle/>
          <a:p>
            <a:pPr marL="0" indent="0">
              <a:buNone/>
            </a:pPr>
            <a:r>
              <a:rPr lang="en-US" b="1" cap="none" dirty="0">
                <a:latin typeface="Calibri" panose="020F0502020204030204" pitchFamily="34" charset="0"/>
                <a:cs typeface="Calibri" panose="020F0502020204030204" pitchFamily="34" charset="0"/>
              </a:rPr>
              <a:t>Use availability zones to protect from datacenter level failures</a:t>
            </a:r>
          </a:p>
          <a:p>
            <a:r>
              <a:rPr lang="en-US" sz="1800" u="sng" cap="none" dirty="0">
                <a:latin typeface="Calibri" panose="020F0502020204030204" pitchFamily="34" charset="0"/>
                <a:cs typeface="Calibri" panose="020F0502020204030204" pitchFamily="34" charset="0"/>
                <a:hlinkClick r:id="rId2"/>
              </a:rPr>
              <a:t>Availability zones</a:t>
            </a:r>
            <a:r>
              <a:rPr lang="en-US" sz="1800" cap="none" dirty="0">
                <a:latin typeface="Calibri" panose="020F0502020204030204" pitchFamily="34" charset="0"/>
                <a:cs typeface="Calibri" panose="020F0502020204030204" pitchFamily="34" charset="0"/>
              </a:rPr>
              <a:t> expand the level of control you have to maintain the availability of the applications and data on your vms. Availability zones are unique physical locations within an azure region. Each zone is made up of one or more datacenters equipped with independent power, cooling, and networking. To ensure resiliency, there are a minimum of three separate zones in all enabled regions. The physical separation of availability zones within a region protects applications and data from datacenter failures. Zone-redundant services replicate your applications and data across availability zones to protect from single-points-of-failure.</a:t>
            </a:r>
          </a:p>
          <a:p>
            <a:r>
              <a:rPr lang="en-US" sz="1800" cap="none" dirty="0">
                <a:latin typeface="Calibri" panose="020F0502020204030204" pitchFamily="34" charset="0"/>
                <a:cs typeface="Calibri" panose="020F0502020204030204" pitchFamily="34" charset="0"/>
              </a:rPr>
              <a:t>An availability zone in an azure region is a combination of a </a:t>
            </a:r>
            <a:r>
              <a:rPr lang="en-US" sz="1800" b="1" cap="none" dirty="0">
                <a:latin typeface="Calibri" panose="020F0502020204030204" pitchFamily="34" charset="0"/>
                <a:cs typeface="Calibri" panose="020F0502020204030204" pitchFamily="34" charset="0"/>
              </a:rPr>
              <a:t>fault domain</a:t>
            </a:r>
            <a:r>
              <a:rPr lang="en-US" sz="1800" cap="none" dirty="0">
                <a:latin typeface="Calibri" panose="020F0502020204030204" pitchFamily="34" charset="0"/>
                <a:cs typeface="Calibri" panose="020F0502020204030204" pitchFamily="34" charset="0"/>
              </a:rPr>
              <a:t> and an </a:t>
            </a:r>
            <a:r>
              <a:rPr lang="en-US" sz="1800" b="1" cap="none" dirty="0">
                <a:latin typeface="Calibri" panose="020F0502020204030204" pitchFamily="34" charset="0"/>
                <a:cs typeface="Calibri" panose="020F0502020204030204" pitchFamily="34" charset="0"/>
              </a:rPr>
              <a:t>update domain</a:t>
            </a:r>
            <a:r>
              <a:rPr lang="en-US" sz="1800" cap="none" dirty="0">
                <a:latin typeface="Calibri" panose="020F0502020204030204" pitchFamily="34" charset="0"/>
                <a:cs typeface="Calibri" panose="020F0502020204030204" pitchFamily="34" charset="0"/>
              </a:rPr>
              <a:t>. For example, if you create three or more vms across three zones in an azure region, your vms are effectively distributed across three fault domains and three update domains. The azure platform recognizes this distribution across update domains to make sure that vms in different zones are not updated at the same time.</a:t>
            </a:r>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1705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4CFED3-F6E2-4A1C-AE55-6BCF0E07223E}"/>
              </a:ext>
            </a:extLst>
          </p:cNvPr>
          <p:cNvSpPr/>
          <p:nvPr/>
        </p:nvSpPr>
        <p:spPr>
          <a:xfrm>
            <a:off x="1444282" y="568293"/>
            <a:ext cx="9725465"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With availability zones, azure offers industry best 99.99% VM uptime SLA. By architecting your solutions to use replicated vms in zones, you can protect your applications and data from the loss of a datacenter. If one zone is compromised, then replicated apps and data are instantly available in another zone.</a:t>
            </a:r>
            <a:endParaRPr lang="en-IN"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690463A-3565-4EF3-AE05-FDFD431DCBEC}"/>
              </a:ext>
            </a:extLst>
          </p:cNvPr>
          <p:cNvPicPr>
            <a:picLocks noChangeAspect="1"/>
          </p:cNvPicPr>
          <p:nvPr/>
        </p:nvPicPr>
        <p:blipFill>
          <a:blip r:embed="rId2"/>
          <a:stretch>
            <a:fillRect/>
          </a:stretch>
        </p:blipFill>
        <p:spPr>
          <a:xfrm>
            <a:off x="1569647" y="2157412"/>
            <a:ext cx="3819525" cy="2543175"/>
          </a:xfrm>
          <a:prstGeom prst="rect">
            <a:avLst/>
          </a:prstGeom>
        </p:spPr>
      </p:pic>
    </p:spTree>
    <p:extLst>
      <p:ext uri="{BB962C8B-B14F-4D97-AF65-F5344CB8AC3E}">
        <p14:creationId xmlns:p14="http://schemas.microsoft.com/office/powerpoint/2010/main" val="80053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128A4D-C4E3-44FA-AABA-6A89DF3A440F}"/>
              </a:ext>
            </a:extLst>
          </p:cNvPr>
          <p:cNvGraphicFramePr>
            <a:graphicFrameLocks noGrp="1"/>
          </p:cNvGraphicFramePr>
          <p:nvPr>
            <p:extLst>
              <p:ext uri="{D42A27DB-BD31-4B8C-83A1-F6EECF244321}">
                <p14:modId xmlns:p14="http://schemas.microsoft.com/office/powerpoint/2010/main" val="427830612"/>
              </p:ext>
            </p:extLst>
          </p:nvPr>
        </p:nvGraphicFramePr>
        <p:xfrm>
          <a:off x="1422472" y="1237396"/>
          <a:ext cx="9010682" cy="4578788"/>
        </p:xfrm>
        <a:graphic>
          <a:graphicData uri="http://schemas.openxmlformats.org/drawingml/2006/table">
            <a:tbl>
              <a:tblPr/>
              <a:tblGrid>
                <a:gridCol w="862582">
                  <a:extLst>
                    <a:ext uri="{9D8B030D-6E8A-4147-A177-3AD203B41FA5}">
                      <a16:colId xmlns:a16="http://schemas.microsoft.com/office/drawing/2014/main" val="4204345153"/>
                    </a:ext>
                  </a:extLst>
                </a:gridCol>
                <a:gridCol w="2690251">
                  <a:extLst>
                    <a:ext uri="{9D8B030D-6E8A-4147-A177-3AD203B41FA5}">
                      <a16:colId xmlns:a16="http://schemas.microsoft.com/office/drawing/2014/main" val="693964106"/>
                    </a:ext>
                  </a:extLst>
                </a:gridCol>
                <a:gridCol w="5457849">
                  <a:extLst>
                    <a:ext uri="{9D8B030D-6E8A-4147-A177-3AD203B41FA5}">
                      <a16:colId xmlns:a16="http://schemas.microsoft.com/office/drawing/2014/main" val="2467506639"/>
                    </a:ext>
                  </a:extLst>
                </a:gridCol>
              </a:tblGrid>
              <a:tr h="393318">
                <a:tc>
                  <a:txBody>
                    <a:bodyPr/>
                    <a:lstStyle/>
                    <a:p>
                      <a:r>
                        <a:rPr lang="en-IN" sz="1400" b="0" i="0">
                          <a:solidFill>
                            <a:srgbClr val="FFFFFF"/>
                          </a:solidFill>
                          <a:effectLst/>
                          <a:latin typeface="inherit"/>
                        </a:rPr>
                        <a:t>Class</a:t>
                      </a:r>
                    </a:p>
                  </a:txBody>
                  <a:tcPr marL="73639" marR="73639" marT="36820" marB="36820" anchor="ctr">
                    <a:lnL>
                      <a:noFill/>
                    </a:lnL>
                    <a:lnR>
                      <a:noFill/>
                    </a:lnR>
                    <a:lnT>
                      <a:noFill/>
                    </a:lnT>
                    <a:lnB>
                      <a:noFill/>
                    </a:lnB>
                    <a:solidFill>
                      <a:srgbClr val="005CB9"/>
                    </a:solidFill>
                  </a:tcPr>
                </a:tc>
                <a:tc>
                  <a:txBody>
                    <a:bodyPr/>
                    <a:lstStyle/>
                    <a:p>
                      <a:r>
                        <a:rPr lang="en-IN" sz="1400" b="0" i="0">
                          <a:solidFill>
                            <a:srgbClr val="FFFFFF"/>
                          </a:solidFill>
                          <a:effectLst/>
                          <a:latin typeface="inherit"/>
                        </a:rPr>
                        <a:t>Address range</a:t>
                      </a:r>
                    </a:p>
                  </a:txBody>
                  <a:tcPr marL="73639" marR="73639" marT="36820" marB="36820" anchor="ctr">
                    <a:lnL>
                      <a:noFill/>
                    </a:lnL>
                    <a:lnR>
                      <a:noFill/>
                    </a:lnR>
                    <a:lnT>
                      <a:noFill/>
                    </a:lnT>
                    <a:lnB>
                      <a:noFill/>
                    </a:lnB>
                    <a:solidFill>
                      <a:srgbClr val="005CB9"/>
                    </a:solidFill>
                  </a:tcPr>
                </a:tc>
                <a:tc>
                  <a:txBody>
                    <a:bodyPr/>
                    <a:lstStyle/>
                    <a:p>
                      <a:r>
                        <a:rPr lang="en-IN" sz="1400" b="0" i="0" dirty="0">
                          <a:solidFill>
                            <a:srgbClr val="FFFFFF"/>
                          </a:solidFill>
                          <a:effectLst/>
                          <a:latin typeface="inherit"/>
                        </a:rPr>
                        <a:t>Supports</a:t>
                      </a:r>
                    </a:p>
                  </a:txBody>
                  <a:tcPr marL="73639" marR="73639" marT="36820" marB="36820" anchor="ctr">
                    <a:lnL>
                      <a:noFill/>
                    </a:lnL>
                    <a:lnR>
                      <a:noFill/>
                    </a:lnR>
                    <a:lnT>
                      <a:noFill/>
                    </a:lnT>
                    <a:lnB>
                      <a:noFill/>
                    </a:lnB>
                    <a:solidFill>
                      <a:srgbClr val="005CB9"/>
                    </a:solidFill>
                  </a:tcPr>
                </a:tc>
                <a:extLst>
                  <a:ext uri="{0D108BD9-81ED-4DB2-BD59-A6C34878D82A}">
                    <a16:rowId xmlns:a16="http://schemas.microsoft.com/office/drawing/2014/main" val="4093381896"/>
                  </a:ext>
                </a:extLst>
              </a:tr>
              <a:tr h="837094">
                <a:tc>
                  <a:txBody>
                    <a:bodyPr/>
                    <a:lstStyle/>
                    <a:p>
                      <a:pPr fontAlgn="t"/>
                      <a:r>
                        <a:rPr lang="en-IN" sz="1400" b="1" i="0" dirty="0">
                          <a:effectLst/>
                          <a:latin typeface="inherit"/>
                        </a:rPr>
                        <a:t>Class A</a:t>
                      </a:r>
                      <a:endParaRPr lang="en-IN" sz="1400" b="0" i="0" dirty="0">
                        <a:effectLst/>
                        <a:latin typeface="inherit"/>
                      </a:endParaRPr>
                    </a:p>
                  </a:txBody>
                  <a:tcPr marL="92049" marR="92049" marT="92049" marB="92049">
                    <a:lnL>
                      <a:noFill/>
                    </a:lnL>
                    <a:lnR>
                      <a:noFill/>
                    </a:lnR>
                    <a:lnT>
                      <a:noFill/>
                    </a:lnT>
                    <a:lnB>
                      <a:noFill/>
                    </a:lnB>
                    <a:solidFill>
                      <a:srgbClr val="FFFFFF"/>
                    </a:solidFill>
                  </a:tcPr>
                </a:tc>
                <a:tc>
                  <a:txBody>
                    <a:bodyPr/>
                    <a:lstStyle/>
                    <a:p>
                      <a:pPr fontAlgn="t"/>
                      <a:r>
                        <a:rPr lang="en-IN" sz="1400" b="0" i="0">
                          <a:effectLst/>
                          <a:latin typeface="inherit"/>
                        </a:rPr>
                        <a:t>1.0.0.1 to 126.255.255.254</a:t>
                      </a:r>
                    </a:p>
                  </a:txBody>
                  <a:tcPr marL="92049" marR="92049" marT="92049" marB="92049">
                    <a:lnL>
                      <a:noFill/>
                    </a:lnL>
                    <a:lnR>
                      <a:noFill/>
                    </a:lnR>
                    <a:lnT>
                      <a:noFill/>
                    </a:lnT>
                    <a:lnB>
                      <a:noFill/>
                    </a:lnB>
                    <a:solidFill>
                      <a:srgbClr val="FFFFFF"/>
                    </a:solidFill>
                  </a:tcPr>
                </a:tc>
                <a:tc>
                  <a:txBody>
                    <a:bodyPr/>
                    <a:lstStyle/>
                    <a:p>
                      <a:pPr fontAlgn="t"/>
                      <a:r>
                        <a:rPr lang="en-US" sz="1400" b="0" i="0" dirty="0">
                          <a:effectLst/>
                          <a:latin typeface="inherit"/>
                        </a:rPr>
                        <a:t>Supports 16 million hosts on each of 127 networks.</a:t>
                      </a:r>
                    </a:p>
                  </a:txBody>
                  <a:tcPr marL="92049" marR="92049" marT="92049" marB="92049">
                    <a:lnL>
                      <a:noFill/>
                    </a:lnL>
                    <a:lnR>
                      <a:noFill/>
                    </a:lnR>
                    <a:lnT>
                      <a:noFill/>
                    </a:lnT>
                    <a:lnB>
                      <a:noFill/>
                    </a:lnB>
                    <a:solidFill>
                      <a:srgbClr val="FFFFFF"/>
                    </a:solidFill>
                  </a:tcPr>
                </a:tc>
                <a:extLst>
                  <a:ext uri="{0D108BD9-81ED-4DB2-BD59-A6C34878D82A}">
                    <a16:rowId xmlns:a16="http://schemas.microsoft.com/office/drawing/2014/main" val="2991163965"/>
                  </a:ext>
                </a:extLst>
              </a:tr>
              <a:tr h="837094">
                <a:tc>
                  <a:txBody>
                    <a:bodyPr/>
                    <a:lstStyle/>
                    <a:p>
                      <a:pPr fontAlgn="t"/>
                      <a:r>
                        <a:rPr lang="en-IN" sz="1400" b="1" i="0">
                          <a:effectLst/>
                          <a:latin typeface="inherit"/>
                        </a:rPr>
                        <a:t>Class B</a:t>
                      </a:r>
                      <a:endParaRPr lang="en-IN" sz="1400" b="0" i="0">
                        <a:effectLst/>
                        <a:latin typeface="inherit"/>
                      </a:endParaRPr>
                    </a:p>
                  </a:txBody>
                  <a:tcPr marL="92049" marR="92049" marT="92049" marB="92049">
                    <a:lnL>
                      <a:noFill/>
                    </a:lnL>
                    <a:lnR>
                      <a:noFill/>
                    </a:lnR>
                    <a:lnT>
                      <a:noFill/>
                    </a:lnT>
                    <a:lnB>
                      <a:noFill/>
                    </a:lnB>
                    <a:solidFill>
                      <a:srgbClr val="FFFFFF"/>
                    </a:solidFill>
                  </a:tcPr>
                </a:tc>
                <a:tc>
                  <a:txBody>
                    <a:bodyPr/>
                    <a:lstStyle/>
                    <a:p>
                      <a:pPr fontAlgn="t"/>
                      <a:r>
                        <a:rPr lang="en-IN" sz="1400" b="0" i="0">
                          <a:effectLst/>
                          <a:latin typeface="inherit"/>
                        </a:rPr>
                        <a:t>128.1.0.1 to 191.255.255.254</a:t>
                      </a:r>
                    </a:p>
                  </a:txBody>
                  <a:tcPr marL="92049" marR="92049" marT="92049" marB="92049">
                    <a:lnL>
                      <a:noFill/>
                    </a:lnL>
                    <a:lnR>
                      <a:noFill/>
                    </a:lnR>
                    <a:lnT>
                      <a:noFill/>
                    </a:lnT>
                    <a:lnB>
                      <a:noFill/>
                    </a:lnB>
                    <a:solidFill>
                      <a:srgbClr val="FFFFFF"/>
                    </a:solidFill>
                  </a:tcPr>
                </a:tc>
                <a:tc>
                  <a:txBody>
                    <a:bodyPr/>
                    <a:lstStyle/>
                    <a:p>
                      <a:pPr fontAlgn="t"/>
                      <a:r>
                        <a:rPr lang="en-US" sz="1400" b="0" i="0">
                          <a:effectLst/>
                          <a:latin typeface="inherit"/>
                        </a:rPr>
                        <a:t>Supports 65,000 hosts on each of 16,000 networks.</a:t>
                      </a:r>
                    </a:p>
                  </a:txBody>
                  <a:tcPr marL="92049" marR="92049" marT="92049" marB="92049">
                    <a:lnL>
                      <a:noFill/>
                    </a:lnL>
                    <a:lnR>
                      <a:noFill/>
                    </a:lnR>
                    <a:lnT>
                      <a:noFill/>
                    </a:lnT>
                    <a:lnB>
                      <a:noFill/>
                    </a:lnB>
                    <a:solidFill>
                      <a:srgbClr val="FFFFFF"/>
                    </a:solidFill>
                  </a:tcPr>
                </a:tc>
                <a:extLst>
                  <a:ext uri="{0D108BD9-81ED-4DB2-BD59-A6C34878D82A}">
                    <a16:rowId xmlns:a16="http://schemas.microsoft.com/office/drawing/2014/main" val="217342982"/>
                  </a:ext>
                </a:extLst>
              </a:tr>
              <a:tr h="837094">
                <a:tc>
                  <a:txBody>
                    <a:bodyPr/>
                    <a:lstStyle/>
                    <a:p>
                      <a:pPr fontAlgn="t"/>
                      <a:r>
                        <a:rPr lang="en-IN" sz="1400" b="1" i="0">
                          <a:effectLst/>
                          <a:latin typeface="inherit"/>
                        </a:rPr>
                        <a:t>Class C</a:t>
                      </a:r>
                      <a:endParaRPr lang="en-IN" sz="1400" b="0" i="0">
                        <a:effectLst/>
                        <a:latin typeface="inherit"/>
                      </a:endParaRPr>
                    </a:p>
                  </a:txBody>
                  <a:tcPr marL="92049" marR="92049" marT="92049" marB="92049">
                    <a:lnL>
                      <a:noFill/>
                    </a:lnL>
                    <a:lnR>
                      <a:noFill/>
                    </a:lnR>
                    <a:lnT>
                      <a:noFill/>
                    </a:lnT>
                    <a:lnB>
                      <a:noFill/>
                    </a:lnB>
                    <a:solidFill>
                      <a:srgbClr val="FFFFFF"/>
                    </a:solidFill>
                  </a:tcPr>
                </a:tc>
                <a:tc>
                  <a:txBody>
                    <a:bodyPr/>
                    <a:lstStyle/>
                    <a:p>
                      <a:pPr fontAlgn="t"/>
                      <a:r>
                        <a:rPr lang="en-IN" sz="1400" b="0" i="0" dirty="0">
                          <a:effectLst/>
                          <a:latin typeface="inherit"/>
                        </a:rPr>
                        <a:t>192.0.1.1 to 223.255.254.254</a:t>
                      </a:r>
                    </a:p>
                  </a:txBody>
                  <a:tcPr marL="92049" marR="92049" marT="92049" marB="92049">
                    <a:lnL>
                      <a:noFill/>
                    </a:lnL>
                    <a:lnR>
                      <a:noFill/>
                    </a:lnR>
                    <a:lnT>
                      <a:noFill/>
                    </a:lnT>
                    <a:lnB>
                      <a:noFill/>
                    </a:lnB>
                    <a:solidFill>
                      <a:srgbClr val="FFFFFF"/>
                    </a:solidFill>
                  </a:tcPr>
                </a:tc>
                <a:tc>
                  <a:txBody>
                    <a:bodyPr/>
                    <a:lstStyle/>
                    <a:p>
                      <a:pPr fontAlgn="t"/>
                      <a:r>
                        <a:rPr lang="en-US" sz="1400" b="0" i="0" dirty="0">
                          <a:effectLst/>
                          <a:latin typeface="inherit"/>
                        </a:rPr>
                        <a:t>Supports 254 hosts on each of 2 million networks.</a:t>
                      </a:r>
                    </a:p>
                  </a:txBody>
                  <a:tcPr marL="92049" marR="92049" marT="92049" marB="92049">
                    <a:lnL>
                      <a:noFill/>
                    </a:lnL>
                    <a:lnR>
                      <a:noFill/>
                    </a:lnR>
                    <a:lnT>
                      <a:noFill/>
                    </a:lnT>
                    <a:lnB>
                      <a:noFill/>
                    </a:lnB>
                    <a:solidFill>
                      <a:srgbClr val="FFFFFF"/>
                    </a:solidFill>
                  </a:tcPr>
                </a:tc>
                <a:extLst>
                  <a:ext uri="{0D108BD9-81ED-4DB2-BD59-A6C34878D82A}">
                    <a16:rowId xmlns:a16="http://schemas.microsoft.com/office/drawing/2014/main" val="2878065651"/>
                  </a:ext>
                </a:extLst>
              </a:tr>
              <a:tr h="837094">
                <a:tc>
                  <a:txBody>
                    <a:bodyPr/>
                    <a:lstStyle/>
                    <a:p>
                      <a:pPr fontAlgn="t"/>
                      <a:r>
                        <a:rPr lang="en-IN" sz="1400" b="1" i="0">
                          <a:effectLst/>
                          <a:latin typeface="inherit"/>
                        </a:rPr>
                        <a:t>Class D</a:t>
                      </a:r>
                      <a:endParaRPr lang="en-IN" sz="1400" b="0" i="0">
                        <a:effectLst/>
                        <a:latin typeface="inherit"/>
                      </a:endParaRPr>
                    </a:p>
                  </a:txBody>
                  <a:tcPr marL="92049" marR="92049" marT="92049" marB="92049">
                    <a:lnL>
                      <a:noFill/>
                    </a:lnL>
                    <a:lnR>
                      <a:noFill/>
                    </a:lnR>
                    <a:lnT>
                      <a:noFill/>
                    </a:lnT>
                    <a:lnB>
                      <a:noFill/>
                    </a:lnB>
                    <a:solidFill>
                      <a:srgbClr val="FFFFFF"/>
                    </a:solidFill>
                  </a:tcPr>
                </a:tc>
                <a:tc>
                  <a:txBody>
                    <a:bodyPr/>
                    <a:lstStyle/>
                    <a:p>
                      <a:pPr fontAlgn="t"/>
                      <a:r>
                        <a:rPr lang="en-IN" sz="1400" b="0" i="0">
                          <a:effectLst/>
                          <a:latin typeface="inherit"/>
                        </a:rPr>
                        <a:t>224.0.0.0 to 239.255.255.255</a:t>
                      </a:r>
                    </a:p>
                  </a:txBody>
                  <a:tcPr marL="92049" marR="92049" marT="92049" marB="92049">
                    <a:lnL>
                      <a:noFill/>
                    </a:lnL>
                    <a:lnR>
                      <a:noFill/>
                    </a:lnR>
                    <a:lnT>
                      <a:noFill/>
                    </a:lnT>
                    <a:lnB>
                      <a:noFill/>
                    </a:lnB>
                    <a:solidFill>
                      <a:srgbClr val="FFFFFF"/>
                    </a:solidFill>
                  </a:tcPr>
                </a:tc>
                <a:tc>
                  <a:txBody>
                    <a:bodyPr/>
                    <a:lstStyle/>
                    <a:p>
                      <a:pPr fontAlgn="t"/>
                      <a:r>
                        <a:rPr lang="en-IN" sz="1400" b="0" i="0">
                          <a:effectLst/>
                          <a:latin typeface="inherit"/>
                        </a:rPr>
                        <a:t>Reserved for </a:t>
                      </a:r>
                      <a:r>
                        <a:rPr lang="en-IN" sz="1400" b="0" i="0" u="none" strike="noStrike">
                          <a:solidFill>
                            <a:srgbClr val="663366"/>
                          </a:solidFill>
                          <a:effectLst/>
                          <a:latin typeface="inherit"/>
                          <a:hlinkClick r:id="rId2"/>
                        </a:rPr>
                        <a:t>multicast</a:t>
                      </a:r>
                      <a:r>
                        <a:rPr lang="en-IN" sz="1400" b="0" i="0">
                          <a:effectLst/>
                          <a:latin typeface="inherit"/>
                        </a:rPr>
                        <a:t> groups.</a:t>
                      </a:r>
                    </a:p>
                  </a:txBody>
                  <a:tcPr marL="92049" marR="92049" marT="92049" marB="92049">
                    <a:lnL>
                      <a:noFill/>
                    </a:lnL>
                    <a:lnR>
                      <a:noFill/>
                    </a:lnR>
                    <a:lnT>
                      <a:noFill/>
                    </a:lnT>
                    <a:lnB>
                      <a:noFill/>
                    </a:lnB>
                    <a:solidFill>
                      <a:srgbClr val="FFFFFF"/>
                    </a:solidFill>
                  </a:tcPr>
                </a:tc>
                <a:extLst>
                  <a:ext uri="{0D108BD9-81ED-4DB2-BD59-A6C34878D82A}">
                    <a16:rowId xmlns:a16="http://schemas.microsoft.com/office/drawing/2014/main" val="4078171012"/>
                  </a:ext>
                </a:extLst>
              </a:tr>
              <a:tr h="837094">
                <a:tc>
                  <a:txBody>
                    <a:bodyPr/>
                    <a:lstStyle/>
                    <a:p>
                      <a:pPr fontAlgn="t"/>
                      <a:r>
                        <a:rPr lang="en-IN" sz="1400" b="1" i="0">
                          <a:effectLst/>
                          <a:latin typeface="inherit"/>
                        </a:rPr>
                        <a:t>Class E</a:t>
                      </a:r>
                      <a:endParaRPr lang="en-IN" sz="1400" b="0" i="0">
                        <a:effectLst/>
                        <a:latin typeface="inherit"/>
                      </a:endParaRPr>
                    </a:p>
                  </a:txBody>
                  <a:tcPr marL="92049" marR="92049" marT="92049" marB="92049">
                    <a:lnL>
                      <a:noFill/>
                    </a:lnL>
                    <a:lnR>
                      <a:noFill/>
                    </a:lnR>
                    <a:lnT>
                      <a:noFill/>
                    </a:lnT>
                    <a:lnB>
                      <a:noFill/>
                    </a:lnB>
                    <a:solidFill>
                      <a:srgbClr val="EEEEEE"/>
                    </a:solidFill>
                  </a:tcPr>
                </a:tc>
                <a:tc>
                  <a:txBody>
                    <a:bodyPr/>
                    <a:lstStyle/>
                    <a:p>
                      <a:pPr fontAlgn="t"/>
                      <a:r>
                        <a:rPr lang="en-IN" sz="1400" b="0" i="0" dirty="0">
                          <a:effectLst/>
                          <a:latin typeface="inherit"/>
                        </a:rPr>
                        <a:t>240.0.0.0 to 254.255.255.254</a:t>
                      </a:r>
                    </a:p>
                  </a:txBody>
                  <a:tcPr marL="92049" marR="92049" marT="92049" marB="92049">
                    <a:lnL>
                      <a:noFill/>
                    </a:lnL>
                    <a:lnR>
                      <a:noFill/>
                    </a:lnR>
                    <a:lnT>
                      <a:noFill/>
                    </a:lnT>
                    <a:lnB>
                      <a:noFill/>
                    </a:lnB>
                    <a:solidFill>
                      <a:srgbClr val="EEEEEE"/>
                    </a:solidFill>
                  </a:tcPr>
                </a:tc>
                <a:tc>
                  <a:txBody>
                    <a:bodyPr/>
                    <a:lstStyle/>
                    <a:p>
                      <a:pPr fontAlgn="t"/>
                      <a:r>
                        <a:rPr lang="en-US" sz="1400" b="0" i="0" dirty="0">
                          <a:effectLst/>
                          <a:latin typeface="inherit"/>
                        </a:rPr>
                        <a:t>Reserved for future use, or research and development purposes.</a:t>
                      </a:r>
                    </a:p>
                  </a:txBody>
                  <a:tcPr marL="92049" marR="92049" marT="92049" marB="92049">
                    <a:lnL>
                      <a:noFill/>
                    </a:lnL>
                    <a:lnR>
                      <a:noFill/>
                    </a:lnR>
                    <a:lnT>
                      <a:noFill/>
                    </a:lnT>
                    <a:lnB>
                      <a:noFill/>
                    </a:lnB>
                    <a:solidFill>
                      <a:srgbClr val="EEEEEE"/>
                    </a:solidFill>
                  </a:tcPr>
                </a:tc>
                <a:extLst>
                  <a:ext uri="{0D108BD9-81ED-4DB2-BD59-A6C34878D82A}">
                    <a16:rowId xmlns:a16="http://schemas.microsoft.com/office/drawing/2014/main" val="4013431879"/>
                  </a:ext>
                </a:extLst>
              </a:tr>
            </a:tbl>
          </a:graphicData>
        </a:graphic>
      </p:graphicFrame>
      <p:sp>
        <p:nvSpPr>
          <p:cNvPr id="3" name="Rectangle 2">
            <a:extLst>
              <a:ext uri="{FF2B5EF4-FFF2-40B4-BE49-F238E27FC236}">
                <a16:creationId xmlns:a16="http://schemas.microsoft.com/office/drawing/2014/main" id="{45E859EF-E586-4F3D-9BF7-76C38043D78F}"/>
              </a:ext>
            </a:extLst>
          </p:cNvPr>
          <p:cNvSpPr/>
          <p:nvPr/>
        </p:nvSpPr>
        <p:spPr>
          <a:xfrm>
            <a:off x="1327534" y="5972543"/>
            <a:ext cx="882165" cy="369332"/>
          </a:xfrm>
          <a:prstGeom prst="rect">
            <a:avLst/>
          </a:prstGeom>
        </p:spPr>
        <p:txBody>
          <a:bodyPr wrap="none">
            <a:spAutoFit/>
          </a:bodyPr>
          <a:lstStyle/>
          <a:p>
            <a:r>
              <a:rPr lang="en-US" b="1" dirty="0">
                <a:latin typeface="Calibri" panose="020F0502020204030204" pitchFamily="34" charset="0"/>
                <a:cs typeface="Calibri" panose="020F0502020204030204" pitchFamily="34" charset="0"/>
              </a:rPr>
              <a:t>Table A</a:t>
            </a:r>
          </a:p>
        </p:txBody>
      </p:sp>
    </p:spTree>
    <p:extLst>
      <p:ext uri="{BB962C8B-B14F-4D97-AF65-F5344CB8AC3E}">
        <p14:creationId xmlns:p14="http://schemas.microsoft.com/office/powerpoint/2010/main" val="1819075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B736-DFFB-47A7-9C63-3DB61C835DD9}"/>
              </a:ext>
            </a:extLst>
          </p:cNvPr>
          <p:cNvSpPr>
            <a:spLocks noGrp="1"/>
          </p:cNvSpPr>
          <p:nvPr>
            <p:ph type="title"/>
          </p:nvPr>
        </p:nvSpPr>
        <p:spPr>
          <a:xfrm>
            <a:off x="1518685" y="520505"/>
            <a:ext cx="10364451" cy="689317"/>
          </a:xfrm>
        </p:spPr>
        <p:txBody>
          <a:bodyPr>
            <a:normAutofit fontScale="90000"/>
          </a:bodyPr>
          <a:lstStyle/>
          <a:p>
            <a:pPr algn="l"/>
            <a:br>
              <a:rPr lang="en-IN" sz="2500" b="1" cap="none" dirty="0">
                <a:latin typeface="Calibri" panose="020F0502020204030204" pitchFamily="34" charset="0"/>
                <a:cs typeface="Calibri" panose="020F0502020204030204" pitchFamily="34" charset="0"/>
              </a:rPr>
            </a:br>
            <a:r>
              <a:rPr lang="en-IN" sz="2800" b="1" cap="none" dirty="0">
                <a:latin typeface="Calibri" panose="020F0502020204030204" pitchFamily="34" charset="0"/>
                <a:cs typeface="Calibri" panose="020F0502020204030204" pitchFamily="34" charset="0"/>
              </a:rPr>
              <a:t>Availability set</a:t>
            </a:r>
            <a:br>
              <a:rPr lang="en-IN" b="1" dirty="0"/>
            </a:br>
            <a:endParaRPr lang="en-IN" dirty="0"/>
          </a:p>
        </p:txBody>
      </p:sp>
      <p:sp>
        <p:nvSpPr>
          <p:cNvPr id="3" name="Content Placeholder 2">
            <a:extLst>
              <a:ext uri="{FF2B5EF4-FFF2-40B4-BE49-F238E27FC236}">
                <a16:creationId xmlns:a16="http://schemas.microsoft.com/office/drawing/2014/main" id="{A496B9FE-BC21-455F-8C97-0E1983946EB4}"/>
              </a:ext>
            </a:extLst>
          </p:cNvPr>
          <p:cNvSpPr>
            <a:spLocks noGrp="1"/>
          </p:cNvSpPr>
          <p:nvPr>
            <p:ph sz="quarter" idx="13"/>
          </p:nvPr>
        </p:nvSpPr>
        <p:spPr>
          <a:xfrm>
            <a:off x="1519310" y="1100999"/>
            <a:ext cx="10363826" cy="4962175"/>
          </a:xfrm>
        </p:spPr>
        <p:txBody>
          <a:bodyPr>
            <a:normAutofit fontScale="92500" lnSpcReduction="20000"/>
          </a:bodyPr>
          <a:lstStyle/>
          <a:p>
            <a:r>
              <a:rPr lang="en-US" sz="1800" b="1" cap="none" dirty="0">
                <a:latin typeface="Calibri" panose="020F0502020204030204" pitchFamily="34" charset="0"/>
                <a:cs typeface="Calibri" panose="020F0502020204030204" pitchFamily="34" charset="0"/>
              </a:rPr>
              <a:t>Availability sets </a:t>
            </a:r>
            <a:r>
              <a:rPr lang="en-US" sz="1800" cap="none" dirty="0">
                <a:latin typeface="Calibri" panose="020F0502020204030204" pitchFamily="34" charset="0"/>
                <a:cs typeface="Calibri" panose="020F0502020204030204" pitchFamily="34" charset="0"/>
              </a:rPr>
              <a:t>are another datacenter configuration to provide VM redundancy and availability. This configuration within a datacenter ensures that during either a planned or unplanned maintenance event, at least one virtual machine is available and meets the 99.95% azure SLA. </a:t>
            </a:r>
          </a:p>
          <a:p>
            <a:r>
              <a:rPr lang="en-US" sz="1800" b="1" cap="none" dirty="0">
                <a:latin typeface="Calibri" panose="020F0502020204030204" pitchFamily="34" charset="0"/>
                <a:cs typeface="Calibri" panose="020F0502020204030204" pitchFamily="34" charset="0"/>
              </a:rPr>
              <a:t>Important</a:t>
            </a:r>
            <a:r>
              <a:rPr lang="en-US" sz="1800" cap="none" dirty="0">
                <a:latin typeface="Calibri" panose="020F0502020204030204" pitchFamily="34" charset="0"/>
                <a:cs typeface="Calibri" panose="020F0502020204030204" pitchFamily="34" charset="0"/>
              </a:rPr>
              <a:t>: A single instance virtual machine in an availability set by itself should use premium SSD or ultra disk for all operating system disks and data disks in order to qualify for the SLA for virtual machine connectivity of at least 99.9%.</a:t>
            </a:r>
          </a:p>
          <a:p>
            <a:r>
              <a:rPr lang="en-US" sz="1900" cap="none" dirty="0">
                <a:latin typeface="Calibri" panose="020F0502020204030204" pitchFamily="34" charset="0"/>
                <a:cs typeface="Calibri" panose="020F0502020204030204" pitchFamily="34" charset="0"/>
              </a:rPr>
              <a:t>Each virtual machine in your availability set is assigned an </a:t>
            </a:r>
            <a:r>
              <a:rPr lang="en-US" sz="1900" b="1" cap="none" dirty="0">
                <a:latin typeface="Calibri" panose="020F0502020204030204" pitchFamily="34" charset="0"/>
                <a:cs typeface="Calibri" panose="020F0502020204030204" pitchFamily="34" charset="0"/>
              </a:rPr>
              <a:t>update domain</a:t>
            </a:r>
            <a:r>
              <a:rPr lang="en-US" sz="1900" cap="none" dirty="0">
                <a:latin typeface="Calibri" panose="020F0502020204030204" pitchFamily="34" charset="0"/>
                <a:cs typeface="Calibri" panose="020F0502020204030204" pitchFamily="34" charset="0"/>
              </a:rPr>
              <a:t> and a </a:t>
            </a:r>
            <a:r>
              <a:rPr lang="en-US" sz="1900" b="1" cap="none" dirty="0">
                <a:latin typeface="Calibri" panose="020F0502020204030204" pitchFamily="34" charset="0"/>
                <a:cs typeface="Calibri" panose="020F0502020204030204" pitchFamily="34" charset="0"/>
              </a:rPr>
              <a:t>fault domain</a:t>
            </a:r>
            <a:r>
              <a:rPr lang="en-US" sz="1900" cap="none" dirty="0">
                <a:latin typeface="Calibri" panose="020F0502020204030204" pitchFamily="34" charset="0"/>
                <a:cs typeface="Calibri" panose="020F0502020204030204" pitchFamily="34" charset="0"/>
              </a:rPr>
              <a:t> by the underlying azure platform. For a given availability set, five non-user-configurable update domains are assigned by default (resource manager deployments can then be increased to provide up to 20 update domains) to indicate groups of virtual machines and underlying physical hardware that can be rebooted at the same time. When more than five virtual machines are configured within a single availability set, the sixth virtual machine is placed into the same update domain as the first virtual machine, the seventh in the same update domain as the second virtual machine, and so on. The order of update domains being rebooted may not proceed sequentially during planned maintenance, but only one update domain is rebooted at a time. A rebooted update domain is given 30 minutes to recover before maintenance is initiated on a different update domain.</a:t>
            </a:r>
            <a:endParaRPr lang="en-IN" sz="19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8496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CD558-9936-493E-9EAC-8CF0C7B07070}"/>
              </a:ext>
            </a:extLst>
          </p:cNvPr>
          <p:cNvPicPr>
            <a:picLocks noChangeAspect="1"/>
          </p:cNvPicPr>
          <p:nvPr/>
        </p:nvPicPr>
        <p:blipFill>
          <a:blip r:embed="rId2"/>
          <a:stretch>
            <a:fillRect/>
          </a:stretch>
        </p:blipFill>
        <p:spPr>
          <a:xfrm>
            <a:off x="2743200" y="1238250"/>
            <a:ext cx="6705600" cy="4381500"/>
          </a:xfrm>
          <a:prstGeom prst="rect">
            <a:avLst/>
          </a:prstGeom>
        </p:spPr>
      </p:pic>
    </p:spTree>
    <p:extLst>
      <p:ext uri="{BB962C8B-B14F-4D97-AF65-F5344CB8AC3E}">
        <p14:creationId xmlns:p14="http://schemas.microsoft.com/office/powerpoint/2010/main" val="33651923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209E-F9EF-40E8-A2AF-90751D545983}"/>
              </a:ext>
            </a:extLst>
          </p:cNvPr>
          <p:cNvSpPr>
            <a:spLocks noGrp="1"/>
          </p:cNvSpPr>
          <p:nvPr>
            <p:ph type="title"/>
          </p:nvPr>
        </p:nvSpPr>
        <p:spPr>
          <a:xfrm>
            <a:off x="1617161" y="618518"/>
            <a:ext cx="9660440" cy="448283"/>
          </a:xfrm>
        </p:spPr>
        <p:txBody>
          <a:bodyPr>
            <a:normAutofit fontScale="90000"/>
          </a:bodyPr>
          <a:lstStyle/>
          <a:p>
            <a:pPr algn="l"/>
            <a:br>
              <a:rPr lang="en-IN" sz="2500" b="1" cap="none" dirty="0">
                <a:latin typeface="Calibri" panose="020F0502020204030204" pitchFamily="34" charset="0"/>
                <a:cs typeface="Calibri" panose="020F0502020204030204" pitchFamily="34" charset="0"/>
              </a:rPr>
            </a:br>
            <a:br>
              <a:rPr lang="en-IN" sz="2500" b="1" cap="none" dirty="0">
                <a:latin typeface="Calibri" panose="020F0502020204030204" pitchFamily="34" charset="0"/>
                <a:cs typeface="Calibri" panose="020F0502020204030204" pitchFamily="34" charset="0"/>
              </a:rPr>
            </a:br>
            <a:r>
              <a:rPr lang="en-IN" sz="2800" b="1" cap="none" dirty="0">
                <a:latin typeface="Calibri" panose="020F0502020204030204" pitchFamily="34" charset="0"/>
                <a:cs typeface="Calibri" panose="020F0502020204030204" pitchFamily="34" charset="0"/>
              </a:rPr>
              <a:t>Virtual machine scale sets</a:t>
            </a:r>
            <a:br>
              <a:rPr lang="en-IN" b="1" dirty="0"/>
            </a:br>
            <a:endParaRPr lang="en-IN" dirty="0"/>
          </a:p>
        </p:txBody>
      </p:sp>
      <p:sp>
        <p:nvSpPr>
          <p:cNvPr id="3" name="Content Placeholder 2">
            <a:extLst>
              <a:ext uri="{FF2B5EF4-FFF2-40B4-BE49-F238E27FC236}">
                <a16:creationId xmlns:a16="http://schemas.microsoft.com/office/drawing/2014/main" id="{9C63655C-7B35-43C1-A125-878FFABFBB36}"/>
              </a:ext>
            </a:extLst>
          </p:cNvPr>
          <p:cNvSpPr>
            <a:spLocks noGrp="1"/>
          </p:cNvSpPr>
          <p:nvPr>
            <p:ph sz="quarter" idx="13"/>
          </p:nvPr>
        </p:nvSpPr>
        <p:spPr>
          <a:xfrm>
            <a:off x="1617161" y="1161046"/>
            <a:ext cx="10363826" cy="5078436"/>
          </a:xfrm>
        </p:spPr>
        <p:txBody>
          <a:bodyPr>
            <a:normAutofit/>
          </a:bodyPr>
          <a:lstStyle/>
          <a:p>
            <a:r>
              <a:rPr lang="en-US" sz="1800" cap="none" dirty="0">
                <a:latin typeface="Calibri" panose="020F0502020204030204" pitchFamily="34" charset="0"/>
                <a:cs typeface="Calibri" panose="020F0502020204030204" pitchFamily="34" charset="0"/>
              </a:rPr>
              <a:t>Azure virtual machine scale sets let you create and manage a group of identical, load balanced vms. The number of VM instances can automatically increase or decrease in response to demand or a defined schedule. Scale sets provide high availability to your applications, and allow you to centrally manage, configure, and update a large number of vms. With virtual machine scale sets, you can build large-scale services for areas such as compute, big data, and container workloads.</a:t>
            </a:r>
          </a:p>
          <a:p>
            <a:pPr marL="0" indent="0">
              <a:buNone/>
            </a:pPr>
            <a:r>
              <a:rPr lang="en-US" sz="2500" b="1" cap="none" dirty="0">
                <a:latin typeface="Calibri" panose="020F0502020204030204" pitchFamily="34" charset="0"/>
                <a:cs typeface="Calibri" panose="020F0502020204030204" pitchFamily="34" charset="0"/>
              </a:rPr>
              <a:t>Why use virtual machine scale sets:</a:t>
            </a:r>
          </a:p>
          <a:p>
            <a:r>
              <a:rPr lang="en-US" sz="1800" cap="none" dirty="0">
                <a:latin typeface="Calibri" panose="020F0502020204030204" pitchFamily="34" charset="0"/>
                <a:cs typeface="Calibri" panose="020F0502020204030204" pitchFamily="34" charset="0"/>
              </a:rPr>
              <a:t>To provide redundancy and improved performance, applications are typically distributed across multiple instances. Customers may access your application through a load balancer that distributes requests to one of the application instances. If you need to perform maintenance or update an application instance, your customers must be distributed to another available application instance. To keep up with additional customer demand, you may need to increase the number of application instances that run your application.</a:t>
            </a:r>
            <a:endParaRPr lang="en-US" sz="1800" b="1" cap="none" dirty="0">
              <a:latin typeface="Calibri" panose="020F0502020204030204" pitchFamily="34" charset="0"/>
              <a:cs typeface="Calibri" panose="020F0502020204030204" pitchFamily="34" charset="0"/>
            </a:endParaRPr>
          </a:p>
          <a:p>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57790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92FB-BDBB-4E21-81B9-CD01AF341F3D}"/>
              </a:ext>
            </a:extLst>
          </p:cNvPr>
          <p:cNvSpPr>
            <a:spLocks noGrp="1"/>
          </p:cNvSpPr>
          <p:nvPr>
            <p:ph type="title"/>
          </p:nvPr>
        </p:nvSpPr>
        <p:spPr>
          <a:xfrm>
            <a:off x="1166993" y="604449"/>
            <a:ext cx="10364451" cy="1596177"/>
          </a:xfrm>
        </p:spPr>
        <p:txBody>
          <a:bodyPr>
            <a:normAutofit/>
          </a:bodyPr>
          <a:lstStyle/>
          <a:p>
            <a:pPr algn="l"/>
            <a:r>
              <a:rPr lang="en-US" sz="1800" cap="none" dirty="0">
                <a:latin typeface="Calibri" panose="020F0502020204030204" pitchFamily="34" charset="0"/>
                <a:cs typeface="Calibri" panose="020F0502020204030204" pitchFamily="34" charset="0"/>
              </a:rPr>
              <a:t>Azure virtual machine scale sets provide the management capabilities for applications that run across many vms, </a:t>
            </a:r>
            <a:r>
              <a:rPr lang="en-US" sz="1800" u="sng" cap="none" dirty="0">
                <a:latin typeface="Calibri" panose="020F0502020204030204" pitchFamily="34" charset="0"/>
                <a:cs typeface="Calibri" panose="020F0502020204030204" pitchFamily="34" charset="0"/>
                <a:hlinkClick r:id="rId2"/>
              </a:rPr>
              <a:t>automatic scaling of resources</a:t>
            </a:r>
            <a:r>
              <a:rPr lang="en-US" sz="1800" cap="none" dirty="0">
                <a:latin typeface="Calibri" panose="020F0502020204030204" pitchFamily="34" charset="0"/>
                <a:cs typeface="Calibri" panose="020F0502020204030204" pitchFamily="34" charset="0"/>
              </a:rPr>
              <a:t>, and load balancing of traffic. Scale sets provide the following key benefits</a:t>
            </a:r>
            <a:endParaRPr lang="en-IN" sz="1800" cap="none"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1CC8EB5-A309-442C-AA4C-3EA88E5A7A1C}"/>
              </a:ext>
            </a:extLst>
          </p:cNvPr>
          <p:cNvSpPr>
            <a:spLocks noGrp="1"/>
          </p:cNvSpPr>
          <p:nvPr>
            <p:ph sz="quarter" idx="13"/>
          </p:nvPr>
        </p:nvSpPr>
        <p:spPr>
          <a:xfrm>
            <a:off x="1167618" y="1955410"/>
            <a:ext cx="10363826" cy="3835790"/>
          </a:xfrm>
        </p:spPr>
        <p:txBody>
          <a:bodyPr>
            <a:normAutofit/>
          </a:bodyPr>
          <a:lstStyle/>
          <a:p>
            <a:pPr marL="0" indent="0">
              <a:buNone/>
            </a:pPr>
            <a:r>
              <a:rPr lang="en-US" sz="2500" b="1" cap="none" dirty="0">
                <a:latin typeface="Calibri" panose="020F0502020204030204" pitchFamily="34" charset="0"/>
                <a:cs typeface="Calibri" panose="020F0502020204030204" pitchFamily="34" charset="0"/>
              </a:rPr>
              <a:t>Easy to create and manage multiple vms</a:t>
            </a:r>
            <a:endParaRPr lang="en-US" sz="2500" cap="none" dirty="0">
              <a:latin typeface="Calibri" panose="020F0502020204030204" pitchFamily="34" charset="0"/>
              <a:cs typeface="Calibri" panose="020F0502020204030204" pitchFamily="34" charset="0"/>
            </a:endParaRPr>
          </a:p>
          <a:p>
            <a:r>
              <a:rPr lang="en-US" sz="1800" cap="none" dirty="0">
                <a:latin typeface="Calibri" panose="020F0502020204030204" pitchFamily="34" charset="0"/>
                <a:cs typeface="Calibri" panose="020F0502020204030204" pitchFamily="34" charset="0"/>
              </a:rPr>
              <a:t>When you have many vms that run your application, it's important to maintain a consistent configuration across your environment. For reliable performance of your application, the VM size, disk configuration, and application installs should match across all vms.</a:t>
            </a:r>
          </a:p>
          <a:p>
            <a:r>
              <a:rPr lang="en-US" sz="1800" cap="none" dirty="0">
                <a:latin typeface="Calibri" panose="020F0502020204030204" pitchFamily="34" charset="0"/>
                <a:cs typeface="Calibri" panose="020F0502020204030204" pitchFamily="34" charset="0"/>
              </a:rPr>
              <a:t>With scale sets, all vm instances are created from the same base os image and configuration. This approach lets you easily manage hundreds of vms without additional configuration tasks or network management.</a:t>
            </a:r>
          </a:p>
          <a:p>
            <a:r>
              <a:rPr lang="en-US" sz="1800" cap="none" dirty="0">
                <a:latin typeface="Calibri" panose="020F0502020204030204" pitchFamily="34" charset="0"/>
                <a:cs typeface="Calibri" panose="020F0502020204030204" pitchFamily="34" charset="0"/>
              </a:rPr>
              <a:t>Scale sets support the use of the </a:t>
            </a:r>
            <a:r>
              <a:rPr lang="en-US" sz="1800" cap="none" dirty="0">
                <a:latin typeface="Calibri" panose="020F0502020204030204" pitchFamily="34" charset="0"/>
                <a:cs typeface="Calibri" panose="020F0502020204030204" pitchFamily="34" charset="0"/>
                <a:hlinkClick r:id="rId3"/>
              </a:rPr>
              <a:t>azure load balancer</a:t>
            </a:r>
            <a:r>
              <a:rPr lang="en-US" sz="1800" cap="none" dirty="0">
                <a:latin typeface="Calibri" panose="020F0502020204030204" pitchFamily="34" charset="0"/>
                <a:cs typeface="Calibri" panose="020F0502020204030204" pitchFamily="34" charset="0"/>
              </a:rPr>
              <a:t> for basic layer-4 traffic distribution, and </a:t>
            </a:r>
            <a:r>
              <a:rPr lang="en-US" sz="1800" cap="none" dirty="0">
                <a:latin typeface="Calibri" panose="020F0502020204030204" pitchFamily="34" charset="0"/>
                <a:cs typeface="Calibri" panose="020F0502020204030204" pitchFamily="34" charset="0"/>
                <a:hlinkClick r:id="rId4"/>
              </a:rPr>
              <a:t>azure application gateway</a:t>
            </a:r>
            <a:r>
              <a:rPr lang="en-US" sz="1800" cap="none" dirty="0">
                <a:latin typeface="Calibri" panose="020F0502020204030204" pitchFamily="34" charset="0"/>
                <a:cs typeface="Calibri" panose="020F0502020204030204" pitchFamily="34" charset="0"/>
              </a:rPr>
              <a:t> for more advanced layer-7 traffic distribution and ssl termination.</a:t>
            </a:r>
          </a:p>
          <a:p>
            <a:endParaRPr lang="en-IN" sz="1800"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64551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EB5C6-8E2B-4958-926D-3135D656A71E}"/>
              </a:ext>
            </a:extLst>
          </p:cNvPr>
          <p:cNvSpPr/>
          <p:nvPr/>
        </p:nvSpPr>
        <p:spPr>
          <a:xfrm>
            <a:off x="1528688" y="673299"/>
            <a:ext cx="9641059" cy="2139047"/>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Provides high availability and application resiliency</a:t>
            </a:r>
            <a:endParaRPr lang="en-US" sz="2500"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Scale sets are used to run multiple instances of your application. If one of these VM instances has a problem, customers continue to access your application through one of the other VM instances with minimal interruption.</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For additional availability, you can use </a:t>
            </a:r>
            <a:r>
              <a:rPr lang="en-US" dirty="0">
                <a:solidFill>
                  <a:srgbClr val="171717"/>
                </a:solidFill>
                <a:latin typeface="Calibri" panose="020F0502020204030204" pitchFamily="34" charset="0"/>
                <a:cs typeface="Calibri" panose="020F0502020204030204" pitchFamily="34" charset="0"/>
                <a:hlinkClick r:id="rId2"/>
              </a:rPr>
              <a:t>availability zones</a:t>
            </a:r>
            <a:r>
              <a:rPr lang="en-US" dirty="0">
                <a:solidFill>
                  <a:srgbClr val="171717"/>
                </a:solidFill>
                <a:latin typeface="Calibri" panose="020F0502020204030204" pitchFamily="34" charset="0"/>
                <a:cs typeface="Calibri" panose="020F0502020204030204" pitchFamily="34" charset="0"/>
              </a:rPr>
              <a:t> to automatically distribute vm instances in a scale set within a single datacenter or across multiple datacenters.</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88A0970-F7E8-4445-AAE8-6A2F9C5EF4D2}"/>
              </a:ext>
            </a:extLst>
          </p:cNvPr>
          <p:cNvSpPr/>
          <p:nvPr/>
        </p:nvSpPr>
        <p:spPr>
          <a:xfrm>
            <a:off x="1528688" y="2812346"/>
            <a:ext cx="9908346" cy="3077766"/>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Allows your application to automatically scale as resource demand changes</a:t>
            </a:r>
            <a:endParaRPr lang="en-US" sz="2500"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Customer demand for your application may change throughout the day or week. To match customer demand, scale sets can automatically increase the number of VM instances as application demand increases, then reduce the number of VM instances as demand decreases.</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 Autoscale also minimizes the number of unnecessary vm instances that run your application when demand is low, while customers continue to receive an acceptable level of performance as demand grows and additional vm instances are automatically added. This ability helps reduce costs and efficiently create azure resources as required.</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9778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74BC6-3805-4E20-B44C-8ACEBBA00075}"/>
              </a:ext>
            </a:extLst>
          </p:cNvPr>
          <p:cNvSpPr/>
          <p:nvPr/>
        </p:nvSpPr>
        <p:spPr>
          <a:xfrm>
            <a:off x="1472418" y="835579"/>
            <a:ext cx="9697329" cy="1585049"/>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Works at large-scale</a:t>
            </a:r>
            <a:endParaRPr lang="en-US" sz="2500"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Scale sets support up to 1,000 VM instances. If you create and upload your own custom VM images, the limit is 600 VM instances.</a:t>
            </a:r>
          </a:p>
          <a:p>
            <a:pPr>
              <a:buFont typeface="Arial" panose="020B0604020202020204" pitchFamily="34" charset="0"/>
              <a:buChar char="•"/>
            </a:pPr>
            <a:endParaRPr lang="en-US" dirty="0">
              <a:solidFill>
                <a:srgbClr val="171717"/>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For the best performance with production workloads, use </a:t>
            </a:r>
            <a:r>
              <a:rPr lang="en-US" dirty="0">
                <a:solidFill>
                  <a:srgbClr val="171717"/>
                </a:solidFill>
                <a:latin typeface="Calibri" panose="020F0502020204030204" pitchFamily="34" charset="0"/>
                <a:cs typeface="Calibri" panose="020F0502020204030204" pitchFamily="34" charset="0"/>
                <a:hlinkClick r:id="rId2"/>
              </a:rPr>
              <a:t>azure managed disks</a:t>
            </a:r>
            <a:r>
              <a:rPr lang="en-US" dirty="0">
                <a:solidFill>
                  <a:srgbClr val="171717"/>
                </a:solidFill>
                <a:latin typeface="Calibri" panose="020F0502020204030204" pitchFamily="34" charset="0"/>
                <a:cs typeface="Calibri" panose="020F0502020204030204" pitchFamily="34" charset="0"/>
              </a:rPr>
              <a:t>.</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B5B2C320-8674-4CB6-A46B-3D5A2E9F307D}"/>
              </a:ext>
            </a:extLst>
          </p:cNvPr>
          <p:cNvSpPr/>
          <p:nvPr/>
        </p:nvSpPr>
        <p:spPr>
          <a:xfrm>
            <a:off x="1472418" y="2622396"/>
            <a:ext cx="10164905" cy="2693045"/>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How to monitor your scale sets</a:t>
            </a:r>
          </a:p>
          <a:p>
            <a:r>
              <a:rPr lang="en-US" dirty="0">
                <a:solidFill>
                  <a:srgbClr val="171717"/>
                </a:solidFill>
                <a:latin typeface="Calibri" panose="020F0502020204030204" pitchFamily="34" charset="0"/>
                <a:cs typeface="Calibri" panose="020F0502020204030204" pitchFamily="34" charset="0"/>
              </a:rPr>
              <a:t>Use </a:t>
            </a:r>
            <a:r>
              <a:rPr lang="en-US" u="sng" dirty="0">
                <a:solidFill>
                  <a:srgbClr val="171717"/>
                </a:solidFill>
                <a:latin typeface="Calibri" panose="020F0502020204030204" pitchFamily="34" charset="0"/>
                <a:cs typeface="Calibri" panose="020F0502020204030204" pitchFamily="34" charset="0"/>
                <a:hlinkClick r:id="rId3"/>
              </a:rPr>
              <a:t>azure monitor for vms</a:t>
            </a:r>
            <a:r>
              <a:rPr lang="en-US" dirty="0">
                <a:solidFill>
                  <a:srgbClr val="171717"/>
                </a:solidFill>
                <a:latin typeface="Calibri" panose="020F0502020204030204" pitchFamily="34" charset="0"/>
                <a:cs typeface="Calibri" panose="020F0502020204030204" pitchFamily="34" charset="0"/>
              </a:rPr>
              <a:t>, which has a simple onboarding process and will automate the collection of important CPU, memory, disk, and network performance counters from the vms in your scale set. It also includes additional monitoring capabilities and pre-defined visualizations that help you focus on the availability and performance of your scale sets.</a:t>
            </a:r>
          </a:p>
          <a:p>
            <a:endParaRPr lang="en-US" dirty="0">
              <a:solidFill>
                <a:srgbClr val="171717"/>
              </a:solidFill>
              <a:latin typeface="Calibri" panose="020F0502020204030204" pitchFamily="34" charset="0"/>
              <a:cs typeface="Calibri" panose="020F0502020204030204" pitchFamily="34" charset="0"/>
            </a:endParaRPr>
          </a:p>
          <a:p>
            <a:r>
              <a:rPr lang="en-US" dirty="0">
                <a:solidFill>
                  <a:srgbClr val="171717"/>
                </a:solidFill>
                <a:latin typeface="Calibri" panose="020F0502020204030204" pitchFamily="34" charset="0"/>
                <a:cs typeface="Calibri" panose="020F0502020204030204" pitchFamily="34" charset="0"/>
              </a:rPr>
              <a:t>Enable monitoring for your </a:t>
            </a:r>
            <a:r>
              <a:rPr lang="en-US" u="sng" dirty="0">
                <a:solidFill>
                  <a:srgbClr val="171717"/>
                </a:solidFill>
                <a:latin typeface="Calibri" panose="020F0502020204030204" pitchFamily="34" charset="0"/>
                <a:cs typeface="Calibri" panose="020F0502020204030204" pitchFamily="34" charset="0"/>
                <a:hlinkClick r:id="rId4"/>
              </a:rPr>
              <a:t>virtual machine scale set application</a:t>
            </a:r>
            <a:r>
              <a:rPr lang="en-US" dirty="0">
                <a:solidFill>
                  <a:srgbClr val="171717"/>
                </a:solidFill>
                <a:latin typeface="Calibri" panose="020F0502020204030204" pitchFamily="34" charset="0"/>
                <a:cs typeface="Calibri" panose="020F0502020204030204" pitchFamily="34" charset="0"/>
              </a:rPr>
              <a:t> with application insights to collect detailed information about your application including page views, application requests, and exceptions. Further verify the availability of your application by configuring an </a:t>
            </a:r>
            <a:r>
              <a:rPr lang="en-US" u="sng" dirty="0">
                <a:solidFill>
                  <a:srgbClr val="171717"/>
                </a:solidFill>
                <a:latin typeface="Calibri" panose="020F0502020204030204" pitchFamily="34" charset="0"/>
                <a:cs typeface="Calibri" panose="020F0502020204030204" pitchFamily="34" charset="0"/>
                <a:hlinkClick r:id="rId5"/>
              </a:rPr>
              <a:t>availability test</a:t>
            </a:r>
            <a:r>
              <a:rPr lang="en-US" dirty="0">
                <a:solidFill>
                  <a:srgbClr val="171717"/>
                </a:solidFill>
                <a:latin typeface="Calibri" panose="020F0502020204030204" pitchFamily="34" charset="0"/>
                <a:cs typeface="Calibri" panose="020F0502020204030204" pitchFamily="34" charset="0"/>
              </a:rPr>
              <a:t> to simulate user traffic.</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47025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3752-ABB1-4BE8-9629-9778C543DF6F}"/>
              </a:ext>
            </a:extLst>
          </p:cNvPr>
          <p:cNvSpPr>
            <a:spLocks noGrp="1"/>
          </p:cNvSpPr>
          <p:nvPr>
            <p:ph type="title"/>
          </p:nvPr>
        </p:nvSpPr>
        <p:spPr>
          <a:xfrm>
            <a:off x="1589024" y="618517"/>
            <a:ext cx="10364451" cy="448284"/>
          </a:xfrm>
        </p:spPr>
        <p:txBody>
          <a:bodyPr>
            <a:normAutofit fontScale="90000"/>
          </a:bodyPr>
          <a:lstStyle/>
          <a:p>
            <a:pPr algn="l"/>
            <a:br>
              <a:rPr lang="en-IN" sz="2500" cap="none" dirty="0">
                <a:latin typeface="Calibri" panose="020F0502020204030204" pitchFamily="34" charset="0"/>
                <a:cs typeface="Calibri" panose="020F0502020204030204" pitchFamily="34" charset="0"/>
              </a:rPr>
            </a:br>
            <a:r>
              <a:rPr lang="en-IN" sz="2500" cap="none" dirty="0">
                <a:latin typeface="Calibri" panose="020F0502020204030204" pitchFamily="34" charset="0"/>
                <a:cs typeface="Calibri" panose="020F0502020204030204" pitchFamily="34" charset="0"/>
              </a:rPr>
              <a:t>Azure network virtual appliance</a:t>
            </a:r>
            <a:br>
              <a:rPr lang="en-IN" sz="2500" cap="none" dirty="0">
                <a:latin typeface="Calibri" panose="020F0502020204030204" pitchFamily="34" charset="0"/>
                <a:cs typeface="Calibri" panose="020F0502020204030204" pitchFamily="34" charset="0"/>
              </a:rPr>
            </a:br>
            <a:endParaRPr lang="en-IN" sz="2500" cap="none"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F3EAB88-4657-4C8C-B2DE-6A43950053EB}"/>
              </a:ext>
            </a:extLst>
          </p:cNvPr>
          <p:cNvSpPr>
            <a:spLocks noGrp="1"/>
          </p:cNvSpPr>
          <p:nvPr>
            <p:ph sz="quarter" idx="13"/>
          </p:nvPr>
        </p:nvSpPr>
        <p:spPr>
          <a:xfrm>
            <a:off x="1589649" y="1116724"/>
            <a:ext cx="10363826" cy="4624551"/>
          </a:xfrm>
        </p:spPr>
        <p:txBody>
          <a:bodyPr>
            <a:normAutofit/>
          </a:bodyPr>
          <a:lstStyle/>
          <a:p>
            <a:r>
              <a:rPr lang="en-US" sz="1800" cap="none" dirty="0">
                <a:latin typeface="Calibri" panose="020F0502020204030204" pitchFamily="34" charset="0"/>
                <a:cs typeface="Calibri" panose="020F0502020204030204" pitchFamily="34" charset="0"/>
              </a:rPr>
              <a:t>Azure network virtual appliance is used in the azure application to enhance high availability. It is used as an advanced level of control over traffic flows, such as when building a demilitarized zone (DMZ) in the cloud.</a:t>
            </a:r>
            <a:endParaRPr lang="en-IN" sz="1800" cap="none"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26D6136-87FA-46C7-AD51-2FAA54200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024" y="2200760"/>
            <a:ext cx="7461986" cy="4223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0335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246C3C-3566-43DE-8707-7A1BCFD00FA7}"/>
              </a:ext>
            </a:extLst>
          </p:cNvPr>
          <p:cNvSpPr/>
          <p:nvPr/>
        </p:nvSpPr>
        <p:spPr>
          <a:xfrm>
            <a:off x="1528688" y="638631"/>
            <a:ext cx="9697329" cy="1200329"/>
          </a:xfrm>
          <a:prstGeom prst="rect">
            <a:avLst/>
          </a:prstGeom>
        </p:spPr>
        <p:txBody>
          <a:bodyPr wrap="square">
            <a:spAutoFit/>
          </a:bodyPr>
          <a:lstStyle/>
          <a:p>
            <a:r>
              <a:rPr lang="en-US" dirty="0">
                <a:solidFill>
                  <a:srgbClr val="444444"/>
                </a:solidFill>
                <a:latin typeface="Calibri" panose="020F0502020204030204" pitchFamily="34" charset="0"/>
                <a:cs typeface="Calibri" panose="020F0502020204030204" pitchFamily="34" charset="0"/>
              </a:rPr>
              <a:t>In the above architecture, the network virtual appliance sits in a DMZ and checks all incoming and outgoing traffic and only allowing network traffic that meets the set rules hence providing a secure network boundary. However, if the network virtual appliance fails there is no other path of network path available</a:t>
            </a:r>
            <a:endParaRPr lang="en-IN"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160BBFCD-6243-46B8-9DA3-1B449BC3D2B9}"/>
              </a:ext>
            </a:extLst>
          </p:cNvPr>
          <p:cNvSpPr/>
          <p:nvPr/>
        </p:nvSpPr>
        <p:spPr>
          <a:xfrm>
            <a:off x="1528688" y="1838960"/>
            <a:ext cx="9697329" cy="2139047"/>
          </a:xfrm>
          <a:prstGeom prst="rect">
            <a:avLst/>
          </a:prstGeom>
        </p:spPr>
        <p:txBody>
          <a:bodyPr wrap="square">
            <a:spAutoFit/>
          </a:bodyPr>
          <a:lstStyle/>
          <a:p>
            <a:r>
              <a:rPr lang="en-US" sz="2500" b="1" dirty="0">
                <a:solidFill>
                  <a:srgbClr val="000000"/>
                </a:solidFill>
                <a:latin typeface="Calibri" panose="020F0502020204030204" pitchFamily="34" charset="0"/>
                <a:cs typeface="Calibri" panose="020F0502020204030204" pitchFamily="34" charset="0"/>
              </a:rPr>
              <a:t>Network appliance vendor ecosystem</a:t>
            </a:r>
          </a:p>
          <a:p>
            <a:r>
              <a:rPr lang="en-US" dirty="0">
                <a:solidFill>
                  <a:srgbClr val="444444"/>
                </a:solidFill>
                <a:latin typeface="Yoga Sans Light"/>
              </a:rPr>
              <a:t>Microsoft azure supports a large ecosystem of third-party network device providers. These vendor appliances are available in azure marketplace as VM images that you can easily deploy. This facilitates migration to azure and allows companies to continue using the skills already acquired by the team.</a:t>
            </a:r>
          </a:p>
          <a:p>
            <a:endParaRPr lang="en-US" dirty="0">
              <a:solidFill>
                <a:srgbClr val="444444"/>
              </a:solidFill>
              <a:latin typeface="Yoga Sans Light"/>
            </a:endParaRPr>
          </a:p>
          <a:p>
            <a:r>
              <a:rPr lang="en-US" dirty="0">
                <a:solidFill>
                  <a:srgbClr val="444444"/>
                </a:solidFill>
                <a:latin typeface="Yoga Sans Light"/>
              </a:rPr>
              <a:t>The following are the vendors of </a:t>
            </a:r>
            <a:r>
              <a:rPr lang="en-US" dirty="0" err="1">
                <a:solidFill>
                  <a:srgbClr val="444444"/>
                </a:solidFill>
                <a:latin typeface="Yoga Sans Light"/>
              </a:rPr>
              <a:t>nva</a:t>
            </a:r>
            <a:endParaRPr lang="en-US" dirty="0">
              <a:solidFill>
                <a:srgbClr val="444444"/>
              </a:solidFill>
              <a:latin typeface="Yoga Sans Light"/>
            </a:endParaRPr>
          </a:p>
          <a:p>
            <a:r>
              <a:rPr lang="en-US" dirty="0">
                <a:solidFill>
                  <a:srgbClr val="444444"/>
                </a:solidFill>
                <a:latin typeface="Yoga Sans Light"/>
              </a:rPr>
              <a:t>Citrix, palo alto networks, cisco and </a:t>
            </a:r>
            <a:r>
              <a:rPr lang="en-US" dirty="0" err="1">
                <a:solidFill>
                  <a:srgbClr val="444444"/>
                </a:solidFill>
                <a:latin typeface="Yoga Sans Light"/>
              </a:rPr>
              <a:t>fortinet</a:t>
            </a:r>
            <a:r>
              <a:rPr lang="en-US" dirty="0">
                <a:solidFill>
                  <a:srgbClr val="444444"/>
                </a:solidFill>
                <a:latin typeface="Yoga Sans Light"/>
              </a:rPr>
              <a:t> among others</a:t>
            </a:r>
            <a:endParaRPr lang="en-US" b="0" i="0" dirty="0">
              <a:solidFill>
                <a:srgbClr val="444444"/>
              </a:solidFill>
              <a:effectLst/>
              <a:latin typeface="Yoga Sans Light"/>
            </a:endParaRPr>
          </a:p>
        </p:txBody>
      </p:sp>
    </p:spTree>
    <p:extLst>
      <p:ext uri="{BB962C8B-B14F-4D97-AF65-F5344CB8AC3E}">
        <p14:creationId xmlns:p14="http://schemas.microsoft.com/office/powerpoint/2010/main" val="4231789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ED29-B79A-459C-ABF9-4A29A3D78C81}"/>
              </a:ext>
            </a:extLst>
          </p:cNvPr>
          <p:cNvSpPr>
            <a:spLocks noGrp="1"/>
          </p:cNvSpPr>
          <p:nvPr>
            <p:ph type="title"/>
          </p:nvPr>
        </p:nvSpPr>
        <p:spPr>
          <a:xfrm>
            <a:off x="1560889" y="806549"/>
            <a:ext cx="10364451" cy="520504"/>
          </a:xfrm>
        </p:spPr>
        <p:txBody>
          <a:bodyPr>
            <a:normAutofit fontScale="90000"/>
          </a:bodyPr>
          <a:lstStyle/>
          <a:p>
            <a:pPr algn="l"/>
            <a:br>
              <a:rPr lang="en-IN" sz="2500" b="1" cap="none" dirty="0">
                <a:latin typeface="Calibri" panose="020F0502020204030204" pitchFamily="34" charset="0"/>
                <a:cs typeface="Calibri" panose="020F0502020204030204" pitchFamily="34" charset="0"/>
              </a:rPr>
            </a:br>
            <a:r>
              <a:rPr lang="en-IN" sz="2800" b="1" cap="none" dirty="0">
                <a:latin typeface="Calibri" panose="020F0502020204030204" pitchFamily="34" charset="0"/>
                <a:cs typeface="Calibri" panose="020F0502020204030204" pitchFamily="34" charset="0"/>
              </a:rPr>
              <a:t>Azure load balancer</a:t>
            </a:r>
            <a:br>
              <a:rPr lang="en-IN" sz="2500" b="1" cap="none" dirty="0">
                <a:latin typeface="Calibri" panose="020F0502020204030204" pitchFamily="34" charset="0"/>
                <a:cs typeface="Calibri" panose="020F0502020204030204" pitchFamily="34" charset="0"/>
              </a:rPr>
            </a:br>
            <a:endParaRPr lang="en-IN" sz="2500" cap="none"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E43E44E-9C51-4B80-978A-31E2C82CD82D}"/>
              </a:ext>
            </a:extLst>
          </p:cNvPr>
          <p:cNvSpPr/>
          <p:nvPr/>
        </p:nvSpPr>
        <p:spPr>
          <a:xfrm>
            <a:off x="1560889" y="1327053"/>
            <a:ext cx="9070222" cy="646331"/>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Load balancing refers to evenly distributing load (incoming network traffic) across a group of backend resources or servers.</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84CE792-FDEE-42FF-A9F0-2A325E8A87F3}"/>
              </a:ext>
            </a:extLst>
          </p:cNvPr>
          <p:cNvSpPr/>
          <p:nvPr/>
        </p:nvSpPr>
        <p:spPr>
          <a:xfrm>
            <a:off x="1560889" y="1973384"/>
            <a:ext cx="9070222" cy="1477328"/>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Azure load balancer operates at layer four of the open systems interconnection (OSI) model. It's the single point of contact for clients. Load balancer distributes inbound flows that arrive at the load balancer's front end to backend pool instances. These flows are according to configured load balancing rules and health probes. The backend pool instances can be azure virtual machines or instances in a virtual machine scale set.</a:t>
            </a:r>
            <a:endParaRPr lang="en-IN"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169716E8-D0C4-466D-AC88-77F87E186F8D}"/>
              </a:ext>
            </a:extLst>
          </p:cNvPr>
          <p:cNvSpPr/>
          <p:nvPr/>
        </p:nvSpPr>
        <p:spPr>
          <a:xfrm>
            <a:off x="1560889" y="3450712"/>
            <a:ext cx="9070222"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 </a:t>
            </a:r>
            <a:r>
              <a:rPr lang="en-US" b="1" u="sng" dirty="0">
                <a:solidFill>
                  <a:srgbClr val="171717"/>
                </a:solidFill>
                <a:latin typeface="Calibri" panose="020F0502020204030204" pitchFamily="34" charset="0"/>
                <a:cs typeface="Calibri" panose="020F0502020204030204" pitchFamily="34" charset="0"/>
                <a:hlinkClick r:id="rId2"/>
              </a:rPr>
              <a:t>public load balancer</a:t>
            </a:r>
            <a:r>
              <a:rPr lang="en-US" dirty="0">
                <a:solidFill>
                  <a:srgbClr val="171717"/>
                </a:solidFill>
                <a:latin typeface="Calibri" panose="020F0502020204030204" pitchFamily="34" charset="0"/>
                <a:cs typeface="Calibri" panose="020F0502020204030204" pitchFamily="34" charset="0"/>
              </a:rPr>
              <a:t> can provide outbound connections for virtual machines (vms) inside your virtual network. These connections are accomplished by translating their private IP addresses to public IP addresses. Public load balancers are used to load balance internet traffic to your vms.</a:t>
            </a:r>
            <a:endParaRPr lang="en-IN"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B07C4ED8-6E51-4A0B-92BF-B531857412FC}"/>
              </a:ext>
            </a:extLst>
          </p:cNvPr>
          <p:cNvSpPr/>
          <p:nvPr/>
        </p:nvSpPr>
        <p:spPr>
          <a:xfrm>
            <a:off x="1560888" y="4651041"/>
            <a:ext cx="9070221" cy="923330"/>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An </a:t>
            </a:r>
            <a:r>
              <a:rPr lang="en-US" b="1" u="sng" dirty="0">
                <a:solidFill>
                  <a:srgbClr val="171717"/>
                </a:solidFill>
                <a:latin typeface="Calibri" panose="020F0502020204030204" pitchFamily="34" charset="0"/>
                <a:cs typeface="Calibri" panose="020F0502020204030204" pitchFamily="34" charset="0"/>
                <a:hlinkClick r:id="rId3"/>
              </a:rPr>
              <a:t>internal (or private) load balancer</a:t>
            </a:r>
            <a:r>
              <a:rPr lang="en-US" dirty="0">
                <a:solidFill>
                  <a:srgbClr val="171717"/>
                </a:solidFill>
                <a:latin typeface="Calibri" panose="020F0502020204030204" pitchFamily="34" charset="0"/>
                <a:cs typeface="Calibri" panose="020F0502020204030204" pitchFamily="34" charset="0"/>
              </a:rPr>
              <a:t> is used where private </a:t>
            </a:r>
            <a:r>
              <a:rPr lang="en-US" dirty="0" err="1">
                <a:solidFill>
                  <a:srgbClr val="171717"/>
                </a:solidFill>
                <a:latin typeface="Calibri" panose="020F0502020204030204" pitchFamily="34" charset="0"/>
                <a:cs typeface="Calibri" panose="020F0502020204030204" pitchFamily="34" charset="0"/>
              </a:rPr>
              <a:t>ips</a:t>
            </a:r>
            <a:r>
              <a:rPr lang="en-US" dirty="0">
                <a:solidFill>
                  <a:srgbClr val="171717"/>
                </a:solidFill>
                <a:latin typeface="Calibri" panose="020F0502020204030204" pitchFamily="34" charset="0"/>
                <a:cs typeface="Calibri" panose="020F0502020204030204" pitchFamily="34" charset="0"/>
              </a:rPr>
              <a:t> are needed at the frontend only. Internal load balancers are used to load balance traffic inside a virtual network. A load balancer frontend can be accessed from an on-premises network in a hybrid scenario.</a:t>
            </a:r>
            <a:endParaRPr lang="en-IN"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A56747F4-42CE-4699-BB57-10EE2018CE87}"/>
              </a:ext>
            </a:extLst>
          </p:cNvPr>
          <p:cNvSpPr/>
          <p:nvPr/>
        </p:nvSpPr>
        <p:spPr>
          <a:xfrm>
            <a:off x="1560887" y="5805203"/>
            <a:ext cx="9070221" cy="646331"/>
          </a:xfrm>
          <a:prstGeom prst="rect">
            <a:avLst/>
          </a:prstGeom>
        </p:spPr>
        <p:txBody>
          <a:bodyPr wrap="square">
            <a:spAutoFit/>
          </a:bodyPr>
          <a:lstStyle/>
          <a:p>
            <a:r>
              <a:rPr lang="en-US" b="1" dirty="0">
                <a:solidFill>
                  <a:srgbClr val="171717"/>
                </a:solidFill>
                <a:latin typeface="Calibri" panose="020F0502020204030204" pitchFamily="34" charset="0"/>
                <a:cs typeface="Calibri" panose="020F0502020204030204" pitchFamily="34" charset="0"/>
              </a:rPr>
              <a:t>Note</a:t>
            </a:r>
            <a:r>
              <a:rPr lang="en-US" dirty="0">
                <a:solidFill>
                  <a:srgbClr val="171717"/>
                </a:solidFill>
                <a:latin typeface="Calibri" panose="020F0502020204030204" pitchFamily="34" charset="0"/>
                <a:cs typeface="Calibri" panose="020F0502020204030204" pitchFamily="34" charset="0"/>
              </a:rPr>
              <a:t>: you can implement only one public load balancer and one internal load balancer per availability set.</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5770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91B24A-CF48-4184-85BA-0840D936661B}"/>
              </a:ext>
            </a:extLst>
          </p:cNvPr>
          <p:cNvPicPr>
            <a:picLocks noChangeAspect="1"/>
          </p:cNvPicPr>
          <p:nvPr/>
        </p:nvPicPr>
        <p:blipFill>
          <a:blip r:embed="rId2"/>
          <a:stretch>
            <a:fillRect/>
          </a:stretch>
        </p:blipFill>
        <p:spPr>
          <a:xfrm>
            <a:off x="2844454" y="1009857"/>
            <a:ext cx="4276725" cy="5686425"/>
          </a:xfrm>
          <a:prstGeom prst="rect">
            <a:avLst/>
          </a:prstGeom>
        </p:spPr>
      </p:pic>
      <p:sp>
        <p:nvSpPr>
          <p:cNvPr id="5" name="Rectangle 4">
            <a:extLst>
              <a:ext uri="{FF2B5EF4-FFF2-40B4-BE49-F238E27FC236}">
                <a16:creationId xmlns:a16="http://schemas.microsoft.com/office/drawing/2014/main" id="{70BA2B5B-1A00-43B0-ACA4-F071706B46C4}"/>
              </a:ext>
            </a:extLst>
          </p:cNvPr>
          <p:cNvSpPr/>
          <p:nvPr/>
        </p:nvSpPr>
        <p:spPr>
          <a:xfrm>
            <a:off x="2844454" y="265043"/>
            <a:ext cx="6096000" cy="646331"/>
          </a:xfrm>
          <a:prstGeom prst="rect">
            <a:avLst/>
          </a:prstGeom>
        </p:spPr>
        <p:txBody>
          <a:bodyPr>
            <a:spAutoFit/>
          </a:bodyPr>
          <a:lstStyle/>
          <a:p>
            <a:r>
              <a:rPr lang="en-US" dirty="0">
                <a:solidFill>
                  <a:srgbClr val="171717"/>
                </a:solidFill>
                <a:latin typeface="Segoe UI" panose="020B0502040204020203" pitchFamily="34" charset="0"/>
              </a:rPr>
              <a:t>Balancing multi-tier applications by using both public and internal Load Balancer</a:t>
            </a:r>
            <a:endParaRPr lang="en-IN" dirty="0"/>
          </a:p>
        </p:txBody>
      </p:sp>
    </p:spTree>
    <p:extLst>
      <p:ext uri="{BB962C8B-B14F-4D97-AF65-F5344CB8AC3E}">
        <p14:creationId xmlns:p14="http://schemas.microsoft.com/office/powerpoint/2010/main" val="474787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C62F-DD24-4049-B88A-3BE9B2A5662F}"/>
              </a:ext>
            </a:extLst>
          </p:cNvPr>
          <p:cNvSpPr>
            <a:spLocks noGrp="1"/>
          </p:cNvSpPr>
          <p:nvPr>
            <p:ph type="title"/>
          </p:nvPr>
        </p:nvSpPr>
        <p:spPr>
          <a:xfrm>
            <a:off x="913149" y="1569003"/>
            <a:ext cx="10364451" cy="1596177"/>
          </a:xfrm>
        </p:spPr>
        <p:txBody>
          <a:bodyPr/>
          <a:lstStyle/>
          <a:p>
            <a:pPr algn="l"/>
            <a:r>
              <a:rPr lang="en-IN" sz="2500" b="1" cap="none" dirty="0">
                <a:latin typeface="Calibri" panose="020F0502020204030204" pitchFamily="34" charset="0"/>
                <a:cs typeface="Calibri" panose="020F0502020204030204" pitchFamily="34" charset="0"/>
              </a:rPr>
              <a:t>IP address breakdown</a:t>
            </a:r>
            <a:br>
              <a:rPr lang="en-IN" b="1" dirty="0"/>
            </a:br>
            <a:endParaRPr lang="en-IN" dirty="0"/>
          </a:p>
        </p:txBody>
      </p:sp>
      <p:sp>
        <p:nvSpPr>
          <p:cNvPr id="3" name="Content Placeholder 2">
            <a:extLst>
              <a:ext uri="{FF2B5EF4-FFF2-40B4-BE49-F238E27FC236}">
                <a16:creationId xmlns:a16="http://schemas.microsoft.com/office/drawing/2014/main" id="{0A0A5CD0-BA93-43D5-91DD-7AEF0F3D4B5F}"/>
              </a:ext>
            </a:extLst>
          </p:cNvPr>
          <p:cNvSpPr>
            <a:spLocks noGrp="1"/>
          </p:cNvSpPr>
          <p:nvPr>
            <p:ph sz="quarter" idx="13"/>
          </p:nvPr>
        </p:nvSpPr>
        <p:spPr/>
        <p:txBody>
          <a:bodyPr/>
          <a:lstStyle/>
          <a:p>
            <a:r>
              <a:rPr lang="en-US" cap="none" dirty="0">
                <a:latin typeface="Calibri" panose="020F0502020204030204" pitchFamily="34" charset="0"/>
                <a:cs typeface="Calibri" panose="020F0502020204030204" pitchFamily="34" charset="0"/>
              </a:rPr>
              <a:t>Every ipv4 address is broken down into four </a:t>
            </a:r>
            <a:r>
              <a:rPr lang="en-US" cap="none" dirty="0">
                <a:latin typeface="Calibri" panose="020F0502020204030204" pitchFamily="34" charset="0"/>
                <a:cs typeface="Calibri" panose="020F0502020204030204" pitchFamily="34" charset="0"/>
                <a:hlinkClick r:id="rId2"/>
              </a:rPr>
              <a:t>octets</a:t>
            </a:r>
            <a:r>
              <a:rPr lang="en-US" cap="none" dirty="0">
                <a:latin typeface="Calibri" panose="020F0502020204030204" pitchFamily="34" charset="0"/>
                <a:cs typeface="Calibri" panose="020F0502020204030204" pitchFamily="34" charset="0"/>
              </a:rPr>
              <a:t> (which is another name for bytes) and translated into </a:t>
            </a:r>
            <a:r>
              <a:rPr lang="en-US" cap="none" dirty="0">
                <a:latin typeface="Calibri" panose="020F0502020204030204" pitchFamily="34" charset="0"/>
                <a:cs typeface="Calibri" panose="020F0502020204030204" pitchFamily="34" charset="0"/>
                <a:hlinkClick r:id="rId3"/>
              </a:rPr>
              <a:t>binary</a:t>
            </a:r>
            <a:r>
              <a:rPr lang="en-US" cap="none" dirty="0">
                <a:latin typeface="Calibri" panose="020F0502020204030204" pitchFamily="34" charset="0"/>
                <a:cs typeface="Calibri" panose="020F0502020204030204" pitchFamily="34" charset="0"/>
              </a:rPr>
              <a:t> to represent the actual IP address. The table below looks at the ipv4 address </a:t>
            </a:r>
            <a:r>
              <a:rPr lang="en-US" b="1" cap="none" dirty="0">
                <a:latin typeface="Calibri" panose="020F0502020204030204" pitchFamily="34" charset="0"/>
                <a:cs typeface="Calibri" panose="020F0502020204030204" pitchFamily="34" charset="0"/>
              </a:rPr>
              <a:t>255.255.255.255</a:t>
            </a:r>
            <a:r>
              <a:rPr lang="en-US" cap="none" dirty="0">
                <a:latin typeface="Calibri" panose="020F0502020204030204" pitchFamily="34" charset="0"/>
                <a:cs typeface="Calibri" panose="020F0502020204030204" pitchFamily="34" charset="0"/>
              </a:rPr>
              <a:t>.</a:t>
            </a:r>
          </a:p>
          <a:p>
            <a:endParaRPr lang="en-US" cap="none" dirty="0">
              <a:latin typeface="Calibri" panose="020F0502020204030204" pitchFamily="34" charset="0"/>
              <a:cs typeface="Calibri" panose="020F0502020204030204" pitchFamily="34" charset="0"/>
            </a:endParaRPr>
          </a:p>
          <a:p>
            <a:endParaRPr lang="en-IN" cap="none"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5F95650C-43B4-45C4-AF01-40E09A4B65E8}"/>
              </a:ext>
            </a:extLst>
          </p:cNvPr>
          <p:cNvGraphicFramePr>
            <a:graphicFrameLocks noGrp="1"/>
          </p:cNvGraphicFramePr>
          <p:nvPr>
            <p:extLst>
              <p:ext uri="{D42A27DB-BD31-4B8C-83A1-F6EECF244321}">
                <p14:modId xmlns:p14="http://schemas.microsoft.com/office/powerpoint/2010/main" val="74567240"/>
              </p:ext>
            </p:extLst>
          </p:nvPr>
        </p:nvGraphicFramePr>
        <p:xfrm>
          <a:off x="1252229" y="3692821"/>
          <a:ext cx="10363200" cy="2011680"/>
        </p:xfrm>
        <a:graphic>
          <a:graphicData uri="http://schemas.openxmlformats.org/drawingml/2006/table">
            <a:tbl>
              <a:tblPr/>
              <a:tblGrid>
                <a:gridCol w="2072640">
                  <a:extLst>
                    <a:ext uri="{9D8B030D-6E8A-4147-A177-3AD203B41FA5}">
                      <a16:colId xmlns:a16="http://schemas.microsoft.com/office/drawing/2014/main" val="2495295579"/>
                    </a:ext>
                  </a:extLst>
                </a:gridCol>
                <a:gridCol w="2072640">
                  <a:extLst>
                    <a:ext uri="{9D8B030D-6E8A-4147-A177-3AD203B41FA5}">
                      <a16:colId xmlns:a16="http://schemas.microsoft.com/office/drawing/2014/main" val="2164620133"/>
                    </a:ext>
                  </a:extLst>
                </a:gridCol>
                <a:gridCol w="2072640">
                  <a:extLst>
                    <a:ext uri="{9D8B030D-6E8A-4147-A177-3AD203B41FA5}">
                      <a16:colId xmlns:a16="http://schemas.microsoft.com/office/drawing/2014/main" val="2171029362"/>
                    </a:ext>
                  </a:extLst>
                </a:gridCol>
                <a:gridCol w="2072640">
                  <a:extLst>
                    <a:ext uri="{9D8B030D-6E8A-4147-A177-3AD203B41FA5}">
                      <a16:colId xmlns:a16="http://schemas.microsoft.com/office/drawing/2014/main" val="3286424981"/>
                    </a:ext>
                  </a:extLst>
                </a:gridCol>
                <a:gridCol w="2072640">
                  <a:extLst>
                    <a:ext uri="{9D8B030D-6E8A-4147-A177-3AD203B41FA5}">
                      <a16:colId xmlns:a16="http://schemas.microsoft.com/office/drawing/2014/main" val="813418217"/>
                    </a:ext>
                  </a:extLst>
                </a:gridCol>
              </a:tblGrid>
              <a:tr h="0">
                <a:tc>
                  <a:txBody>
                    <a:bodyPr/>
                    <a:lstStyle/>
                    <a:p>
                      <a:pPr fontAlgn="t"/>
                      <a:r>
                        <a:rPr lang="en-IN" b="1" i="0" dirty="0">
                          <a:effectLst/>
                          <a:latin typeface="inherit"/>
                        </a:rPr>
                        <a:t>In decimal:</a:t>
                      </a:r>
                      <a:endParaRPr lang="en-IN" b="0" i="0" dirty="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255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dirty="0">
                          <a:effectLst/>
                          <a:latin typeface="inherit"/>
                        </a:rPr>
                        <a:t>255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255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255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94470195"/>
                  </a:ext>
                </a:extLst>
              </a:tr>
              <a:tr h="0">
                <a:tc>
                  <a:txBody>
                    <a:bodyPr/>
                    <a:lstStyle/>
                    <a:p>
                      <a:pPr fontAlgn="t"/>
                      <a:r>
                        <a:rPr lang="en-IN" b="1" i="0">
                          <a:effectLst/>
                          <a:latin typeface="inherit"/>
                        </a:rPr>
                        <a:t>In binary:</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11111111</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11111111</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11111111</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11111111</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298528"/>
                  </a:ext>
                </a:extLst>
              </a:tr>
              <a:tr h="0">
                <a:tc>
                  <a:txBody>
                    <a:bodyPr/>
                    <a:lstStyle/>
                    <a:p>
                      <a:pPr fontAlgn="t"/>
                      <a:r>
                        <a:rPr lang="en-IN" b="1" i="0">
                          <a:effectLst/>
                          <a:latin typeface="inherit"/>
                        </a:rPr>
                        <a:t>In </a:t>
                      </a:r>
                      <a:r>
                        <a:rPr lang="en-IN" b="1" i="0" u="none" strike="noStrike">
                          <a:solidFill>
                            <a:srgbClr val="663366"/>
                          </a:solidFill>
                          <a:effectLst/>
                          <a:latin typeface="inherit"/>
                          <a:hlinkClick r:id="rId4"/>
                        </a:rPr>
                        <a:t>octal</a:t>
                      </a:r>
                      <a:r>
                        <a:rPr lang="en-IN" b="1" i="0">
                          <a:effectLst/>
                          <a:latin typeface="inherit"/>
                        </a:rPr>
                        <a:t>:</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377</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dirty="0">
                          <a:effectLst/>
                          <a:latin typeface="inherit"/>
                        </a:rPr>
                        <a:t>377</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377</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377</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28274623"/>
                  </a:ext>
                </a:extLst>
              </a:tr>
              <a:tr h="0">
                <a:tc>
                  <a:txBody>
                    <a:bodyPr/>
                    <a:lstStyle/>
                    <a:p>
                      <a:pPr fontAlgn="t"/>
                      <a:r>
                        <a:rPr lang="en-IN" b="1" i="0">
                          <a:effectLst/>
                          <a:latin typeface="inherit"/>
                        </a:rPr>
                        <a:t>In </a:t>
                      </a:r>
                      <a:r>
                        <a:rPr lang="en-IN" b="1" i="0" u="none" strike="noStrike">
                          <a:solidFill>
                            <a:srgbClr val="663366"/>
                          </a:solidFill>
                          <a:effectLst/>
                          <a:latin typeface="inherit"/>
                          <a:hlinkClick r:id="rId5"/>
                        </a:rPr>
                        <a:t>hexadecimal</a:t>
                      </a:r>
                      <a:r>
                        <a:rPr lang="en-IN" b="1" i="0">
                          <a:effectLst/>
                          <a:latin typeface="inherit"/>
                        </a:rPr>
                        <a:t>:</a:t>
                      </a:r>
                      <a:endParaRPr lang="en-IN" b="0" i="0">
                        <a:effectLst/>
                        <a:latin typeface="inherit"/>
                      </a:endParaRP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FF</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FF</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a:effectLst/>
                          <a:latin typeface="inherit"/>
                        </a:rPr>
                        <a:t>FF</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i="0" dirty="0">
                          <a:effectLst/>
                          <a:latin typeface="inherit"/>
                        </a:rPr>
                        <a:t>FF</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51034207"/>
                  </a:ext>
                </a:extLst>
              </a:tr>
            </a:tbl>
          </a:graphicData>
        </a:graphic>
      </p:graphicFrame>
    </p:spTree>
    <p:extLst>
      <p:ext uri="{BB962C8B-B14F-4D97-AF65-F5344CB8AC3E}">
        <p14:creationId xmlns:p14="http://schemas.microsoft.com/office/powerpoint/2010/main" val="26497139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06FBB-5992-43ED-ABCD-659CEEA1B8D8}"/>
              </a:ext>
            </a:extLst>
          </p:cNvPr>
          <p:cNvSpPr/>
          <p:nvPr/>
        </p:nvSpPr>
        <p:spPr>
          <a:xfrm>
            <a:off x="1348408" y="887250"/>
            <a:ext cx="9495183" cy="2970044"/>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Secure by default</a:t>
            </a:r>
          </a:p>
          <a:p>
            <a:r>
              <a:rPr lang="en-US" dirty="0">
                <a:solidFill>
                  <a:srgbClr val="171717"/>
                </a:solidFill>
                <a:latin typeface="Calibri" panose="020F0502020204030204" pitchFamily="34" charset="0"/>
                <a:cs typeface="Calibri" panose="020F0502020204030204" pitchFamily="34" charset="0"/>
              </a:rPr>
              <a:t>Standard load balancer is built on the zero-trust network security model at its core. Standard load balancer secure by default and is part of your virtual network. The virtual network is a private and isolated network. This means standard load balancers and standard public IP addresses are closed to inbound flows unless opened by network security groups.</a:t>
            </a:r>
          </a:p>
          <a:p>
            <a:endParaRPr lang="en-US" dirty="0">
              <a:solidFill>
                <a:srgbClr val="171717"/>
              </a:solidFill>
              <a:latin typeface="Calibri" panose="020F0502020204030204" pitchFamily="34" charset="0"/>
              <a:cs typeface="Calibri" panose="020F0502020204030204" pitchFamily="34" charset="0"/>
            </a:endParaRPr>
          </a:p>
          <a:p>
            <a:r>
              <a:rPr lang="en-US" dirty="0">
                <a:solidFill>
                  <a:srgbClr val="171717"/>
                </a:solidFill>
                <a:latin typeface="Calibri" panose="020F0502020204030204" pitchFamily="34" charset="0"/>
                <a:cs typeface="Calibri" panose="020F0502020204030204" pitchFamily="34" charset="0"/>
              </a:rPr>
              <a:t> Nsgs are used to explicitly permit allowed traffic. If you do not have an NSG on a subnet or NIC of your virtual machine resource, traffic is not allowed to reach this resource. To learn more about nsgs and how to apply them for your scenario, see </a:t>
            </a:r>
            <a:r>
              <a:rPr lang="en-US" u="sng" dirty="0">
                <a:solidFill>
                  <a:srgbClr val="171717"/>
                </a:solidFill>
                <a:latin typeface="Calibri" panose="020F0502020204030204" pitchFamily="34" charset="0"/>
                <a:cs typeface="Calibri" panose="020F0502020204030204" pitchFamily="34" charset="0"/>
                <a:hlinkClick r:id="rId2"/>
              </a:rPr>
              <a:t>network security groups</a:t>
            </a:r>
            <a:r>
              <a:rPr lang="en-US" dirty="0">
                <a:solidFill>
                  <a:srgbClr val="171717"/>
                </a:solidFill>
                <a:latin typeface="Calibri" panose="020F0502020204030204" pitchFamily="34" charset="0"/>
                <a:cs typeface="Calibri" panose="020F0502020204030204" pitchFamily="34" charset="0"/>
              </a:rPr>
              <a:t>. Basic load balancer is open to the internet by default.</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91227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42A0FA-4A73-4487-A03E-2B67457B3796}"/>
              </a:ext>
            </a:extLst>
          </p:cNvPr>
          <p:cNvSpPr/>
          <p:nvPr/>
        </p:nvSpPr>
        <p:spPr>
          <a:xfrm>
            <a:off x="1474374" y="766178"/>
            <a:ext cx="3301288"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Load balancer concepts</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855E6BB0-FCF2-4F55-8123-F6F376305620}"/>
              </a:ext>
            </a:extLst>
          </p:cNvPr>
          <p:cNvSpPr/>
          <p:nvPr/>
        </p:nvSpPr>
        <p:spPr>
          <a:xfrm>
            <a:off x="1474374" y="1135510"/>
            <a:ext cx="9243252" cy="369332"/>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Load Balancer provides the Following fundamental capabilities for TCP and UDP applications:</a:t>
            </a:r>
            <a:endParaRPr lang="en-IN"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B641A0CC-2908-42C6-BDED-96C0A8C906EB}"/>
              </a:ext>
            </a:extLst>
          </p:cNvPr>
          <p:cNvSpPr/>
          <p:nvPr/>
        </p:nvSpPr>
        <p:spPr>
          <a:xfrm>
            <a:off x="1474374" y="1504842"/>
            <a:ext cx="9243252" cy="1477328"/>
          </a:xfrm>
          <a:prstGeom prst="rect">
            <a:avLst/>
          </a:prstGeom>
        </p:spPr>
        <p:txBody>
          <a:bodyPr wrap="square">
            <a:spAutoFit/>
          </a:bodyPr>
          <a:lstStyle/>
          <a:p>
            <a:r>
              <a:rPr lang="en-US" b="1" dirty="0">
                <a:solidFill>
                  <a:srgbClr val="171717"/>
                </a:solidFill>
                <a:latin typeface="Calibri" panose="020F0502020204030204" pitchFamily="34" charset="0"/>
                <a:cs typeface="Calibri" panose="020F0502020204030204" pitchFamily="34" charset="0"/>
              </a:rPr>
              <a:t>Load-balancing algorithm</a:t>
            </a:r>
            <a:r>
              <a:rPr lang="en-US" dirty="0">
                <a:solidFill>
                  <a:srgbClr val="171717"/>
                </a:solidFill>
                <a:latin typeface="Calibri" panose="020F0502020204030204" pitchFamily="34" charset="0"/>
                <a:cs typeface="Calibri" panose="020F0502020204030204" pitchFamily="34" charset="0"/>
              </a:rPr>
              <a:t>: with azure load balancer, you can create a load-balancing rule to distribute traffic that arrives at the frontend to backend pool instances. Load balancer uses a hashing algorithm for distribution of inbound flows (not bytes) and rewrites the headers of flows to backend pool instances. A server is available to receive new flows when a health probe indicates a healthy back-end endpoint. By default, load balancer uses a 5-tuple hash.</a:t>
            </a:r>
            <a:endParaRPr lang="en-I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99CCF7FD-DBC1-4ADE-B970-86D7149733CE}"/>
              </a:ext>
            </a:extLst>
          </p:cNvPr>
          <p:cNvSpPr/>
          <p:nvPr/>
        </p:nvSpPr>
        <p:spPr>
          <a:xfrm>
            <a:off x="1474374" y="2956097"/>
            <a:ext cx="6096000" cy="1754326"/>
          </a:xfrm>
          <a:prstGeom prst="rect">
            <a:avLst/>
          </a:prstGeom>
        </p:spPr>
        <p:txBody>
          <a:bodyPr>
            <a:spAutoFit/>
          </a:bodyPr>
          <a:lstStyle/>
          <a:p>
            <a:r>
              <a:rPr lang="en-US" dirty="0">
                <a:solidFill>
                  <a:srgbClr val="171717"/>
                </a:solidFill>
                <a:latin typeface="Calibri" panose="020F0502020204030204" pitchFamily="34" charset="0"/>
                <a:cs typeface="Calibri" panose="020F0502020204030204" pitchFamily="34" charset="0"/>
              </a:rPr>
              <a:t>The hash includes:</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Source IP address</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Source port</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Destination IP address</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Destination port</a:t>
            </a:r>
          </a:p>
          <a:p>
            <a:pPr>
              <a:buFont typeface="Arial" panose="020B0604020202020204" pitchFamily="34" charset="0"/>
              <a:buChar char="•"/>
            </a:pPr>
            <a:r>
              <a:rPr lang="en-US" dirty="0">
                <a:solidFill>
                  <a:srgbClr val="171717"/>
                </a:solidFill>
                <a:latin typeface="Calibri" panose="020F0502020204030204" pitchFamily="34" charset="0"/>
                <a:cs typeface="Calibri" panose="020F0502020204030204" pitchFamily="34" charset="0"/>
              </a:rPr>
              <a:t>IP protocol number to map flows to available servers</a:t>
            </a:r>
            <a:endParaRPr lang="en-US"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94181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7B9F1-7DCA-46A2-8726-487D83B653AA}"/>
              </a:ext>
            </a:extLst>
          </p:cNvPr>
          <p:cNvSpPr/>
          <p:nvPr/>
        </p:nvSpPr>
        <p:spPr>
          <a:xfrm>
            <a:off x="1603512" y="691853"/>
            <a:ext cx="9528313"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You can create affinity to a source IP address by using a 2- or 3-tuple hash for a given rule. All packets of the same packet flow arrive on the same instance behind the load-balanced front end. When the client starts a new flow from the same source IP, the source port is changed. As a result, the 5-tuple hash might cause the traffic to go to a different backend endpoint. </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DF97064-79C9-46A8-9A24-5BADAC82433C}"/>
              </a:ext>
            </a:extLst>
          </p:cNvPr>
          <p:cNvPicPr>
            <a:picLocks noChangeAspect="1"/>
          </p:cNvPicPr>
          <p:nvPr/>
        </p:nvPicPr>
        <p:blipFill>
          <a:blip r:embed="rId2"/>
          <a:stretch>
            <a:fillRect/>
          </a:stretch>
        </p:blipFill>
        <p:spPr>
          <a:xfrm>
            <a:off x="1840810" y="2168594"/>
            <a:ext cx="5276850" cy="3209925"/>
          </a:xfrm>
          <a:prstGeom prst="rect">
            <a:avLst/>
          </a:prstGeom>
        </p:spPr>
      </p:pic>
      <p:sp>
        <p:nvSpPr>
          <p:cNvPr id="6" name="Rectangle 5">
            <a:extLst>
              <a:ext uri="{FF2B5EF4-FFF2-40B4-BE49-F238E27FC236}">
                <a16:creationId xmlns:a16="http://schemas.microsoft.com/office/drawing/2014/main" id="{04A5ACBF-1060-4C43-B301-E61BDFEF6F46}"/>
              </a:ext>
            </a:extLst>
          </p:cNvPr>
          <p:cNvSpPr/>
          <p:nvPr/>
        </p:nvSpPr>
        <p:spPr>
          <a:xfrm>
            <a:off x="1603512" y="5654931"/>
            <a:ext cx="6031010" cy="369332"/>
          </a:xfrm>
          <a:prstGeom prst="rect">
            <a:avLst/>
          </a:prstGeom>
        </p:spPr>
        <p:txBody>
          <a:bodyPr wrap="none">
            <a:spAutoFit/>
          </a:bodyPr>
          <a:lstStyle/>
          <a:p>
            <a:r>
              <a:rPr lang="en-US" dirty="0">
                <a:solidFill>
                  <a:srgbClr val="171717"/>
                </a:solidFill>
                <a:latin typeface="Segoe UI" panose="020B0502040204020203" pitchFamily="34" charset="0"/>
              </a:rPr>
              <a:t>The following image displays the hash-based distribution:</a:t>
            </a:r>
            <a:endParaRPr lang="en-IN" dirty="0"/>
          </a:p>
        </p:txBody>
      </p:sp>
    </p:spTree>
    <p:extLst>
      <p:ext uri="{BB962C8B-B14F-4D97-AF65-F5344CB8AC3E}">
        <p14:creationId xmlns:p14="http://schemas.microsoft.com/office/powerpoint/2010/main" val="12729393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8BE748-35EC-49B8-B367-17EDEC6D6848}"/>
              </a:ext>
            </a:extLst>
          </p:cNvPr>
          <p:cNvSpPr/>
          <p:nvPr/>
        </p:nvSpPr>
        <p:spPr>
          <a:xfrm>
            <a:off x="1540831" y="858942"/>
            <a:ext cx="3252878" cy="369332"/>
          </a:xfrm>
          <a:prstGeom prst="rect">
            <a:avLst/>
          </a:prstGeom>
        </p:spPr>
        <p:txBody>
          <a:bodyPr wrap="none">
            <a:spAutoFit/>
          </a:bodyPr>
          <a:lstStyle/>
          <a:p>
            <a:r>
              <a:rPr lang="en-IN" b="1" dirty="0">
                <a:solidFill>
                  <a:srgbClr val="171717"/>
                </a:solidFill>
                <a:latin typeface="Segoe UI" panose="020B0502040204020203" pitchFamily="34" charset="0"/>
              </a:rPr>
              <a:t>Load Balancer health probes</a:t>
            </a:r>
            <a:endParaRPr lang="en-IN" b="1" i="0" dirty="0">
              <a:solidFill>
                <a:srgbClr val="171717"/>
              </a:solidFill>
              <a:effectLst/>
              <a:latin typeface="Segoe UI" panose="020B0502040204020203" pitchFamily="34" charset="0"/>
            </a:endParaRPr>
          </a:p>
        </p:txBody>
      </p:sp>
      <p:sp>
        <p:nvSpPr>
          <p:cNvPr id="3" name="Rectangle 2">
            <a:extLst>
              <a:ext uri="{FF2B5EF4-FFF2-40B4-BE49-F238E27FC236}">
                <a16:creationId xmlns:a16="http://schemas.microsoft.com/office/drawing/2014/main" id="{7B08785B-68D8-4A33-A535-22A2C4AF69D7}"/>
              </a:ext>
            </a:extLst>
          </p:cNvPr>
          <p:cNvSpPr/>
          <p:nvPr/>
        </p:nvSpPr>
        <p:spPr>
          <a:xfrm>
            <a:off x="1540831" y="1228274"/>
            <a:ext cx="9657256" cy="2862322"/>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When using load-balancing rules with azure load balancer, you need to specify health probes to allow load balancer to detect the backend endpoint status. The configuration of the health probe and probe responses determine which backend pool instances will receive new flows. You can use health probes to detect the failure of an application on a backend endpoint. </a:t>
            </a:r>
          </a:p>
          <a:p>
            <a:endParaRPr lang="en-US" dirty="0">
              <a:solidFill>
                <a:srgbClr val="171717"/>
              </a:solidFill>
              <a:latin typeface="Calibri" panose="020F0502020204030204" pitchFamily="34" charset="0"/>
              <a:cs typeface="Calibri" panose="020F0502020204030204" pitchFamily="34" charset="0"/>
            </a:endParaRPr>
          </a:p>
          <a:p>
            <a:r>
              <a:rPr lang="en-US" dirty="0">
                <a:solidFill>
                  <a:srgbClr val="171717"/>
                </a:solidFill>
                <a:latin typeface="Calibri" panose="020F0502020204030204" pitchFamily="34" charset="0"/>
                <a:cs typeface="Calibri" panose="020F0502020204030204" pitchFamily="34" charset="0"/>
              </a:rPr>
              <a:t>You can also generate a custom response to a health probe and use the health probe for flow control to manage load or planned downtime. When a health probe fails, load balancer will stop sending new flows to the respective unhealthy instance. Outbound connectivity is not impacted, only inbound connectivity is impacted.</a:t>
            </a:r>
          </a:p>
          <a:p>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4C4ACA0A-DE96-4847-BEB3-A83B777BD141}"/>
              </a:ext>
            </a:extLst>
          </p:cNvPr>
          <p:cNvSpPr/>
          <p:nvPr/>
        </p:nvSpPr>
        <p:spPr>
          <a:xfrm>
            <a:off x="1540832" y="4090596"/>
            <a:ext cx="9657255" cy="923330"/>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Health probes support multiple protocols. The availability of a specific health probe protocol varies by load balancer SKU. Additionally, the behavior of the service varies by load balancer SKU as shown in this table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66651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1C162B-89FD-43B9-8A65-613831A5544C}"/>
              </a:ext>
            </a:extLst>
          </p:cNvPr>
          <p:cNvGraphicFramePr>
            <a:graphicFrameLocks noGrp="1"/>
          </p:cNvGraphicFramePr>
          <p:nvPr>
            <p:ph sz="quarter" idx="13"/>
            <p:extLst>
              <p:ext uri="{D42A27DB-BD31-4B8C-83A1-F6EECF244321}">
                <p14:modId xmlns:p14="http://schemas.microsoft.com/office/powerpoint/2010/main" val="2955547891"/>
              </p:ext>
            </p:extLst>
          </p:nvPr>
        </p:nvGraphicFramePr>
        <p:xfrm>
          <a:off x="1444487" y="1058822"/>
          <a:ext cx="9554817" cy="1570469"/>
        </p:xfrm>
        <a:graphic>
          <a:graphicData uri="http://schemas.openxmlformats.org/drawingml/2006/table">
            <a:tbl>
              <a:tblPr firstRow="1" bandRow="1"/>
              <a:tblGrid>
                <a:gridCol w="2149898">
                  <a:extLst>
                    <a:ext uri="{9D8B030D-6E8A-4147-A177-3AD203B41FA5}">
                      <a16:colId xmlns:a16="http://schemas.microsoft.com/office/drawing/2014/main" val="2859881961"/>
                    </a:ext>
                  </a:extLst>
                </a:gridCol>
                <a:gridCol w="3582993">
                  <a:extLst>
                    <a:ext uri="{9D8B030D-6E8A-4147-A177-3AD203B41FA5}">
                      <a16:colId xmlns:a16="http://schemas.microsoft.com/office/drawing/2014/main" val="2413095534"/>
                    </a:ext>
                  </a:extLst>
                </a:gridCol>
                <a:gridCol w="3821926">
                  <a:extLst>
                    <a:ext uri="{9D8B030D-6E8A-4147-A177-3AD203B41FA5}">
                      <a16:colId xmlns:a16="http://schemas.microsoft.com/office/drawing/2014/main" val="3504662558"/>
                    </a:ext>
                  </a:extLst>
                </a:gridCol>
              </a:tblGrid>
              <a:tr h="363479">
                <a:tc>
                  <a:txBody>
                    <a:bodyPr/>
                    <a:lstStyle/>
                    <a:p>
                      <a:pPr algn="l" fontAlgn="b">
                        <a:spcBef>
                          <a:spcPts val="0"/>
                        </a:spcBef>
                        <a:spcAft>
                          <a:spcPts val="0"/>
                        </a:spcAft>
                      </a:pPr>
                      <a:r>
                        <a:rPr lang="en-IN" sz="1800" b="1" i="0" u="none" strike="noStrike">
                          <a:solidFill>
                            <a:srgbClr val="171717"/>
                          </a:solidFill>
                          <a:effectLst/>
                          <a:latin typeface="Calibri" panose="020F0502020204030204" pitchFamily="34" charset="0"/>
                          <a:cs typeface="Calibri" panose="020F0502020204030204" pitchFamily="34" charset="0"/>
                        </a:rPr>
                        <a:t>Probe</a:t>
                      </a:r>
                      <a:endParaRPr lang="en-IN" sz="1800" b="0" i="0" u="none" strike="noStrike">
                        <a:effectLst/>
                        <a:latin typeface="Calibri" panose="020F0502020204030204" pitchFamily="34" charset="0"/>
                        <a:cs typeface="Calibri" panose="020F0502020204030204" pitchFamily="34" charset="0"/>
                      </a:endParaRPr>
                    </a:p>
                  </a:txBody>
                  <a:tcPr marL="27530" marR="27530" marT="27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IN" sz="1800" b="1" i="0" u="none" strike="noStrike" dirty="0">
                          <a:solidFill>
                            <a:srgbClr val="171717"/>
                          </a:solidFill>
                          <a:effectLst/>
                          <a:latin typeface="Calibri" panose="020F0502020204030204" pitchFamily="34" charset="0"/>
                          <a:cs typeface="Calibri" panose="020F0502020204030204" pitchFamily="34" charset="0"/>
                        </a:rPr>
                        <a:t>Standard SKU</a:t>
                      </a:r>
                      <a:endParaRPr lang="en-IN" sz="1800" b="0" i="0" u="none" strike="noStrike" dirty="0">
                        <a:effectLst/>
                        <a:latin typeface="Calibri" panose="020F0502020204030204" pitchFamily="34" charset="0"/>
                        <a:cs typeface="Calibri" panose="020F0502020204030204" pitchFamily="34" charset="0"/>
                      </a:endParaRPr>
                    </a:p>
                  </a:txBody>
                  <a:tcPr marL="27530" marR="27530" marT="27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fontAlgn="b">
                        <a:spcBef>
                          <a:spcPts val="0"/>
                        </a:spcBef>
                        <a:spcAft>
                          <a:spcPts val="0"/>
                        </a:spcAft>
                      </a:pPr>
                      <a:r>
                        <a:rPr lang="en-IN" sz="1800" b="1" i="0" u="none" strike="noStrike" dirty="0">
                          <a:solidFill>
                            <a:srgbClr val="171717"/>
                          </a:solidFill>
                          <a:effectLst/>
                          <a:latin typeface="Calibri" panose="020F0502020204030204" pitchFamily="34" charset="0"/>
                          <a:cs typeface="Calibri" panose="020F0502020204030204" pitchFamily="34" charset="0"/>
                        </a:rPr>
                        <a:t>Basic SKU</a:t>
                      </a:r>
                      <a:endParaRPr lang="en-IN" sz="1800" b="0" i="0" u="none" strike="noStrike" dirty="0">
                        <a:effectLst/>
                        <a:latin typeface="Calibri" panose="020F0502020204030204" pitchFamily="34" charset="0"/>
                        <a:cs typeface="Calibri" panose="020F0502020204030204" pitchFamily="34" charset="0"/>
                      </a:endParaRPr>
                    </a:p>
                  </a:txBody>
                  <a:tcPr marL="27530" marR="27530" marT="275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717899260"/>
                  </a:ext>
                </a:extLst>
              </a:tr>
              <a:tr h="630820">
                <a:tc>
                  <a:txBody>
                    <a:bodyPr/>
                    <a:lstStyle/>
                    <a:p>
                      <a:pPr algn="l" fontAlgn="t">
                        <a:spcBef>
                          <a:spcPts val="0"/>
                        </a:spcBef>
                        <a:spcAft>
                          <a:spcPts val="0"/>
                        </a:spcAft>
                      </a:pPr>
                      <a:r>
                        <a:rPr lang="en-IN" sz="1800" b="0" i="0" u="sng" strike="noStrike">
                          <a:solidFill>
                            <a:srgbClr val="0563C1"/>
                          </a:solidFill>
                          <a:effectLst/>
                          <a:latin typeface="Calibri" panose="020F0502020204030204" pitchFamily="34" charset="0"/>
                          <a:cs typeface="Calibri" panose="020F0502020204030204" pitchFamily="34" charset="0"/>
                          <a:hlinkClick r:id="rId2"/>
                        </a:rPr>
                        <a:t>Probe types</a:t>
                      </a:r>
                      <a:endParaRPr lang="en-IN" sz="1800" b="0" i="0" u="none" strike="noStrike">
                        <a:effectLst/>
                        <a:latin typeface="Calibri" panose="020F0502020204030204" pitchFamily="34" charset="0"/>
                        <a:cs typeface="Calibri" panose="020F0502020204030204" pitchFamily="34" charset="0"/>
                      </a:endParaRPr>
                    </a:p>
                  </a:txBody>
                  <a:tcPr marL="27530" marR="27530" marT="27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IN" sz="1800" b="0" i="0" u="none" strike="noStrike" dirty="0">
                          <a:solidFill>
                            <a:srgbClr val="171717"/>
                          </a:solidFill>
                          <a:effectLst/>
                          <a:latin typeface="Calibri" panose="020F0502020204030204" pitchFamily="34" charset="0"/>
                          <a:cs typeface="Calibri" panose="020F0502020204030204" pitchFamily="34" charset="0"/>
                        </a:rPr>
                        <a:t>TCP, HTTP, HTTPS</a:t>
                      </a:r>
                      <a:endParaRPr lang="en-IN" sz="1800" b="0" i="0" u="none" strike="noStrike" dirty="0">
                        <a:effectLst/>
                        <a:latin typeface="Calibri" panose="020F0502020204030204" pitchFamily="34" charset="0"/>
                        <a:cs typeface="Calibri" panose="020F0502020204030204" pitchFamily="34" charset="0"/>
                      </a:endParaRPr>
                    </a:p>
                  </a:txBody>
                  <a:tcPr marL="27530" marR="27530" marT="27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IN" sz="1800" b="0" i="0" u="none" strike="noStrike" dirty="0">
                          <a:solidFill>
                            <a:srgbClr val="171717"/>
                          </a:solidFill>
                          <a:effectLst/>
                          <a:latin typeface="Calibri" panose="020F0502020204030204" pitchFamily="34" charset="0"/>
                          <a:cs typeface="Calibri" panose="020F0502020204030204" pitchFamily="34" charset="0"/>
                        </a:rPr>
                        <a:t>TCP, HTTP</a:t>
                      </a:r>
                      <a:endParaRPr lang="en-IN" sz="1800" b="0" i="0" u="none" strike="noStrike" dirty="0">
                        <a:effectLst/>
                        <a:latin typeface="Calibri" panose="020F0502020204030204" pitchFamily="34" charset="0"/>
                        <a:cs typeface="Calibri" panose="020F0502020204030204" pitchFamily="34" charset="0"/>
                      </a:endParaRPr>
                    </a:p>
                  </a:txBody>
                  <a:tcPr marL="27530" marR="27530" marT="27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084839"/>
                  </a:ext>
                </a:extLst>
              </a:tr>
              <a:tr h="459498">
                <a:tc>
                  <a:txBody>
                    <a:bodyPr/>
                    <a:lstStyle/>
                    <a:p>
                      <a:pPr algn="l" fontAlgn="t">
                        <a:spcBef>
                          <a:spcPts val="0"/>
                        </a:spcBef>
                        <a:spcAft>
                          <a:spcPts val="0"/>
                        </a:spcAft>
                      </a:pPr>
                      <a:r>
                        <a:rPr lang="en-IN" sz="1800" b="0" i="0" u="sng" strike="noStrike">
                          <a:solidFill>
                            <a:srgbClr val="0563C1"/>
                          </a:solidFill>
                          <a:effectLst/>
                          <a:latin typeface="Calibri" panose="020F0502020204030204" pitchFamily="34" charset="0"/>
                          <a:cs typeface="Calibri" panose="020F0502020204030204" pitchFamily="34" charset="0"/>
                          <a:hlinkClick r:id="rId2"/>
                        </a:rPr>
                        <a:t>Probe down behavior</a:t>
                      </a:r>
                      <a:endParaRPr lang="en-IN" sz="1800" b="0" i="0" u="none" strike="noStrike">
                        <a:effectLst/>
                        <a:latin typeface="Calibri" panose="020F0502020204030204" pitchFamily="34" charset="0"/>
                        <a:cs typeface="Calibri" panose="020F0502020204030204" pitchFamily="34" charset="0"/>
                      </a:endParaRPr>
                    </a:p>
                  </a:txBody>
                  <a:tcPr marL="27530" marR="27530" marT="27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800" b="0" i="0" u="none" strike="noStrike" dirty="0">
                          <a:solidFill>
                            <a:srgbClr val="171717"/>
                          </a:solidFill>
                          <a:effectLst/>
                          <a:latin typeface="Calibri" panose="020F0502020204030204" pitchFamily="34" charset="0"/>
                          <a:cs typeface="Calibri" panose="020F0502020204030204" pitchFamily="34" charset="0"/>
                        </a:rPr>
                        <a:t>All probes down, all TCP flows continue.</a:t>
                      </a:r>
                      <a:endParaRPr lang="en-US" sz="1800" b="0" i="0" u="none" strike="noStrike" dirty="0">
                        <a:effectLst/>
                        <a:latin typeface="Calibri" panose="020F0502020204030204" pitchFamily="34" charset="0"/>
                        <a:cs typeface="Calibri" panose="020F0502020204030204" pitchFamily="34" charset="0"/>
                      </a:endParaRPr>
                    </a:p>
                  </a:txBody>
                  <a:tcPr marL="27530" marR="27530" marT="27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spcBef>
                          <a:spcPts val="0"/>
                        </a:spcBef>
                        <a:spcAft>
                          <a:spcPts val="0"/>
                        </a:spcAft>
                      </a:pPr>
                      <a:r>
                        <a:rPr lang="en-US" sz="1800" b="0" i="0" u="none" strike="noStrike" dirty="0">
                          <a:solidFill>
                            <a:srgbClr val="171717"/>
                          </a:solidFill>
                          <a:effectLst/>
                          <a:latin typeface="Calibri" panose="020F0502020204030204" pitchFamily="34" charset="0"/>
                          <a:cs typeface="Calibri" panose="020F0502020204030204" pitchFamily="34" charset="0"/>
                        </a:rPr>
                        <a:t>All probes down, all TCP flows expire.</a:t>
                      </a:r>
                      <a:endParaRPr lang="en-US" sz="1800" b="0" i="0" u="none" strike="noStrike" dirty="0">
                        <a:effectLst/>
                        <a:latin typeface="Calibri" panose="020F0502020204030204" pitchFamily="34" charset="0"/>
                        <a:cs typeface="Calibri" panose="020F0502020204030204" pitchFamily="34" charset="0"/>
                      </a:endParaRPr>
                    </a:p>
                  </a:txBody>
                  <a:tcPr marL="27530" marR="27530" marT="2753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3813372"/>
                  </a:ext>
                </a:extLst>
              </a:tr>
            </a:tbl>
          </a:graphicData>
        </a:graphic>
      </p:graphicFrame>
      <p:sp>
        <p:nvSpPr>
          <p:cNvPr id="5" name="Rectangle 4">
            <a:extLst>
              <a:ext uri="{FF2B5EF4-FFF2-40B4-BE49-F238E27FC236}">
                <a16:creationId xmlns:a16="http://schemas.microsoft.com/office/drawing/2014/main" id="{9EBF1A82-B190-4A79-AB27-2B22262F838E}"/>
              </a:ext>
            </a:extLst>
          </p:cNvPr>
          <p:cNvSpPr/>
          <p:nvPr/>
        </p:nvSpPr>
        <p:spPr>
          <a:xfrm>
            <a:off x="1325218" y="2915623"/>
            <a:ext cx="9674086" cy="1200329"/>
          </a:xfrm>
          <a:prstGeom prst="rect">
            <a:avLst/>
          </a:prstGeom>
        </p:spPr>
        <p:txBody>
          <a:bodyPr wrap="square">
            <a:spAutoFit/>
          </a:bodyPr>
          <a:lstStyle/>
          <a:p>
            <a:r>
              <a:rPr lang="en-US" b="1" dirty="0">
                <a:solidFill>
                  <a:srgbClr val="171717"/>
                </a:solidFill>
                <a:latin typeface="Segoe UI" panose="020B0502040204020203" pitchFamily="34" charset="0"/>
              </a:rPr>
              <a:t>Note</a:t>
            </a:r>
            <a:r>
              <a:rPr lang="en-US" dirty="0">
                <a:solidFill>
                  <a:srgbClr val="171717"/>
                </a:solidFill>
                <a:latin typeface="Segoe UI" panose="020B0502040204020203" pitchFamily="34" charset="0"/>
              </a:rPr>
              <a:t>:</a:t>
            </a:r>
          </a:p>
          <a:p>
            <a:r>
              <a:rPr lang="en-US" dirty="0">
                <a:solidFill>
                  <a:srgbClr val="171717"/>
                </a:solidFill>
                <a:latin typeface="Calibri" panose="020F0502020204030204" pitchFamily="34" charset="0"/>
                <a:cs typeface="Calibri" panose="020F0502020204030204" pitchFamily="34" charset="0"/>
              </a:rPr>
              <a:t>Regardless of configured time-out threshold, HTTP(S) Load Balancer health probes will automatically probe down an instance if the server returns any status code that is not HTTP 200 OK or if the connection is terminated via TCP reset.</a:t>
            </a:r>
            <a:endParaRPr lang="en-IN"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66A2C7F8-A059-4283-BD1D-38492A6E0EF9}"/>
              </a:ext>
            </a:extLst>
          </p:cNvPr>
          <p:cNvSpPr/>
          <p:nvPr/>
        </p:nvSpPr>
        <p:spPr>
          <a:xfrm>
            <a:off x="1325218" y="4115952"/>
            <a:ext cx="9674086" cy="646331"/>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Load balancer health probes originate from the IP address 168.63.129.16 and must not be blocked for probes to mark up your instance.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41487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693FAA-7AA1-4B89-AC31-963C254C91E4}"/>
              </a:ext>
            </a:extLst>
          </p:cNvPr>
          <p:cNvSpPr/>
          <p:nvPr/>
        </p:nvSpPr>
        <p:spPr>
          <a:xfrm>
            <a:off x="1593429" y="911951"/>
            <a:ext cx="4144761" cy="477054"/>
          </a:xfrm>
          <a:prstGeom prst="rect">
            <a:avLst/>
          </a:prstGeom>
        </p:spPr>
        <p:txBody>
          <a:bodyPr wrap="square">
            <a:spAutoFit/>
          </a:bodyPr>
          <a:lstStyle/>
          <a:p>
            <a:r>
              <a:rPr lang="en-IN" sz="2500" b="1" dirty="0">
                <a:solidFill>
                  <a:srgbClr val="171717"/>
                </a:solidFill>
                <a:latin typeface="Calibri" panose="020F0502020204030204" pitchFamily="34" charset="0"/>
                <a:cs typeface="Calibri" panose="020F0502020204030204" pitchFamily="34" charset="0"/>
              </a:rPr>
              <a:t>Azure Application Gateway</a:t>
            </a:r>
            <a:endParaRPr lang="en-IN" sz="2500" b="1"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045CA3D-C139-4D55-96AF-6203A2F254D4}"/>
              </a:ext>
            </a:extLst>
          </p:cNvPr>
          <p:cNvSpPr/>
          <p:nvPr/>
        </p:nvSpPr>
        <p:spPr>
          <a:xfrm>
            <a:off x="1593427" y="1350418"/>
            <a:ext cx="9005142" cy="1200329"/>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Azure application gateway is a web traffic load balancer that enables you to manage traffic to your web applications. Traditional load balancers operate at the transport layer (OSI layer 4 - TCP and UDP) and route traffic based on source IP address and port, to a destination IP address and port.</a:t>
            </a:r>
            <a:endParaRPr lang="en-IN"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67349344-8A8F-430D-8A50-76319B134883}"/>
              </a:ext>
            </a:extLst>
          </p:cNvPr>
          <p:cNvSpPr/>
          <p:nvPr/>
        </p:nvSpPr>
        <p:spPr>
          <a:xfrm>
            <a:off x="1593427" y="2550747"/>
            <a:ext cx="9005141" cy="646331"/>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Application gateway can make routing decisions based on additional attributes of an HTTP request, for example URI path or host headers</a:t>
            </a:r>
            <a:endParaRPr lang="en-IN" dirty="0">
              <a:latin typeface="Calibri" panose="020F0502020204030204" pitchFamily="34" charset="0"/>
              <a:cs typeface="Calibri" panose="020F0502020204030204" pitchFamily="34" charset="0"/>
            </a:endParaRPr>
          </a:p>
        </p:txBody>
      </p:sp>
      <p:sp>
        <p:nvSpPr>
          <p:cNvPr id="10" name="Rectangle 6">
            <a:extLst>
              <a:ext uri="{FF2B5EF4-FFF2-40B4-BE49-F238E27FC236}">
                <a16:creationId xmlns:a16="http://schemas.microsoft.com/office/drawing/2014/main" id="{A89B1A0A-4E3C-407B-A3EF-55676A8B2CEF}"/>
              </a:ext>
            </a:extLst>
          </p:cNvPr>
          <p:cNvSpPr>
            <a:spLocks noChangeArrowheads="1"/>
          </p:cNvSpPr>
          <p:nvPr/>
        </p:nvSpPr>
        <p:spPr bwMode="auto">
          <a:xfrm>
            <a:off x="1593427" y="3197078"/>
            <a:ext cx="9005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Calibri" panose="020F0502020204030204" pitchFamily="34" charset="0"/>
                <a:cs typeface="Calibri" panose="020F0502020204030204" pitchFamily="34" charset="0"/>
              </a:rPr>
              <a:t>For example, you can route traffic based on the incoming URL. So if /images is in the incoming URL, you can route traffic to a specific set of servers (known as a pool) configured for images.</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1" name="Rectangle 7">
            <a:extLst>
              <a:ext uri="{FF2B5EF4-FFF2-40B4-BE49-F238E27FC236}">
                <a16:creationId xmlns:a16="http://schemas.microsoft.com/office/drawing/2014/main" id="{4CA51885-5796-4A31-91C6-ED2492A0EDF2}"/>
              </a:ext>
            </a:extLst>
          </p:cNvPr>
          <p:cNvSpPr>
            <a:spLocks noChangeArrowheads="1"/>
          </p:cNvSpPr>
          <p:nvPr/>
        </p:nvSpPr>
        <p:spPr bwMode="auto">
          <a:xfrm>
            <a:off x="1593426" y="3890376"/>
            <a:ext cx="9005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71717"/>
                </a:solidFill>
                <a:effectLst/>
                <a:latin typeface="Calibri" panose="020F0502020204030204" pitchFamily="34" charset="0"/>
                <a:cs typeface="Calibri" panose="020F0502020204030204" pitchFamily="34" charset="0"/>
              </a:rPr>
              <a:t>If /video is in the URL, that traffic is routed to another pool that's optimized for videos.</a:t>
            </a:r>
            <a:r>
              <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888385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5DDA82-CD70-4ED2-ABE1-9D0FDC80409A}"/>
              </a:ext>
            </a:extLst>
          </p:cNvPr>
          <p:cNvPicPr>
            <a:picLocks noChangeAspect="1"/>
          </p:cNvPicPr>
          <p:nvPr/>
        </p:nvPicPr>
        <p:blipFill>
          <a:blip r:embed="rId2"/>
          <a:stretch>
            <a:fillRect/>
          </a:stretch>
        </p:blipFill>
        <p:spPr>
          <a:xfrm>
            <a:off x="2695575" y="1343025"/>
            <a:ext cx="6800850" cy="4171950"/>
          </a:xfrm>
          <a:prstGeom prst="rect">
            <a:avLst/>
          </a:prstGeom>
        </p:spPr>
      </p:pic>
    </p:spTree>
    <p:extLst>
      <p:ext uri="{BB962C8B-B14F-4D97-AF65-F5344CB8AC3E}">
        <p14:creationId xmlns:p14="http://schemas.microsoft.com/office/powerpoint/2010/main" val="39613336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7E296-3EFC-47AE-928B-656633C7ADBD}"/>
              </a:ext>
            </a:extLst>
          </p:cNvPr>
          <p:cNvSpPr/>
          <p:nvPr/>
        </p:nvSpPr>
        <p:spPr>
          <a:xfrm>
            <a:off x="1582445" y="671615"/>
            <a:ext cx="4942700" cy="477054"/>
          </a:xfrm>
          <a:prstGeom prst="rect">
            <a:avLst/>
          </a:prstGeom>
        </p:spPr>
        <p:txBody>
          <a:bodyPr wrap="none">
            <a:spAutoFit/>
          </a:bodyPr>
          <a:lstStyle/>
          <a:p>
            <a:r>
              <a:rPr lang="en-IN" sz="2500" b="1" dirty="0">
                <a:solidFill>
                  <a:srgbClr val="171717"/>
                </a:solidFill>
                <a:latin typeface="Calibri" panose="020F0502020204030204" pitchFamily="34" charset="0"/>
                <a:cs typeface="Calibri" panose="020F0502020204030204" pitchFamily="34" charset="0"/>
              </a:rPr>
              <a:t>Azure application gateway features</a:t>
            </a:r>
            <a:endParaRPr lang="en-IN" sz="2500" b="1" i="0" dirty="0">
              <a:solidFill>
                <a:srgbClr val="171717"/>
              </a:solidFill>
              <a:effectLst/>
              <a:latin typeface="Calibri" panose="020F0502020204030204" pitchFamily="34" charset="0"/>
              <a:cs typeface="Calibri" panose="020F0502020204030204" pitchFamily="34" charset="0"/>
            </a:endParaRPr>
          </a:p>
        </p:txBody>
      </p:sp>
      <p:pic>
        <p:nvPicPr>
          <p:cNvPr id="9218" name="Picture 2" descr="Application Gateway conceptual">
            <a:extLst>
              <a:ext uri="{FF2B5EF4-FFF2-40B4-BE49-F238E27FC236}">
                <a16:creationId xmlns:a16="http://schemas.microsoft.com/office/drawing/2014/main" id="{21C7D563-82D2-4A11-A279-B41BA9C29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445" y="1694578"/>
            <a:ext cx="7057897" cy="2754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3133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FD5C72-9B59-490D-81FF-4C9F852E05C8}"/>
              </a:ext>
            </a:extLst>
          </p:cNvPr>
          <p:cNvSpPr/>
          <p:nvPr/>
        </p:nvSpPr>
        <p:spPr>
          <a:xfrm>
            <a:off x="1338469" y="716269"/>
            <a:ext cx="9515061" cy="4632037"/>
          </a:xfrm>
          <a:prstGeom prst="rect">
            <a:avLst/>
          </a:prstGeom>
        </p:spPr>
        <p:txBody>
          <a:bodyPr wrap="square">
            <a:spAutoFit/>
          </a:bodyPr>
          <a:lstStyle/>
          <a:p>
            <a:r>
              <a:rPr lang="en-IN" sz="2500" b="1" dirty="0">
                <a:solidFill>
                  <a:srgbClr val="171717"/>
                </a:solidFill>
                <a:latin typeface="Calibri" panose="020F0502020204030204" pitchFamily="34" charset="0"/>
                <a:cs typeface="Calibri" panose="020F0502020204030204" pitchFamily="34" charset="0"/>
              </a:rPr>
              <a:t>Application Gateway includes the following features</a:t>
            </a:r>
            <a:r>
              <a:rPr lang="en-IN" dirty="0">
                <a:solidFill>
                  <a:srgbClr val="171717"/>
                </a:solidFill>
                <a:latin typeface="Segoe UI" panose="020B0502040204020203" pitchFamily="34" charset="0"/>
              </a:rPr>
              <a:t>:</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Secure sockets layer (SSL/TLS) termination</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Autoscaling</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Zone redundancy</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Static VIP</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Web application firewall</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Ingress controller for AKS</a:t>
            </a:r>
          </a:p>
          <a:p>
            <a:pPr>
              <a:buFont typeface="Arial" panose="020B0604020202020204" pitchFamily="34" charset="0"/>
              <a:buChar char="•"/>
            </a:pPr>
            <a:r>
              <a:rPr lang="en-IN" dirty="0" err="1">
                <a:solidFill>
                  <a:srgbClr val="171717"/>
                </a:solidFill>
                <a:latin typeface="Calibri" panose="020F0502020204030204" pitchFamily="34" charset="0"/>
                <a:cs typeface="Calibri" panose="020F0502020204030204" pitchFamily="34" charset="0"/>
              </a:rPr>
              <a:t>Url</a:t>
            </a:r>
            <a:r>
              <a:rPr lang="en-IN" dirty="0">
                <a:solidFill>
                  <a:srgbClr val="171717"/>
                </a:solidFill>
                <a:latin typeface="Calibri" panose="020F0502020204030204" pitchFamily="34" charset="0"/>
                <a:cs typeface="Calibri" panose="020F0502020204030204" pitchFamily="34" charset="0"/>
              </a:rPr>
              <a:t>-based routing</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Multiple-site hosting</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Redirection</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Session affinity</a:t>
            </a:r>
          </a:p>
          <a:p>
            <a:pPr>
              <a:buFont typeface="Arial" panose="020B0604020202020204" pitchFamily="34" charset="0"/>
              <a:buChar char="•"/>
            </a:pPr>
            <a:r>
              <a:rPr lang="en-IN" dirty="0" err="1">
                <a:solidFill>
                  <a:srgbClr val="171717"/>
                </a:solidFill>
                <a:latin typeface="Calibri" panose="020F0502020204030204" pitchFamily="34" charset="0"/>
                <a:cs typeface="Calibri" panose="020F0502020204030204" pitchFamily="34" charset="0"/>
              </a:rPr>
              <a:t>Websocket</a:t>
            </a:r>
            <a:r>
              <a:rPr lang="en-IN" dirty="0">
                <a:solidFill>
                  <a:srgbClr val="171717"/>
                </a:solidFill>
                <a:latin typeface="Calibri" panose="020F0502020204030204" pitchFamily="34" charset="0"/>
                <a:cs typeface="Calibri" panose="020F0502020204030204" pitchFamily="34" charset="0"/>
              </a:rPr>
              <a:t> and HTTP/2 traffic</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Connection draining</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Custom error pages</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Rewrite HTTP headers</a:t>
            </a:r>
          </a:p>
          <a:p>
            <a:pPr>
              <a:buFont typeface="Arial" panose="020B0604020202020204" pitchFamily="34" charset="0"/>
              <a:buChar char="•"/>
            </a:pPr>
            <a:r>
              <a:rPr lang="en-IN" dirty="0">
                <a:solidFill>
                  <a:srgbClr val="171717"/>
                </a:solidFill>
                <a:latin typeface="Calibri" panose="020F0502020204030204" pitchFamily="34" charset="0"/>
                <a:cs typeface="Calibri" panose="020F0502020204030204" pitchFamily="34" charset="0"/>
              </a:rPr>
              <a:t>Sizing</a:t>
            </a:r>
            <a:endParaRPr lang="en-IN"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40544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84D6EA-D628-41D6-816D-9EB5CF15DF39}"/>
              </a:ext>
            </a:extLst>
          </p:cNvPr>
          <p:cNvSpPr/>
          <p:nvPr/>
        </p:nvSpPr>
        <p:spPr>
          <a:xfrm>
            <a:off x="1574772" y="726421"/>
            <a:ext cx="5891036" cy="477054"/>
          </a:xfrm>
          <a:prstGeom prst="rect">
            <a:avLst/>
          </a:prstGeom>
        </p:spPr>
        <p:txBody>
          <a:bodyPr wrap="none">
            <a:spAutoFit/>
          </a:bodyPr>
          <a:lstStyle/>
          <a:p>
            <a:r>
              <a:rPr lang="en-US" sz="2500" b="1" dirty="0">
                <a:solidFill>
                  <a:srgbClr val="171717"/>
                </a:solidFill>
                <a:latin typeface="Calibri" panose="020F0502020204030204" pitchFamily="34" charset="0"/>
                <a:cs typeface="Calibri" panose="020F0502020204030204" pitchFamily="34" charset="0"/>
              </a:rPr>
              <a:t>Secure sockets layer (SSL/TLS) termination</a:t>
            </a:r>
            <a:endParaRPr lang="en-US" sz="2500" b="1" i="0" dirty="0">
              <a:solidFill>
                <a:srgbClr val="171717"/>
              </a:solidFill>
              <a:effectLst/>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FCDA8843-A848-4708-89D1-A3A181BED82E}"/>
              </a:ext>
            </a:extLst>
          </p:cNvPr>
          <p:cNvSpPr/>
          <p:nvPr/>
        </p:nvSpPr>
        <p:spPr>
          <a:xfrm>
            <a:off x="1574772" y="1203475"/>
            <a:ext cx="9042456" cy="1754326"/>
          </a:xfrm>
          <a:prstGeom prst="rect">
            <a:avLst/>
          </a:prstGeom>
        </p:spPr>
        <p:txBody>
          <a:bodyPr wrap="square">
            <a:spAutoFit/>
          </a:bodyPr>
          <a:lstStyle/>
          <a:p>
            <a:r>
              <a:rPr lang="en-US" dirty="0">
                <a:solidFill>
                  <a:srgbClr val="171717"/>
                </a:solidFill>
                <a:latin typeface="Calibri" panose="020F0502020204030204" pitchFamily="34" charset="0"/>
                <a:cs typeface="Calibri" panose="020F0502020204030204" pitchFamily="34" charset="0"/>
              </a:rPr>
              <a:t>Application gateway supports SSL/TLS termination at the gateway, after which traffic typically flows unencrypted to the backend servers. This feature allows web servers to be unburdened from costly encryption and decryption overhead. But sometimes unencrypted communication to the servers isn't an acceptable option. This can be because of security requirements, compliance requirements, or the application may only accept a secure connection. For these applications, application gateway supports end to end SSL/TLS encryption.</a:t>
            </a:r>
            <a:endParaRPr lang="en-IN"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73C4886A-A755-483A-9740-7F7AF9BC780F}"/>
              </a:ext>
            </a:extLst>
          </p:cNvPr>
          <p:cNvSpPr/>
          <p:nvPr/>
        </p:nvSpPr>
        <p:spPr>
          <a:xfrm>
            <a:off x="1574772" y="3066245"/>
            <a:ext cx="9042456" cy="1308050"/>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Autoscaling</a:t>
            </a:r>
          </a:p>
          <a:p>
            <a:r>
              <a:rPr lang="en-US" dirty="0">
                <a:solidFill>
                  <a:srgbClr val="171717"/>
                </a:solidFill>
                <a:latin typeface="Calibri" panose="020F0502020204030204" pitchFamily="34" charset="0"/>
                <a:cs typeface="Calibri" panose="020F0502020204030204" pitchFamily="34" charset="0"/>
              </a:rPr>
              <a:t>Application Gateway Standard_v2 supports autoscaling and can scale up or down based on changing traffic load patterns. Autoscaling also removes the requirement to choose a deployment size or instance count during provisioning.</a:t>
            </a:r>
            <a:endParaRPr lang="en-US" b="0" i="0" dirty="0">
              <a:solidFill>
                <a:srgbClr val="171717"/>
              </a:solidFill>
              <a:effectLst/>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DCA19107-DA01-4CB1-9B37-7FBCF05492EF}"/>
              </a:ext>
            </a:extLst>
          </p:cNvPr>
          <p:cNvSpPr/>
          <p:nvPr/>
        </p:nvSpPr>
        <p:spPr>
          <a:xfrm>
            <a:off x="1574771" y="4459739"/>
            <a:ext cx="9042455" cy="1031051"/>
          </a:xfrm>
          <a:prstGeom prst="rect">
            <a:avLst/>
          </a:prstGeom>
        </p:spPr>
        <p:txBody>
          <a:bodyPr wrap="square">
            <a:spAutoFit/>
          </a:bodyPr>
          <a:lstStyle/>
          <a:p>
            <a:r>
              <a:rPr lang="en-US" sz="2500" b="1" dirty="0">
                <a:solidFill>
                  <a:srgbClr val="171717"/>
                </a:solidFill>
                <a:latin typeface="Calibri" panose="020F0502020204030204" pitchFamily="34" charset="0"/>
                <a:cs typeface="Calibri" panose="020F0502020204030204" pitchFamily="34" charset="0"/>
              </a:rPr>
              <a:t>Zone redundancy</a:t>
            </a:r>
          </a:p>
          <a:p>
            <a:r>
              <a:rPr lang="en-US" dirty="0">
                <a:solidFill>
                  <a:srgbClr val="171717"/>
                </a:solidFill>
                <a:latin typeface="Calibri" panose="020F0502020204030204" pitchFamily="34" charset="0"/>
                <a:cs typeface="Calibri" panose="020F0502020204030204" pitchFamily="34" charset="0"/>
              </a:rPr>
              <a:t>A standard_v2 application gateway can span multiple availability zones, offering better fault resiliency and removing the need to provision separate application gateways in each zone.</a:t>
            </a:r>
            <a:endParaRPr lang="en-US" b="0" i="0" dirty="0">
              <a:solidFill>
                <a:srgbClr val="171717"/>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520882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otalTime>1649</TotalTime>
  <Words>14584</Words>
  <Application>Microsoft Office PowerPoint</Application>
  <PresentationFormat>Widescreen</PresentationFormat>
  <Paragraphs>888</Paragraphs>
  <Slides>119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119</vt:i4>
      </vt:variant>
    </vt:vector>
  </HeadingPairs>
  <TitlesOfParts>
    <vt:vector size="128" baseType="lpstr">
      <vt:lpstr>Arial</vt:lpstr>
      <vt:lpstr>Calibri</vt:lpstr>
      <vt:lpstr>Cel</vt:lpstr>
      <vt:lpstr>inherit</vt:lpstr>
      <vt:lpstr>Segoe UI</vt:lpstr>
      <vt:lpstr>Tw Cen MT</vt:lpstr>
      <vt:lpstr>Wingdings</vt:lpstr>
      <vt:lpstr>Yoga Sans Light</vt:lpstr>
      <vt:lpstr>Droplet</vt:lpstr>
      <vt:lpstr>Contents</vt:lpstr>
      <vt:lpstr>Contents</vt:lpstr>
      <vt:lpstr>PowerPoint Presentation</vt:lpstr>
      <vt:lpstr>PowerPoint Presentation</vt:lpstr>
      <vt:lpstr>        Ip addresses. </vt:lpstr>
      <vt:lpstr>  IPv4 and IPv6 addresses </vt:lpstr>
      <vt:lpstr>     IP address classes  </vt:lpstr>
      <vt:lpstr>PowerPoint Presentation</vt:lpstr>
      <vt:lpstr>IP address breakdown </vt:lpstr>
      <vt:lpstr>PowerPoint Presentation</vt:lpstr>
      <vt:lpstr>PowerPoint Presentation</vt:lpstr>
      <vt:lpstr>      Process of DORA in DHCP  </vt:lpstr>
      <vt:lpstr>   Now, take a look on this image. This image will clear the sequence of different messages which is used in DORA process.</vt:lpstr>
      <vt:lpstr>PowerPoint Presentation</vt:lpstr>
      <vt:lpstr>PowerPoint Presentation</vt:lpstr>
      <vt:lpstr>PowerPoint Presentation</vt:lpstr>
      <vt:lpstr>PowerPoint Presentation</vt:lpstr>
      <vt:lpstr>  CIDR or classless inter domain routing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Note</vt:lpstr>
      <vt:lpstr>PowerPoint Presentation</vt:lpstr>
      <vt:lpstr>VNet</vt:lpstr>
      <vt:lpstr> Azure deployment model </vt:lpstr>
      <vt:lpstr>PowerPoint Presentation</vt:lpstr>
      <vt:lpstr>PowerPoint Presentation</vt:lpstr>
      <vt:lpstr> Azure Resource Manager </vt:lpstr>
      <vt:lpstr> Azure Resource Manager - Consistent management layer  </vt:lpstr>
      <vt:lpstr> Azure Resource Manager - Terminology </vt:lpstr>
      <vt:lpstr> The benefits of using Resource Manager </vt:lpstr>
      <vt:lpstr> Understand scope</vt:lpstr>
      <vt:lpstr> defining your resource group</vt:lpstr>
      <vt:lpstr> Resiliency of Azure Resource Manager</vt:lpstr>
      <vt:lpstr>     Azure Storage Account  </vt:lpstr>
      <vt:lpstr>  Types of Azure Storage Account </vt:lpstr>
      <vt:lpstr>  Types of Azure Storage Account </vt:lpstr>
      <vt:lpstr>PowerPoint Presentation</vt:lpstr>
      <vt:lpstr>     Characteristics of Azure Storage  </vt:lpstr>
      <vt:lpstr>  Azure Storage services </vt:lpstr>
      <vt:lpstr>  Azure Blob Storage </vt:lpstr>
      <vt:lpstr>  Azure Blob Storage </vt:lpstr>
      <vt:lpstr>  Types of Blobs - Block blobs  </vt:lpstr>
      <vt:lpstr>  Types of Blobs - Append blobs  </vt:lpstr>
      <vt:lpstr>  Types of Blobs - Page blobs  </vt:lpstr>
      <vt:lpstr>  Create a snapshot of a blob  </vt:lpstr>
      <vt:lpstr>  AzCopy Authorization Credentials   </vt:lpstr>
      <vt:lpstr>  Secure Access  Signature(SAS):    </vt:lpstr>
      <vt:lpstr>  Secure Access  Signature(SAS):    </vt:lpstr>
      <vt:lpstr>  Secure Access  Signature(SAS):    </vt:lpstr>
      <vt:lpstr>  Secure Access  Signature(SAS):    </vt:lpstr>
      <vt:lpstr>  Move data to Blob storage:   </vt:lpstr>
      <vt:lpstr>  Copy Data using AzCopy   </vt:lpstr>
      <vt:lpstr>  Copy and transform data in Azure Blob storage by using Azure Data Factory     </vt:lpstr>
      <vt:lpstr>      VNet </vt:lpstr>
      <vt:lpstr>PowerPoint Presentation</vt:lpstr>
      <vt:lpstr>PowerPoint Presentation</vt:lpstr>
      <vt:lpstr>Communicate between azure resources </vt:lpstr>
      <vt:lpstr>Virtual network peering </vt:lpstr>
      <vt:lpstr>PowerPoint Presentation</vt:lpstr>
      <vt:lpstr>PowerPoint Presentation</vt:lpstr>
      <vt:lpstr>subnets can be created </vt:lpstr>
      <vt:lpstr>PowerPoint Presentation</vt:lpstr>
      <vt:lpstr>Communicate with on-premises resources </vt:lpstr>
      <vt:lpstr>PowerPoint Presentation</vt:lpstr>
      <vt:lpstr>Azure firewall</vt:lpstr>
      <vt:lpstr>PowerPoint Presentation</vt:lpstr>
      <vt:lpstr>PowerPoint Presentation</vt:lpstr>
      <vt:lpstr>PowerPoint Presentation</vt:lpstr>
      <vt:lpstr>PowerPoint Presentation</vt:lpstr>
      <vt:lpstr>PowerPoint Presentation</vt:lpstr>
      <vt:lpstr>PowerPoint Presentation</vt:lpstr>
      <vt:lpstr>High Availability</vt:lpstr>
      <vt:lpstr>PowerPoint Presentation</vt:lpstr>
      <vt:lpstr> Availability set </vt:lpstr>
      <vt:lpstr>PowerPoint Presentation</vt:lpstr>
      <vt:lpstr>  Virtual machine scale sets </vt:lpstr>
      <vt:lpstr>Azure virtual machine scale sets provide the management capabilities for applications that run across many vms, automatic scaling of resources, and load balancing of traffic. Scale sets provide the following key benefits</vt:lpstr>
      <vt:lpstr>PowerPoint Presentation</vt:lpstr>
      <vt:lpstr>PowerPoint Presentation</vt:lpstr>
      <vt:lpstr> Azure network virtual appliance </vt:lpstr>
      <vt:lpstr>PowerPoint Presentation</vt:lpstr>
      <vt:lpstr> Azure load balancer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dc:creator>Suraj Singh</dc:creator>
  <cp:lastModifiedBy>Suraj Singh</cp:lastModifiedBy>
  <cp:revision>8</cp:revision>
  <dcterms:created xsi:type="dcterms:W3CDTF">2020-04-06T11:51:28Z</dcterms:created>
  <dcterms:modified xsi:type="dcterms:W3CDTF">2020-04-08T12:31:23Z</dcterms:modified>
</cp:coreProperties>
</file>