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9" r:id="rId3"/>
    <p:sldId id="270" r:id="rId4"/>
    <p:sldId id="271" r:id="rId5"/>
    <p:sldId id="272" r:id="rId6"/>
    <p:sldId id="273" r:id="rId7"/>
    <p:sldId id="274" r:id="rId8"/>
    <p:sldId id="275" r:id="rId9"/>
    <p:sldId id="289" r:id="rId10"/>
    <p:sldId id="290" r:id="rId11"/>
    <p:sldId id="291" r:id="rId12"/>
    <p:sldId id="262" r:id="rId13"/>
    <p:sldId id="267" r:id="rId14"/>
    <p:sldId id="268" r:id="rId15"/>
    <p:sldId id="259" r:id="rId16"/>
    <p:sldId id="260" r:id="rId17"/>
    <p:sldId id="261" r:id="rId18"/>
    <p:sldId id="276" r:id="rId19"/>
    <p:sldId id="279" r:id="rId20"/>
    <p:sldId id="278" r:id="rId21"/>
    <p:sldId id="280" r:id="rId22"/>
    <p:sldId id="281" r:id="rId23"/>
    <p:sldId id="282" r:id="rId24"/>
    <p:sldId id="286" r:id="rId25"/>
    <p:sldId id="283" r:id="rId26"/>
    <p:sldId id="287" r:id="rId27"/>
    <p:sldId id="288" r:id="rId28"/>
    <p:sldId id="292" r:id="rId29"/>
    <p:sldId id="293" r:id="rId30"/>
    <p:sldId id="294" r:id="rId31"/>
    <p:sldId id="295" r:id="rId32"/>
    <p:sldId id="299" r:id="rId33"/>
    <p:sldId id="296" r:id="rId34"/>
    <p:sldId id="297" r:id="rId35"/>
    <p:sldId id="300" r:id="rId36"/>
    <p:sldId id="304" r:id="rId37"/>
    <p:sldId id="302" r:id="rId38"/>
    <p:sldId id="306" r:id="rId39"/>
    <p:sldId id="303" r:id="rId40"/>
    <p:sldId id="30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2" d="100"/>
          <a:sy n="72" d="100"/>
        </p:scale>
        <p:origin x="5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3/23/2020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azure-resource-manager/management/move-resource-group-and-subscrip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storage/files/storage-files-introduction" TargetMode="External"/><Relationship Id="rId2" Type="http://schemas.openxmlformats.org/officeDocument/2006/relationships/hyperlink" Target="https://docs.microsoft.com/en-us/azure/storage/blobs/storage-blobs-introduction" TargetMode="External"/><Relationship Id="rId1" Type="http://schemas.openxmlformats.org/officeDocument/2006/relationships/slideLayout" Target="../slideLayouts/slideLayout2.xml"/><Relationship Id="rId5" Type="http://schemas.openxmlformats.org/officeDocument/2006/relationships/hyperlink" Target="https://docs.microsoft.com/en-us/azure/storage/tables/table-storage-overview" TargetMode="External"/><Relationship Id="rId4" Type="http://schemas.openxmlformats.org/officeDocument/2006/relationships/hyperlink" Target="https://docs.microsoft.com/en-us/azure/storage/queues/storage-queues-introduc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in/rest/api/storageservices/append-bloc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library/system.net.httpstatuscode.aspx" TargetMode="External"/><Relationship Id="rId2" Type="http://schemas.openxmlformats.org/officeDocument/2006/relationships/hyperlink" Target="http://storagesample.core.blob.windows.net/mydrives/myvhd?snapshot=2011-03-09T01:42:34.9360000Z"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databox/data-box-overview" TargetMode="External"/><Relationship Id="rId2" Type="http://schemas.openxmlformats.org/officeDocument/2006/relationships/hyperlink" Target="https://docs.microsoft.com/en-us/azure/databox/data-box-disk-overview" TargetMode="External"/><Relationship Id="rId1" Type="http://schemas.openxmlformats.org/officeDocument/2006/relationships/slideLayout" Target="../slideLayouts/slideLayout2.xml"/><Relationship Id="rId4" Type="http://schemas.openxmlformats.org/officeDocument/2006/relationships/hyperlink" Target="https://docs.microsoft.com/en-us/azure/databox/data-box-heavy-overview"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storage/common/storage-use-azcopy-files" TargetMode="External"/><Relationship Id="rId2" Type="http://schemas.openxmlformats.org/officeDocument/2006/relationships/hyperlink" Target="https://docs.microsoft.com/en-us/azure/storage/common/storage-use-azcopy-blobs" TargetMode="External"/><Relationship Id="rId1" Type="http://schemas.openxmlformats.org/officeDocument/2006/relationships/slideLayout" Target="../slideLayouts/slideLayout2.xml"/><Relationship Id="rId5" Type="http://schemas.openxmlformats.org/officeDocument/2006/relationships/hyperlink" Target="https://docs.microsoft.com/azure-stack/user/azure-stack-storage-transfer#azcopy" TargetMode="External"/><Relationship Id="rId4" Type="http://schemas.openxmlformats.org/officeDocument/2006/relationships/hyperlink" Target="https://docs.microsoft.com/en-us/azure/storage/common/storage-use-azcopy-s3"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docs.microsoft.com/en-in/azure/data-factory/connector-azure-blob-storage?toc=%2fazure%2fstorage%2fblobs%2ftoc.json#preserve-metadata-during-copy" TargetMode="External"/><Relationship Id="rId3" Type="http://schemas.openxmlformats.org/officeDocument/2006/relationships/hyperlink" Target="https://docs.microsoft.com/en-in/azure/data-factory/concepts-data-flow-overview" TargetMode="External"/><Relationship Id="rId7" Type="http://schemas.openxmlformats.org/officeDocument/2006/relationships/hyperlink" Target="https://docs.microsoft.com/en-in/azure/data-factory/supported-file-formats-and-compression-codecs" TargetMode="External"/><Relationship Id="rId2" Type="http://schemas.openxmlformats.org/officeDocument/2006/relationships/hyperlink" Target="https://docs.microsoft.com/en-in/azure/data-factory/copy-activity-overview" TargetMode="External"/><Relationship Id="rId1" Type="http://schemas.openxmlformats.org/officeDocument/2006/relationships/slideLayout" Target="../slideLayouts/slideLayout2.xml"/><Relationship Id="rId6" Type="http://schemas.openxmlformats.org/officeDocument/2006/relationships/hyperlink" Target="https://docs.microsoft.com/en-in/azure/data-factory/delete-activity" TargetMode="External"/><Relationship Id="rId5" Type="http://schemas.openxmlformats.org/officeDocument/2006/relationships/hyperlink" Target="https://docs.microsoft.com/en-in/azure/data-factory/control-flow-get-metadata-activity" TargetMode="External"/><Relationship Id="rId4" Type="http://schemas.openxmlformats.org/officeDocument/2006/relationships/hyperlink" Target="https://docs.microsoft.com/en-in/azure/data-factory/control-flow-lookup-activity"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networking/networking-overview#protect" TargetMode="External"/><Relationship Id="rId2" Type="http://schemas.openxmlformats.org/officeDocument/2006/relationships/hyperlink" Target="https://docs.microsoft.com/en-us/azure/networking/networking-overview#connect" TargetMode="External"/><Relationship Id="rId1" Type="http://schemas.openxmlformats.org/officeDocument/2006/relationships/slideLayout" Target="../slideLayouts/slideLayout2.xml"/><Relationship Id="rId5" Type="http://schemas.openxmlformats.org/officeDocument/2006/relationships/hyperlink" Target="https://docs.microsoft.com/en-us/azure/networking/networking-overview#monitor" TargetMode="External"/><Relationship Id="rId4" Type="http://schemas.openxmlformats.org/officeDocument/2006/relationships/hyperlink" Target="https://docs.microsoft.com/en-us/azure/networking/networking-overview#deliver"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azure-glossary-cloud-terminology?toc=/azure/virtual-network/toc.json#region" TargetMode="External"/><Relationship Id="rId2" Type="http://schemas.openxmlformats.org/officeDocument/2006/relationships/hyperlink" Target="https://docs.microsoft.com/en-us/azure/azure-glossary-cloud-terminology?toc=/azure/virtual-network/toc.json#subscrip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azure-glossary-cloud-terminology?toc=/azure/virtual-network/toc.json#region" TargetMode="External"/><Relationship Id="rId2" Type="http://schemas.openxmlformats.org/officeDocument/2006/relationships/hyperlink" Target="https://docs.microsoft.com/en-us/azure/azure-glossary-cloud-terminology?toc=/azure/virtual-network/toc.json#subscrip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esources.azure.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resource-manager/management/overview#resource-groups" TargetMode="External"/><Relationship Id="rId2" Type="http://schemas.openxmlformats.org/officeDocument/2006/relationships/hyperlink" Target="https://docs.microsoft.com/en-us/azure/governance/management-groups/overview"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azure/governance/policy/over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cessor">
            <a:extLst>
              <a:ext uri="{FF2B5EF4-FFF2-40B4-BE49-F238E27FC236}">
                <a16:creationId xmlns:a16="http://schemas.microsoft.com/office/drawing/2014/main" id="{5B7E0B6A-5041-4D02-8757-5F462E8240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445" y="1719913"/>
            <a:ext cx="3427091" cy="342709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4B25AD-103D-47B9-8A08-1D6A30CF2ADF}"/>
              </a:ext>
            </a:extLst>
          </p:cNvPr>
          <p:cNvSpPr>
            <a:spLocks noGrp="1"/>
          </p:cNvSpPr>
          <p:nvPr>
            <p:ph type="title"/>
          </p:nvPr>
        </p:nvSpPr>
        <p:spPr>
          <a:xfrm>
            <a:off x="913776" y="640831"/>
            <a:ext cx="6564205" cy="1573863"/>
          </a:xfrm>
        </p:spPr>
        <p:txBody>
          <a:bodyPr>
            <a:normAutofit/>
          </a:bodyPr>
          <a:lstStyle/>
          <a:p>
            <a:r>
              <a:rPr lang="en-IN" b="1" dirty="0">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B3C10BAB-E3F8-41F0-87B2-69CEA3A0CA34}"/>
              </a:ext>
            </a:extLst>
          </p:cNvPr>
          <p:cNvSpPr>
            <a:spLocks noGrp="1"/>
          </p:cNvSpPr>
          <p:nvPr>
            <p:ph sz="quarter" idx="13"/>
          </p:nvPr>
        </p:nvSpPr>
        <p:spPr>
          <a:xfrm>
            <a:off x="913774" y="2367092"/>
            <a:ext cx="6564207" cy="3881309"/>
          </a:xfrm>
        </p:spPr>
        <p:txBody>
          <a:bodyPr>
            <a:normAutofit/>
          </a:bodyPr>
          <a:lstStyle/>
          <a:p>
            <a:r>
              <a:rPr lang="en-US" cap="none" dirty="0">
                <a:latin typeface="Calibri" panose="020F0502020204030204" pitchFamily="34" charset="0"/>
                <a:cs typeface="Calibri" panose="020F0502020204030204" pitchFamily="34" charset="0"/>
              </a:rPr>
              <a:t>IP history.</a:t>
            </a:r>
          </a:p>
          <a:p>
            <a:r>
              <a:rPr lang="en-US" cap="none" dirty="0">
                <a:latin typeface="Calibri" panose="020F0502020204030204" pitchFamily="34" charset="0"/>
                <a:cs typeface="Calibri" panose="020F0502020204030204" pitchFamily="34" charset="0"/>
              </a:rPr>
              <a:t>Ip addresses.</a:t>
            </a:r>
          </a:p>
          <a:p>
            <a:r>
              <a:rPr lang="en-US" cap="none" dirty="0">
                <a:latin typeface="Calibri" panose="020F0502020204030204" pitchFamily="34" charset="0"/>
                <a:cs typeface="Calibri" panose="020F0502020204030204" pitchFamily="34" charset="0"/>
              </a:rPr>
              <a:t>Ipv4 and ipv6 addresses.</a:t>
            </a:r>
          </a:p>
          <a:p>
            <a:r>
              <a:rPr lang="en-US" cap="none" dirty="0">
                <a:latin typeface="Calibri" panose="020F0502020204030204" pitchFamily="34" charset="0"/>
                <a:cs typeface="Calibri" panose="020F0502020204030204" pitchFamily="34" charset="0"/>
              </a:rPr>
              <a:t>Ip address classes.</a:t>
            </a:r>
          </a:p>
          <a:p>
            <a:r>
              <a:rPr lang="en-US" cap="none" dirty="0">
                <a:latin typeface="Calibri" panose="020F0502020204030204" pitchFamily="34" charset="0"/>
                <a:cs typeface="Calibri" panose="020F0502020204030204" pitchFamily="34" charset="0"/>
              </a:rPr>
              <a:t>Ip address breakdown.</a:t>
            </a:r>
          </a:p>
          <a:p>
            <a:pPr marL="0" indent="0">
              <a:buNone/>
            </a:pPr>
            <a:endParaRPr lang="en-IN" dirty="0"/>
          </a:p>
        </p:txBody>
      </p:sp>
    </p:spTree>
    <p:extLst>
      <p:ext uri="{BB962C8B-B14F-4D97-AF65-F5344CB8AC3E}">
        <p14:creationId xmlns:p14="http://schemas.microsoft.com/office/powerpoint/2010/main" val="219669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US" sz="2800" b="1" dirty="0"/>
            </a:br>
            <a:r>
              <a:rPr lang="en-US" sz="2800" b="1" dirty="0"/>
              <a:t>defining your resource group</a:t>
            </a:r>
            <a:endParaRPr lang="en-IN" sz="2800" b="1"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lnSpcReduction="10000"/>
          </a:bodyPr>
          <a:lstStyle/>
          <a:p>
            <a:r>
              <a:rPr lang="en-US" sz="1900" cap="none" dirty="0">
                <a:latin typeface="Calibri" panose="020F0502020204030204" pitchFamily="34" charset="0"/>
                <a:cs typeface="Calibri" panose="020F0502020204030204" pitchFamily="34" charset="0"/>
              </a:rPr>
              <a:t>All the resources in your group should share the same lifecycle. You deploy, update, and delete them together. If one resource, such as a database server, needs to exist on a different deployment cycle it should be in another resource group.</a:t>
            </a:r>
          </a:p>
          <a:p>
            <a:r>
              <a:rPr lang="en-US" sz="1900" cap="none" dirty="0">
                <a:latin typeface="Calibri" panose="020F0502020204030204" pitchFamily="34" charset="0"/>
                <a:cs typeface="Calibri" panose="020F0502020204030204" pitchFamily="34" charset="0"/>
              </a:rPr>
              <a:t>Each resource can only exist in one resource group.</a:t>
            </a:r>
          </a:p>
          <a:p>
            <a:r>
              <a:rPr lang="en-US" sz="1900" cap="none" dirty="0">
                <a:latin typeface="Calibri" panose="020F0502020204030204" pitchFamily="34" charset="0"/>
                <a:cs typeface="Calibri" panose="020F0502020204030204" pitchFamily="34" charset="0"/>
              </a:rPr>
              <a:t>You can add or remove a resource to a resource group at any time.</a:t>
            </a:r>
          </a:p>
          <a:p>
            <a:r>
              <a:rPr lang="en-US" sz="1900" cap="none" dirty="0">
                <a:latin typeface="Calibri" panose="020F0502020204030204" pitchFamily="34" charset="0"/>
                <a:cs typeface="Calibri" panose="020F0502020204030204" pitchFamily="34" charset="0"/>
              </a:rPr>
              <a:t>You can move a resource from one resource group to another group. For more information, see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Move resources to new resource group or subscription</a:t>
            </a:r>
            <a:r>
              <a:rPr lang="en-US" sz="1900" cap="none" dirty="0">
                <a:latin typeface="Calibri" panose="020F0502020204030204" pitchFamily="34" charset="0"/>
                <a:cs typeface="Calibri" panose="020F0502020204030204" pitchFamily="34" charset="0"/>
              </a:rPr>
              <a:t>.</a:t>
            </a:r>
          </a:p>
          <a:p>
            <a:r>
              <a:rPr lang="en-US" sz="1900" cap="none" dirty="0">
                <a:latin typeface="Calibri" panose="020F0502020204030204" pitchFamily="34" charset="0"/>
                <a:cs typeface="Calibri" panose="020F0502020204030204" pitchFamily="34" charset="0"/>
              </a:rPr>
              <a:t>A resource group can contain resources that are located in different regions.</a:t>
            </a:r>
          </a:p>
          <a:p>
            <a:r>
              <a:rPr lang="en-US" sz="1900" cap="none" dirty="0">
                <a:latin typeface="Calibri" panose="020F0502020204030204" pitchFamily="34" charset="0"/>
                <a:cs typeface="Calibri" panose="020F0502020204030204" pitchFamily="34" charset="0"/>
              </a:rPr>
              <a:t>A resource group can be used to scope access control for administrative actions.</a:t>
            </a:r>
          </a:p>
          <a:p>
            <a:r>
              <a:rPr lang="en-US" sz="1900" cap="none" dirty="0">
                <a:latin typeface="Calibri" panose="020F0502020204030204" pitchFamily="34" charset="0"/>
                <a:cs typeface="Calibri" panose="020F0502020204030204" pitchFamily="34" charset="0"/>
              </a:rPr>
              <a:t>A resource can interact with resources in other resource groups. This interaction is common when the two resources are related but don't share the same lifecycle (for example, web apps connecting to a database).</a:t>
            </a:r>
          </a:p>
          <a:p>
            <a:pPr>
              <a:lnSpc>
                <a:spcPct val="130000"/>
              </a:lnSpc>
            </a:pPr>
            <a:endParaRPr lang="en-US" sz="19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546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450064"/>
          </a:xfrm>
        </p:spPr>
        <p:txBody>
          <a:bodyPr>
            <a:normAutofit fontScale="90000"/>
          </a:bodyPr>
          <a:lstStyle/>
          <a:p>
            <a:pPr algn="l"/>
            <a:br>
              <a:rPr lang="en-US" b="1" dirty="0"/>
            </a:br>
            <a:r>
              <a:rPr lang="en-US" sz="2800" b="1" dirty="0"/>
              <a:t>Resiliency of Azure Resource Manager</a:t>
            </a:r>
            <a:endParaRPr lang="en-IN" sz="2800" b="1"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r>
              <a:rPr lang="en-US" sz="1900" cap="none" dirty="0">
                <a:latin typeface="Calibri" panose="020F0502020204030204" pitchFamily="34" charset="0"/>
                <a:cs typeface="Calibri" panose="020F0502020204030204" pitchFamily="34" charset="0"/>
              </a:rPr>
              <a:t>The Azure Resource Manager service is designed for resiliency and continuous availability. Resource Manager and control plane operations (requests sent to management.azure.com) in the REST API are:</a:t>
            </a:r>
          </a:p>
          <a:p>
            <a:pPr lvl="1">
              <a:buFont typeface="Wingdings" panose="05000000000000000000" pitchFamily="2" charset="2"/>
              <a:buChar char="ü"/>
            </a:pPr>
            <a:r>
              <a:rPr lang="en-US" sz="1700" cap="none" dirty="0">
                <a:latin typeface="Calibri" panose="020F0502020204030204" pitchFamily="34" charset="0"/>
                <a:cs typeface="Calibri" panose="020F0502020204030204" pitchFamily="34" charset="0"/>
              </a:rPr>
              <a:t>Distributed across regions. Some services are regional.</a:t>
            </a:r>
          </a:p>
          <a:p>
            <a:pPr lvl="1">
              <a:buFont typeface="Wingdings" panose="05000000000000000000" pitchFamily="2" charset="2"/>
              <a:buChar char="ü"/>
            </a:pPr>
            <a:r>
              <a:rPr lang="en-US" sz="1700" cap="none" dirty="0">
                <a:latin typeface="Calibri" panose="020F0502020204030204" pitchFamily="34" charset="0"/>
                <a:cs typeface="Calibri" panose="020F0502020204030204" pitchFamily="34" charset="0"/>
              </a:rPr>
              <a:t>Distributed across Availability Zones (as well regions) in locations that have multiple Availability Zones.</a:t>
            </a:r>
          </a:p>
          <a:p>
            <a:pPr lvl="1">
              <a:buFont typeface="Wingdings" panose="05000000000000000000" pitchFamily="2" charset="2"/>
              <a:buChar char="ü"/>
            </a:pPr>
            <a:r>
              <a:rPr lang="en-US" sz="1700" cap="none" dirty="0">
                <a:latin typeface="Calibri" panose="020F0502020204030204" pitchFamily="34" charset="0"/>
                <a:cs typeface="Calibri" panose="020F0502020204030204" pitchFamily="34" charset="0"/>
              </a:rPr>
              <a:t>Not dependent on a single logical data center.</a:t>
            </a:r>
          </a:p>
          <a:p>
            <a:pPr lvl="1">
              <a:buFont typeface="Wingdings" panose="05000000000000000000" pitchFamily="2" charset="2"/>
              <a:buChar char="ü"/>
            </a:pPr>
            <a:r>
              <a:rPr lang="en-US" sz="1700" cap="none" dirty="0">
                <a:latin typeface="Calibri" panose="020F0502020204030204" pitchFamily="34" charset="0"/>
                <a:cs typeface="Calibri" panose="020F0502020204030204" pitchFamily="34" charset="0"/>
              </a:rPr>
              <a:t>Never taken down for maintenance activities.</a:t>
            </a:r>
          </a:p>
          <a:p>
            <a:r>
              <a:rPr lang="en-US" sz="1900" cap="none" dirty="0">
                <a:latin typeface="Calibri" panose="020F0502020204030204" pitchFamily="34" charset="0"/>
                <a:cs typeface="Calibri" panose="020F0502020204030204" pitchFamily="34" charset="0"/>
              </a:rPr>
              <a:t>This resiliency applies to services that receive requests through Resource Manager. For example, Key Vault benefits from this resiliency.</a:t>
            </a:r>
          </a:p>
          <a:p>
            <a:pPr marL="0" indent="0">
              <a:lnSpc>
                <a:spcPct val="130000"/>
              </a:lnSpc>
              <a:buNone/>
            </a:pPr>
            <a:endParaRPr lang="en-US" sz="19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743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EE1F-0F2B-4E64-A708-36D06B40A29A}"/>
              </a:ext>
            </a:extLst>
          </p:cNvPr>
          <p:cNvSpPr>
            <a:spLocks noGrp="1"/>
          </p:cNvSpPr>
          <p:nvPr>
            <p:ph type="title"/>
          </p:nvPr>
        </p:nvSpPr>
        <p:spPr>
          <a:xfrm>
            <a:off x="913774" y="298174"/>
            <a:ext cx="10364451" cy="799466"/>
          </a:xfrm>
        </p:spPr>
        <p:txBody>
          <a:bodyPr>
            <a:normAutofit fontScale="90000"/>
          </a:bodyPr>
          <a:lstStyle/>
          <a:p>
            <a:pPr algn="l"/>
            <a:r>
              <a:rPr lang="en-IN" b="1" dirty="0"/>
              <a:t> </a:t>
            </a:r>
            <a:br>
              <a:rPr lang="en-IN" b="1" dirty="0"/>
            </a:br>
            <a:br>
              <a:rPr lang="en-IN" b="1" dirty="0"/>
            </a:br>
            <a:br>
              <a:rPr lang="en-IN" b="1" dirty="0"/>
            </a:br>
            <a:br>
              <a:rPr lang="en-IN" b="1" dirty="0"/>
            </a:br>
            <a:r>
              <a:rPr lang="en-US" sz="2800" b="1" dirty="0"/>
              <a:t>Azure Storage Account</a:t>
            </a:r>
            <a:br>
              <a:rPr lang="en-IN" b="1" dirty="0"/>
            </a:br>
            <a:br>
              <a:rPr lang="en-IN" b="1" dirty="0"/>
            </a:br>
            <a:endParaRPr lang="en-IN" dirty="0"/>
          </a:p>
        </p:txBody>
      </p:sp>
      <p:sp>
        <p:nvSpPr>
          <p:cNvPr id="3" name="Content Placeholder 2">
            <a:extLst>
              <a:ext uri="{FF2B5EF4-FFF2-40B4-BE49-F238E27FC236}">
                <a16:creationId xmlns:a16="http://schemas.microsoft.com/office/drawing/2014/main" id="{0C6C42A3-672E-4A3F-A636-11FDD4CD3292}"/>
              </a:ext>
            </a:extLst>
          </p:cNvPr>
          <p:cNvSpPr>
            <a:spLocks noGrp="1"/>
          </p:cNvSpPr>
          <p:nvPr>
            <p:ph sz="quarter" idx="13"/>
          </p:nvPr>
        </p:nvSpPr>
        <p:spPr>
          <a:xfrm>
            <a:off x="913774" y="1457739"/>
            <a:ext cx="10363826" cy="4850296"/>
          </a:xfrm>
        </p:spPr>
        <p:txBody>
          <a:bodyPr>
            <a:normAutofit fontScale="92500" lnSpcReduction="20000"/>
          </a:bodyPr>
          <a:lstStyle/>
          <a:p>
            <a:r>
              <a:rPr lang="en-US" sz="1800" cap="none" dirty="0">
                <a:latin typeface="Calibri" panose="020F0502020204030204" pitchFamily="34" charset="0"/>
                <a:cs typeface="Calibri" panose="020F0502020204030204" pitchFamily="34" charset="0"/>
              </a:rPr>
              <a:t>Azure storage account contains all your Azure Storage data objects: blobs, files, queues, tables, and disks.</a:t>
            </a:r>
          </a:p>
          <a:p>
            <a:r>
              <a:rPr lang="en-US" sz="1800" cap="none" dirty="0">
                <a:latin typeface="Calibri" panose="020F0502020204030204" pitchFamily="34" charset="0"/>
                <a:cs typeface="Calibri" panose="020F0502020204030204" pitchFamily="34" charset="0"/>
              </a:rPr>
              <a:t>It provides a unique namespace for your Azure Storage data that is accessible from anywhere in the world over HTTP or HTTPS.</a:t>
            </a:r>
          </a:p>
          <a:p>
            <a:r>
              <a:rPr lang="en-US" sz="1800" cap="none" dirty="0">
                <a:latin typeface="Calibri" panose="020F0502020204030204" pitchFamily="34" charset="0"/>
                <a:cs typeface="Calibri" panose="020F0502020204030204" pitchFamily="34" charset="0"/>
              </a:rPr>
              <a:t>A general-purpose v2 storage account provides access to all the Azure Storage services; blobs, files, queues, tables, and disks.</a:t>
            </a:r>
          </a:p>
          <a:p>
            <a:r>
              <a:rPr lang="en-US" sz="1800" cap="none" dirty="0">
                <a:latin typeface="Calibri" panose="020F0502020204030204" pitchFamily="34" charset="0"/>
                <a:cs typeface="Calibri" panose="020F0502020204030204" pitchFamily="34" charset="0"/>
              </a:rPr>
              <a:t>Every storage account must belong to an Azure resource group.</a:t>
            </a:r>
          </a:p>
          <a:p>
            <a:r>
              <a:rPr lang="en-US" sz="1800" cap="none" dirty="0">
                <a:latin typeface="Calibri" panose="020F0502020204030204" pitchFamily="34" charset="0"/>
                <a:cs typeface="Calibri" panose="020F0502020204030204" pitchFamily="34" charset="0"/>
              </a:rPr>
              <a:t>A resource group is a logical container for grouping your Azure services. When you create a storage account, you have the option to either create a new resource group or use an existing resource group.</a:t>
            </a:r>
          </a:p>
          <a:p>
            <a:r>
              <a:rPr lang="en-US" sz="1800" cap="none" dirty="0">
                <a:latin typeface="Calibri" panose="020F0502020204030204" pitchFamily="34" charset="0"/>
                <a:cs typeface="Calibri" panose="020F0502020204030204" pitchFamily="34" charset="0"/>
              </a:rPr>
              <a:t>Deleting a storage account deletes the entire account, including all data in the account, and cannot be undone.</a:t>
            </a:r>
          </a:p>
          <a:p>
            <a:r>
              <a:rPr lang="en-US" sz="1800" cap="none" dirty="0">
                <a:latin typeface="Calibri" panose="020F0502020204030204" pitchFamily="34" charset="0"/>
                <a:cs typeface="Calibri" panose="020F0502020204030204" pitchFamily="34" charset="0"/>
              </a:rPr>
              <a:t>You can delete the resource group, which deletes the storage account and any other resources in that resource group. </a:t>
            </a:r>
          </a:p>
          <a:p>
            <a:r>
              <a:rPr lang="en-US" sz="1800" cap="none" dirty="0">
                <a:latin typeface="Calibri" panose="020F0502020204030204" pitchFamily="34" charset="0"/>
                <a:cs typeface="Calibri" panose="020F0502020204030204" pitchFamily="34" charset="0"/>
              </a:rPr>
              <a:t>The combination of the account name and the Azure Storage blob endpoint forms the base address for the objects in your storage account. Ex- Storage account named </a:t>
            </a:r>
            <a:r>
              <a:rPr lang="en-US" sz="1800" b="1" cap="none" dirty="0" err="1">
                <a:latin typeface="Calibri" panose="020F0502020204030204" pitchFamily="34" charset="0"/>
                <a:cs typeface="Calibri" panose="020F0502020204030204" pitchFamily="34" charset="0"/>
              </a:rPr>
              <a:t>mystorageaccount</a:t>
            </a:r>
            <a:r>
              <a:rPr lang="en-US" sz="1800" cap="none" dirty="0">
                <a:latin typeface="Calibri" panose="020F0502020204030204" pitchFamily="34" charset="0"/>
                <a:cs typeface="Calibri" panose="020F0502020204030204" pitchFamily="34" charset="0"/>
              </a:rPr>
              <a:t>, default endpoint for Blob storage will be: </a:t>
            </a:r>
            <a:r>
              <a:rPr lang="en-US" sz="1800" b="1" cap="none" dirty="0">
                <a:latin typeface="Calibri" panose="020F0502020204030204" pitchFamily="34" charset="0"/>
                <a:cs typeface="Calibri" panose="020F0502020204030204" pitchFamily="34" charset="0"/>
              </a:rPr>
              <a:t>http://mystorageaccount.blob.core.windows.net</a:t>
            </a:r>
          </a:p>
          <a:p>
            <a:pPr marL="0" indent="0">
              <a:buNone/>
            </a:pPr>
            <a:endParaRPr lang="en-US" sz="1100" cap="none" dirty="0">
              <a:latin typeface="Calibri" panose="020F0502020204030204" pitchFamily="34" charset="0"/>
              <a:cs typeface="Calibri" panose="020F0502020204030204" pitchFamily="34" charset="0"/>
            </a:endParaRPr>
          </a:p>
          <a:p>
            <a:pPr marL="0" indent="0">
              <a:buNone/>
            </a:pPr>
            <a:endParaRPr lang="en-IN" sz="11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097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IN" sz="2800" b="1" dirty="0"/>
              <a:t>Types of </a:t>
            </a:r>
            <a:r>
              <a:rPr lang="en-US" sz="2800" b="1" dirty="0"/>
              <a:t>Azure Storage Account</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lnSpcReduction="10000"/>
          </a:bodyPr>
          <a:lstStyle/>
          <a:p>
            <a:pPr marL="0" indent="0">
              <a:buNone/>
            </a:pPr>
            <a:r>
              <a:rPr lang="en-US" sz="1700" cap="none" dirty="0">
                <a:latin typeface="Calibri" panose="020F0502020204030204" pitchFamily="34" charset="0"/>
                <a:cs typeface="Calibri" panose="020F0502020204030204" pitchFamily="34" charset="0"/>
              </a:rPr>
              <a:t>3 types of storage accounts that support different features and pricing models to determine which one is best for your applications. For more information see Table A on next slide </a:t>
            </a:r>
          </a:p>
          <a:p>
            <a:r>
              <a:rPr lang="en-US" sz="1700" b="1" cap="none" dirty="0">
                <a:latin typeface="Calibri" panose="020F0502020204030204" pitchFamily="34" charset="0"/>
                <a:cs typeface="Calibri" panose="020F0502020204030204" pitchFamily="34" charset="0"/>
              </a:rPr>
              <a:t>General-purpose v2 accounts: </a:t>
            </a:r>
            <a:r>
              <a:rPr lang="en-US" sz="1700" cap="none" dirty="0">
                <a:latin typeface="Calibri" panose="020F0502020204030204" pitchFamily="34" charset="0"/>
                <a:cs typeface="Calibri" panose="020F0502020204030204" pitchFamily="34" charset="0"/>
              </a:rPr>
              <a:t>Basic storage account type for blobs, files, queues, and tables. Recommended for most scenarios using Azure Storage.</a:t>
            </a:r>
          </a:p>
          <a:p>
            <a:r>
              <a:rPr lang="en-US" sz="1700" b="1" cap="none" dirty="0">
                <a:latin typeface="Calibri" panose="020F0502020204030204" pitchFamily="34" charset="0"/>
                <a:cs typeface="Calibri" panose="020F0502020204030204" pitchFamily="34" charset="0"/>
              </a:rPr>
              <a:t>General-purpose v1 accounts: </a:t>
            </a:r>
            <a:r>
              <a:rPr lang="en-US" sz="1700" cap="none" dirty="0">
                <a:latin typeface="Calibri" panose="020F0502020204030204" pitchFamily="34" charset="0"/>
                <a:cs typeface="Calibri" panose="020F0502020204030204" pitchFamily="34" charset="0"/>
              </a:rPr>
              <a:t>Legacy account type for blobs, files, queues, and tables. Use general-purpose v2 accounts instead when possible.</a:t>
            </a:r>
          </a:p>
          <a:p>
            <a:r>
              <a:rPr lang="en-US" sz="1700" b="1" cap="none" dirty="0" err="1">
                <a:latin typeface="Calibri" panose="020F0502020204030204" pitchFamily="34" charset="0"/>
                <a:cs typeface="Calibri" panose="020F0502020204030204" pitchFamily="34" charset="0"/>
              </a:rPr>
              <a:t>BlockBlobStorage</a:t>
            </a:r>
            <a:r>
              <a:rPr lang="en-US" sz="1700" b="1" cap="none" dirty="0">
                <a:latin typeface="Calibri" panose="020F0502020204030204" pitchFamily="34" charset="0"/>
                <a:cs typeface="Calibri" panose="020F0502020204030204" pitchFamily="34" charset="0"/>
              </a:rPr>
              <a:t> accounts: </a:t>
            </a:r>
            <a:r>
              <a:rPr lang="en-US" sz="1700" cap="none" dirty="0">
                <a:latin typeface="Calibri" panose="020F0502020204030204" pitchFamily="34" charset="0"/>
                <a:cs typeface="Calibri" panose="020F0502020204030204" pitchFamily="34" charset="0"/>
              </a:rPr>
              <a:t>Storage accounts with premium performance characteristics for block blobs and append blobs.</a:t>
            </a:r>
            <a:r>
              <a:rPr lang="en-US" dirty="0"/>
              <a:t> </a:t>
            </a:r>
            <a:r>
              <a:rPr lang="en-US" sz="1700" cap="none" dirty="0">
                <a:latin typeface="Calibri" panose="020F0502020204030204" pitchFamily="34" charset="0"/>
                <a:cs typeface="Calibri" panose="020F0502020204030204" pitchFamily="34" charset="0"/>
              </a:rPr>
              <a:t>Recommended for scenarios with high transactions rates, or scenarios that use smaller objects or require consistently low storage latency.</a:t>
            </a:r>
          </a:p>
          <a:p>
            <a:r>
              <a:rPr lang="en-US" sz="1700" b="1" cap="none" dirty="0" err="1">
                <a:latin typeface="Calibri" panose="020F0502020204030204" pitchFamily="34" charset="0"/>
                <a:cs typeface="Calibri" panose="020F0502020204030204" pitchFamily="34" charset="0"/>
              </a:rPr>
              <a:t>FileStorage</a:t>
            </a:r>
            <a:r>
              <a:rPr lang="en-US" sz="1700" b="1" cap="none" dirty="0">
                <a:latin typeface="Calibri" panose="020F0502020204030204" pitchFamily="34" charset="0"/>
                <a:cs typeface="Calibri" panose="020F0502020204030204" pitchFamily="34" charset="0"/>
              </a:rPr>
              <a:t> accounts: </a:t>
            </a:r>
            <a:r>
              <a:rPr lang="en-US" sz="1700" cap="none" dirty="0">
                <a:latin typeface="Calibri" panose="020F0502020204030204" pitchFamily="34" charset="0"/>
                <a:cs typeface="Calibri" panose="020F0502020204030204" pitchFamily="34" charset="0"/>
              </a:rPr>
              <a:t>Files-only storage accounts with premium performance </a:t>
            </a:r>
            <a:r>
              <a:rPr lang="en-US" sz="1700" cap="none" dirty="0" err="1">
                <a:latin typeface="Calibri" panose="020F0502020204030204" pitchFamily="34" charset="0"/>
                <a:cs typeface="Calibri" panose="020F0502020204030204" pitchFamily="34" charset="0"/>
              </a:rPr>
              <a:t>characteristics.Recommended</a:t>
            </a:r>
            <a:r>
              <a:rPr lang="en-US" sz="1700" cap="none" dirty="0">
                <a:latin typeface="Calibri" panose="020F0502020204030204" pitchFamily="34" charset="0"/>
                <a:cs typeface="Calibri" panose="020F0502020204030204" pitchFamily="34" charset="0"/>
              </a:rPr>
              <a:t> for enterprise or high-performance scale applications. Ex- File Server</a:t>
            </a:r>
          </a:p>
          <a:p>
            <a:r>
              <a:rPr lang="en-US" sz="1700" b="1" cap="none" dirty="0">
                <a:latin typeface="Calibri" panose="020F0502020204030204" pitchFamily="34" charset="0"/>
                <a:cs typeface="Calibri" panose="020F0502020204030204" pitchFamily="34" charset="0"/>
              </a:rPr>
              <a:t>Blob storage accounts</a:t>
            </a:r>
            <a:r>
              <a:rPr lang="en-US" sz="1700" cap="none" dirty="0">
                <a:latin typeface="Calibri" panose="020F0502020204030204" pitchFamily="34" charset="0"/>
                <a:cs typeface="Calibri" panose="020F0502020204030204" pitchFamily="34" charset="0"/>
              </a:rPr>
              <a:t>-</a:t>
            </a:r>
            <a:r>
              <a:rPr lang="en-US" dirty="0"/>
              <a:t> </a:t>
            </a:r>
            <a:r>
              <a:rPr lang="en-US" sz="1700" cap="none" dirty="0">
                <a:latin typeface="Calibri" panose="020F0502020204030204" pitchFamily="34" charset="0"/>
                <a:cs typeface="Calibri" panose="020F0502020204030204" pitchFamily="34" charset="0"/>
              </a:rPr>
              <a:t>Legacy Blob-only storage accounts. Use general-purpose v2 accounts instead when possible.</a:t>
            </a:r>
          </a:p>
        </p:txBody>
      </p:sp>
    </p:spTree>
    <p:extLst>
      <p:ext uri="{BB962C8B-B14F-4D97-AF65-F5344CB8AC3E}">
        <p14:creationId xmlns:p14="http://schemas.microsoft.com/office/powerpoint/2010/main" val="34628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IN" sz="2800" b="1" dirty="0"/>
              <a:t>Types of </a:t>
            </a:r>
            <a:r>
              <a:rPr lang="en-US" sz="2800" b="1" dirty="0"/>
              <a:t>Azure Storage Account</a:t>
            </a:r>
            <a:br>
              <a:rPr lang="en-IN" b="1" dirty="0"/>
            </a:br>
            <a:endParaRPr lang="en-IN" dirty="0"/>
          </a:p>
        </p:txBody>
      </p:sp>
      <p:pic>
        <p:nvPicPr>
          <p:cNvPr id="6" name="Picture 5">
            <a:extLst>
              <a:ext uri="{FF2B5EF4-FFF2-40B4-BE49-F238E27FC236}">
                <a16:creationId xmlns:a16="http://schemas.microsoft.com/office/drawing/2014/main" id="{6F779D9C-0211-40B0-9BC9-FC7373FF6ED3}"/>
              </a:ext>
            </a:extLst>
          </p:cNvPr>
          <p:cNvPicPr>
            <a:picLocks noChangeAspect="1"/>
          </p:cNvPicPr>
          <p:nvPr/>
        </p:nvPicPr>
        <p:blipFill>
          <a:blip r:embed="rId2"/>
          <a:stretch>
            <a:fillRect/>
          </a:stretch>
        </p:blipFill>
        <p:spPr>
          <a:xfrm>
            <a:off x="463826" y="1601786"/>
            <a:ext cx="10946296" cy="4738869"/>
          </a:xfrm>
          <a:prstGeom prst="rect">
            <a:avLst/>
          </a:prstGeom>
        </p:spPr>
      </p:pic>
      <p:sp>
        <p:nvSpPr>
          <p:cNvPr id="7" name="TextBox 6">
            <a:extLst>
              <a:ext uri="{FF2B5EF4-FFF2-40B4-BE49-F238E27FC236}">
                <a16:creationId xmlns:a16="http://schemas.microsoft.com/office/drawing/2014/main" id="{59D1A59D-523D-4ABF-9CA5-050A5AD0DE5F}"/>
              </a:ext>
            </a:extLst>
          </p:cNvPr>
          <p:cNvSpPr txBox="1"/>
          <p:nvPr/>
        </p:nvSpPr>
        <p:spPr>
          <a:xfrm>
            <a:off x="344557" y="1232454"/>
            <a:ext cx="1497496" cy="369332"/>
          </a:xfrm>
          <a:prstGeom prst="rect">
            <a:avLst/>
          </a:prstGeom>
          <a:noFill/>
        </p:spPr>
        <p:txBody>
          <a:bodyPr wrap="square" rtlCol="0">
            <a:spAutoFit/>
          </a:bodyPr>
          <a:lstStyle/>
          <a:p>
            <a:r>
              <a:rPr lang="en-US" dirty="0"/>
              <a:t>Table 1</a:t>
            </a:r>
          </a:p>
        </p:txBody>
      </p:sp>
    </p:spTree>
    <p:extLst>
      <p:ext uri="{BB962C8B-B14F-4D97-AF65-F5344CB8AC3E}">
        <p14:creationId xmlns:p14="http://schemas.microsoft.com/office/powerpoint/2010/main" val="157443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1C5F934-4BC1-43BC-8C11-D7FF80425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7949F07E-43A8-4AE5-8071-17DADB6072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a:extLst>
              <a:ext uri="{FF2B5EF4-FFF2-40B4-BE49-F238E27FC236}">
                <a16:creationId xmlns:a16="http://schemas.microsoft.com/office/drawing/2014/main" id="{59C354C0-0CDD-46A0-8C70-01B09B611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8579" y="618517"/>
            <a:ext cx="3427091"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Image result for azure storage">
            <a:extLst>
              <a:ext uri="{FF2B5EF4-FFF2-40B4-BE49-F238E27FC236}">
                <a16:creationId xmlns:a16="http://schemas.microsoft.com/office/drawing/2014/main" id="{FF59F753-8390-4CA5-B2E3-23EBF656E2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79439" y="1488048"/>
            <a:ext cx="3102501" cy="1149135"/>
          </a:xfrm>
          <a:prstGeom prst="roundRect">
            <a:avLst>
              <a:gd name="adj" fmla="val 5301"/>
            </a:avLst>
          </a:prstGeom>
          <a:noFill/>
          <a:ln w="82550" cap="sq">
            <a:noFill/>
            <a:miter lim="800000"/>
          </a:ln>
          <a:effectLst/>
          <a:extLst>
            <a:ext uri="{909E8E84-426E-40DD-AFC4-6F175D3DCCD1}">
              <a14:hiddenFill xmlns:a14="http://schemas.microsoft.com/office/drawing/2010/main">
                <a:solidFill>
                  <a:srgbClr val="FFFFFF"/>
                </a:solidFill>
              </a14:hiddenFill>
            </a:ext>
          </a:extLst>
        </p:spPr>
      </p:pic>
      <p:pic>
        <p:nvPicPr>
          <p:cNvPr id="6" name="Picture 8" descr="Image result for azure storage">
            <a:extLst>
              <a:ext uri="{FF2B5EF4-FFF2-40B4-BE49-F238E27FC236}">
                <a16:creationId xmlns:a16="http://schemas.microsoft.com/office/drawing/2014/main" id="{C4001158-CC69-401E-8B39-C6092C6A46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66922" y="3429000"/>
            <a:ext cx="1383026" cy="1383026"/>
          </a:xfrm>
          <a:prstGeom prst="roundRect">
            <a:avLst>
              <a:gd name="adj" fmla="val 5301"/>
            </a:avLst>
          </a:prstGeom>
          <a:noFill/>
          <a:ln w="82550" cap="sq">
            <a:noFill/>
            <a:miter lim="800000"/>
          </a:ln>
          <a:effectLst/>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B8235C7-5B79-431E-A6E2-DA88CDDFD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0DFA6625-642D-427C-989D-FDA9BFCDD7EC}"/>
              </a:ext>
            </a:extLst>
          </p:cNvPr>
          <p:cNvSpPr/>
          <p:nvPr/>
        </p:nvSpPr>
        <p:spPr>
          <a:xfrm>
            <a:off x="913777" y="1113182"/>
            <a:ext cx="2240240" cy="64431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2500" b="1" dirty="0">
                <a:latin typeface="Calibri" panose="020F0502020204030204" pitchFamily="34" charset="0"/>
                <a:ea typeface="+mj-ea"/>
                <a:cs typeface="Calibri" panose="020F0502020204030204" pitchFamily="34" charset="0"/>
              </a:rPr>
              <a:t>Azure Storage</a:t>
            </a:r>
          </a:p>
        </p:txBody>
      </p:sp>
      <p:sp>
        <p:nvSpPr>
          <p:cNvPr id="3" name="Content Placeholder 2">
            <a:extLst>
              <a:ext uri="{FF2B5EF4-FFF2-40B4-BE49-F238E27FC236}">
                <a16:creationId xmlns:a16="http://schemas.microsoft.com/office/drawing/2014/main" id="{BC11054E-F606-4A4E-AC6F-40FF3C023395}"/>
              </a:ext>
            </a:extLst>
          </p:cNvPr>
          <p:cNvSpPr>
            <a:spLocks noGrp="1"/>
          </p:cNvSpPr>
          <p:nvPr>
            <p:ph sz="quarter" idx="13"/>
          </p:nvPr>
        </p:nvSpPr>
        <p:spPr>
          <a:xfrm>
            <a:off x="913777" y="1757493"/>
            <a:ext cx="6564207" cy="3881309"/>
          </a:xfrm>
        </p:spPr>
        <p:txBody>
          <a:bodyPr vert="horz" lIns="91440" tIns="45720" rIns="91440" bIns="45720" rtlCol="0">
            <a:normAutofit lnSpcReduction="10000"/>
          </a:bodyPr>
          <a:lstStyle/>
          <a:p>
            <a:r>
              <a:rPr lang="en-US" cap="none" dirty="0">
                <a:latin typeface="Calibri" panose="020F0502020204030204" pitchFamily="34" charset="0"/>
                <a:cs typeface="Calibri" panose="020F0502020204030204" pitchFamily="34" charset="0"/>
              </a:rPr>
              <a:t>Azure Storage is a Microsoft-managed cloud service that provides storage that is highly available, secure, durable, scalable and redundant. </a:t>
            </a:r>
          </a:p>
          <a:p>
            <a:r>
              <a:rPr lang="en-US" cap="none" dirty="0">
                <a:latin typeface="Calibri" panose="020F0502020204030204" pitchFamily="34" charset="0"/>
                <a:cs typeface="Calibri" panose="020F0502020204030204" pitchFamily="34" charset="0"/>
              </a:rPr>
              <a:t>It provides options for  images, audio, video, logs, configuration files, or sensor data from an IoT array to be stored in a way that can be easily accessible for analysis purposes.</a:t>
            </a:r>
          </a:p>
          <a:p>
            <a:r>
              <a:rPr lang="en-US" cap="none" dirty="0">
                <a:latin typeface="Calibri" panose="020F0502020204030204" pitchFamily="34" charset="0"/>
                <a:cs typeface="Calibri" panose="020F0502020204030204" pitchFamily="34" charset="0"/>
              </a:rPr>
              <a:t>It offers a massively scalable object store for data objects, a file system service for the cloud, a messaging store for reliable messaging, and a NoSQL store.</a:t>
            </a:r>
          </a:p>
          <a:p>
            <a:pPr>
              <a:lnSpc>
                <a:spcPct val="110000"/>
              </a:lnSpc>
            </a:pPr>
            <a:endParaRPr lang="en-US" sz="1900" dirty="0"/>
          </a:p>
        </p:txBody>
      </p:sp>
    </p:spTree>
    <p:extLst>
      <p:ext uri="{BB962C8B-B14F-4D97-AF65-F5344CB8AC3E}">
        <p14:creationId xmlns:p14="http://schemas.microsoft.com/office/powerpoint/2010/main" val="227666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9839-7F65-48BA-A524-7C6552C70375}"/>
              </a:ext>
            </a:extLst>
          </p:cNvPr>
          <p:cNvSpPr>
            <a:spLocks noGrp="1"/>
          </p:cNvSpPr>
          <p:nvPr>
            <p:ph type="title"/>
          </p:nvPr>
        </p:nvSpPr>
        <p:spPr>
          <a:xfrm>
            <a:off x="913775" y="874644"/>
            <a:ext cx="10364451" cy="689113"/>
          </a:xfrm>
        </p:spPr>
        <p:txBody>
          <a:bodyPr>
            <a:normAutofit fontScale="90000"/>
          </a:bodyPr>
          <a:lstStyle/>
          <a:p>
            <a:pPr algn="l"/>
            <a:r>
              <a:rPr lang="en-US" sz="2800" b="1" dirty="0">
                <a:latin typeface="Calibri" panose="020F0502020204030204" pitchFamily="34" charset="0"/>
                <a:cs typeface="Calibri" panose="020F0502020204030204" pitchFamily="34" charset="0"/>
              </a:rPr>
              <a:t>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Characteristics of Azure Storage</a:t>
            </a:r>
            <a:br>
              <a:rPr lang="en-US" b="1" dirty="0"/>
            </a:br>
            <a:br>
              <a:rPr lang="en-US" cap="none" dirty="0">
                <a:latin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E0ACF6EF-E4FA-45D4-84E2-78B404DE3B87}"/>
              </a:ext>
            </a:extLst>
          </p:cNvPr>
          <p:cNvSpPr>
            <a:spLocks noGrp="1"/>
          </p:cNvSpPr>
          <p:nvPr>
            <p:ph sz="quarter" idx="13"/>
          </p:nvPr>
        </p:nvSpPr>
        <p:spPr>
          <a:xfrm>
            <a:off x="913774" y="1219200"/>
            <a:ext cx="10363826" cy="5261112"/>
          </a:xfrm>
        </p:spPr>
        <p:txBody>
          <a:bodyPr>
            <a:normAutofit fontScale="25000" lnSpcReduction="20000"/>
          </a:bodyPr>
          <a:lstStyle/>
          <a:p>
            <a:r>
              <a:rPr lang="en-US" sz="6400" b="1" cap="none" dirty="0">
                <a:latin typeface="Calibri" panose="020F0502020204030204" pitchFamily="34" charset="0"/>
                <a:cs typeface="Calibri" panose="020F0502020204030204" pitchFamily="34" charset="0"/>
              </a:rPr>
              <a:t>Durable and highly available.</a:t>
            </a:r>
          </a:p>
          <a:p>
            <a:pPr marL="0" indent="0">
              <a:buNone/>
            </a:pPr>
            <a:r>
              <a:rPr lang="en-US" sz="6400" cap="none" dirty="0">
                <a:latin typeface="Calibri" panose="020F0502020204030204" pitchFamily="34" charset="0"/>
                <a:cs typeface="Calibri" panose="020F0502020204030204" pitchFamily="34" charset="0"/>
              </a:rPr>
              <a:t>     Replicate data across datacenters or geographical regions for additional protection from local catastrophe or</a:t>
            </a:r>
          </a:p>
          <a:p>
            <a:pPr marL="0" indent="0">
              <a:buNone/>
            </a:pPr>
            <a:r>
              <a:rPr lang="en-US" sz="6400" cap="none" dirty="0">
                <a:latin typeface="Calibri" panose="020F0502020204030204" pitchFamily="34" charset="0"/>
                <a:cs typeface="Calibri" panose="020F0502020204030204" pitchFamily="34" charset="0"/>
              </a:rPr>
              <a:t>    natural disaster. In this way remains highly available in the event of an unexpected outage.</a:t>
            </a:r>
          </a:p>
          <a:p>
            <a:r>
              <a:rPr lang="en-US" sz="6400" b="1" cap="none" dirty="0">
                <a:latin typeface="Calibri" panose="020F0502020204030204" pitchFamily="34" charset="0"/>
                <a:cs typeface="Calibri" panose="020F0502020204030204" pitchFamily="34" charset="0"/>
              </a:rPr>
              <a:t>Secure </a:t>
            </a:r>
          </a:p>
          <a:p>
            <a:pPr marL="0" indent="0">
              <a:buNone/>
            </a:pPr>
            <a:r>
              <a:rPr lang="en-US" sz="6400" cap="none" dirty="0">
                <a:latin typeface="Calibri" panose="020F0502020204030204" pitchFamily="34" charset="0"/>
                <a:cs typeface="Calibri" panose="020F0502020204030204" pitchFamily="34" charset="0"/>
              </a:rPr>
              <a:t>     All data written to Azure Storage is encrypted by the service and it provides you with fine-grained</a:t>
            </a:r>
          </a:p>
          <a:p>
            <a:pPr marL="0" indent="0">
              <a:buNone/>
            </a:pPr>
            <a:r>
              <a:rPr lang="en-US" sz="6400" cap="none" dirty="0">
                <a:latin typeface="Calibri" panose="020F0502020204030204" pitchFamily="34" charset="0"/>
                <a:cs typeface="Calibri" panose="020F0502020204030204" pitchFamily="34" charset="0"/>
              </a:rPr>
              <a:t>     control over who has access to your data.</a:t>
            </a:r>
          </a:p>
          <a:p>
            <a:r>
              <a:rPr lang="en-US" sz="6400" b="1" cap="none" dirty="0">
                <a:latin typeface="Calibri" panose="020F0502020204030204" pitchFamily="34" charset="0"/>
                <a:cs typeface="Calibri" panose="020F0502020204030204" pitchFamily="34" charset="0"/>
              </a:rPr>
              <a:t>Scalable</a:t>
            </a:r>
          </a:p>
          <a:p>
            <a:pPr marL="0" indent="0">
              <a:buNone/>
            </a:pPr>
            <a:r>
              <a:rPr lang="en-US" sz="6400" b="1" cap="none" dirty="0">
                <a:latin typeface="Calibri" panose="020F0502020204030204" pitchFamily="34" charset="0"/>
                <a:cs typeface="Calibri" panose="020F0502020204030204" pitchFamily="34" charset="0"/>
              </a:rPr>
              <a:t>     </a:t>
            </a:r>
            <a:r>
              <a:rPr lang="en-US" sz="6400" cap="none" dirty="0">
                <a:latin typeface="Calibri" panose="020F0502020204030204" pitchFamily="34" charset="0"/>
                <a:cs typeface="Calibri" panose="020F0502020204030204" pitchFamily="34" charset="0"/>
              </a:rPr>
              <a:t> It is designed to be massively scalable to meet the data storage and performance needs of today's applications.</a:t>
            </a:r>
          </a:p>
          <a:p>
            <a:r>
              <a:rPr lang="en-US" sz="6400" b="1" cap="none" dirty="0">
                <a:latin typeface="Calibri" panose="020F0502020204030204" pitchFamily="34" charset="0"/>
                <a:cs typeface="Calibri" panose="020F0502020204030204" pitchFamily="34" charset="0"/>
              </a:rPr>
              <a:t>Managed</a:t>
            </a:r>
          </a:p>
          <a:p>
            <a:pPr marL="0" indent="0">
              <a:buNone/>
            </a:pPr>
            <a:r>
              <a:rPr lang="en-US" sz="6400" cap="none" dirty="0">
                <a:latin typeface="Calibri" panose="020F0502020204030204" pitchFamily="34" charset="0"/>
                <a:cs typeface="Calibri" panose="020F0502020204030204" pitchFamily="34" charset="0"/>
              </a:rPr>
              <a:t>     Microsoft Azure handles hardware maintenance, updates, and critical issues for you.</a:t>
            </a:r>
          </a:p>
          <a:p>
            <a:r>
              <a:rPr lang="en-US" sz="6400" b="1" cap="none" dirty="0">
                <a:latin typeface="Calibri" panose="020F0502020204030204" pitchFamily="34" charset="0"/>
                <a:cs typeface="Calibri" panose="020F0502020204030204" pitchFamily="34" charset="0"/>
              </a:rPr>
              <a:t>Accessible</a:t>
            </a:r>
          </a:p>
          <a:p>
            <a:pPr lvl="1">
              <a:buFont typeface="Wingdings" panose="05000000000000000000" pitchFamily="2" charset="2"/>
              <a:buChar char="ü"/>
            </a:pPr>
            <a:r>
              <a:rPr lang="en-US" sz="6400" cap="none" dirty="0">
                <a:latin typeface="Calibri" panose="020F0502020204030204" pitchFamily="34" charset="0"/>
                <a:cs typeface="Calibri" panose="020F0502020204030204" pitchFamily="34" charset="0"/>
              </a:rPr>
              <a:t>Data in Azure Storage is accessible from anywhere in the world over HTTP or HTTPS</a:t>
            </a:r>
          </a:p>
          <a:p>
            <a:pPr lvl="1">
              <a:buFont typeface="Wingdings" panose="05000000000000000000" pitchFamily="2" charset="2"/>
              <a:buChar char="ü"/>
            </a:pPr>
            <a:r>
              <a:rPr lang="en-US" sz="6400" cap="none" dirty="0">
                <a:latin typeface="Calibri" panose="020F0502020204030204" pitchFamily="34" charset="0"/>
                <a:cs typeface="Calibri" panose="020F0502020204030204" pitchFamily="34" charset="0"/>
              </a:rPr>
              <a:t>Microsoft provides client libraries for Azure Storage in a variety of languages, including, .NET, Java, Node.js, Python, PHP Ruby, Go, and others, as well as a mature REST API, and supports scripting in Azure PowerShell or Azure CLI.</a:t>
            </a:r>
          </a:p>
          <a:p>
            <a:pPr lvl="1">
              <a:buFont typeface="Wingdings" panose="05000000000000000000" pitchFamily="2" charset="2"/>
              <a:buChar char="ü"/>
            </a:pPr>
            <a:r>
              <a:rPr lang="en-US" sz="6400" cap="none" dirty="0">
                <a:latin typeface="Calibri" panose="020F0502020204030204" pitchFamily="34" charset="0"/>
                <a:cs typeface="Calibri" panose="020F0502020204030204" pitchFamily="34" charset="0"/>
              </a:rPr>
              <a:t>Azure portal and Azure Storage Explorer offer easy visual solutions for working with your data </a:t>
            </a:r>
          </a:p>
          <a:p>
            <a:pPr marL="0" indent="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0848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Azure Storage services</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fontScale="92500" lnSpcReduction="20000"/>
          </a:bodyPr>
          <a:lstStyle/>
          <a:p>
            <a:r>
              <a:rPr lang="en-US" cap="none" dirty="0">
                <a:latin typeface="Calibri" panose="020F0502020204030204" pitchFamily="34" charset="0"/>
                <a:cs typeface="Calibri" panose="020F0502020204030204" pitchFamily="34" charset="0"/>
              </a:rPr>
              <a:t>Azure Storage includes these data services:</a:t>
            </a:r>
          </a:p>
          <a:p>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Azure Blobs</a:t>
            </a:r>
            <a:r>
              <a:rPr lang="en-US" cap="none" dirty="0">
                <a:latin typeface="Calibri" panose="020F0502020204030204" pitchFamily="34" charset="0"/>
                <a:cs typeface="Calibri" panose="020F0502020204030204" pitchFamily="34" charset="0"/>
              </a:rPr>
              <a:t>: A massively scalable object store for text and binary data.</a:t>
            </a:r>
          </a:p>
          <a:p>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Azure Files</a:t>
            </a:r>
            <a:r>
              <a:rPr lang="en-US" cap="none" dirty="0">
                <a:latin typeface="Calibri" panose="020F0502020204030204" pitchFamily="34" charset="0"/>
                <a:cs typeface="Calibri" panose="020F0502020204030204" pitchFamily="34" charset="0"/>
              </a:rPr>
              <a:t>: Managed file shares for cloud or on-premises deployments.</a:t>
            </a:r>
          </a:p>
          <a:p>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Azure Queues</a:t>
            </a:r>
            <a:r>
              <a:rPr lang="en-US" cap="none" dirty="0">
                <a:latin typeface="Calibri" panose="020F0502020204030204" pitchFamily="34" charset="0"/>
                <a:cs typeface="Calibri" panose="020F0502020204030204" pitchFamily="34" charset="0"/>
              </a:rPr>
              <a:t>: A messaging store for reliable messaging between application components.</a:t>
            </a:r>
          </a:p>
          <a:p>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Azure Tables</a:t>
            </a:r>
            <a:r>
              <a:rPr lang="en-US" cap="none" dirty="0">
                <a:latin typeface="Calibri" panose="020F0502020204030204" pitchFamily="34" charset="0"/>
                <a:cs typeface="Calibri" panose="020F0502020204030204" pitchFamily="34" charset="0"/>
              </a:rPr>
              <a:t>: A NoSQL store for schema less storage of structured data.</a:t>
            </a:r>
          </a:p>
          <a:p>
            <a:pPr marL="0" indent="0">
              <a:buNone/>
            </a:pPr>
            <a:endParaRPr lang="en-US" dirty="0"/>
          </a:p>
          <a:p>
            <a:pPr marL="0" indent="0">
              <a:buNone/>
            </a:pPr>
            <a:r>
              <a:rPr lang="en-US" sz="2100" cap="none" dirty="0">
                <a:latin typeface="Calibri" panose="020F0502020204030204" pitchFamily="34" charset="0"/>
                <a:cs typeface="Calibri" panose="020F0502020204030204" pitchFamily="34" charset="0"/>
              </a:rPr>
              <a:t>Each service is accessed through a storage account.</a:t>
            </a:r>
          </a:p>
          <a:p>
            <a:pPr marL="0" indent="0">
              <a:buNone/>
            </a:pPr>
            <a:endParaRPr lang="en-US" dirty="0"/>
          </a:p>
          <a:p>
            <a:endParaRPr lang="en-US" cap="none" dirty="0"/>
          </a:p>
        </p:txBody>
      </p:sp>
    </p:spTree>
    <p:extLst>
      <p:ext uri="{BB962C8B-B14F-4D97-AF65-F5344CB8AC3E}">
        <p14:creationId xmlns:p14="http://schemas.microsoft.com/office/powerpoint/2010/main" val="228938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Azure Blob Storage</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lnSpcReduction="10000"/>
          </a:bodyPr>
          <a:lstStyle/>
          <a:p>
            <a:r>
              <a:rPr lang="en-US" cap="none" dirty="0">
                <a:latin typeface="Calibri" panose="020F0502020204030204" pitchFamily="34" charset="0"/>
                <a:cs typeface="Calibri" panose="020F0502020204030204" pitchFamily="34" charset="0"/>
              </a:rPr>
              <a:t>Azure Blob storage is Microsoft's object storage solution for the cloud.</a:t>
            </a:r>
          </a:p>
          <a:p>
            <a:r>
              <a:rPr lang="en-US" cap="none" dirty="0">
                <a:latin typeface="Calibri" panose="020F0502020204030204" pitchFamily="34" charset="0"/>
                <a:cs typeface="Calibri" panose="020F0502020204030204" pitchFamily="34" charset="0"/>
              </a:rPr>
              <a:t>It is optimized for storing massive amounts of unstructured data(Unstructured data is data that doesn't adhere to a particular data model or definition, such as text or binary data). </a:t>
            </a:r>
          </a:p>
          <a:p>
            <a:pPr>
              <a:lnSpc>
                <a:spcPct val="130000"/>
              </a:lnSpc>
            </a:pPr>
            <a:r>
              <a:rPr lang="en-US" cap="none" dirty="0">
                <a:latin typeface="Calibri" panose="020F0502020204030204" pitchFamily="34" charset="0"/>
                <a:cs typeface="Calibri" panose="020F0502020204030204" pitchFamily="34" charset="0"/>
              </a:rPr>
              <a:t>Blob storage is designed for:</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Serving images or documents directly to a browser.</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Storing files for distributed access.</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Streaming video and audio.</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Writing to log files.</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Storing data for backup and restore, disaster recovery, and archiving.</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Storing data for analysis by an on-premises or Azure-hosted service.</a:t>
            </a:r>
          </a:p>
          <a:p>
            <a:pPr marL="0" indent="0">
              <a:buNone/>
            </a:pPr>
            <a:endParaRPr lang="en-US" dirty="0"/>
          </a:p>
          <a:p>
            <a:endParaRPr lang="en-US" cap="none" dirty="0"/>
          </a:p>
        </p:txBody>
      </p:sp>
    </p:spTree>
    <p:extLst>
      <p:ext uri="{BB962C8B-B14F-4D97-AF65-F5344CB8AC3E}">
        <p14:creationId xmlns:p14="http://schemas.microsoft.com/office/powerpoint/2010/main" val="136241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393752"/>
            <a:ext cx="10364451" cy="715108"/>
          </a:xfrm>
        </p:spPr>
        <p:txBody>
          <a:bodyPr>
            <a:normAutofit fontScale="90000"/>
          </a:bodyPr>
          <a:lstStyle/>
          <a:p>
            <a:pPr algn="l"/>
            <a:br>
              <a:rPr lang="en-IN" b="1" dirty="0"/>
            </a:br>
            <a:br>
              <a:rPr lang="en-IN" b="1" dirty="0"/>
            </a:br>
            <a:r>
              <a:rPr lang="en-US" sz="2800" b="1" dirty="0"/>
              <a:t>Azure Blob Storage</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232453"/>
            <a:ext cx="11066816" cy="5406885"/>
          </a:xfrm>
        </p:spPr>
        <p:txBody>
          <a:bodyPr>
            <a:normAutofit fontScale="47500" lnSpcReduction="20000"/>
          </a:bodyPr>
          <a:lstStyle/>
          <a:p>
            <a:r>
              <a:rPr lang="en-US" sz="3400" cap="none" dirty="0">
                <a:latin typeface="Calibri" panose="020F0502020204030204" pitchFamily="34" charset="0"/>
                <a:cs typeface="Calibri" panose="020F0502020204030204" pitchFamily="34" charset="0"/>
              </a:rPr>
              <a:t>Blob storage offers three types of resources:</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The storage account</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A container in the storage account</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A blob in a container</a:t>
            </a:r>
          </a:p>
          <a:p>
            <a:r>
              <a:rPr lang="en-US" sz="3400" cap="none" dirty="0">
                <a:latin typeface="Calibri" panose="020F0502020204030204" pitchFamily="34" charset="0"/>
                <a:cs typeface="Calibri" panose="020F0502020204030204" pitchFamily="34" charset="0"/>
              </a:rPr>
              <a:t>The diagram in the right shows the relationship between these resources.</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Storage accounts: Every object that you store in Azure Storage has an address that includes your unique account name. The combination of the account name and the Azure Storage blob endpoint forms the base address for the objects in your storage account.</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Containers: A container organizes a set of blobs, like a directory in a file system. A storage account can include an unlimited number of containers, and a container can store an unlimited number of blobs. The container name must be lowercase.</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Blobs: Azure Storage supports three types of blobs:  Block blobs, Append blobs, Page blobs </a:t>
            </a:r>
          </a:p>
          <a:p>
            <a:r>
              <a:rPr lang="en-US" sz="3400" cap="none" dirty="0">
                <a:latin typeface="Calibri" panose="020F0502020204030204" pitchFamily="34" charset="0"/>
                <a:cs typeface="Calibri" panose="020F0502020204030204" pitchFamily="34" charset="0"/>
              </a:rPr>
              <a:t>All blobs reflect committed changes immediately. Each version of the blob has a unique tag, called an </a:t>
            </a:r>
            <a:r>
              <a:rPr lang="en-US" sz="3400" cap="none" dirty="0" err="1">
                <a:latin typeface="Calibri" panose="020F0502020204030204" pitchFamily="34" charset="0"/>
                <a:cs typeface="Calibri" panose="020F0502020204030204" pitchFamily="34" charset="0"/>
              </a:rPr>
              <a:t>ETag</a:t>
            </a:r>
            <a:r>
              <a:rPr lang="en-US" sz="3400" cap="none" dirty="0">
                <a:latin typeface="Calibri" panose="020F0502020204030204" pitchFamily="34" charset="0"/>
                <a:cs typeface="Calibri" panose="020F0502020204030204" pitchFamily="34" charset="0"/>
              </a:rPr>
              <a:t>, with access conditions to assure you only change a specific instance of the blob.</a:t>
            </a:r>
          </a:p>
          <a:p>
            <a:r>
              <a:rPr lang="en-US" sz="3400" cap="none" dirty="0">
                <a:latin typeface="Calibri" panose="020F0502020204030204" pitchFamily="34" charset="0"/>
                <a:cs typeface="Calibri" panose="020F0502020204030204" pitchFamily="34" charset="0"/>
              </a:rPr>
              <a:t>Any blob can be leased for exclusive write access. When a blob is leased, only calls that include the current lease ID can modify the blob or (for block blobs) its blocks.</a:t>
            </a:r>
          </a:p>
          <a:p>
            <a:r>
              <a:rPr lang="en-US" sz="3400" cap="none" dirty="0">
                <a:latin typeface="Calibri" panose="020F0502020204030204" pitchFamily="34" charset="0"/>
                <a:cs typeface="Calibri" panose="020F0502020204030204" pitchFamily="34" charset="0"/>
              </a:rPr>
              <a:t>You specify the blob type when you create the blob. Once the blob has been created, its type cannot be changed, and it can be updated only by using operations appropriate for that blob type, i.e., writing a block or list of blocks to a block blob, appending blocks to a append blob, and writing pages to a page blob.</a:t>
            </a:r>
          </a:p>
          <a:p>
            <a:endParaRPr lang="en-US" sz="1800" cap="none" dirty="0">
              <a:latin typeface="Calibri" panose="020F0502020204030204" pitchFamily="34" charset="0"/>
              <a:cs typeface="Calibri" panose="020F0502020204030204" pitchFamily="34" charset="0"/>
            </a:endParaRPr>
          </a:p>
          <a:p>
            <a:pPr marL="0" indent="0">
              <a:buNone/>
            </a:pPr>
            <a:endParaRPr lang="en-US" dirty="0"/>
          </a:p>
          <a:p>
            <a:endParaRPr lang="en-US" cap="none" dirty="0"/>
          </a:p>
        </p:txBody>
      </p:sp>
      <p:pic>
        <p:nvPicPr>
          <p:cNvPr id="6" name="Picture 5">
            <a:extLst>
              <a:ext uri="{FF2B5EF4-FFF2-40B4-BE49-F238E27FC236}">
                <a16:creationId xmlns:a16="http://schemas.microsoft.com/office/drawing/2014/main" id="{D50B22B5-BAB7-46BA-B312-8F459FE30C50}"/>
              </a:ext>
            </a:extLst>
          </p:cNvPr>
          <p:cNvPicPr>
            <a:picLocks noChangeAspect="1"/>
          </p:cNvPicPr>
          <p:nvPr/>
        </p:nvPicPr>
        <p:blipFill>
          <a:blip r:embed="rId2"/>
          <a:stretch>
            <a:fillRect/>
          </a:stretch>
        </p:blipFill>
        <p:spPr>
          <a:xfrm>
            <a:off x="8009029" y="-27504"/>
            <a:ext cx="3645912" cy="1557620"/>
          </a:xfrm>
          <a:prstGeom prst="rect">
            <a:avLst/>
          </a:prstGeom>
        </p:spPr>
      </p:pic>
    </p:spTree>
    <p:extLst>
      <p:ext uri="{BB962C8B-B14F-4D97-AF65-F5344CB8AC3E}">
        <p14:creationId xmlns:p14="http://schemas.microsoft.com/office/powerpoint/2010/main" val="285289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IN" sz="2800" b="1" dirty="0"/>
              <a:t>Azure </a:t>
            </a:r>
            <a:r>
              <a:rPr lang="en-US" sz="2800" b="1" dirty="0"/>
              <a:t>deployment model</a:t>
            </a:r>
            <a:br>
              <a:rPr lang="en-IN" b="1" dirty="0"/>
            </a:b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r>
              <a:rPr lang="en-US" cap="none" dirty="0">
                <a:latin typeface="Calibri" panose="020F0502020204030204" pitchFamily="34" charset="0"/>
                <a:cs typeface="Calibri" panose="020F0502020204030204" pitchFamily="34" charset="0"/>
              </a:rPr>
              <a:t>Azure currently supports two deployment models</a:t>
            </a:r>
          </a:p>
          <a:p>
            <a:pPr lvl="1">
              <a:buFont typeface="Wingdings" panose="05000000000000000000" pitchFamily="2" charset="2"/>
              <a:buChar char="ü"/>
            </a:pPr>
            <a:r>
              <a:rPr lang="en-US" cap="none" dirty="0">
                <a:latin typeface="Calibri" panose="020F0502020204030204" pitchFamily="34" charset="0"/>
                <a:cs typeface="Calibri" panose="020F0502020204030204" pitchFamily="34" charset="0"/>
              </a:rPr>
              <a:t>Azure Service Management (ASM) </a:t>
            </a:r>
          </a:p>
          <a:p>
            <a:pPr lvl="1">
              <a:buFont typeface="Wingdings" panose="05000000000000000000" pitchFamily="2" charset="2"/>
              <a:buChar char="ü"/>
            </a:pPr>
            <a:r>
              <a:rPr lang="en-US" cap="none" dirty="0">
                <a:latin typeface="Calibri" panose="020F0502020204030204" pitchFamily="34" charset="0"/>
                <a:cs typeface="Calibri" panose="020F0502020204030204" pitchFamily="34" charset="0"/>
              </a:rPr>
              <a:t>Azure Resource Manager (ARM).</a:t>
            </a:r>
          </a:p>
          <a:p>
            <a:pPr marL="0" indent="0">
              <a:buNone/>
            </a:pPr>
            <a:r>
              <a:rPr lang="en-US" cap="none" dirty="0">
                <a:latin typeface="Calibri" panose="020F0502020204030204" pitchFamily="34" charset="0"/>
                <a:cs typeface="Calibri" panose="020F0502020204030204" pitchFamily="34" charset="0"/>
              </a:rPr>
              <a:t>Table B will  help in explaining the same</a:t>
            </a:r>
            <a:endParaRPr lang="en-IN" cap="none" dirty="0">
              <a:latin typeface="Calibri" panose="020F0502020204030204" pitchFamily="34" charset="0"/>
              <a:cs typeface="Calibri" panose="020F0502020204030204" pitchFamily="34" charset="0"/>
            </a:endParaRPr>
          </a:p>
          <a:p>
            <a:pPr marL="0" indent="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352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Types of Blobs - Block blobs</a:t>
            </a: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lnSpcReduction="10000"/>
          </a:bodyPr>
          <a:lstStyle/>
          <a:p>
            <a:r>
              <a:rPr lang="en-US" sz="2100" cap="none" dirty="0">
                <a:latin typeface="Calibri" panose="020F0502020204030204" pitchFamily="34" charset="0"/>
                <a:cs typeface="Calibri" panose="020F0502020204030204" pitchFamily="34" charset="0"/>
              </a:rPr>
              <a:t>Block blobs: store text and binary data, up to about 4.75 TB</a:t>
            </a:r>
            <a:r>
              <a:rPr lang="sv-SE" sz="2100" cap="none" dirty="0">
                <a:latin typeface="Calibri" panose="020F0502020204030204" pitchFamily="34" charset="0"/>
                <a:cs typeface="Calibri" panose="020F0502020204030204" pitchFamily="34" charset="0"/>
              </a:rPr>
              <a:t> (100 MB X 50,000 blocks)</a:t>
            </a:r>
            <a:r>
              <a:rPr lang="en-US" sz="2100" cap="none"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Block blobs are made up of blocks of data that can be managed individually and identified  by a block ID.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Block blobs are comprised of blocks, each of which is identified by a block ID. You create or modify a block blob by writing a set of blocks and committing them by their block IDs.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New blocks remain in an uncommitted state until they are specifically committed or discarded. There can be a maximum of 100,000 uncommitted blocks.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Writing a block does not update the last modified time of an existing blob.</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With a block blob, you can upload multiple blocks in parallel to decrease upload time.</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Each block can include an MD5 hash to verify the transfer, so you can track upload progress and re-send blocks as needed.</a:t>
            </a:r>
          </a:p>
          <a:p>
            <a:pPr marL="0" indent="0">
              <a:buNone/>
            </a:pPr>
            <a:endParaRPr lang="en-US" dirty="0"/>
          </a:p>
          <a:p>
            <a:endParaRPr lang="en-US" cap="none" dirty="0"/>
          </a:p>
        </p:txBody>
      </p:sp>
    </p:spTree>
    <p:extLst>
      <p:ext uri="{BB962C8B-B14F-4D97-AF65-F5344CB8AC3E}">
        <p14:creationId xmlns:p14="http://schemas.microsoft.com/office/powerpoint/2010/main" val="537297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Types of Blobs - Append blobs</a:t>
            </a: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a:bodyPr>
          <a:lstStyle/>
          <a:p>
            <a:r>
              <a:rPr lang="en-US" sz="2100" cap="none" dirty="0">
                <a:latin typeface="Calibri" panose="020F0502020204030204" pitchFamily="34" charset="0"/>
                <a:cs typeface="Calibri" panose="020F0502020204030204" pitchFamily="34" charset="0"/>
              </a:rPr>
              <a:t>Append blobs: Append Blobs are made up of blocks like block blobs, but are optimized for append operations.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Append blobs are ideal for scenarios such as logging data from virtual machines.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When you modify an append blob, blocks are added to the end of the blob only, via the </a:t>
            </a:r>
            <a:r>
              <a:rPr lang="en-US" sz="21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Append Block</a:t>
            </a:r>
            <a:r>
              <a:rPr lang="en-US" sz="2100" cap="none" dirty="0">
                <a:latin typeface="Calibri" panose="020F0502020204030204" pitchFamily="34" charset="0"/>
                <a:cs typeface="Calibri" panose="020F0502020204030204" pitchFamily="34" charset="0"/>
              </a:rPr>
              <a:t> operation.</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Updating or deleting of existing blocks is not supported.</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Unlike a block blob, an append blob does not expose its block IDs.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The maximum size of an append blob is therefore slightly more than 195 GB (4 MB X 50,000 blocks).</a:t>
            </a:r>
          </a:p>
          <a:p>
            <a:pPr>
              <a:buFont typeface="Wingdings" panose="05000000000000000000" pitchFamily="2" charset="2"/>
              <a:buChar char="ü"/>
            </a:pPr>
            <a:endParaRPr lang="en-US" sz="2100" cap="none" dirty="0">
              <a:latin typeface="Calibri" panose="020F0502020204030204" pitchFamily="34" charset="0"/>
              <a:cs typeface="Calibri" panose="020F0502020204030204" pitchFamily="34" charset="0"/>
            </a:endParaRPr>
          </a:p>
          <a:p>
            <a:endParaRPr lang="en-US" cap="none" dirty="0"/>
          </a:p>
        </p:txBody>
      </p:sp>
    </p:spTree>
    <p:extLst>
      <p:ext uri="{BB962C8B-B14F-4D97-AF65-F5344CB8AC3E}">
        <p14:creationId xmlns:p14="http://schemas.microsoft.com/office/powerpoint/2010/main" val="749650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Types of Blobs - Page blobs</a:t>
            </a: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fontScale="92500"/>
          </a:bodyPr>
          <a:lstStyle/>
          <a:p>
            <a:r>
              <a:rPr lang="en-US" sz="2100" cap="none" dirty="0">
                <a:latin typeface="Calibri" panose="020F0502020204030204" pitchFamily="34" charset="0"/>
                <a:cs typeface="Calibri" panose="020F0502020204030204" pitchFamily="34" charset="0"/>
              </a:rPr>
              <a:t>Page blobs: Store random access files up to 8 TB in size.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Page blobs store virtual hard drive (VHD) files and serve as disks for Azure virtual machines.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Page blobs are a collection of 512-byte pages optimized for random read and write operations.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To create a page blob, you initialize the page blob and specify the maximum size the page blob will    grow.</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To add or update the contents of a page blob, you write a page or pages by specifying an offset and a range that align to 512-byte page boundaries.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Azure virtual machine disks are backed by page blobs.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Azure offers two types of durable disk storage: premium and standard.</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Premium storage for page blobs is designed for Azure virtual machine workloads that require consistent high performance and low latency.</a:t>
            </a:r>
          </a:p>
          <a:p>
            <a:pPr>
              <a:buFont typeface="Wingdings" panose="05000000000000000000" pitchFamily="2" charset="2"/>
              <a:buChar char="ü"/>
            </a:pPr>
            <a:endParaRPr lang="en-US" sz="2100" cap="none" dirty="0">
              <a:latin typeface="Calibri" panose="020F0502020204030204" pitchFamily="34" charset="0"/>
              <a:cs typeface="Calibri" panose="020F0502020204030204" pitchFamily="34" charset="0"/>
            </a:endParaRPr>
          </a:p>
          <a:p>
            <a:endParaRPr lang="en-US" cap="none" dirty="0"/>
          </a:p>
        </p:txBody>
      </p:sp>
    </p:spTree>
    <p:extLst>
      <p:ext uri="{BB962C8B-B14F-4D97-AF65-F5344CB8AC3E}">
        <p14:creationId xmlns:p14="http://schemas.microsoft.com/office/powerpoint/2010/main" val="1329769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1899" y="225796"/>
            <a:ext cx="10364451" cy="715108"/>
          </a:xfrm>
        </p:spPr>
        <p:txBody>
          <a:bodyPr>
            <a:normAutofit fontScale="90000"/>
          </a:bodyPr>
          <a:lstStyle/>
          <a:p>
            <a:pPr algn="l"/>
            <a:br>
              <a:rPr lang="en-IN" b="1" dirty="0"/>
            </a:br>
            <a:br>
              <a:rPr lang="en-IN" b="1" dirty="0"/>
            </a:br>
            <a:r>
              <a:rPr lang="en-US" sz="2800" b="1" dirty="0"/>
              <a:t>Create a snapshot of a blob</a:t>
            </a: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2524" y="715108"/>
            <a:ext cx="10363826" cy="5917096"/>
          </a:xfrm>
        </p:spPr>
        <p:txBody>
          <a:bodyPr>
            <a:noAutofit/>
          </a:bodyPr>
          <a:lstStyle/>
          <a:p>
            <a:r>
              <a:rPr lang="en-US" sz="1300" cap="none" dirty="0">
                <a:latin typeface="Calibri" panose="020F0502020204030204" pitchFamily="34" charset="0"/>
                <a:cs typeface="Calibri" panose="020F0502020204030204" pitchFamily="34" charset="0"/>
              </a:rPr>
              <a:t>A blob snapshot is a read-only version of a blob that's taken at a single point in time. </a:t>
            </a:r>
          </a:p>
          <a:p>
            <a:r>
              <a:rPr lang="en-US" sz="1300" cap="none" dirty="0">
                <a:latin typeface="Calibri" panose="020F0502020204030204" pitchFamily="34" charset="0"/>
                <a:cs typeface="Calibri" panose="020F0502020204030204" pitchFamily="34" charset="0"/>
              </a:rPr>
              <a:t>After a snapshot has been created, it can be read, copied, or deleted, but not modified. Snapshots provide a way to back up a blob as it appears at a particular moment in time.</a:t>
            </a:r>
          </a:p>
          <a:p>
            <a:r>
              <a:rPr lang="en-US" sz="1300" cap="none" dirty="0">
                <a:latin typeface="Calibri" panose="020F0502020204030204" pitchFamily="34" charset="0"/>
                <a:cs typeface="Calibri" panose="020F0502020204030204" pitchFamily="34" charset="0"/>
              </a:rPr>
              <a:t>A snapshot of a blob has the same name as the base blob from which the snapshot is taken, with a </a:t>
            </a:r>
            <a:r>
              <a:rPr lang="en-US" sz="1300" cap="none" dirty="0" err="1">
                <a:latin typeface="Calibri" panose="020F0502020204030204" pitchFamily="34" charset="0"/>
                <a:cs typeface="Calibri" panose="020F0502020204030204" pitchFamily="34" charset="0"/>
              </a:rPr>
              <a:t>DateTime</a:t>
            </a:r>
            <a:endParaRPr lang="en-US" sz="1300" cap="none" dirty="0">
              <a:latin typeface="Calibri" panose="020F0502020204030204" pitchFamily="34" charset="0"/>
              <a:cs typeface="Calibri" panose="020F0502020204030204" pitchFamily="34" charset="0"/>
            </a:endParaRPr>
          </a:p>
          <a:p>
            <a:r>
              <a:rPr lang="en-US" sz="1300" cap="none" dirty="0">
                <a:latin typeface="Calibri" panose="020F0502020204030204" pitchFamily="34" charset="0"/>
                <a:cs typeface="Calibri" panose="020F0502020204030204" pitchFamily="34" charset="0"/>
              </a:rPr>
              <a:t>    value appended to indicate the time at which the snapshot was taken</a:t>
            </a:r>
          </a:p>
          <a:p>
            <a:r>
              <a:rPr lang="en-US" sz="1300" cap="none" dirty="0">
                <a:latin typeface="Calibri" panose="020F0502020204030204" pitchFamily="34" charset="0"/>
                <a:cs typeface="Calibri" panose="020F0502020204030204" pitchFamily="34" charset="0"/>
              </a:rPr>
              <a:t>Example of page blob URI : http://storagesample.core.blob.windows.net/mydrives/myvhd</a:t>
            </a:r>
          </a:p>
          <a:p>
            <a:r>
              <a:rPr lang="en-US" sz="1300" cap="none" dirty="0">
                <a:latin typeface="Calibri" panose="020F0502020204030204" pitchFamily="34" charset="0"/>
                <a:cs typeface="Calibri" panose="020F0502020204030204" pitchFamily="34" charset="0"/>
              </a:rPr>
              <a:t>The snapshot URI will be something like  </a:t>
            </a:r>
            <a:r>
              <a:rPr lang="en-US" sz="13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http://storagesample.core.blob.windows.net/mydrives/myvhd?snapshot=2011-03-09T01:42:34.9360000Z</a:t>
            </a:r>
            <a:endParaRPr lang="en-US" sz="1300" cap="none" dirty="0">
              <a:latin typeface="Calibri" panose="020F0502020204030204" pitchFamily="34" charset="0"/>
              <a:cs typeface="Calibri" panose="020F0502020204030204" pitchFamily="34" charset="0"/>
            </a:endParaRPr>
          </a:p>
          <a:p>
            <a:r>
              <a:rPr lang="en-US" sz="1300" cap="none" dirty="0">
                <a:latin typeface="Calibri" panose="020F0502020204030204" pitchFamily="34" charset="0"/>
                <a:cs typeface="Calibri" panose="020F0502020204030204" pitchFamily="34" charset="0"/>
              </a:rPr>
              <a:t>A blob may have any number of snapshots. Snapshots persist until they're explicitly deleted.</a:t>
            </a:r>
          </a:p>
          <a:p>
            <a:r>
              <a:rPr lang="en-US" sz="1300" cap="none" dirty="0">
                <a:latin typeface="Calibri" panose="020F0502020204030204" pitchFamily="34" charset="0"/>
                <a:cs typeface="Calibri" panose="020F0502020204030204" pitchFamily="34" charset="0"/>
              </a:rPr>
              <a:t>You can copy a snapshot over its base blob. By promoting a snapshot to the position of the base blob, you can restore an earlier version of a blob. The snapshot remains, but its source is overwritten with a copy that can be both read and written.</a:t>
            </a:r>
          </a:p>
          <a:p>
            <a:r>
              <a:rPr lang="en-US" sz="1300" cap="none" dirty="0">
                <a:latin typeface="Calibri" panose="020F0502020204030204" pitchFamily="34" charset="0"/>
                <a:cs typeface="Calibri" panose="020F0502020204030204" pitchFamily="34" charset="0"/>
              </a:rPr>
              <a:t>You can copy a snapshot to a destination blob that has a different name. The resulting destination blob is a writeable blob, not a snapshot.</a:t>
            </a:r>
          </a:p>
          <a:p>
            <a:r>
              <a:rPr lang="en-US" sz="1300" cap="none" dirty="0">
                <a:latin typeface="Calibri" panose="020F0502020204030204" pitchFamily="34" charset="0"/>
                <a:cs typeface="Calibri" panose="020F0502020204030204" pitchFamily="34" charset="0"/>
              </a:rPr>
              <a:t>When a source blob is copied, any snapshots of the source blob are not copied to the destination.</a:t>
            </a:r>
          </a:p>
          <a:p>
            <a:r>
              <a:rPr lang="en-US" sz="1300" cap="none" dirty="0">
                <a:latin typeface="Calibri" panose="020F0502020204030204" pitchFamily="34" charset="0"/>
                <a:cs typeface="Calibri" panose="020F0502020204030204" pitchFamily="34" charset="0"/>
              </a:rPr>
              <a:t>When a destination blob is overwritten by a copy, any snapshots associated with the destination blob remain intact under its name.</a:t>
            </a:r>
          </a:p>
          <a:p>
            <a:r>
              <a:rPr lang="en-US" sz="1300" cap="none" dirty="0">
                <a:latin typeface="Calibri" panose="020F0502020204030204" pitchFamily="34" charset="0"/>
                <a:cs typeface="Calibri" panose="020F0502020204030204" pitchFamily="34" charset="0"/>
              </a:rPr>
              <a:t>When you create a snapshot of a block blob, the blob's committed block list is also copied to the snapshot. Any uncommitted blocks are not copied.</a:t>
            </a:r>
          </a:p>
          <a:p>
            <a:r>
              <a:rPr lang="en-US" sz="1300" cap="none" dirty="0">
                <a:latin typeface="Calibri" panose="020F0502020204030204" pitchFamily="34" charset="0"/>
                <a:cs typeface="Calibri" panose="020F0502020204030204" pitchFamily="34" charset="0"/>
              </a:rPr>
              <a:t>You can specify an access condition so that the snapshot is created only if that condition is met. If the specified condition isn't met, the snapshot isn't created, and Azure Blob storage returns status code </a:t>
            </a:r>
            <a:r>
              <a:rPr lang="en-US" sz="1300" cap="none" dirty="0" err="1">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HTTPStatusCode.PreconditionFailed</a:t>
            </a:r>
            <a:r>
              <a:rPr lang="en-US" sz="1300" cap="none" dirty="0">
                <a:latin typeface="Calibri" panose="020F0502020204030204" pitchFamily="34" charset="0"/>
                <a:cs typeface="Calibri" panose="020F0502020204030204" pitchFamily="34" charset="0"/>
              </a:rPr>
              <a:t>.</a:t>
            </a:r>
          </a:p>
          <a:p>
            <a:r>
              <a:rPr lang="en-US" sz="1300" cap="none" dirty="0">
                <a:latin typeface="Calibri" panose="020F0502020204030204" pitchFamily="34" charset="0"/>
                <a:cs typeface="Calibri" panose="020F0502020204030204" pitchFamily="34" charset="0"/>
              </a:rPr>
              <a:t>A blob that has snapshots can't be deleted unless the snapshots are also deleted. You can delete a snapshot individually, or you can delete all snapshots when you delete the source blob. If you try to delete a blob that still has snapshots, your call returns an error.</a:t>
            </a:r>
          </a:p>
          <a:p>
            <a:pPr marL="0" indent="0">
              <a:buNone/>
            </a:pPr>
            <a:endParaRPr lang="en-US" sz="1300" cap="none" dirty="0">
              <a:latin typeface="Calibri" panose="020F0502020204030204" pitchFamily="34" charset="0"/>
              <a:cs typeface="Calibri" panose="020F0502020204030204" pitchFamily="34" charset="0"/>
            </a:endParaRPr>
          </a:p>
          <a:p>
            <a:endParaRPr lang="en-US" sz="1400" cap="none" dirty="0"/>
          </a:p>
        </p:txBody>
      </p:sp>
    </p:spTree>
    <p:extLst>
      <p:ext uri="{BB962C8B-B14F-4D97-AF65-F5344CB8AC3E}">
        <p14:creationId xmlns:p14="http://schemas.microsoft.com/office/powerpoint/2010/main" val="2082426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err="1"/>
              <a:t>AzCopy</a:t>
            </a:r>
            <a:r>
              <a:rPr lang="en-US" sz="2800" b="1" dirty="0"/>
              <a:t> Authorization Credentials</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a:bodyPr>
          <a:lstStyle/>
          <a:p>
            <a:r>
              <a:rPr lang="en-US" sz="2100" cap="none" dirty="0">
                <a:latin typeface="Calibri" panose="020F0502020204030204" pitchFamily="34" charset="0"/>
                <a:cs typeface="Calibri" panose="020F0502020204030204" pitchFamily="34" charset="0"/>
              </a:rPr>
              <a:t>You can provide authorization credentials by using </a:t>
            </a:r>
          </a:p>
          <a:p>
            <a:pPr marL="742950" lvl="1" indent="-285750"/>
            <a:r>
              <a:rPr lang="en-US" dirty="0">
                <a:solidFill>
                  <a:schemeClr val="bg2"/>
                </a:solidFill>
              </a:rPr>
              <a:t>Azure Active Directory (AD), </a:t>
            </a:r>
          </a:p>
          <a:p>
            <a:pPr marL="742950" lvl="1" indent="-285750"/>
            <a:r>
              <a:rPr lang="en-US" dirty="0">
                <a:solidFill>
                  <a:schemeClr val="bg2"/>
                </a:solidFill>
              </a:rPr>
              <a:t>Shared Access Signature (SAS) token.</a:t>
            </a:r>
          </a:p>
          <a:p>
            <a:r>
              <a:rPr lang="en-US" sz="2100" cap="none" dirty="0">
                <a:latin typeface="Calibri" panose="020F0502020204030204" pitchFamily="34" charset="0"/>
                <a:cs typeface="Calibri" panose="020F0502020204030204" pitchFamily="34" charset="0"/>
              </a:rPr>
              <a:t>Option 1: Use Azure Active Directory: By using Azure Active Directory, you can provide credentials once instead of having to append a SAS token to each command.</a:t>
            </a:r>
          </a:p>
          <a:p>
            <a:r>
              <a:rPr lang="en-US" sz="2100" cap="none" dirty="0">
                <a:latin typeface="Calibri" panose="020F0502020204030204" pitchFamily="34" charset="0"/>
                <a:cs typeface="Calibri" panose="020F0502020204030204" pitchFamily="34" charset="0"/>
              </a:rPr>
              <a:t>Option 2: Shared Access Signature(SAS): You can append a SAS token to each source or destination URL that use in your </a:t>
            </a:r>
            <a:r>
              <a:rPr lang="en-US" sz="2100" cap="none" dirty="0" err="1">
                <a:latin typeface="Calibri" panose="020F0502020204030204" pitchFamily="34" charset="0"/>
                <a:cs typeface="Calibri" panose="020F0502020204030204" pitchFamily="34" charset="0"/>
              </a:rPr>
              <a:t>AzCopy</a:t>
            </a:r>
            <a:r>
              <a:rPr lang="en-US" sz="2100" cap="none" dirty="0">
                <a:latin typeface="Calibri" panose="020F0502020204030204" pitchFamily="34" charset="0"/>
                <a:cs typeface="Calibri" panose="020F0502020204030204" pitchFamily="34" charset="0"/>
              </a:rPr>
              <a:t> commands.</a:t>
            </a:r>
          </a:p>
          <a:p>
            <a:endParaRPr lang="en-US" cap="none" dirty="0"/>
          </a:p>
        </p:txBody>
      </p:sp>
      <p:pic>
        <p:nvPicPr>
          <p:cNvPr id="6" name="Picture 5">
            <a:extLst>
              <a:ext uri="{FF2B5EF4-FFF2-40B4-BE49-F238E27FC236}">
                <a16:creationId xmlns:a16="http://schemas.microsoft.com/office/drawing/2014/main" id="{FA4CA729-CF23-41B4-9E6F-D87498267B04}"/>
              </a:ext>
            </a:extLst>
          </p:cNvPr>
          <p:cNvPicPr>
            <a:picLocks noChangeAspect="1"/>
          </p:cNvPicPr>
          <p:nvPr/>
        </p:nvPicPr>
        <p:blipFill>
          <a:blip r:embed="rId2"/>
          <a:stretch>
            <a:fillRect/>
          </a:stretch>
        </p:blipFill>
        <p:spPr>
          <a:xfrm>
            <a:off x="6902505" y="397463"/>
            <a:ext cx="5090711" cy="1669980"/>
          </a:xfrm>
          <a:prstGeom prst="rect">
            <a:avLst/>
          </a:prstGeom>
        </p:spPr>
      </p:pic>
    </p:spTree>
    <p:extLst>
      <p:ext uri="{BB962C8B-B14F-4D97-AF65-F5344CB8AC3E}">
        <p14:creationId xmlns:p14="http://schemas.microsoft.com/office/powerpoint/2010/main" val="3622788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US" sz="2800" b="1" dirty="0"/>
              <a:t>Secure Access  Signature(SAS): </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fontScale="85000" lnSpcReduction="10000"/>
          </a:bodyPr>
          <a:lstStyle/>
          <a:p>
            <a:r>
              <a:rPr lang="en-US" sz="2300" cap="none" dirty="0">
                <a:latin typeface="Calibri" panose="020F0502020204030204" pitchFamily="34" charset="0"/>
                <a:cs typeface="Calibri" panose="020F0502020204030204" pitchFamily="34" charset="0"/>
              </a:rPr>
              <a:t>With a SAS, you have granular control over how a client can access your data. You can control what resources the client may access, what permissions they have on those resources, and how long the SAS is valid, among other parameters.</a:t>
            </a:r>
          </a:p>
          <a:p>
            <a:r>
              <a:rPr lang="en-US" sz="2300" cap="none" dirty="0">
                <a:latin typeface="Calibri" panose="020F0502020204030204" pitchFamily="34" charset="0"/>
                <a:cs typeface="Calibri" panose="020F0502020204030204" pitchFamily="34" charset="0"/>
              </a:rPr>
              <a:t>The SAS is a URI that includes all the information in its query parameters needed to authenticate access to the blob or container. </a:t>
            </a:r>
          </a:p>
          <a:p>
            <a:r>
              <a:rPr lang="en-US" sz="2300" cap="none" dirty="0">
                <a:latin typeface="Calibri" panose="020F0502020204030204" pitchFamily="34" charset="0"/>
                <a:cs typeface="Calibri" panose="020F0502020204030204" pitchFamily="34" charset="0"/>
              </a:rPr>
              <a:t>There are 2 ways to create SAS URI: ad hoc SAS(signature created using access key) , SAS  created  with Stored access policy</a:t>
            </a:r>
          </a:p>
          <a:p>
            <a:r>
              <a:rPr lang="en-US" sz="2300" cap="none" dirty="0">
                <a:latin typeface="Calibri" panose="020F0502020204030204" pitchFamily="34" charset="0"/>
                <a:cs typeface="Calibri" panose="020F0502020204030204" pitchFamily="34" charset="0"/>
              </a:rPr>
              <a:t>The query parameters can include the following:</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Blob URI :  Example: https://myaccount.blob.core.windows.net/sascontainer/sasblob.txt</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Storage services version (</a:t>
            </a:r>
            <a:r>
              <a:rPr lang="en-US" sz="2300" cap="none" dirty="0" err="1">
                <a:latin typeface="Calibri" panose="020F0502020204030204" pitchFamily="34" charset="0"/>
                <a:cs typeface="Calibri" panose="020F0502020204030204" pitchFamily="34" charset="0"/>
              </a:rPr>
              <a:t>sv</a:t>
            </a:r>
            <a:r>
              <a:rPr lang="en-US" sz="2300" cap="none" dirty="0">
                <a:latin typeface="Calibri" panose="020F0502020204030204" pitchFamily="34" charset="0"/>
                <a:cs typeface="Calibri" panose="020F0502020204030204" pitchFamily="34" charset="0"/>
              </a:rPr>
              <a:t>) : Example : </a:t>
            </a:r>
            <a:r>
              <a:rPr lang="en-US" sz="2300" cap="none" dirty="0" err="1">
                <a:latin typeface="Calibri" panose="020F0502020204030204" pitchFamily="34" charset="0"/>
                <a:cs typeface="Calibri" panose="020F0502020204030204" pitchFamily="34" charset="0"/>
              </a:rPr>
              <a:t>sv</a:t>
            </a:r>
            <a:r>
              <a:rPr lang="en-US" sz="2300" cap="none" dirty="0">
                <a:latin typeface="Calibri" panose="020F0502020204030204" pitchFamily="34" charset="0"/>
                <a:cs typeface="Calibri" panose="020F0502020204030204" pitchFamily="34" charset="0"/>
              </a:rPr>
              <a:t>=2014-02-14</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Start Time (</a:t>
            </a:r>
            <a:r>
              <a:rPr lang="en-US" sz="2300" cap="none" dirty="0" err="1">
                <a:latin typeface="Calibri" panose="020F0502020204030204" pitchFamily="34" charset="0"/>
                <a:cs typeface="Calibri" panose="020F0502020204030204" pitchFamily="34" charset="0"/>
              </a:rPr>
              <a:t>st</a:t>
            </a:r>
            <a:r>
              <a:rPr lang="en-US" sz="2300" cap="none" dirty="0">
                <a:latin typeface="Calibri" panose="020F0502020204030204" pitchFamily="34" charset="0"/>
                <a:cs typeface="Calibri" panose="020F0502020204030204" pitchFamily="34" charset="0"/>
              </a:rPr>
              <a:t>) : Example :  </a:t>
            </a:r>
            <a:r>
              <a:rPr lang="en-US" sz="2300" cap="none" dirty="0" err="1">
                <a:latin typeface="Calibri" panose="020F0502020204030204" pitchFamily="34" charset="0"/>
                <a:cs typeface="Calibri" panose="020F0502020204030204" pitchFamily="34" charset="0"/>
              </a:rPr>
              <a:t>st</a:t>
            </a:r>
            <a:r>
              <a:rPr lang="en-US" sz="2300" cap="none" dirty="0">
                <a:latin typeface="Calibri" panose="020F0502020204030204" pitchFamily="34" charset="0"/>
                <a:cs typeface="Calibri" panose="020F0502020204030204" pitchFamily="34" charset="0"/>
              </a:rPr>
              <a:t>=2014-12-23T22%3A18%3A26Z</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Expiration Time (se) : Example : se=2014-12-23T22%3A23%3A26Z</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Storage Resource (</a:t>
            </a:r>
            <a:r>
              <a:rPr lang="en-US" sz="2300" cap="none" dirty="0" err="1">
                <a:latin typeface="Calibri" panose="020F0502020204030204" pitchFamily="34" charset="0"/>
                <a:cs typeface="Calibri" panose="020F0502020204030204" pitchFamily="34" charset="0"/>
              </a:rPr>
              <a:t>sr</a:t>
            </a:r>
            <a:r>
              <a:rPr lang="en-US" sz="2300" cap="none" dirty="0">
                <a:latin typeface="Calibri" panose="020F0502020204030204" pitchFamily="34" charset="0"/>
                <a:cs typeface="Calibri" panose="020F0502020204030204" pitchFamily="34" charset="0"/>
              </a:rPr>
              <a:t>) : Example : </a:t>
            </a:r>
            <a:r>
              <a:rPr lang="en-US" sz="2300" cap="none" dirty="0" err="1">
                <a:latin typeface="Calibri" panose="020F0502020204030204" pitchFamily="34" charset="0"/>
                <a:cs typeface="Calibri" panose="020F0502020204030204" pitchFamily="34" charset="0"/>
              </a:rPr>
              <a:t>sr</a:t>
            </a:r>
            <a:r>
              <a:rPr lang="en-US" sz="2300" cap="none" dirty="0">
                <a:latin typeface="Calibri" panose="020F0502020204030204" pitchFamily="34" charset="0"/>
                <a:cs typeface="Calibri" panose="020F0502020204030204" pitchFamily="34" charset="0"/>
              </a:rPr>
              <a:t>=b, </a:t>
            </a:r>
            <a:r>
              <a:rPr lang="en-US" sz="2300" cap="none" dirty="0" err="1">
                <a:latin typeface="Calibri" panose="020F0502020204030204" pitchFamily="34" charset="0"/>
                <a:cs typeface="Calibri" panose="020F0502020204030204" pitchFamily="34" charset="0"/>
              </a:rPr>
              <a:t>sr</a:t>
            </a:r>
            <a:r>
              <a:rPr lang="en-US" sz="2300" cap="none" dirty="0">
                <a:latin typeface="Calibri" panose="020F0502020204030204" pitchFamily="34" charset="0"/>
                <a:cs typeface="Calibri" panose="020F0502020204030204" pitchFamily="34" charset="0"/>
              </a:rPr>
              <a:t>=c,    [b- blob; c-container]</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Permissions (</a:t>
            </a:r>
            <a:r>
              <a:rPr lang="en-US" sz="2300" cap="none" dirty="0" err="1">
                <a:latin typeface="Calibri" panose="020F0502020204030204" pitchFamily="34" charset="0"/>
                <a:cs typeface="Calibri" panose="020F0502020204030204" pitchFamily="34" charset="0"/>
              </a:rPr>
              <a:t>sp</a:t>
            </a:r>
            <a:r>
              <a:rPr lang="en-US" sz="2300" cap="none" dirty="0">
                <a:latin typeface="Calibri" panose="020F0502020204030204" pitchFamily="34" charset="0"/>
                <a:cs typeface="Calibri" panose="020F0502020204030204" pitchFamily="34" charset="0"/>
              </a:rPr>
              <a:t>) : Example : </a:t>
            </a:r>
            <a:r>
              <a:rPr lang="en-US" sz="2300" cap="none" dirty="0" err="1">
                <a:latin typeface="Calibri" panose="020F0502020204030204" pitchFamily="34" charset="0"/>
                <a:cs typeface="Calibri" panose="020F0502020204030204" pitchFamily="34" charset="0"/>
              </a:rPr>
              <a:t>sp</a:t>
            </a:r>
            <a:r>
              <a:rPr lang="en-US" sz="2300" cap="none" dirty="0">
                <a:latin typeface="Calibri" panose="020F0502020204030204" pitchFamily="34" charset="0"/>
                <a:cs typeface="Calibri" panose="020F0502020204030204" pitchFamily="34" charset="0"/>
              </a:rPr>
              <a:t>=</a:t>
            </a:r>
            <a:r>
              <a:rPr lang="en-US" sz="2300" cap="none" dirty="0" err="1">
                <a:latin typeface="Calibri" panose="020F0502020204030204" pitchFamily="34" charset="0"/>
                <a:cs typeface="Calibri" panose="020F0502020204030204" pitchFamily="34" charset="0"/>
              </a:rPr>
              <a:t>rw</a:t>
            </a:r>
            <a:r>
              <a:rPr lang="en-US" sz="2300" cap="none"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Signature (sig) : Example : sig=Z%2FRHIX5Xcg0Mq2rqI3OlWTjEg2tYkboXr1P9ZUXDtkk%3D</a:t>
            </a:r>
          </a:p>
          <a:p>
            <a:endParaRPr lang="en-US" sz="21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6064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US" sz="2800" b="1" dirty="0"/>
              <a:t>Secure Access  Signature(SAS): </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fontScale="77500" lnSpcReduction="20000"/>
          </a:bodyPr>
          <a:lstStyle/>
          <a:p>
            <a:r>
              <a:rPr lang="en-US" sz="2300" cap="none" dirty="0">
                <a:latin typeface="Calibri" panose="020F0502020204030204" pitchFamily="34" charset="0"/>
                <a:cs typeface="Calibri" panose="020F0502020204030204" pitchFamily="34" charset="0"/>
              </a:rPr>
              <a:t>Putting these together results in the following URI, which allows read/write access to a blob called sasblob.txt in </a:t>
            </a:r>
            <a:r>
              <a:rPr lang="en-US" sz="2300" cap="none" dirty="0" err="1">
                <a:latin typeface="Calibri" panose="020F0502020204030204" pitchFamily="34" charset="0"/>
                <a:cs typeface="Calibri" panose="020F0502020204030204" pitchFamily="34" charset="0"/>
              </a:rPr>
              <a:t>sas</a:t>
            </a:r>
            <a:r>
              <a:rPr lang="en-US" sz="2300" cap="none" dirty="0">
                <a:latin typeface="Calibri" panose="020F0502020204030204" pitchFamily="34" charset="0"/>
                <a:cs typeface="Calibri" panose="020F0502020204030204" pitchFamily="34" charset="0"/>
              </a:rPr>
              <a:t> container in the storage account </a:t>
            </a:r>
            <a:r>
              <a:rPr lang="en-US" sz="2300" cap="none" dirty="0" err="1">
                <a:latin typeface="Calibri" panose="020F0502020204030204" pitchFamily="34" charset="0"/>
                <a:cs typeface="Calibri" panose="020F0502020204030204" pitchFamily="34" charset="0"/>
              </a:rPr>
              <a:t>myaccount</a:t>
            </a:r>
            <a:r>
              <a:rPr lang="en-US" sz="2300" cap="none" dirty="0">
                <a:latin typeface="Calibri" panose="020F0502020204030204" pitchFamily="34" charset="0"/>
                <a:cs typeface="Calibri" panose="020F0502020204030204" pitchFamily="34" charset="0"/>
              </a:rPr>
              <a:t> from 12/23/2014 10:18:26 pm to 12/23/2014 10:23:26 p.m. (ad hoc SAS).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 https://myaccount.blob.core.windows.net/sascontainer/sasblob.txt?sv=2014-02-14&amp;st=2014-12-23T22%3A18%3A26Z&amp;se=2014-12-23T22%3A23%3A26Z&amp;sr=b&amp;sp=rw&amp;sig=Z%2FRHIX5Xcg0Mq2rqI3OlWTjEg2tYkboXr1P9ZUXDtkk%3D  </a:t>
            </a:r>
          </a:p>
          <a:p>
            <a:r>
              <a:rPr lang="en-US" sz="2300" cap="none" dirty="0">
                <a:latin typeface="Calibri" panose="020F0502020204030204" pitchFamily="34" charset="0"/>
                <a:cs typeface="Calibri" panose="020F0502020204030204" pitchFamily="34" charset="0"/>
              </a:rPr>
              <a:t>Revocation: </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If no stored access policy is specified, the only way to revoke a shared access signature is to change the storage account key.</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Change or deletion of stored access policy</a:t>
            </a:r>
          </a:p>
          <a:p>
            <a:r>
              <a:rPr lang="en-US" sz="2300" cap="none" dirty="0">
                <a:latin typeface="Calibri" panose="020F0502020204030204" pitchFamily="34" charset="0"/>
                <a:cs typeface="Calibri" panose="020F0502020204030204" pitchFamily="34" charset="0"/>
              </a:rPr>
              <a:t>Why would you want to use SAS? </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This allows the client to access the containers and blobs in your storage account without knowing your storage account keys. Rather than putting the storage account keys in the web application, we could call a service to get an SAS that would give the customer a specific time interval, permission, and access to upload files to blob storage.</a:t>
            </a:r>
          </a:p>
          <a:p>
            <a:r>
              <a:rPr lang="en-US" sz="2300" cap="none" dirty="0">
                <a:latin typeface="Calibri" panose="020F0502020204030204" pitchFamily="34" charset="0"/>
                <a:cs typeface="Calibri" panose="020F0502020204030204" pitchFamily="34" charset="0"/>
              </a:rPr>
              <a:t>Operations that use shared access signatures should be performed only over an HTTPS connection, and shared access signature URIs should only be distributed on a secure connection such as HTTPS.</a:t>
            </a:r>
          </a:p>
          <a:p>
            <a:endParaRPr lang="en-US" sz="21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431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US" sz="2800" b="1" dirty="0"/>
              <a:t>Secure Access  Signature(SAS): </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fontScale="77500" lnSpcReduction="20000"/>
          </a:bodyPr>
          <a:lstStyle/>
          <a:p>
            <a:r>
              <a:rPr lang="en-US" sz="2300" cap="none" dirty="0">
                <a:latin typeface="Calibri" panose="020F0502020204030204" pitchFamily="34" charset="0"/>
                <a:cs typeface="Calibri" panose="020F0502020204030204" pitchFamily="34" charset="0"/>
              </a:rPr>
              <a:t>Default Container permissions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When proceeding to control access to your blob storage, you start with the container permissions. You can set the permissions for each container in blob storage to one of three values: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Private – no public access to blobs or containers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Blob – public read access for blobs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Container – public read access for blob containers and blobs</a:t>
            </a:r>
          </a:p>
          <a:p>
            <a:r>
              <a:rPr lang="en-US" sz="2300" b="1" cap="none" dirty="0">
                <a:latin typeface="Calibri" panose="020F0502020204030204" pitchFamily="34" charset="0"/>
                <a:cs typeface="Calibri" panose="020F0502020204030204" pitchFamily="34" charset="0"/>
              </a:rPr>
              <a:t>Types of shared access signatures in Azure</a:t>
            </a:r>
            <a:r>
              <a:rPr lang="en-US" sz="2300" cap="none"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2400" cap="none" dirty="0">
                <a:latin typeface="Calibri" panose="020F0502020204030204" pitchFamily="34" charset="0"/>
                <a:cs typeface="Calibri" panose="020F0502020204030204" pitchFamily="34" charset="0"/>
              </a:rPr>
              <a:t>User delegation SAS: It applies to Blob storage only. When your application design requires shared access signatures, use Azure AD credentials to create a user delegation SAS(analogous to the account key used to sign a service SAS or an account SAS except that it relies on your Azure AD credentials) for superior security.</a:t>
            </a:r>
          </a:p>
          <a:p>
            <a:pPr lvl="1">
              <a:buFont typeface="Wingdings" panose="05000000000000000000" pitchFamily="2" charset="2"/>
              <a:buChar char="ü"/>
            </a:pPr>
            <a:r>
              <a:rPr lang="en-US" sz="2400" cap="none" dirty="0">
                <a:latin typeface="Calibri" panose="020F0502020204030204" pitchFamily="34" charset="0"/>
                <a:cs typeface="Calibri" panose="020F0502020204030204" pitchFamily="34" charset="0"/>
              </a:rPr>
              <a:t>Service SAS: A service SAS is secured with the storage account key. A service SAS delegates access to a resource in only one of the Azure Storage services: Blob storage, Queue storage, Table storage, or Azure Files.</a:t>
            </a:r>
          </a:p>
          <a:p>
            <a:pPr lvl="1">
              <a:buFont typeface="Wingdings" panose="05000000000000000000" pitchFamily="2" charset="2"/>
              <a:buChar char="ü"/>
            </a:pPr>
            <a:r>
              <a:rPr lang="en-US" sz="2400" cap="none" dirty="0">
                <a:latin typeface="Calibri" panose="020F0502020204030204" pitchFamily="34" charset="0"/>
                <a:cs typeface="Calibri" panose="020F0502020204030204" pitchFamily="34" charset="0"/>
              </a:rPr>
              <a:t>Account </a:t>
            </a:r>
            <a:r>
              <a:rPr lang="en-US" sz="2400" cap="none" dirty="0" err="1">
                <a:latin typeface="Calibri" panose="020F0502020204030204" pitchFamily="34" charset="0"/>
                <a:cs typeface="Calibri" panose="020F0502020204030204" pitchFamily="34" charset="0"/>
              </a:rPr>
              <a:t>SAS:An</a:t>
            </a:r>
            <a:r>
              <a:rPr lang="en-US" sz="2400" cap="none" dirty="0">
                <a:latin typeface="Calibri" panose="020F0502020204030204" pitchFamily="34" charset="0"/>
                <a:cs typeface="Calibri" panose="020F0502020204030204" pitchFamily="34" charset="0"/>
              </a:rPr>
              <a:t> account SAS is secured with the storage account key. An account SAS delegates access to resources in one or more of the storage services. All of the operations available via a service or user delegation SAS are also available via an account SAS. Additionally, with the account SAS, you can delegate access to operations that apply at the level of the service, such as Get/Set Service Properties and Get Service Stats operations. </a:t>
            </a:r>
          </a:p>
          <a:p>
            <a:pPr marL="0" indent="0">
              <a:buNone/>
            </a:pPr>
            <a:endParaRPr lang="en-US" sz="21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369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US" sz="2800" b="1" dirty="0"/>
              <a:t>Secure Access  Signature(SAS): </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a:bodyPr>
          <a:lstStyle/>
          <a:p>
            <a:r>
              <a:rPr lang="en-US" sz="1800" b="1" cap="none" dirty="0">
                <a:latin typeface="Calibri" panose="020F0502020204030204" pitchFamily="34" charset="0"/>
                <a:cs typeface="Calibri" panose="020F0502020204030204" pitchFamily="34" charset="0"/>
              </a:rPr>
              <a:t>Ad hoc SAS: </a:t>
            </a:r>
            <a:r>
              <a:rPr lang="en-US" sz="1800" cap="none" dirty="0">
                <a:latin typeface="Calibri" panose="020F0502020204030204" pitchFamily="34" charset="0"/>
                <a:cs typeface="Calibri" panose="020F0502020204030204" pitchFamily="34" charset="0"/>
              </a:rPr>
              <a:t>When you create an ad hoc SAS, the start time, expiry time, and permissions for the SAS are all specified in the SAS URI. Any type of SAS can be an ad hoc SAS.</a:t>
            </a:r>
          </a:p>
          <a:p>
            <a:r>
              <a:rPr lang="en-US" sz="1800" b="1" cap="none" dirty="0">
                <a:latin typeface="Calibri" panose="020F0502020204030204" pitchFamily="34" charset="0"/>
                <a:cs typeface="Calibri" panose="020F0502020204030204" pitchFamily="34" charset="0"/>
              </a:rPr>
              <a:t>Service SAS with stored access policy: </a:t>
            </a:r>
            <a:r>
              <a:rPr lang="en-US" sz="1800" cap="none" dirty="0">
                <a:latin typeface="Calibri" panose="020F0502020204030204" pitchFamily="34" charset="0"/>
                <a:cs typeface="Calibri" panose="020F0502020204030204" pitchFamily="34" charset="0"/>
              </a:rPr>
              <a:t>A stored access policy is defined on a resource container, which can be a blob container, table, queue, or file </a:t>
            </a:r>
            <a:r>
              <a:rPr lang="en-US" sz="1800" cap="none" dirty="0" err="1">
                <a:latin typeface="Calibri" panose="020F0502020204030204" pitchFamily="34" charset="0"/>
                <a:cs typeface="Calibri" panose="020F0502020204030204" pitchFamily="34" charset="0"/>
              </a:rPr>
              <a:t>share.The</a:t>
            </a:r>
            <a:r>
              <a:rPr lang="en-US" sz="1800" cap="none" dirty="0">
                <a:latin typeface="Calibri" panose="020F0502020204030204" pitchFamily="34" charset="0"/>
                <a:cs typeface="Calibri" panose="020F0502020204030204" pitchFamily="34" charset="0"/>
              </a:rPr>
              <a:t> stored access policy can be used to manage constraints for one or more service shared access signatures. When you associate a service SAS with a stored access policy, the SAS inherits the constraints—the start time, expiry time, and permissions—defined for the stored access policy.</a:t>
            </a:r>
          </a:p>
        </p:txBody>
      </p:sp>
    </p:spTree>
    <p:extLst>
      <p:ext uri="{BB962C8B-B14F-4D97-AF65-F5344CB8AC3E}">
        <p14:creationId xmlns:p14="http://schemas.microsoft.com/office/powerpoint/2010/main" val="49551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238795"/>
            <a:ext cx="10364451" cy="715108"/>
          </a:xfrm>
        </p:spPr>
        <p:txBody>
          <a:bodyPr>
            <a:normAutofit fontScale="90000"/>
          </a:bodyPr>
          <a:lstStyle/>
          <a:p>
            <a:pPr algn="l"/>
            <a:br>
              <a:rPr lang="en-IN" b="1" dirty="0"/>
            </a:br>
            <a:br>
              <a:rPr lang="en-IN" b="1" dirty="0"/>
            </a:br>
            <a:r>
              <a:rPr lang="en-US" sz="2800" b="1" dirty="0"/>
              <a:t>Move data to Blob storage:</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715618"/>
            <a:ext cx="10363826" cy="6069495"/>
          </a:xfrm>
        </p:spPr>
        <p:txBody>
          <a:bodyPr>
            <a:normAutofit/>
          </a:bodyPr>
          <a:lstStyle/>
          <a:p>
            <a:r>
              <a:rPr lang="en-US" sz="1600" cap="none" dirty="0">
                <a:latin typeface="Calibri" panose="020F0502020204030204" pitchFamily="34" charset="0"/>
                <a:cs typeface="Calibri" panose="020F0502020204030204" pitchFamily="34" charset="0"/>
              </a:rPr>
              <a:t>A number of solutions exist for migrating existing data to Blob storage:</a:t>
            </a:r>
          </a:p>
          <a:p>
            <a:r>
              <a:rPr lang="en-US" sz="1600" b="1" cap="none" dirty="0" err="1">
                <a:latin typeface="Calibri" panose="020F0502020204030204" pitchFamily="34" charset="0"/>
                <a:cs typeface="Calibri" panose="020F0502020204030204" pitchFamily="34" charset="0"/>
              </a:rPr>
              <a:t>AzCopy</a:t>
            </a:r>
            <a:r>
              <a:rPr lang="en-US" sz="1600" b="1" cap="none" dirty="0">
                <a:latin typeface="Calibri" panose="020F0502020204030204" pitchFamily="34" charset="0"/>
                <a:cs typeface="Calibri" panose="020F0502020204030204" pitchFamily="34" charset="0"/>
              </a:rPr>
              <a:t>: </a:t>
            </a:r>
            <a:r>
              <a:rPr lang="en-US" sz="1600" cap="none" dirty="0">
                <a:latin typeface="Calibri" panose="020F0502020204030204" pitchFamily="34" charset="0"/>
                <a:cs typeface="Calibri" panose="020F0502020204030204" pitchFamily="34" charset="0"/>
              </a:rPr>
              <a:t>is an easy-to-use command-line tool for Windows and Linux that copies data to and from Blob storage, across containers, or across storage accounts. </a:t>
            </a:r>
          </a:p>
          <a:p>
            <a:r>
              <a:rPr lang="en-US" sz="1600" b="1" cap="none" dirty="0">
                <a:latin typeface="Calibri" panose="020F0502020204030204" pitchFamily="34" charset="0"/>
                <a:cs typeface="Calibri" panose="020F0502020204030204" pitchFamily="34" charset="0"/>
              </a:rPr>
              <a:t>Azure Storage Data Movement library:</a:t>
            </a:r>
            <a:r>
              <a:rPr lang="en-US" sz="1800" dirty="0"/>
              <a:t> </a:t>
            </a:r>
            <a:r>
              <a:rPr lang="en-US" sz="1600" cap="none" dirty="0">
                <a:latin typeface="Calibri" panose="020F0502020204030204" pitchFamily="34" charset="0"/>
                <a:cs typeface="Calibri" panose="020F0502020204030204" pitchFamily="34" charset="0"/>
              </a:rPr>
              <a:t>is a .NET library for moving data between Azure Storage services. The </a:t>
            </a:r>
            <a:r>
              <a:rPr lang="en-US" sz="1600" cap="none" dirty="0" err="1">
                <a:latin typeface="Calibri" panose="020F0502020204030204" pitchFamily="34" charset="0"/>
                <a:cs typeface="Calibri" panose="020F0502020204030204" pitchFamily="34" charset="0"/>
              </a:rPr>
              <a:t>AzCopy</a:t>
            </a:r>
            <a:r>
              <a:rPr lang="en-US" sz="1600" cap="none" dirty="0">
                <a:latin typeface="Calibri" panose="020F0502020204030204" pitchFamily="34" charset="0"/>
                <a:cs typeface="Calibri" panose="020F0502020204030204" pitchFamily="34" charset="0"/>
              </a:rPr>
              <a:t> utility is built with the Data Movement library. </a:t>
            </a:r>
          </a:p>
          <a:p>
            <a:r>
              <a:rPr lang="en-US" sz="1600" b="1" cap="none" dirty="0">
                <a:latin typeface="Calibri" panose="020F0502020204030204" pitchFamily="34" charset="0"/>
                <a:cs typeface="Calibri" panose="020F0502020204030204" pitchFamily="34" charset="0"/>
              </a:rPr>
              <a:t>Azure Data Factory: </a:t>
            </a:r>
            <a:r>
              <a:rPr lang="en-US" sz="1600" cap="none" dirty="0">
                <a:latin typeface="Calibri" panose="020F0502020204030204" pitchFamily="34" charset="0"/>
                <a:cs typeface="Calibri" panose="020F0502020204030204" pitchFamily="34" charset="0"/>
              </a:rPr>
              <a:t>supports copying data to and from Blob storage by using the account key, a shared access signature, a service principal, or managed identities for Azure resources.</a:t>
            </a:r>
          </a:p>
          <a:p>
            <a:r>
              <a:rPr lang="en-US" sz="1600" b="1" cap="none" dirty="0" err="1">
                <a:latin typeface="Calibri" panose="020F0502020204030204" pitchFamily="34" charset="0"/>
                <a:cs typeface="Calibri" panose="020F0502020204030204" pitchFamily="34" charset="0"/>
              </a:rPr>
              <a:t>Blobfuse</a:t>
            </a:r>
            <a:r>
              <a:rPr lang="en-US" sz="1600" b="1" cap="none" dirty="0">
                <a:latin typeface="Calibri" panose="020F0502020204030204" pitchFamily="34" charset="0"/>
                <a:cs typeface="Calibri" panose="020F0502020204030204" pitchFamily="34" charset="0"/>
              </a:rPr>
              <a:t>: </a:t>
            </a:r>
            <a:r>
              <a:rPr lang="en-US" sz="1800" dirty="0"/>
              <a:t> </a:t>
            </a:r>
            <a:r>
              <a:rPr lang="en-US" sz="1600" cap="none" dirty="0">
                <a:latin typeface="Calibri" panose="020F0502020204030204" pitchFamily="34" charset="0"/>
                <a:cs typeface="Calibri" panose="020F0502020204030204" pitchFamily="34" charset="0"/>
              </a:rPr>
              <a:t>is a virtual file system driver for Azure Blob storage. You can use </a:t>
            </a:r>
            <a:r>
              <a:rPr lang="en-US" sz="1600" cap="none" dirty="0" err="1">
                <a:latin typeface="Calibri" panose="020F0502020204030204" pitchFamily="34" charset="0"/>
                <a:cs typeface="Calibri" panose="020F0502020204030204" pitchFamily="34" charset="0"/>
              </a:rPr>
              <a:t>blobfuse</a:t>
            </a:r>
            <a:r>
              <a:rPr lang="en-US" sz="1600" cap="none" dirty="0">
                <a:latin typeface="Calibri" panose="020F0502020204030204" pitchFamily="34" charset="0"/>
                <a:cs typeface="Calibri" panose="020F0502020204030204" pitchFamily="34" charset="0"/>
              </a:rPr>
              <a:t> to access your existing block blob data in your Storage account through the Linux file system. </a:t>
            </a:r>
          </a:p>
          <a:p>
            <a:r>
              <a:rPr lang="en-US" sz="1600" b="1" cap="none" dirty="0">
                <a:latin typeface="Calibri" panose="020F0502020204030204" pitchFamily="34" charset="0"/>
                <a:cs typeface="Calibri" panose="020F0502020204030204" pitchFamily="34" charset="0"/>
              </a:rPr>
              <a:t>Azure Data Box : </a:t>
            </a:r>
            <a:r>
              <a:rPr lang="en-US" sz="1600" cap="none" dirty="0">
                <a:latin typeface="Calibri" panose="020F0502020204030204" pitchFamily="34" charset="0"/>
                <a:cs typeface="Calibri" panose="020F0502020204030204" pitchFamily="34" charset="0"/>
              </a:rPr>
              <a:t>Service is available to transfer on-premises data to </a:t>
            </a:r>
            <a:r>
              <a:rPr lang="en-US" sz="1600" b="1" cap="none" dirty="0">
                <a:latin typeface="Calibri" panose="020F0502020204030204" pitchFamily="34" charset="0"/>
                <a:cs typeface="Calibri" panose="020F0502020204030204" pitchFamily="34" charset="0"/>
              </a:rPr>
              <a:t>Blob storage </a:t>
            </a:r>
            <a:r>
              <a:rPr lang="en-US" sz="1600" cap="none" dirty="0">
                <a:latin typeface="Calibri" panose="020F0502020204030204" pitchFamily="34" charset="0"/>
                <a:cs typeface="Calibri" panose="020F0502020204030204" pitchFamily="34" charset="0"/>
              </a:rPr>
              <a:t>when large datasets or network constraints make uploading data over the wire unrealistic. The secure data transfer is accelerated by shipping you a proprietary Data Box storage device. Each storage device has a maximum usable storage capacity of 80 TB and is transported to your datacenter through a regional carrier. Depending on your data size, you can request </a:t>
            </a:r>
            <a:r>
              <a:rPr lang="en-US" sz="16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Azure Data Box Disk</a:t>
            </a:r>
            <a:r>
              <a:rPr lang="en-US" sz="1600" cap="none" dirty="0">
                <a:latin typeface="Calibri" panose="020F0502020204030204" pitchFamily="34" charset="0"/>
                <a:cs typeface="Calibri" panose="020F0502020204030204" pitchFamily="34" charset="0"/>
              </a:rPr>
              <a:t>, </a:t>
            </a:r>
            <a:r>
              <a:rPr lang="en-US" sz="16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Azure Data Box</a:t>
            </a:r>
            <a:r>
              <a:rPr lang="en-US" sz="1600" cap="none" dirty="0">
                <a:latin typeface="Calibri" panose="020F0502020204030204" pitchFamily="34" charset="0"/>
                <a:cs typeface="Calibri" panose="020F0502020204030204" pitchFamily="34" charset="0"/>
              </a:rPr>
              <a:t>, or </a:t>
            </a:r>
            <a:r>
              <a:rPr lang="en-US" sz="16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Azure Data Box Heavy</a:t>
            </a:r>
            <a:r>
              <a:rPr lang="en-US" sz="1600" cap="none" dirty="0">
                <a:latin typeface="Calibri" panose="020F0502020204030204" pitchFamily="34" charset="0"/>
                <a:cs typeface="Calibri" panose="020F0502020204030204" pitchFamily="34" charset="0"/>
              </a:rPr>
              <a:t> devices from Microsoft. </a:t>
            </a:r>
          </a:p>
          <a:p>
            <a:r>
              <a:rPr lang="en-US" sz="1600" b="1" cap="none" dirty="0">
                <a:latin typeface="Calibri" panose="020F0502020204030204" pitchFamily="34" charset="0"/>
                <a:cs typeface="Calibri" panose="020F0502020204030204" pitchFamily="34" charset="0"/>
              </a:rPr>
              <a:t>Azure Import/Export service: </a:t>
            </a:r>
            <a:r>
              <a:rPr lang="en-US" sz="1600" cap="none" dirty="0">
                <a:latin typeface="Calibri" panose="020F0502020204030204" pitchFamily="34" charset="0"/>
                <a:cs typeface="Calibri" panose="020F0502020204030204" pitchFamily="34" charset="0"/>
              </a:rPr>
              <a:t>provides a way to import or export large amounts of data to Azure Blob storage or Azure Files and from your storage account using hard drives that you provide</a:t>
            </a:r>
            <a:r>
              <a:rPr lang="en-US" sz="1800" dirty="0"/>
              <a:t>.</a:t>
            </a:r>
            <a:endParaRPr lang="en-US" sz="16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76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09F16B0-FE9A-401D-88C3-DA0542A1DCE9}"/>
              </a:ext>
            </a:extLst>
          </p:cNvPr>
          <p:cNvGraphicFramePr>
            <a:graphicFrameLocks noGrp="1"/>
          </p:cNvGraphicFramePr>
          <p:nvPr>
            <p:extLst>
              <p:ext uri="{D42A27DB-BD31-4B8C-83A1-F6EECF244321}">
                <p14:modId xmlns:p14="http://schemas.microsoft.com/office/powerpoint/2010/main" val="4293355907"/>
              </p:ext>
            </p:extLst>
          </p:nvPr>
        </p:nvGraphicFramePr>
        <p:xfrm>
          <a:off x="914398" y="223252"/>
          <a:ext cx="10177671" cy="6199670"/>
        </p:xfrm>
        <a:graphic>
          <a:graphicData uri="http://schemas.openxmlformats.org/drawingml/2006/table">
            <a:tbl>
              <a:tblPr/>
              <a:tblGrid>
                <a:gridCol w="4611759">
                  <a:extLst>
                    <a:ext uri="{9D8B030D-6E8A-4147-A177-3AD203B41FA5}">
                      <a16:colId xmlns:a16="http://schemas.microsoft.com/office/drawing/2014/main" val="1923586114"/>
                    </a:ext>
                  </a:extLst>
                </a:gridCol>
                <a:gridCol w="5565912">
                  <a:extLst>
                    <a:ext uri="{9D8B030D-6E8A-4147-A177-3AD203B41FA5}">
                      <a16:colId xmlns:a16="http://schemas.microsoft.com/office/drawing/2014/main" val="4040049460"/>
                    </a:ext>
                  </a:extLst>
                </a:gridCol>
              </a:tblGrid>
              <a:tr h="266080">
                <a:tc>
                  <a:txBody>
                    <a:bodyPr/>
                    <a:lstStyle/>
                    <a:p>
                      <a:pPr algn="ctr"/>
                      <a:r>
                        <a:rPr lang="en-US" sz="1800" b="1" i="1" dirty="0">
                          <a:solidFill>
                            <a:srgbClr val="FFFFFF"/>
                          </a:solidFill>
                          <a:effectLst/>
                        </a:rPr>
                        <a:t>ASM</a:t>
                      </a:r>
                      <a:endParaRPr lang="en-US" sz="18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tc>
                  <a:txBody>
                    <a:bodyPr/>
                    <a:lstStyle/>
                    <a:p>
                      <a:pPr algn="ctr"/>
                      <a:r>
                        <a:rPr lang="en-US" sz="1800" b="1" i="1" dirty="0">
                          <a:solidFill>
                            <a:srgbClr val="FFFFFF"/>
                          </a:solidFill>
                          <a:effectLst/>
                        </a:rPr>
                        <a:t>ARM</a:t>
                      </a:r>
                      <a:endParaRPr lang="en-US" sz="18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3613611092"/>
                  </a:ext>
                </a:extLst>
              </a:tr>
              <a:tr h="43734">
                <a:tc>
                  <a:txBody>
                    <a:bodyPr/>
                    <a:lstStyle/>
                    <a:p>
                      <a:pPr algn="l"/>
                      <a:r>
                        <a:rPr lang="en-US" sz="200" b="0" i="1" dirty="0">
                          <a:solidFill>
                            <a:srgbClr val="000000"/>
                          </a:solidFill>
                          <a:effectLst/>
                        </a:rPr>
                        <a:t> </a:t>
                      </a:r>
                      <a:endParaRPr lang="en-US" sz="2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200" b="0" i="1" dirty="0">
                          <a:solidFill>
                            <a:srgbClr val="000000"/>
                          </a:solidFill>
                          <a:effectLst/>
                        </a:rPr>
                        <a:t> </a:t>
                      </a:r>
                      <a:endParaRPr lang="en-US" sz="2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11618233"/>
                  </a:ext>
                </a:extLst>
              </a:tr>
              <a:tr h="563685">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This is an old portal which provides Cloud</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service for </a:t>
                      </a:r>
                      <a:r>
                        <a:rPr lang="en-US" sz="1400" kern="1200" cap="none" baseline="0" dirty="0" err="1">
                          <a:solidFill>
                            <a:schemeClr val="tx1"/>
                          </a:solidFill>
                          <a:effectLst/>
                          <a:latin typeface="Calibri" panose="020F0502020204030204" pitchFamily="34" charset="0"/>
                          <a:ea typeface="+mn-ea"/>
                          <a:cs typeface="Calibri" panose="020F0502020204030204" pitchFamily="34" charset="0"/>
                        </a:rPr>
                        <a:t>Iaas</a:t>
                      </a:r>
                      <a:r>
                        <a:rPr lang="en-US" sz="1400" kern="1200" cap="none" baseline="0" dirty="0">
                          <a:solidFill>
                            <a:schemeClr val="tx1"/>
                          </a:solidFill>
                          <a:effectLst/>
                          <a:latin typeface="Calibri" panose="020F0502020204030204" pitchFamily="34" charset="0"/>
                          <a:ea typeface="+mn-ea"/>
                          <a:cs typeface="Calibri" panose="020F0502020204030204" pitchFamily="34" charset="0"/>
                        </a:rPr>
                        <a:t> Workload and few specific </a:t>
                      </a:r>
                      <a:r>
                        <a:rPr lang="en-US" sz="1400" kern="1200" cap="none" baseline="0" dirty="0" err="1">
                          <a:solidFill>
                            <a:schemeClr val="tx1"/>
                          </a:solidFill>
                          <a:effectLst/>
                          <a:latin typeface="Calibri" panose="020F0502020204030204" pitchFamily="34" charset="0"/>
                          <a:ea typeface="+mn-ea"/>
                          <a:cs typeface="Calibri" panose="020F0502020204030204" pitchFamily="34" charset="0"/>
                        </a:rPr>
                        <a:t>Paas</a:t>
                      </a:r>
                      <a:r>
                        <a:rPr lang="en-US" sz="1400" kern="1200" cap="none" baseline="0" dirty="0">
                          <a:solidFill>
                            <a:schemeClr val="tx1"/>
                          </a:solidFill>
                          <a:effectLst/>
                          <a:latin typeface="Calibri" panose="020F0502020204030204" pitchFamily="34" charset="0"/>
                          <a:ea typeface="+mn-ea"/>
                          <a:cs typeface="Calibri" panose="020F0502020204030204" pitchFamily="34" charset="0"/>
                        </a:rPr>
                        <a:t> Workload</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They are new portal provides service for all</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Workload of IaaS and PaaS</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544270906"/>
                  </a:ext>
                </a:extLst>
              </a:tr>
              <a:tr h="1034756">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Access over the Url:</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hlinkClick r:id="rId2">
                            <a:extLst>
                              <a:ext uri="{A12FA001-AC4F-418D-AE19-62706E023703}">
                                <ahyp:hlinkClr xmlns:ahyp="http://schemas.microsoft.com/office/drawing/2018/hyperlinkcolor" val="tx"/>
                              </a:ext>
                            </a:extLst>
                          </a:hlinkClick>
                        </a:rPr>
                        <a:t>https://manage.windowsazure.com</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which  termed as V1 portal.</a:t>
                      </a:r>
                    </a:p>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 original project name for Azure was </a:t>
                      </a:r>
                      <a:r>
                        <a:rPr lang="en-US" sz="1400" b="1" kern="1200" cap="none" baseline="0" dirty="0">
                          <a:solidFill>
                            <a:schemeClr val="tx1"/>
                          </a:solidFill>
                          <a:effectLst/>
                          <a:latin typeface="Calibri" panose="020F0502020204030204" pitchFamily="34" charset="0"/>
                          <a:ea typeface="+mn-ea"/>
                          <a:cs typeface="Calibri" panose="020F0502020204030204" pitchFamily="34" charset="0"/>
                        </a:rPr>
                        <a:t>Project Red Dog</a:t>
                      </a:r>
                      <a:r>
                        <a:rPr lang="en-US" sz="1400" kern="1200" cap="none" baseline="0" dirty="0">
                          <a:solidFill>
                            <a:schemeClr val="tx1"/>
                          </a:solidFill>
                          <a:effectLst/>
                          <a:latin typeface="Calibri" panose="020F0502020204030204" pitchFamily="34" charset="0"/>
                          <a:ea typeface="+mn-ea"/>
                          <a:cs typeface="Calibri" panose="020F0502020204030204" pitchFamily="34" charset="0"/>
                        </a:rPr>
                        <a:t>. The classic portal was also known as RDFE (Red Dog Frontend).</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Access over the Url: </a:t>
                      </a:r>
                      <a:r>
                        <a:rPr lang="en-US" sz="1400" kern="1200" cap="none" baseline="0" dirty="0">
                          <a:solidFill>
                            <a:schemeClr val="tx1"/>
                          </a:solidFill>
                          <a:effectLst/>
                          <a:latin typeface="Calibri" panose="020F0502020204030204" pitchFamily="34" charset="0"/>
                          <a:ea typeface="+mn-ea"/>
                          <a:cs typeface="Calibri" panose="020F0502020204030204" pitchFamily="34" charset="0"/>
                          <a:hlinkClick r:id="rId3">
                            <a:extLst>
                              <a:ext uri="{A12FA001-AC4F-418D-AE19-62706E023703}">
                                <ahyp:hlinkClr xmlns:ahyp="http://schemas.microsoft.com/office/drawing/2018/hyperlinkcolor" val="tx"/>
                              </a:ext>
                            </a:extLst>
                          </a:hlinkClick>
                        </a:rPr>
                        <a:t>https://portal.azure.com</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which  termed as V2 portal  having Blade design Portal View</a:t>
                      </a:r>
                    </a:p>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 codename for this project was </a:t>
                      </a:r>
                      <a:r>
                        <a:rPr lang="en-US" sz="1400" b="1" kern="1200" cap="none" baseline="0" dirty="0">
                          <a:solidFill>
                            <a:schemeClr val="tx1"/>
                          </a:solidFill>
                          <a:effectLst/>
                          <a:latin typeface="Calibri" panose="020F0502020204030204" pitchFamily="34" charset="0"/>
                          <a:ea typeface="+mn-ea"/>
                          <a:cs typeface="Calibri" panose="020F0502020204030204" pitchFamily="34" charset="0"/>
                        </a:rPr>
                        <a:t>Ibiza</a:t>
                      </a:r>
                      <a:r>
                        <a:rPr lang="en-US" sz="1400" kern="1200" cap="none" baseline="0" dirty="0">
                          <a:solidFill>
                            <a:schemeClr val="tx1"/>
                          </a:solidFill>
                          <a:effectLst/>
                          <a:latin typeface="Calibri" panose="020F0502020204030204" pitchFamily="34" charset="0"/>
                          <a:ea typeface="+mn-ea"/>
                          <a:cs typeface="Calibri" panose="020F0502020204030204" pitchFamily="34" charset="0"/>
                        </a:rPr>
                        <a:t>.</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69389819"/>
                  </a:ext>
                </a:extLst>
              </a:tr>
              <a:tr h="375790">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Azure Service Manager are XML driven REST API</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a:solidFill>
                            <a:schemeClr val="tx1"/>
                          </a:solidFill>
                          <a:effectLst/>
                          <a:latin typeface="Calibri" panose="020F0502020204030204" pitchFamily="34" charset="0"/>
                          <a:ea typeface="+mn-ea"/>
                          <a:cs typeface="Calibri" panose="020F0502020204030204" pitchFamily="34" charset="0"/>
                        </a:rPr>
                        <a:t>Azure Service Manager are JSON driven REST API</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71085737"/>
                  </a:ext>
                </a:extLst>
              </a:tr>
              <a:tr h="939474">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Had a concept of Affinity Group which has been</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deprecated</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They have container concept called Resource</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Group which is logical set of correlated cloud resources which can span</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multiple region and services</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37602775"/>
                  </a:ext>
                </a:extLst>
              </a:tr>
              <a:tr h="413902">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Private Azure Portal can be built using</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Windows Azure Pack</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Private Azure Portal can be built using  Azure Stack</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05250951"/>
                  </a:ext>
                </a:extLst>
              </a:tr>
              <a:tr h="777495">
                <a:tc>
                  <a:txBody>
                    <a:bodyPr/>
                    <a:lstStyle/>
                    <a:p>
                      <a:pPr algn="l"/>
                      <a:r>
                        <a:rPr lang="en-US" sz="1400" kern="1200" cap="none" baseline="0">
                          <a:solidFill>
                            <a:schemeClr val="tx1"/>
                          </a:solidFill>
                          <a:effectLst/>
                          <a:latin typeface="Calibri" panose="020F0502020204030204" pitchFamily="34" charset="0"/>
                          <a:ea typeface="+mn-ea"/>
                          <a:cs typeface="Calibri" panose="020F0502020204030204" pitchFamily="34" charset="0"/>
                        </a:rPr>
                        <a:t>Removal or Deletion is not easy as Azure Resource</a:t>
                      </a:r>
                      <a:br>
                        <a:rPr lang="en-US" sz="1400" kern="1200" cap="none" baseline="0">
                          <a:solidFill>
                            <a:schemeClr val="tx1"/>
                          </a:solidFill>
                          <a:effectLst/>
                          <a:latin typeface="Calibri" panose="020F0502020204030204" pitchFamily="34" charset="0"/>
                          <a:ea typeface="+mn-ea"/>
                          <a:cs typeface="Calibri" panose="020F0502020204030204" pitchFamily="34" charset="0"/>
                        </a:rPr>
                      </a:br>
                      <a:r>
                        <a:rPr lang="en-US" sz="1400" kern="1200" cap="none" baseline="0">
                          <a:solidFill>
                            <a:schemeClr val="tx1"/>
                          </a:solidFill>
                          <a:effectLst/>
                          <a:latin typeface="Calibri" panose="020F0502020204030204" pitchFamily="34" charset="0"/>
                          <a:ea typeface="+mn-ea"/>
                          <a:cs typeface="Calibri" panose="020F0502020204030204" pitchFamily="34" charset="0"/>
                        </a:rPr>
                        <a:t>Manager</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Removal of resource is easier by deleting the</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resource group (RSG) which will help to delete all the resource present in</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 RSG</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291056709"/>
                  </a:ext>
                </a:extLst>
              </a:tr>
              <a:tr h="792177">
                <a:tc>
                  <a:txBody>
                    <a:bodyPr/>
                    <a:lstStyle/>
                    <a:p>
                      <a:pPr algn="l"/>
                      <a:r>
                        <a:rPr lang="en-US" sz="1400" kern="1200" cap="none" baseline="0">
                          <a:solidFill>
                            <a:schemeClr val="tx1"/>
                          </a:solidFill>
                          <a:effectLst/>
                          <a:latin typeface="Calibri" panose="020F0502020204030204" pitchFamily="34" charset="0"/>
                          <a:ea typeface="+mn-ea"/>
                          <a:cs typeface="Calibri" panose="020F0502020204030204" pitchFamily="34" charset="0"/>
                        </a:rPr>
                        <a:t>Deployment can be performed using PowerShell</a:t>
                      </a:r>
                      <a:br>
                        <a:rPr lang="en-US" sz="1400" kern="1200" cap="none" baseline="0">
                          <a:solidFill>
                            <a:schemeClr val="tx1"/>
                          </a:solidFill>
                          <a:effectLst/>
                          <a:latin typeface="Calibri" panose="020F0502020204030204" pitchFamily="34" charset="0"/>
                          <a:ea typeface="+mn-ea"/>
                          <a:cs typeface="Calibri" panose="020F0502020204030204" pitchFamily="34" charset="0"/>
                        </a:rPr>
                      </a:br>
                      <a:r>
                        <a:rPr lang="en-US" sz="1400" kern="1200" cap="none" baseline="0">
                          <a:solidFill>
                            <a:schemeClr val="tx1"/>
                          </a:solidFill>
                          <a:effectLst/>
                          <a:latin typeface="Calibri" panose="020F0502020204030204" pitchFamily="34" charset="0"/>
                          <a:ea typeface="+mn-ea"/>
                          <a:cs typeface="Calibri" panose="020F0502020204030204" pitchFamily="34" charset="0"/>
                        </a:rPr>
                        <a:t>script</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Deployment can be performed using ARM</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templates which provide simple orchestration and rollback function. They have their own PowerShell Module</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471870262"/>
                  </a:ext>
                </a:extLst>
              </a:tr>
              <a:tr h="375790">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Features and function are not available</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Role Based Access Control Feature is Present</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13303045"/>
                  </a:ext>
                </a:extLst>
              </a:tr>
              <a:tr h="563685">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Features and function are not available</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Resource from the resource group can be moved</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between within the same region</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078619473"/>
                  </a:ext>
                </a:extLst>
              </a:tr>
            </a:tbl>
          </a:graphicData>
        </a:graphic>
      </p:graphicFrame>
      <p:sp>
        <p:nvSpPr>
          <p:cNvPr id="9" name="TextBox 8">
            <a:extLst>
              <a:ext uri="{FF2B5EF4-FFF2-40B4-BE49-F238E27FC236}">
                <a16:creationId xmlns:a16="http://schemas.microsoft.com/office/drawing/2014/main" id="{961C6DDC-B24B-4FC0-B344-14B89223931E}"/>
              </a:ext>
            </a:extLst>
          </p:cNvPr>
          <p:cNvSpPr txBox="1"/>
          <p:nvPr/>
        </p:nvSpPr>
        <p:spPr>
          <a:xfrm>
            <a:off x="92767" y="223252"/>
            <a:ext cx="95415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Table B</a:t>
            </a:r>
            <a:endParaRPr lang="en-US" dirty="0"/>
          </a:p>
        </p:txBody>
      </p:sp>
    </p:spTree>
    <p:extLst>
      <p:ext uri="{BB962C8B-B14F-4D97-AF65-F5344CB8AC3E}">
        <p14:creationId xmlns:p14="http://schemas.microsoft.com/office/powerpoint/2010/main" val="4074298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IN" sz="2800" b="1" dirty="0"/>
              <a:t>Copy Data using </a:t>
            </a:r>
            <a:r>
              <a:rPr lang="en-US" sz="2800" b="1" dirty="0" err="1"/>
              <a:t>AzCopy</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a:bodyPr>
          <a:lstStyle/>
          <a:p>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 is a command-line utility that you can use to copy blobs or files to or from a storage account.</a:t>
            </a:r>
          </a:p>
          <a:p>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 V10 is the currently supported version of </a:t>
            </a:r>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a:t>
            </a:r>
          </a:p>
          <a:p>
            <a:r>
              <a:rPr lang="en-US" sz="1800" b="1" cap="none" dirty="0">
                <a:latin typeface="Calibri" panose="020F0502020204030204" pitchFamily="34" charset="0"/>
                <a:cs typeface="Calibri" panose="020F0502020204030204" pitchFamily="34" charset="0"/>
              </a:rPr>
              <a:t>Steps to Run </a:t>
            </a:r>
            <a:r>
              <a:rPr lang="en-US" sz="1800" b="1" cap="none" dirty="0" err="1">
                <a:latin typeface="Calibri" panose="020F0502020204030204" pitchFamily="34" charset="0"/>
                <a:cs typeface="Calibri" panose="020F0502020204030204" pitchFamily="34" charset="0"/>
              </a:rPr>
              <a:t>AzCopy</a:t>
            </a:r>
            <a:endParaRPr lang="en-US" sz="1800" b="1"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b="1" cap="none" dirty="0">
                <a:latin typeface="Calibri" panose="020F0502020204030204" pitchFamily="34" charset="0"/>
                <a:cs typeface="Calibri" panose="020F0502020204030204" pitchFamily="34" charset="0"/>
              </a:rPr>
              <a:t>Install and set path</a:t>
            </a:r>
            <a:r>
              <a:rPr lang="en-US" cap="none" dirty="0">
                <a:latin typeface="Calibri" panose="020F0502020204030204" pitchFamily="34" charset="0"/>
                <a:cs typeface="Calibri" panose="020F0502020204030204" pitchFamily="34" charset="0"/>
              </a:rPr>
              <a:t>: </a:t>
            </a:r>
            <a:r>
              <a:rPr lang="en-US" cap="none" dirty="0" err="1">
                <a:latin typeface="Calibri" panose="020F0502020204030204" pitchFamily="34" charset="0"/>
                <a:cs typeface="Calibri" panose="020F0502020204030204" pitchFamily="34" charset="0"/>
              </a:rPr>
              <a:t>AzCopy</a:t>
            </a:r>
            <a:r>
              <a:rPr lang="en-US" cap="none" dirty="0">
                <a:latin typeface="Calibri" panose="020F0502020204030204" pitchFamily="34" charset="0"/>
                <a:cs typeface="Calibri" panose="020F0502020204030204" pitchFamily="34" charset="0"/>
              </a:rPr>
              <a:t> V10 is just an executable file, so there's nothing to install in your system.</a:t>
            </a:r>
          </a:p>
          <a:p>
            <a:pPr lvl="1">
              <a:buFont typeface="Wingdings" panose="05000000000000000000" pitchFamily="2" charset="2"/>
              <a:buChar char="ü"/>
            </a:pPr>
            <a:r>
              <a:rPr lang="en-US" b="1" cap="none" dirty="0">
                <a:latin typeface="Calibri" panose="020F0502020204030204" pitchFamily="34" charset="0"/>
                <a:cs typeface="Calibri" panose="020F0502020204030204" pitchFamily="34" charset="0"/>
              </a:rPr>
              <a:t>Choose how you'll provide authorization credentials : </a:t>
            </a:r>
            <a:r>
              <a:rPr lang="en-US" cap="none" dirty="0">
                <a:latin typeface="Calibri" panose="020F0502020204030204" pitchFamily="34" charset="0"/>
                <a:cs typeface="Calibri" panose="020F0502020204030204" pitchFamily="34" charset="0"/>
              </a:rPr>
              <a:t>SAS token, Azure AD(Authenticate using any- user </a:t>
            </a:r>
            <a:r>
              <a:rPr lang="en-US" cap="none" dirty="0" err="1">
                <a:latin typeface="Calibri" panose="020F0502020204030204" pitchFamily="34" charset="0"/>
                <a:cs typeface="Calibri" panose="020F0502020204030204" pitchFamily="34" charset="0"/>
              </a:rPr>
              <a:t>identity,service</a:t>
            </a:r>
            <a:r>
              <a:rPr lang="en-US" cap="none" dirty="0">
                <a:latin typeface="Calibri" panose="020F0502020204030204" pitchFamily="34" charset="0"/>
                <a:cs typeface="Calibri" panose="020F0502020204030204" pitchFamily="34" charset="0"/>
              </a:rPr>
              <a:t> </a:t>
            </a:r>
            <a:r>
              <a:rPr lang="en-US" cap="none" dirty="0" err="1">
                <a:latin typeface="Calibri" panose="020F0502020204030204" pitchFamily="34" charset="0"/>
                <a:cs typeface="Calibri" panose="020F0502020204030204" pitchFamily="34" charset="0"/>
              </a:rPr>
              <a:t>principal,managed</a:t>
            </a:r>
            <a:r>
              <a:rPr lang="en-US" cap="none" dirty="0">
                <a:latin typeface="Calibri" panose="020F0502020204030204" pitchFamily="34" charset="0"/>
                <a:cs typeface="Calibri" panose="020F0502020204030204" pitchFamily="34" charset="0"/>
              </a:rPr>
              <a:t> identity)</a:t>
            </a:r>
          </a:p>
          <a:p>
            <a:pPr lvl="1">
              <a:buFont typeface="Wingdings" panose="05000000000000000000" pitchFamily="2" charset="2"/>
              <a:buChar char="ü"/>
            </a:pPr>
            <a:r>
              <a:rPr lang="en-US" b="1" cap="none" dirty="0">
                <a:latin typeface="Calibri" panose="020F0502020204030204" pitchFamily="34" charset="0"/>
                <a:cs typeface="Calibri" panose="020F0502020204030204" pitchFamily="34" charset="0"/>
              </a:rPr>
              <a:t>Transfer files : Examples – </a:t>
            </a:r>
          </a:p>
          <a:p>
            <a:pPr lvl="2"/>
            <a:r>
              <a:rPr lang="en-US" sz="18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Transfer data with </a:t>
            </a:r>
            <a:r>
              <a:rPr lang="en-US" sz="1800" cap="none" dirty="0" err="1">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AzCopy</a:t>
            </a:r>
            <a:r>
              <a:rPr lang="en-US" sz="18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and blob storage</a:t>
            </a:r>
            <a:endParaRPr lang="en-US" sz="1800" cap="none" dirty="0">
              <a:latin typeface="Calibri" panose="020F0502020204030204" pitchFamily="34" charset="0"/>
              <a:cs typeface="Calibri" panose="020F0502020204030204" pitchFamily="34" charset="0"/>
            </a:endParaRPr>
          </a:p>
          <a:p>
            <a:pPr lvl="2"/>
            <a:r>
              <a:rPr lang="en-US" sz="18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Transfer data with </a:t>
            </a:r>
            <a:r>
              <a:rPr lang="en-US" sz="1800" cap="none" dirty="0" err="1">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AzCopy</a:t>
            </a:r>
            <a:r>
              <a:rPr lang="en-US" sz="18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and file storage</a:t>
            </a:r>
            <a:endParaRPr lang="en-US" sz="1800" cap="none" dirty="0">
              <a:latin typeface="Calibri" panose="020F0502020204030204" pitchFamily="34" charset="0"/>
              <a:cs typeface="Calibri" panose="020F0502020204030204" pitchFamily="34" charset="0"/>
            </a:endParaRPr>
          </a:p>
          <a:p>
            <a:pPr lvl="2"/>
            <a:r>
              <a:rPr lang="en-US" sz="18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Transfer data with </a:t>
            </a:r>
            <a:r>
              <a:rPr lang="en-US" sz="1800" cap="none" dirty="0" err="1">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AzCopy</a:t>
            </a:r>
            <a:r>
              <a:rPr lang="en-US" sz="18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 and Amazon S3 buckets</a:t>
            </a:r>
            <a:endParaRPr lang="en-US" sz="1800" cap="none" dirty="0">
              <a:latin typeface="Calibri" panose="020F0502020204030204" pitchFamily="34" charset="0"/>
              <a:cs typeface="Calibri" panose="020F0502020204030204" pitchFamily="34" charset="0"/>
            </a:endParaRPr>
          </a:p>
          <a:p>
            <a:pPr lvl="2"/>
            <a:r>
              <a:rPr lang="en-US" sz="1800"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Transfer data with </a:t>
            </a:r>
            <a:r>
              <a:rPr lang="en-US" sz="1800" cap="none" dirty="0" err="1">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AzCopy</a:t>
            </a:r>
            <a:r>
              <a:rPr lang="en-US" sz="1800"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 and Azure Stack storage</a:t>
            </a:r>
            <a:endParaRPr lang="en-US" sz="1800" cap="none" dirty="0">
              <a:latin typeface="Calibri" panose="020F0502020204030204" pitchFamily="34" charset="0"/>
              <a:cs typeface="Calibri" panose="020F0502020204030204" pitchFamily="34" charset="0"/>
            </a:endParaRPr>
          </a:p>
          <a:p>
            <a:r>
              <a:rPr lang="en-US" sz="1800" cap="none" dirty="0">
                <a:latin typeface="Calibri" panose="020F0502020204030204" pitchFamily="34" charset="0"/>
                <a:cs typeface="Calibri" panose="020F0502020204030204" pitchFamily="34" charset="0"/>
              </a:rPr>
              <a:t>Ways to use </a:t>
            </a:r>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a:t>
            </a:r>
          </a:p>
          <a:p>
            <a:pPr marL="742950" lvl="2" indent="-285750">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Use </a:t>
            </a:r>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 in a script</a:t>
            </a:r>
          </a:p>
          <a:p>
            <a:pPr marL="742950" lvl="2" indent="-285750">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Use </a:t>
            </a:r>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 in Azure Storage Explorer</a:t>
            </a:r>
          </a:p>
          <a:p>
            <a:pPr lvl="1"/>
            <a:endParaRPr lang="en-US" sz="20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b="1"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u="sng" cap="none" dirty="0">
              <a:latin typeface="Calibri" panose="020F0502020204030204" pitchFamily="34" charset="0"/>
              <a:cs typeface="Calibri" panose="020F0502020204030204" pitchFamily="34" charset="0"/>
            </a:endParaRPr>
          </a:p>
          <a:p>
            <a:pPr marL="457200" lvl="1" indent="0">
              <a:buNone/>
            </a:pPr>
            <a:endParaRPr lang="en-US" u="sng"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8323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649866"/>
            <a:ext cx="10364451" cy="715108"/>
          </a:xfrm>
        </p:spPr>
        <p:txBody>
          <a:bodyPr>
            <a:normAutofit fontScale="90000"/>
          </a:bodyPr>
          <a:lstStyle/>
          <a:p>
            <a:pPr algn="l"/>
            <a:br>
              <a:rPr lang="en-IN" sz="2800" b="1" dirty="0"/>
            </a:br>
            <a:br>
              <a:rPr lang="en-IN" sz="2800" b="1" dirty="0"/>
            </a:br>
            <a:r>
              <a:rPr lang="en-US" sz="2800" b="1" dirty="0"/>
              <a:t>Copy and transform data in Azure Blob storage by using Azure Data Factory</a:t>
            </a: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755374"/>
            <a:ext cx="10363826" cy="5910469"/>
          </a:xfrm>
        </p:spPr>
        <p:txBody>
          <a:bodyPr>
            <a:normAutofit fontScale="92500" lnSpcReduction="20000"/>
          </a:bodyPr>
          <a:lstStyle/>
          <a:p>
            <a:r>
              <a:rPr lang="en-US" sz="1900" cap="none" dirty="0">
                <a:latin typeface="Calibri" panose="020F0502020204030204" pitchFamily="34" charset="0"/>
                <a:cs typeface="Calibri" panose="020F0502020204030204" pitchFamily="34" charset="0"/>
              </a:rPr>
              <a:t>To copy  and transform data to and from Azure Blob storage using Data Factory we can use Copy Activity and Data Flow respectively.</a:t>
            </a:r>
          </a:p>
          <a:p>
            <a:r>
              <a:rPr lang="en-US" sz="1900" cap="none" dirty="0">
                <a:latin typeface="Calibri" panose="020F0502020204030204" pitchFamily="34" charset="0"/>
                <a:cs typeface="Calibri" panose="020F0502020204030204" pitchFamily="34" charset="0"/>
              </a:rPr>
              <a:t>Supported capabilities of Azure Blob Connector – </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This Azure Blob connector is supported for the following activities:</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Copy activity</a:t>
            </a:r>
            <a:r>
              <a:rPr lang="en-US" sz="1900" cap="none" dirty="0">
                <a:latin typeface="Calibri" panose="020F0502020204030204" pitchFamily="34" charset="0"/>
                <a:cs typeface="Calibri" panose="020F0502020204030204" pitchFamily="34" charset="0"/>
              </a:rPr>
              <a:t> with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supported source/sink matrix</a:t>
            </a:r>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Mapping data flow</a:t>
            </a:r>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Lookup activity</a:t>
            </a:r>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900" cap="none" dirty="0" err="1">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GetMetadata</a:t>
            </a:r>
            <a:r>
              <a:rPr lang="en-US" sz="1900"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 activity</a:t>
            </a:r>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Delete activity</a:t>
            </a:r>
            <a:endParaRPr lang="en-US" sz="1900" cap="none" dirty="0">
              <a:latin typeface="Calibri" panose="020F0502020204030204" pitchFamily="34" charset="0"/>
              <a:cs typeface="Calibri" panose="020F0502020204030204" pitchFamily="34" charset="0"/>
            </a:endParaRPr>
          </a:p>
          <a:p>
            <a:r>
              <a:rPr lang="en-US" sz="1900" cap="none" dirty="0">
                <a:latin typeface="Calibri" panose="020F0502020204030204" pitchFamily="34" charset="0"/>
                <a:cs typeface="Calibri" panose="020F0502020204030204" pitchFamily="34" charset="0"/>
              </a:rPr>
              <a:t>For Copy activity, this Blob storage connector supports:</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Copying blobs to and from general-purpose Azure storage accounts and hot/cool blob storage.</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Copying blobs by using account key, service shared access signature, service principal or managed identities for Azure resources authentications.</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Copying blobs from block, append, or page blobs and copying data to only block blobs.</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Copying blobs as is or parsing or generating blobs with </a:t>
            </a:r>
            <a:r>
              <a:rPr lang="en-US" sz="1900" cap="none" dirty="0">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supported file formats and compression codecs</a:t>
            </a:r>
            <a:r>
              <a:rPr lang="en-US" sz="1900" cap="none"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Preserve file metadata during copy</a:t>
            </a:r>
            <a:r>
              <a:rPr lang="en-US" sz="1900" cap="none" dirty="0">
                <a:latin typeface="Calibri" panose="020F0502020204030204" pitchFamily="34" charset="0"/>
                <a:cs typeface="Calibri" panose="020F0502020204030204" pitchFamily="34" charset="0"/>
              </a:rPr>
              <a:t>.</a:t>
            </a:r>
          </a:p>
          <a:p>
            <a:endParaRPr lang="en-US" cap="none" dirty="0">
              <a:latin typeface="Calibri" panose="020F0502020204030204" pitchFamily="34" charset="0"/>
              <a:cs typeface="Calibri" panose="020F0502020204030204" pitchFamily="34" charset="0"/>
            </a:endParaRPr>
          </a:p>
          <a:p>
            <a:pPr lvl="1"/>
            <a:endParaRPr lang="en-US" sz="1600" cap="none" dirty="0">
              <a:latin typeface="Calibri" panose="020F0502020204030204" pitchFamily="34" charset="0"/>
              <a:cs typeface="Calibri" panose="020F0502020204030204" pitchFamily="34" charset="0"/>
            </a:endParaRPr>
          </a:p>
          <a:p>
            <a:endParaRPr lang="en-US" u="sng"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8285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20">
            <a:extLst>
              <a:ext uri="{FF2B5EF4-FFF2-40B4-BE49-F238E27FC236}">
                <a16:creationId xmlns:a16="http://schemas.microsoft.com/office/drawing/2014/main" id="{C665D29A-8667-4203-BEC8-F02FE4FEA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0">
            <a:extLst>
              <a:ext uri="{FF2B5EF4-FFF2-40B4-BE49-F238E27FC236}">
                <a16:creationId xmlns:a16="http://schemas.microsoft.com/office/drawing/2014/main" id="{5F4B6FBE-E2AC-405A-890A-CEE1801B3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957486"/>
            <a:ext cx="425212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6" name="Picture 5">
            <a:extLst>
              <a:ext uri="{FF2B5EF4-FFF2-40B4-BE49-F238E27FC236}">
                <a16:creationId xmlns:a16="http://schemas.microsoft.com/office/drawing/2014/main" id="{EE4FC582-E43D-425C-9345-E15FA5D747E5}"/>
              </a:ext>
            </a:extLst>
          </p:cNvPr>
          <p:cNvPicPr>
            <a:picLocks noChangeAspect="1"/>
          </p:cNvPicPr>
          <p:nvPr/>
        </p:nvPicPr>
        <p:blipFill>
          <a:blip r:embed="rId4"/>
          <a:stretch>
            <a:fillRect/>
          </a:stretch>
        </p:blipFill>
        <p:spPr>
          <a:xfrm>
            <a:off x="7739933" y="1632003"/>
            <a:ext cx="3336236" cy="3591359"/>
          </a:xfrm>
          <a:prstGeom prst="rect">
            <a:avLst/>
          </a:prstGeom>
        </p:spPr>
      </p:pic>
      <p:pic>
        <p:nvPicPr>
          <p:cNvPr id="32" name="Picture 24">
            <a:extLst>
              <a:ext uri="{FF2B5EF4-FFF2-40B4-BE49-F238E27FC236}">
                <a16:creationId xmlns:a16="http://schemas.microsoft.com/office/drawing/2014/main" id="{18CB13F2-3229-4182-B798-C4417D2EB5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607" y="0"/>
            <a:ext cx="12192000" cy="6858000"/>
          </a:xfrm>
          <a:prstGeom prst="rect">
            <a:avLst/>
          </a:prstGeom>
        </p:spPr>
      </p:pic>
      <p:sp>
        <p:nvSpPr>
          <p:cNvPr id="2" name="Title 1">
            <a:extLst>
              <a:ext uri="{FF2B5EF4-FFF2-40B4-BE49-F238E27FC236}">
                <a16:creationId xmlns:a16="http://schemas.microsoft.com/office/drawing/2014/main" id="{234B25AD-103D-47B9-8A08-1D6A30CF2ADF}"/>
              </a:ext>
            </a:extLst>
          </p:cNvPr>
          <p:cNvSpPr>
            <a:spLocks noGrp="1"/>
          </p:cNvSpPr>
          <p:nvPr>
            <p:ph type="title"/>
          </p:nvPr>
        </p:nvSpPr>
        <p:spPr>
          <a:xfrm>
            <a:off x="981074" y="957486"/>
            <a:ext cx="5614603" cy="3131913"/>
          </a:xfrm>
        </p:spPr>
        <p:txBody>
          <a:bodyPr vert="horz" lIns="91440" tIns="45720" rIns="91440" bIns="45720" rtlCol="0" anchor="b">
            <a:normAutofit/>
          </a:bodyPr>
          <a:lstStyle/>
          <a:p>
            <a:r>
              <a:rPr lang="en-US" b="1" dirty="0">
                <a:latin typeface="Calibri" panose="020F0502020204030204" pitchFamily="34" charset="0"/>
                <a:cs typeface="Calibri" panose="020F0502020204030204" pitchFamily="34" charset="0"/>
              </a:rPr>
              <a:t>Networking</a:t>
            </a:r>
          </a:p>
        </p:txBody>
      </p:sp>
    </p:spTree>
    <p:extLst>
      <p:ext uri="{BB962C8B-B14F-4D97-AF65-F5344CB8AC3E}">
        <p14:creationId xmlns:p14="http://schemas.microsoft.com/office/powerpoint/2010/main" val="460907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1086678" y="1517981"/>
            <a:ext cx="10364451" cy="715108"/>
          </a:xfrm>
        </p:spPr>
        <p:txBody>
          <a:bodyPr>
            <a:normAutofit fontScale="90000"/>
          </a:bodyPr>
          <a:lstStyle/>
          <a:p>
            <a:pPr algn="l"/>
            <a:br>
              <a:rPr lang="en-IN" sz="2800" b="1" dirty="0"/>
            </a:br>
            <a:r>
              <a:rPr lang="en-US" sz="2800" b="1" dirty="0"/>
              <a:t>Azure networking</a:t>
            </a:r>
            <a:br>
              <a:rPr lang="en-US" b="1" dirty="0"/>
            </a:b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740871" y="1086678"/>
            <a:ext cx="10363826" cy="5446644"/>
          </a:xfrm>
        </p:spPr>
        <p:txBody>
          <a:bodyPr>
            <a:normAutofit lnSpcReduction="10000"/>
          </a:bodyPr>
          <a:lstStyle/>
          <a:p>
            <a:r>
              <a:rPr lang="en-US" sz="1900" cap="none" dirty="0">
                <a:latin typeface="Calibri" panose="020F0502020204030204" pitchFamily="34" charset="0"/>
                <a:cs typeface="Calibri" panose="020F0502020204030204" pitchFamily="34" charset="0"/>
              </a:rPr>
              <a:t>The networking services in Azure provide a variety of networking capabilities that can be used together or separately. </a:t>
            </a:r>
          </a:p>
          <a:p>
            <a:r>
              <a:rPr lang="en-US" sz="1900" b="1"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Connectivity services</a:t>
            </a:r>
            <a:r>
              <a:rPr lang="en-US" sz="1900" b="1" cap="none" dirty="0">
                <a:latin typeface="Calibri" panose="020F0502020204030204" pitchFamily="34" charset="0"/>
                <a:cs typeface="Calibri" panose="020F0502020204030204" pitchFamily="34" charset="0"/>
              </a:rPr>
              <a:t>: </a:t>
            </a:r>
            <a:r>
              <a:rPr lang="en-US" dirty="0"/>
              <a:t> </a:t>
            </a:r>
            <a:r>
              <a:rPr lang="en-US" sz="1900" cap="none" dirty="0">
                <a:latin typeface="Calibri" panose="020F0502020204030204" pitchFamily="34" charset="0"/>
                <a:cs typeface="Calibri" panose="020F0502020204030204" pitchFamily="34" charset="0"/>
              </a:rPr>
              <a:t>Connect Azure resources and on-premises resources using any or a combination of these networking services in Azure - </a:t>
            </a:r>
            <a:r>
              <a:rPr lang="en-US" sz="1900" u="sng" cap="none" dirty="0">
                <a:latin typeface="Calibri" panose="020F0502020204030204" pitchFamily="34" charset="0"/>
                <a:cs typeface="Calibri" panose="020F0502020204030204" pitchFamily="34" charset="0"/>
              </a:rPr>
              <a:t>Virtual Network (</a:t>
            </a:r>
            <a:r>
              <a:rPr lang="en-US" sz="1900" u="sng" cap="none" dirty="0" err="1">
                <a:latin typeface="Calibri" panose="020F0502020204030204" pitchFamily="34" charset="0"/>
                <a:cs typeface="Calibri" panose="020F0502020204030204" pitchFamily="34" charset="0"/>
              </a:rPr>
              <a:t>VNet</a:t>
            </a:r>
            <a:r>
              <a:rPr lang="en-US" sz="1900" u="sng" cap="none" dirty="0">
                <a:latin typeface="Calibri" panose="020F0502020204030204" pitchFamily="34" charset="0"/>
                <a:cs typeface="Calibri" panose="020F0502020204030204" pitchFamily="34" charset="0"/>
              </a:rPr>
              <a:t>), Virtual WAN, ExpressRoute, VPN Gateway, Virtual network NAT Gateway, Azure DNS, Peering service, and Azure Bastion.</a:t>
            </a:r>
          </a:p>
          <a:p>
            <a:r>
              <a:rPr lang="en-US" sz="1900" b="1"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Application protection services</a:t>
            </a:r>
            <a:r>
              <a:rPr lang="en-US" sz="1900" b="1" cap="none" dirty="0">
                <a:latin typeface="Calibri" panose="020F0502020204030204" pitchFamily="34" charset="0"/>
                <a:cs typeface="Calibri" panose="020F0502020204030204" pitchFamily="34" charset="0"/>
              </a:rPr>
              <a:t>: </a:t>
            </a:r>
            <a:r>
              <a:rPr lang="en-US" sz="1900" cap="none" dirty="0">
                <a:latin typeface="Calibri" panose="020F0502020204030204" pitchFamily="34" charset="0"/>
                <a:cs typeface="Calibri" panose="020F0502020204030204" pitchFamily="34" charset="0"/>
              </a:rPr>
              <a:t>Protect your applications using any or a combination of these networking services in Azure - </a:t>
            </a:r>
            <a:r>
              <a:rPr lang="en-US" sz="1900" u="sng" cap="none" dirty="0">
                <a:latin typeface="Calibri" panose="020F0502020204030204" pitchFamily="34" charset="0"/>
                <a:cs typeface="Calibri" panose="020F0502020204030204" pitchFamily="34" charset="0"/>
              </a:rPr>
              <a:t>Private Link, DDoS protection, Firewall, Network Security Groups, Web Application Firewall, and Virtual Network Endpoints.</a:t>
            </a:r>
          </a:p>
          <a:p>
            <a:r>
              <a:rPr lang="en-US" sz="1900" b="1"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Application delivery services</a:t>
            </a:r>
            <a:r>
              <a:rPr lang="en-US" sz="1900" b="1" cap="none" dirty="0">
                <a:latin typeface="Calibri" panose="020F0502020204030204" pitchFamily="34" charset="0"/>
                <a:cs typeface="Calibri" panose="020F0502020204030204" pitchFamily="34" charset="0"/>
              </a:rPr>
              <a:t>: </a:t>
            </a:r>
            <a:r>
              <a:rPr lang="en-US" dirty="0"/>
              <a:t> </a:t>
            </a:r>
            <a:r>
              <a:rPr lang="en-US" sz="1900" cap="none" dirty="0">
                <a:latin typeface="Calibri" panose="020F0502020204030204" pitchFamily="34" charset="0"/>
                <a:cs typeface="Calibri" panose="020F0502020204030204" pitchFamily="34" charset="0"/>
              </a:rPr>
              <a:t>Deliver applications in the Azure network using any or a combination of these networking services in Azure - Content Delivery Network (CDN), Azure Front Door Service, Traffic Manager, Application Gateway, Internet Analyzer, and Load Balancer.</a:t>
            </a:r>
          </a:p>
          <a:p>
            <a:r>
              <a:rPr lang="en-US" sz="1900" b="1"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Network monitoring</a:t>
            </a:r>
            <a:r>
              <a:rPr lang="en-US" sz="1900" b="1" cap="none" dirty="0">
                <a:latin typeface="Calibri" panose="020F0502020204030204" pitchFamily="34" charset="0"/>
                <a:cs typeface="Calibri" panose="020F0502020204030204" pitchFamily="34" charset="0"/>
              </a:rPr>
              <a:t>:</a:t>
            </a:r>
            <a:r>
              <a:rPr lang="en-US" dirty="0"/>
              <a:t> </a:t>
            </a:r>
            <a:r>
              <a:rPr lang="en-US" sz="1900" cap="none" dirty="0">
                <a:latin typeface="Calibri" panose="020F0502020204030204" pitchFamily="34" charset="0"/>
                <a:cs typeface="Calibri" panose="020F0502020204030204" pitchFamily="34" charset="0"/>
              </a:rPr>
              <a:t>Monitor your network resources using any or a combination of these networking services in Azure - Network Watcher, ExpressRoute Monitor, Azure Monitor, or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Terminal Access Point (TAP).</a:t>
            </a:r>
          </a:p>
          <a:p>
            <a:pPr lvl="1"/>
            <a:endParaRPr lang="en-US" sz="1600" cap="none" dirty="0">
              <a:latin typeface="Calibri" panose="020F0502020204030204" pitchFamily="34" charset="0"/>
              <a:cs typeface="Calibri" panose="020F0502020204030204" pitchFamily="34" charset="0"/>
            </a:endParaRPr>
          </a:p>
          <a:p>
            <a:endParaRPr lang="en-US" u="sng"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714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1045651"/>
            <a:ext cx="10364451" cy="715108"/>
          </a:xfrm>
        </p:spPr>
        <p:txBody>
          <a:bodyPr>
            <a:normAutofit fontScale="90000"/>
          </a:bodyPr>
          <a:lstStyle/>
          <a:p>
            <a:pPr algn="l"/>
            <a:br>
              <a:rPr lang="en-IN" sz="2800" b="1" dirty="0"/>
            </a:br>
            <a:br>
              <a:rPr lang="en-IN" sz="2800" b="1" dirty="0"/>
            </a:br>
            <a:r>
              <a:rPr lang="en-US" sz="2800" b="1" dirty="0"/>
              <a:t>Connectivity services</a:t>
            </a:r>
            <a:br>
              <a:rPr lang="en-US" b="1" dirty="0"/>
            </a:b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755374"/>
            <a:ext cx="10363826" cy="5910469"/>
          </a:xfrm>
        </p:spPr>
        <p:txBody>
          <a:bodyPr>
            <a:normAutofit/>
          </a:bodyPr>
          <a:lstStyle/>
          <a:p>
            <a:r>
              <a:rPr lang="en-US" sz="1900" cap="none" dirty="0">
                <a:latin typeface="Calibri" panose="020F0502020204030204" pitchFamily="34" charset="0"/>
                <a:cs typeface="Calibri" panose="020F0502020204030204" pitchFamily="34" charset="0"/>
              </a:rPr>
              <a:t>Services that provide connectivity between Azure resources, connectivity from an on-premises network to Azure resources, and branch to branch connectivity in Azure - Virtual Network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Virtual WAN, ExpressRoute, VPN Gateway, Virtual network NAT Gateway, Azure DNS, Azure Peering service, and Azure Bastion.</a:t>
            </a:r>
          </a:p>
          <a:p>
            <a:pPr marL="0" indent="0">
              <a:buNone/>
            </a:pPr>
            <a:endParaRPr lang="en-US" sz="1900" cap="none" dirty="0">
              <a:latin typeface="Calibri" panose="020F0502020204030204" pitchFamily="34" charset="0"/>
              <a:cs typeface="Calibri" panose="020F0502020204030204" pitchFamily="34" charset="0"/>
            </a:endParaRPr>
          </a:p>
          <a:p>
            <a:pPr lvl="1"/>
            <a:endParaRPr lang="en-US" sz="1600" cap="none" dirty="0">
              <a:latin typeface="Calibri" panose="020F0502020204030204" pitchFamily="34" charset="0"/>
              <a:cs typeface="Calibri" panose="020F0502020204030204" pitchFamily="34" charset="0"/>
            </a:endParaRPr>
          </a:p>
          <a:p>
            <a:endParaRPr lang="en-US" u="sng"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pic>
        <p:nvPicPr>
          <p:cNvPr id="4" name="Picture 3" descr="A screenshot of a social media post&#10;&#10;Description automatically generated">
            <a:extLst>
              <a:ext uri="{FF2B5EF4-FFF2-40B4-BE49-F238E27FC236}">
                <a16:creationId xmlns:a16="http://schemas.microsoft.com/office/drawing/2014/main" id="{8556D00B-40AA-4E1A-AA28-E00007BF94DC}"/>
              </a:ext>
            </a:extLst>
          </p:cNvPr>
          <p:cNvPicPr>
            <a:picLocks noChangeAspect="1"/>
          </p:cNvPicPr>
          <p:nvPr/>
        </p:nvPicPr>
        <p:blipFill>
          <a:blip r:embed="rId2"/>
          <a:stretch>
            <a:fillRect/>
          </a:stretch>
        </p:blipFill>
        <p:spPr>
          <a:xfrm>
            <a:off x="1066800" y="2317680"/>
            <a:ext cx="7441575" cy="4348163"/>
          </a:xfrm>
          <a:prstGeom prst="rect">
            <a:avLst/>
          </a:prstGeom>
        </p:spPr>
      </p:pic>
    </p:spTree>
    <p:extLst>
      <p:ext uri="{BB962C8B-B14F-4D97-AF65-F5344CB8AC3E}">
        <p14:creationId xmlns:p14="http://schemas.microsoft.com/office/powerpoint/2010/main" val="2489280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1045651"/>
            <a:ext cx="10364451" cy="715108"/>
          </a:xfrm>
        </p:spPr>
        <p:txBody>
          <a:bodyPr>
            <a:normAutofit fontScale="90000"/>
          </a:bodyPr>
          <a:lstStyle/>
          <a:p>
            <a:pPr algn="l"/>
            <a:br>
              <a:rPr lang="en-IN" sz="2800" b="1" dirty="0"/>
            </a:br>
            <a:br>
              <a:rPr lang="en-IN" sz="2800" b="1" dirty="0"/>
            </a:br>
            <a:r>
              <a:rPr lang="en-US" sz="2800" b="1" dirty="0"/>
              <a:t>Connectivity services</a:t>
            </a:r>
            <a:br>
              <a:rPr lang="en-US" b="1" dirty="0"/>
            </a:b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755374"/>
            <a:ext cx="10363826" cy="5910469"/>
          </a:xfrm>
        </p:spPr>
        <p:txBody>
          <a:bodyPr>
            <a:normAutofit/>
          </a:bodyPr>
          <a:lstStyle/>
          <a:p>
            <a:pPr marL="0" indent="0">
              <a:buNone/>
            </a:pPr>
            <a:endParaRPr lang="en-US" sz="1900" cap="none" dirty="0">
              <a:latin typeface="Calibri" panose="020F0502020204030204" pitchFamily="34" charset="0"/>
              <a:cs typeface="Calibri" panose="020F0502020204030204" pitchFamily="34" charset="0"/>
            </a:endParaRPr>
          </a:p>
          <a:p>
            <a:pPr lvl="1"/>
            <a:endParaRPr lang="en-US" sz="1600" cap="none" dirty="0">
              <a:latin typeface="Calibri" panose="020F0502020204030204" pitchFamily="34" charset="0"/>
              <a:cs typeface="Calibri" panose="020F0502020204030204" pitchFamily="34" charset="0"/>
            </a:endParaRPr>
          </a:p>
          <a:p>
            <a:endParaRPr lang="en-US" u="sng"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D3D64DD4-1C37-4912-AA7C-9D1926FFF085}"/>
              </a:ext>
            </a:extLst>
          </p:cNvPr>
          <p:cNvPicPr>
            <a:picLocks noChangeAspect="1"/>
          </p:cNvPicPr>
          <p:nvPr/>
        </p:nvPicPr>
        <p:blipFill>
          <a:blip r:embed="rId2"/>
          <a:stretch>
            <a:fillRect/>
          </a:stretch>
        </p:blipFill>
        <p:spPr>
          <a:xfrm>
            <a:off x="938212" y="1252850"/>
            <a:ext cx="6270972" cy="4659490"/>
          </a:xfrm>
          <a:prstGeom prst="rect">
            <a:avLst/>
          </a:prstGeom>
        </p:spPr>
      </p:pic>
      <p:sp>
        <p:nvSpPr>
          <p:cNvPr id="4" name="TextBox 3">
            <a:extLst>
              <a:ext uri="{FF2B5EF4-FFF2-40B4-BE49-F238E27FC236}">
                <a16:creationId xmlns:a16="http://schemas.microsoft.com/office/drawing/2014/main" id="{09A5DF8C-4796-46F2-965A-9884BDF9108C}"/>
              </a:ext>
            </a:extLst>
          </p:cNvPr>
          <p:cNvSpPr txBox="1"/>
          <p:nvPr/>
        </p:nvSpPr>
        <p:spPr>
          <a:xfrm>
            <a:off x="7234247" y="1045651"/>
            <a:ext cx="4745717" cy="3539430"/>
          </a:xfrm>
          <a:prstGeom prst="rect">
            <a:avLst/>
          </a:prstGeom>
          <a:noFill/>
        </p:spPr>
        <p:txBody>
          <a:bodyPr wrap="square" rtlCol="0">
            <a:spAutoFit/>
          </a:bodyPr>
          <a:lstStyle/>
          <a:p>
            <a:r>
              <a:rPr lang="en-US" b="1" cap="all" dirty="0">
                <a:latin typeface="+mj-lt"/>
                <a:ea typeface="+mj-ea"/>
                <a:cs typeface="+mj-cs"/>
              </a:rPr>
              <a:t>List of Azure Connectivity Services:</a:t>
            </a:r>
          </a:p>
          <a:p>
            <a:endParaRPr lang="en-US" b="1" cap="all" dirty="0">
              <a:latin typeface="+mj-lt"/>
              <a:ea typeface="+mj-ea"/>
              <a:cs typeface="+mj-cs"/>
            </a:endParaRPr>
          </a:p>
          <a:p>
            <a:pPr marL="342900" indent="-342900">
              <a:buAutoNum type="arabicPeriod"/>
            </a:pPr>
            <a:r>
              <a:rPr lang="en-US" sz="1900" dirty="0">
                <a:latin typeface="Calibri" panose="020F0502020204030204" pitchFamily="34" charset="0"/>
                <a:cs typeface="Calibri" panose="020F0502020204030204" pitchFamily="34" charset="0"/>
              </a:rPr>
              <a:t>Virtual Network</a:t>
            </a:r>
          </a:p>
          <a:p>
            <a:pPr marL="342900" indent="-342900">
              <a:buAutoNum type="arabicPeriod"/>
            </a:pPr>
            <a:r>
              <a:rPr lang="en-US" sz="1900" dirty="0">
                <a:latin typeface="Calibri" panose="020F0502020204030204" pitchFamily="34" charset="0"/>
                <a:cs typeface="Calibri" panose="020F0502020204030204" pitchFamily="34" charset="0"/>
              </a:rPr>
              <a:t>Express Route</a:t>
            </a:r>
          </a:p>
          <a:p>
            <a:pPr marL="342900" indent="-342900">
              <a:buAutoNum type="arabicPeriod"/>
            </a:pPr>
            <a:r>
              <a:rPr lang="en-US" sz="1900" dirty="0">
                <a:latin typeface="Calibri" panose="020F0502020204030204" pitchFamily="34" charset="0"/>
                <a:cs typeface="Calibri" panose="020F0502020204030204" pitchFamily="34" charset="0"/>
              </a:rPr>
              <a:t>VPN Gateway</a:t>
            </a:r>
          </a:p>
          <a:p>
            <a:pPr marL="342900" indent="-342900">
              <a:buAutoNum type="arabicPeriod"/>
            </a:pPr>
            <a:r>
              <a:rPr lang="en-US" sz="1900" dirty="0">
                <a:latin typeface="Calibri" panose="020F0502020204030204" pitchFamily="34" charset="0"/>
                <a:cs typeface="Calibri" panose="020F0502020204030204" pitchFamily="34" charset="0"/>
              </a:rPr>
              <a:t>Virtual Wan</a:t>
            </a:r>
          </a:p>
          <a:p>
            <a:pPr marL="342900" indent="-342900">
              <a:buAutoNum type="arabicPeriod"/>
            </a:pPr>
            <a:r>
              <a:rPr lang="en-US" sz="1900" dirty="0">
                <a:latin typeface="Calibri" panose="020F0502020204030204" pitchFamily="34" charset="0"/>
                <a:cs typeface="Calibri" panose="020F0502020204030204" pitchFamily="34" charset="0"/>
              </a:rPr>
              <a:t>Azure DNS</a:t>
            </a:r>
          </a:p>
          <a:p>
            <a:pPr marL="342900" indent="-342900">
              <a:buFontTx/>
              <a:buAutoNum type="arabicPeriod"/>
            </a:pPr>
            <a:r>
              <a:rPr lang="en-US" sz="1900" dirty="0">
                <a:latin typeface="Calibri" panose="020F0502020204030204" pitchFamily="34" charset="0"/>
                <a:cs typeface="Calibri" panose="020F0502020204030204" pitchFamily="34" charset="0"/>
              </a:rPr>
              <a:t>Azure Bastion</a:t>
            </a:r>
          </a:p>
          <a:p>
            <a:pPr marL="342900" indent="-342900">
              <a:buFontTx/>
              <a:buAutoNum type="arabicPeriod"/>
            </a:pPr>
            <a:r>
              <a:rPr lang="en-US" sz="1900" dirty="0">
                <a:latin typeface="Calibri" panose="020F0502020204030204" pitchFamily="34" charset="0"/>
                <a:cs typeface="Calibri" panose="020F0502020204030204" pitchFamily="34" charset="0"/>
              </a:rPr>
              <a:t>Virtual network NAT Gateway</a:t>
            </a:r>
          </a:p>
          <a:p>
            <a:pPr marL="342900" indent="-342900">
              <a:buFontTx/>
              <a:buAutoNum type="arabicPeriod"/>
            </a:pPr>
            <a:r>
              <a:rPr lang="en-US" sz="1900" dirty="0">
                <a:latin typeface="Calibri" panose="020F0502020204030204" pitchFamily="34" charset="0"/>
                <a:cs typeface="Calibri" panose="020F0502020204030204" pitchFamily="34" charset="0"/>
              </a:rPr>
              <a:t>Azure Peering Service</a:t>
            </a:r>
          </a:p>
          <a:p>
            <a:pPr marL="342900" indent="-342900">
              <a:buFontTx/>
              <a:buAutoNum type="arabicPeriod"/>
            </a:pPr>
            <a:endParaRPr lang="en-US" cap="all" dirty="0">
              <a:latin typeface="+mj-lt"/>
              <a:ea typeface="+mj-ea"/>
              <a:cs typeface="+mj-cs"/>
            </a:endParaRPr>
          </a:p>
          <a:p>
            <a:pPr marL="342900" indent="-342900">
              <a:buAutoNum type="arabicPeriod"/>
            </a:pPr>
            <a:endParaRPr lang="en-US" b="1" cap="all" dirty="0">
              <a:latin typeface="+mj-lt"/>
              <a:ea typeface="+mj-ea"/>
              <a:cs typeface="+mj-cs"/>
            </a:endParaRPr>
          </a:p>
        </p:txBody>
      </p:sp>
    </p:spTree>
    <p:extLst>
      <p:ext uri="{BB962C8B-B14F-4D97-AF65-F5344CB8AC3E}">
        <p14:creationId xmlns:p14="http://schemas.microsoft.com/office/powerpoint/2010/main" val="536821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1086678" y="1239685"/>
            <a:ext cx="10364451" cy="715108"/>
          </a:xfrm>
        </p:spPr>
        <p:txBody>
          <a:bodyPr>
            <a:normAutofit fontScale="90000"/>
          </a:bodyPr>
          <a:lstStyle/>
          <a:p>
            <a:pPr algn="l"/>
            <a:br>
              <a:rPr lang="en-IN" sz="2800" b="1" dirty="0"/>
            </a:br>
            <a:r>
              <a:rPr lang="en-IN" sz="2800" b="1" dirty="0"/>
              <a:t>1. </a:t>
            </a:r>
            <a:r>
              <a:rPr lang="en-US" sz="2800" b="1" dirty="0"/>
              <a:t>Virtual network</a:t>
            </a:r>
            <a:br>
              <a:rPr lang="en-US" b="1" dirty="0"/>
            </a:br>
            <a:br>
              <a:rPr lang="en-US" b="1" dirty="0"/>
            </a:b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740871" y="463827"/>
            <a:ext cx="10363826" cy="6056243"/>
          </a:xfrm>
        </p:spPr>
        <p:txBody>
          <a:bodyPr>
            <a:noAutofit/>
          </a:bodyPr>
          <a:lstStyle/>
          <a:p>
            <a:r>
              <a:rPr lang="en-US" sz="1300" cap="none" dirty="0">
                <a:latin typeface="Calibri" panose="020F0502020204030204" pitchFamily="34" charset="0"/>
                <a:cs typeface="Calibri" panose="020F0502020204030204" pitchFamily="34" charset="0"/>
              </a:rPr>
              <a:t>Azure Virtual Network (</a:t>
            </a:r>
            <a:r>
              <a:rPr lang="en-US" sz="1300" cap="none" dirty="0" err="1">
                <a:latin typeface="Calibri" panose="020F0502020204030204" pitchFamily="34" charset="0"/>
                <a:cs typeface="Calibri" panose="020F0502020204030204" pitchFamily="34" charset="0"/>
              </a:rPr>
              <a:t>VNet</a:t>
            </a:r>
            <a:r>
              <a:rPr lang="en-US" sz="1300" cap="none" dirty="0">
                <a:latin typeface="Calibri" panose="020F0502020204030204" pitchFamily="34" charset="0"/>
                <a:cs typeface="Calibri" panose="020F0502020204030204" pitchFamily="34" charset="0"/>
              </a:rPr>
              <a:t>) is the fundamental building block for your private network in Azure. </a:t>
            </a:r>
          </a:p>
          <a:p>
            <a:r>
              <a:rPr lang="en-US" sz="1300" cap="none" dirty="0">
                <a:latin typeface="Calibri" panose="020F0502020204030204" pitchFamily="34" charset="0"/>
                <a:cs typeface="Calibri" panose="020F0502020204030204" pitchFamily="34" charset="0"/>
              </a:rPr>
              <a:t>Enables Azure resources to securely communicate with each other, the internet, and on-premises networks.</a:t>
            </a:r>
          </a:p>
          <a:p>
            <a:r>
              <a:rPr lang="en-US" sz="1300" cap="none" dirty="0">
                <a:latin typeface="Calibri" panose="020F0502020204030204" pitchFamily="34" charset="0"/>
                <a:cs typeface="Calibri" panose="020F0502020204030204" pitchFamily="34" charset="0"/>
              </a:rPr>
              <a:t>Uses of </a:t>
            </a:r>
            <a:r>
              <a:rPr lang="en-US" sz="1300" cap="none" dirty="0" err="1">
                <a:latin typeface="Calibri" panose="020F0502020204030204" pitchFamily="34" charset="0"/>
                <a:cs typeface="Calibri" panose="020F0502020204030204" pitchFamily="34" charset="0"/>
              </a:rPr>
              <a:t>Vnets</a:t>
            </a:r>
            <a:r>
              <a:rPr lang="en-US" sz="1300" cap="none" dirty="0">
                <a:latin typeface="Calibri" panose="020F0502020204030204" pitchFamily="34" charset="0"/>
                <a:cs typeface="Calibri" panose="020F0502020204030204" pitchFamily="34" charset="0"/>
              </a:rPr>
              <a:t>:</a:t>
            </a:r>
          </a:p>
          <a:p>
            <a:r>
              <a:rPr lang="en-US" sz="1300" b="1" cap="none" dirty="0">
                <a:latin typeface="Calibri" panose="020F0502020204030204" pitchFamily="34" charset="0"/>
                <a:cs typeface="Calibri" panose="020F0502020204030204" pitchFamily="34" charset="0"/>
              </a:rPr>
              <a:t>Communicate between Azure resources</a:t>
            </a:r>
            <a:r>
              <a:rPr lang="en-US" sz="1300" cap="none" dirty="0">
                <a:latin typeface="Calibri" panose="020F0502020204030204" pitchFamily="34" charset="0"/>
                <a:cs typeface="Calibri" panose="020F0502020204030204" pitchFamily="34" charset="0"/>
              </a:rPr>
              <a:t>: </a:t>
            </a:r>
          </a:p>
          <a:p>
            <a:pPr lvl="1"/>
            <a:r>
              <a:rPr lang="en-US" sz="1300" b="1" cap="none" dirty="0">
                <a:latin typeface="Calibri" panose="020F0502020204030204" pitchFamily="34" charset="0"/>
                <a:cs typeface="Calibri" panose="020F0502020204030204" pitchFamily="34" charset="0"/>
              </a:rPr>
              <a:t>Through a virtual network</a:t>
            </a:r>
            <a:r>
              <a:rPr lang="en-US" sz="1300" cap="none" dirty="0">
                <a:latin typeface="Calibri" panose="020F0502020204030204" pitchFamily="34" charset="0"/>
                <a:cs typeface="Calibri" panose="020F0502020204030204" pitchFamily="34" charset="0"/>
              </a:rPr>
              <a:t>:  </a:t>
            </a:r>
            <a:r>
              <a:rPr lang="en-US" sz="1300" cap="none" dirty="0" err="1">
                <a:latin typeface="Calibri" panose="020F0502020204030204" pitchFamily="34" charset="0"/>
                <a:cs typeface="Calibri" panose="020F0502020204030204" pitchFamily="34" charset="0"/>
              </a:rPr>
              <a:t>eg</a:t>
            </a:r>
            <a:r>
              <a:rPr lang="en-US" sz="1300" cap="none" dirty="0">
                <a:latin typeface="Calibri" panose="020F0502020204030204" pitchFamily="34" charset="0"/>
                <a:cs typeface="Calibri" panose="020F0502020204030204" pitchFamily="34" charset="0"/>
              </a:rPr>
              <a:t>-Azure App Service Environments, the Azure Kubernetes Service (AKS), and Azure Virtual Machine Scale Sets. </a:t>
            </a:r>
          </a:p>
          <a:p>
            <a:pPr lvl="1"/>
            <a:r>
              <a:rPr lang="en-US" sz="1300" b="1" cap="none" dirty="0">
                <a:latin typeface="Calibri" panose="020F0502020204030204" pitchFamily="34" charset="0"/>
                <a:cs typeface="Calibri" panose="020F0502020204030204" pitchFamily="34" charset="0"/>
              </a:rPr>
              <a:t>Through a virtual network service endpoint</a:t>
            </a:r>
            <a:r>
              <a:rPr lang="en-US" sz="1300" cap="none" dirty="0">
                <a:latin typeface="Calibri" panose="020F0502020204030204" pitchFamily="34" charset="0"/>
                <a:cs typeface="Calibri" panose="020F0502020204030204" pitchFamily="34" charset="0"/>
              </a:rPr>
              <a:t>:  We can extend our virtual network private address space and the identity of your virtual network to Azure service resources, such as Azure Storage accounts and Azure SQL databases, over a direct connection. </a:t>
            </a:r>
          </a:p>
          <a:p>
            <a:pPr lvl="1"/>
            <a:r>
              <a:rPr lang="en-US" sz="1300" b="1" cap="none" dirty="0">
                <a:latin typeface="Calibri" panose="020F0502020204030204" pitchFamily="34" charset="0"/>
                <a:cs typeface="Calibri" panose="020F0502020204030204" pitchFamily="34" charset="0"/>
              </a:rPr>
              <a:t>Through </a:t>
            </a:r>
            <a:r>
              <a:rPr lang="en-US" sz="1300" b="1" cap="none" dirty="0" err="1">
                <a:latin typeface="Calibri" panose="020F0502020204030204" pitchFamily="34" charset="0"/>
                <a:cs typeface="Calibri" panose="020F0502020204030204" pitchFamily="34" charset="0"/>
              </a:rPr>
              <a:t>VNet</a:t>
            </a:r>
            <a:r>
              <a:rPr lang="en-US" sz="1300" b="1" cap="none" dirty="0">
                <a:latin typeface="Calibri" panose="020F0502020204030204" pitchFamily="34" charset="0"/>
                <a:cs typeface="Calibri" panose="020F0502020204030204" pitchFamily="34" charset="0"/>
              </a:rPr>
              <a:t> Peering: </a:t>
            </a:r>
            <a:r>
              <a:rPr lang="en-US" sz="1300" cap="none" dirty="0">
                <a:latin typeface="Calibri" panose="020F0502020204030204" pitchFamily="34" charset="0"/>
                <a:cs typeface="Calibri" panose="020F0502020204030204" pitchFamily="34" charset="0"/>
              </a:rPr>
              <a:t>We can connect virtual networks to each other, enabling resources in either virtual network to communicate with each other, using virtual network peering. </a:t>
            </a:r>
          </a:p>
          <a:p>
            <a:r>
              <a:rPr lang="en-US" sz="1300" b="1" cap="none" dirty="0">
                <a:latin typeface="Calibri" panose="020F0502020204030204" pitchFamily="34" charset="0"/>
                <a:cs typeface="Calibri" panose="020F0502020204030204" pitchFamily="34" charset="0"/>
              </a:rPr>
              <a:t>Communicate between each other</a:t>
            </a:r>
            <a:r>
              <a:rPr lang="en-US" sz="1300" cap="none" dirty="0">
                <a:latin typeface="Calibri" panose="020F0502020204030204" pitchFamily="34" charset="0"/>
                <a:cs typeface="Calibri" panose="020F0502020204030204" pitchFamily="34" charset="0"/>
              </a:rPr>
              <a:t>:  We can connect virtual networks to each other, enabling resources in either virtual network to communicate with each other, using virtual network peering, Global virtual network peering.</a:t>
            </a:r>
          </a:p>
          <a:p>
            <a:r>
              <a:rPr lang="en-US" sz="1300" b="1" cap="none" dirty="0">
                <a:latin typeface="Calibri" panose="020F0502020204030204" pitchFamily="34" charset="0"/>
                <a:cs typeface="Calibri" panose="020F0502020204030204" pitchFamily="34" charset="0"/>
              </a:rPr>
              <a:t>Communicate to the internet:</a:t>
            </a:r>
            <a:r>
              <a:rPr lang="en-US" sz="1300" dirty="0"/>
              <a:t> </a:t>
            </a:r>
            <a:r>
              <a:rPr lang="en-US" sz="1300" cap="none" dirty="0">
                <a:latin typeface="Calibri" panose="020F0502020204030204" pitchFamily="34" charset="0"/>
                <a:cs typeface="Calibri" panose="020F0502020204030204" pitchFamily="34" charset="0"/>
              </a:rPr>
              <a:t>All resources in a </a:t>
            </a:r>
            <a:r>
              <a:rPr lang="en-US" sz="1300" cap="none" dirty="0" err="1">
                <a:latin typeface="Calibri" panose="020F0502020204030204" pitchFamily="34" charset="0"/>
                <a:cs typeface="Calibri" panose="020F0502020204030204" pitchFamily="34" charset="0"/>
              </a:rPr>
              <a:t>VNet</a:t>
            </a:r>
            <a:r>
              <a:rPr lang="en-US" sz="1300" cap="none" dirty="0">
                <a:latin typeface="Calibri" panose="020F0502020204030204" pitchFamily="34" charset="0"/>
                <a:cs typeface="Calibri" panose="020F0502020204030204" pitchFamily="34" charset="0"/>
              </a:rPr>
              <a:t> can communicate outbound to the internet </a:t>
            </a:r>
            <a:r>
              <a:rPr lang="en-US" sz="1300" b="1" cap="none" dirty="0">
                <a:latin typeface="Calibri" panose="020F0502020204030204" pitchFamily="34" charset="0"/>
                <a:cs typeface="Calibri" panose="020F0502020204030204" pitchFamily="34" charset="0"/>
              </a:rPr>
              <a:t>(outbound connectivity</a:t>
            </a:r>
            <a:r>
              <a:rPr lang="en-US" sz="1300" cap="none" dirty="0">
                <a:latin typeface="Calibri" panose="020F0502020204030204" pitchFamily="34" charset="0"/>
                <a:cs typeface="Calibri" panose="020F0502020204030204" pitchFamily="34" charset="0"/>
              </a:rPr>
              <a:t>), by default (</a:t>
            </a:r>
            <a:r>
              <a:rPr lang="en-US" sz="1300" cap="none" dirty="0" err="1">
                <a:latin typeface="Calibri" panose="020F0502020204030204" pitchFamily="34" charset="0"/>
                <a:cs typeface="Calibri" panose="020F0502020204030204" pitchFamily="34" charset="0"/>
              </a:rPr>
              <a:t>eg</a:t>
            </a:r>
            <a:r>
              <a:rPr lang="en-US" sz="1300" cap="none" dirty="0">
                <a:latin typeface="Calibri" panose="020F0502020204030204" pitchFamily="34" charset="0"/>
                <a:cs typeface="Calibri" panose="020F0502020204030204" pitchFamily="34" charset="0"/>
              </a:rPr>
              <a:t> – using Application Gateway) or we can communicate inbound to a resource(Inbound communication ) by assigning a public IP address or a public Load Balancer.</a:t>
            </a:r>
          </a:p>
          <a:p>
            <a:r>
              <a:rPr lang="en-US" sz="1300" b="1" cap="none" dirty="0">
                <a:latin typeface="Calibri" panose="020F0502020204030204" pitchFamily="34" charset="0"/>
                <a:cs typeface="Calibri" panose="020F0502020204030204" pitchFamily="34" charset="0"/>
              </a:rPr>
              <a:t>Communicate with on-premises networks:</a:t>
            </a:r>
            <a:r>
              <a:rPr lang="en-US" sz="1300" dirty="0"/>
              <a:t> </a:t>
            </a:r>
            <a:r>
              <a:rPr lang="en-US" sz="1300" cap="none" dirty="0">
                <a:latin typeface="Calibri" panose="020F0502020204030204" pitchFamily="34" charset="0"/>
                <a:cs typeface="Calibri" panose="020F0502020204030204" pitchFamily="34" charset="0"/>
              </a:rPr>
              <a:t>You can connect your on-premises computers and networks to a virtual network using </a:t>
            </a:r>
          </a:p>
          <a:p>
            <a:pPr lvl="1"/>
            <a:r>
              <a:rPr lang="en-US" sz="1300" b="1" cap="none" dirty="0">
                <a:latin typeface="Calibri" panose="020F0502020204030204" pitchFamily="34" charset="0"/>
                <a:cs typeface="Calibri" panose="020F0502020204030204" pitchFamily="34" charset="0"/>
              </a:rPr>
              <a:t>Point-to-site virtual private network (VPN): </a:t>
            </a:r>
            <a:r>
              <a:rPr lang="en-US" sz="1300" cap="none" dirty="0">
                <a:latin typeface="Calibri" panose="020F0502020204030204" pitchFamily="34" charset="0"/>
                <a:cs typeface="Calibri" panose="020F0502020204030204" pitchFamily="34" charset="0"/>
              </a:rPr>
              <a:t>The communication between your computer and a virtual network is sent through an encrypted tunnel over the internet. </a:t>
            </a:r>
          </a:p>
          <a:p>
            <a:pPr lvl="1"/>
            <a:r>
              <a:rPr lang="en-US" sz="1300" b="1" cap="none" dirty="0">
                <a:latin typeface="Calibri" panose="020F0502020204030204" pitchFamily="34" charset="0"/>
                <a:cs typeface="Calibri" panose="020F0502020204030204" pitchFamily="34" charset="0"/>
              </a:rPr>
              <a:t>Site-to-site VPN: </a:t>
            </a:r>
            <a:r>
              <a:rPr lang="en-US" sz="1300" cap="none" dirty="0">
                <a:latin typeface="Calibri" panose="020F0502020204030204" pitchFamily="34" charset="0"/>
                <a:cs typeface="Calibri" panose="020F0502020204030204" pitchFamily="34" charset="0"/>
              </a:rPr>
              <a:t>Established between your on-premises VPN device and an Azure </a:t>
            </a:r>
            <a:r>
              <a:rPr lang="en-US" sz="1300" u="sng" cap="none" dirty="0">
                <a:latin typeface="Calibri" panose="020F0502020204030204" pitchFamily="34" charset="0"/>
                <a:cs typeface="Calibri" panose="020F0502020204030204" pitchFamily="34" charset="0"/>
              </a:rPr>
              <a:t>VPN Gateway </a:t>
            </a:r>
            <a:r>
              <a:rPr lang="en-US" sz="1300" cap="none" dirty="0">
                <a:latin typeface="Calibri" panose="020F0502020204030204" pitchFamily="34" charset="0"/>
                <a:cs typeface="Calibri" panose="020F0502020204030204" pitchFamily="34" charset="0"/>
              </a:rPr>
              <a:t>that is deployed in a virtual network. </a:t>
            </a:r>
          </a:p>
          <a:p>
            <a:pPr lvl="1"/>
            <a:r>
              <a:rPr lang="en-US" sz="1300" b="1" cap="none" dirty="0">
                <a:latin typeface="Calibri" panose="020F0502020204030204" pitchFamily="34" charset="0"/>
                <a:cs typeface="Calibri" panose="020F0502020204030204" pitchFamily="34" charset="0"/>
              </a:rPr>
              <a:t>Azure ExpressRoute: </a:t>
            </a:r>
            <a:r>
              <a:rPr lang="en-US" sz="1300" cap="none" dirty="0">
                <a:latin typeface="Calibri" panose="020F0502020204030204" pitchFamily="34" charset="0"/>
                <a:cs typeface="Calibri" panose="020F0502020204030204" pitchFamily="34" charset="0"/>
              </a:rPr>
              <a:t>Established between your network and Azure, through an </a:t>
            </a:r>
            <a:r>
              <a:rPr lang="en-US" sz="1300" u="sng" cap="none" dirty="0">
                <a:latin typeface="Calibri" panose="020F0502020204030204" pitchFamily="34" charset="0"/>
                <a:cs typeface="Calibri" panose="020F0502020204030204" pitchFamily="34" charset="0"/>
              </a:rPr>
              <a:t>ExpressRoute</a:t>
            </a:r>
            <a:r>
              <a:rPr lang="en-US" sz="1300" cap="none" dirty="0">
                <a:latin typeface="Calibri" panose="020F0502020204030204" pitchFamily="34" charset="0"/>
                <a:cs typeface="Calibri" panose="020F0502020204030204" pitchFamily="34" charset="0"/>
              </a:rPr>
              <a:t> partner. </a:t>
            </a:r>
          </a:p>
        </p:txBody>
      </p:sp>
    </p:spTree>
    <p:extLst>
      <p:ext uri="{BB962C8B-B14F-4D97-AF65-F5344CB8AC3E}">
        <p14:creationId xmlns:p14="http://schemas.microsoft.com/office/powerpoint/2010/main" val="97212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1086678" y="1517981"/>
            <a:ext cx="10364451" cy="715108"/>
          </a:xfrm>
        </p:spPr>
        <p:txBody>
          <a:bodyPr>
            <a:normAutofit fontScale="90000"/>
          </a:bodyPr>
          <a:lstStyle/>
          <a:p>
            <a:pPr algn="l"/>
            <a:br>
              <a:rPr lang="en-IN" sz="2800" b="1" dirty="0"/>
            </a:br>
            <a:r>
              <a:rPr lang="en-US" sz="2800" b="1" dirty="0"/>
              <a:t>Virtual network (</a:t>
            </a:r>
            <a:r>
              <a:rPr lang="en-US" sz="2800" b="1" dirty="0" err="1"/>
              <a:t>VNet</a:t>
            </a:r>
            <a:r>
              <a:rPr lang="en-US" sz="2800" b="1" dirty="0"/>
              <a:t> concepts)</a:t>
            </a:r>
            <a:br>
              <a:rPr lang="en-US" b="1" dirty="0"/>
            </a:br>
            <a:br>
              <a:rPr lang="en-US" b="1" dirty="0"/>
            </a:b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740871" y="1086678"/>
            <a:ext cx="10363826" cy="5446644"/>
          </a:xfrm>
        </p:spPr>
        <p:txBody>
          <a:bodyPr>
            <a:normAutofit fontScale="85000" lnSpcReduction="10000"/>
          </a:bodyPr>
          <a:lstStyle/>
          <a:p>
            <a:r>
              <a:rPr lang="en-US" sz="1900" b="1" cap="none" dirty="0">
                <a:latin typeface="Calibri" panose="020F0502020204030204" pitchFamily="34" charset="0"/>
                <a:cs typeface="Calibri" panose="020F0502020204030204" pitchFamily="34" charset="0"/>
              </a:rPr>
              <a:t>Address space</a:t>
            </a:r>
            <a:r>
              <a:rPr lang="en-US" sz="1900" cap="none" dirty="0">
                <a:latin typeface="Calibri" panose="020F0502020204030204" pitchFamily="34" charset="0"/>
                <a:cs typeface="Calibri" panose="020F0502020204030204" pitchFamily="34" charset="0"/>
              </a:rPr>
              <a:t>: When creating a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you must specify a custom private IP address space using public and private (RFC 1918) addresses. Azure assigns resources in a virtual network a private IP address from the address space that you assign.  For example, if you deploy a VM in a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with address space, 10.0.0.0/16, the VM will be assigned a private IP like 10.0.0.4</a:t>
            </a:r>
            <a:r>
              <a:rPr lang="en-US" dirty="0"/>
              <a:t>.</a:t>
            </a:r>
            <a:endParaRPr lang="en-US" sz="1900" cap="none" dirty="0">
              <a:latin typeface="Calibri" panose="020F0502020204030204" pitchFamily="34" charset="0"/>
              <a:cs typeface="Calibri" panose="020F0502020204030204" pitchFamily="34" charset="0"/>
            </a:endParaRPr>
          </a:p>
          <a:p>
            <a:r>
              <a:rPr lang="en-US" sz="1900" b="1" cap="none" dirty="0">
                <a:latin typeface="Calibri" panose="020F0502020204030204" pitchFamily="34" charset="0"/>
                <a:cs typeface="Calibri" panose="020F0502020204030204" pitchFamily="34" charset="0"/>
              </a:rPr>
              <a:t>Subnets: </a:t>
            </a:r>
            <a:r>
              <a:rPr lang="en-US" sz="1900" cap="none" dirty="0">
                <a:latin typeface="Calibri" panose="020F0502020204030204" pitchFamily="34" charset="0"/>
                <a:cs typeface="Calibri" panose="020F0502020204030204" pitchFamily="34" charset="0"/>
              </a:rPr>
              <a:t>Subnets enable you to segment the virtual network into one or more sub-networks and allocate a portion of the virtual network's address space to each subnet. </a:t>
            </a:r>
            <a:r>
              <a:rPr lang="en-US" dirty="0"/>
              <a:t> </a:t>
            </a:r>
            <a:r>
              <a:rPr lang="en-US" sz="1900" cap="none" dirty="0">
                <a:latin typeface="Calibri" panose="020F0502020204030204" pitchFamily="34" charset="0"/>
                <a:cs typeface="Calibri" panose="020F0502020204030204" pitchFamily="34" charset="0"/>
              </a:rPr>
              <a:t>You can secure resources within subnets using Network Security Groups. </a:t>
            </a:r>
          </a:p>
          <a:p>
            <a:r>
              <a:rPr lang="en-US" sz="1900" b="1" cap="none" dirty="0">
                <a:latin typeface="Calibri" panose="020F0502020204030204" pitchFamily="34" charset="0"/>
                <a:cs typeface="Calibri" panose="020F0502020204030204" pitchFamily="34" charset="0"/>
              </a:rPr>
              <a:t>Regions: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is scoped to a single region/location; however, multiple virtual networks from different regions can be connected together using Virtual Network Peering.</a:t>
            </a:r>
          </a:p>
          <a:p>
            <a:r>
              <a:rPr lang="en-US" sz="1900" b="1" cap="none" dirty="0">
                <a:latin typeface="Calibri" panose="020F0502020204030204" pitchFamily="34" charset="0"/>
                <a:cs typeface="Calibri" panose="020F0502020204030204" pitchFamily="34" charset="0"/>
              </a:rPr>
              <a:t>Subscription: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is scoped to a subscription. You can implement multiple virtual networks within each Azure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subscription</a:t>
            </a:r>
            <a:r>
              <a:rPr lang="en-US" sz="1900" cap="none" dirty="0">
                <a:latin typeface="Calibri" panose="020F0502020204030204" pitchFamily="34" charset="0"/>
                <a:cs typeface="Calibri" panose="020F0502020204030204" pitchFamily="34" charset="0"/>
              </a:rPr>
              <a:t> and Azure </a:t>
            </a:r>
            <a:r>
              <a:rPr lang="en-US" sz="19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region</a:t>
            </a:r>
            <a:r>
              <a:rPr lang="en-US" sz="1900" cap="none" dirty="0">
                <a:latin typeface="Calibri" panose="020F0502020204030204" pitchFamily="34" charset="0"/>
                <a:cs typeface="Calibri" panose="020F0502020204030204" pitchFamily="34" charset="0"/>
              </a:rPr>
              <a:t>.</a:t>
            </a:r>
          </a:p>
          <a:p>
            <a:pPr marL="0" indent="0">
              <a:buNone/>
            </a:pPr>
            <a:r>
              <a:rPr lang="en-US" sz="1900" b="1" cap="none" dirty="0">
                <a:latin typeface="Calibri" panose="020F0502020204030204" pitchFamily="34" charset="0"/>
                <a:cs typeface="Calibri" panose="020F0502020204030204" pitchFamily="34" charset="0"/>
              </a:rPr>
              <a:t>Best practices:</a:t>
            </a:r>
          </a:p>
          <a:p>
            <a:r>
              <a:rPr lang="en-US" sz="1900" cap="none" dirty="0">
                <a:latin typeface="Calibri" panose="020F0502020204030204" pitchFamily="34" charset="0"/>
                <a:cs typeface="Calibri" panose="020F0502020204030204" pitchFamily="34" charset="0"/>
              </a:rPr>
              <a:t>Ensure non-overlapping address spaces.</a:t>
            </a:r>
          </a:p>
          <a:p>
            <a:r>
              <a:rPr lang="en-US" sz="1900" cap="none" dirty="0">
                <a:latin typeface="Calibri" panose="020F0502020204030204" pitchFamily="34" charset="0"/>
                <a:cs typeface="Calibri" panose="020F0502020204030204" pitchFamily="34" charset="0"/>
              </a:rPr>
              <a:t>Your subnets should not cover the entire address space of the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a:t>
            </a:r>
          </a:p>
          <a:p>
            <a:r>
              <a:rPr lang="en-US" sz="1900" cap="none" dirty="0">
                <a:latin typeface="Calibri" panose="020F0502020204030204" pitchFamily="34" charset="0"/>
                <a:cs typeface="Calibri" panose="020F0502020204030204" pitchFamily="34" charset="0"/>
              </a:rPr>
              <a:t>It is recommended you have fewer large </a:t>
            </a:r>
            <a:r>
              <a:rPr lang="en-US" sz="1900" cap="none" dirty="0" err="1">
                <a:latin typeface="Calibri" panose="020F0502020204030204" pitchFamily="34" charset="0"/>
                <a:cs typeface="Calibri" panose="020F0502020204030204" pitchFamily="34" charset="0"/>
              </a:rPr>
              <a:t>VNets</a:t>
            </a:r>
            <a:r>
              <a:rPr lang="en-US" sz="1900" cap="none" dirty="0">
                <a:latin typeface="Calibri" panose="020F0502020204030204" pitchFamily="34" charset="0"/>
                <a:cs typeface="Calibri" panose="020F0502020204030204" pitchFamily="34" charset="0"/>
              </a:rPr>
              <a:t> than multiple small </a:t>
            </a:r>
            <a:r>
              <a:rPr lang="en-US" sz="1900" cap="none" dirty="0" err="1">
                <a:latin typeface="Calibri" panose="020F0502020204030204" pitchFamily="34" charset="0"/>
                <a:cs typeface="Calibri" panose="020F0502020204030204" pitchFamily="34" charset="0"/>
              </a:rPr>
              <a:t>VNets</a:t>
            </a:r>
            <a:r>
              <a:rPr lang="en-US" sz="1900" cap="none" dirty="0">
                <a:latin typeface="Calibri" panose="020F0502020204030204" pitchFamily="34" charset="0"/>
                <a:cs typeface="Calibri" panose="020F0502020204030204" pitchFamily="34" charset="0"/>
              </a:rPr>
              <a:t>. </a:t>
            </a:r>
          </a:p>
          <a:p>
            <a:r>
              <a:rPr lang="en-US" sz="1900" cap="none" dirty="0">
                <a:latin typeface="Calibri" panose="020F0502020204030204" pitchFamily="34" charset="0"/>
                <a:cs typeface="Calibri" panose="020F0502020204030204" pitchFamily="34" charset="0"/>
              </a:rPr>
              <a:t>Secure your </a:t>
            </a:r>
            <a:r>
              <a:rPr lang="en-US" sz="1900" cap="none" dirty="0" err="1">
                <a:latin typeface="Calibri" panose="020F0502020204030204" pitchFamily="34" charset="0"/>
                <a:cs typeface="Calibri" panose="020F0502020204030204" pitchFamily="34" charset="0"/>
              </a:rPr>
              <a:t>VNet's</a:t>
            </a:r>
            <a:r>
              <a:rPr lang="en-US" sz="1900" cap="none" dirty="0">
                <a:latin typeface="Calibri" panose="020F0502020204030204" pitchFamily="34" charset="0"/>
                <a:cs typeface="Calibri" panose="020F0502020204030204" pitchFamily="34" charset="0"/>
              </a:rPr>
              <a:t> by assigning Network Security Groups (NSGs) to the subnets beneath them.</a:t>
            </a:r>
          </a:p>
          <a:p>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1838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1086678" y="1517981"/>
            <a:ext cx="10364451" cy="715108"/>
          </a:xfrm>
        </p:spPr>
        <p:txBody>
          <a:bodyPr>
            <a:normAutofit fontScale="90000"/>
          </a:bodyPr>
          <a:lstStyle/>
          <a:p>
            <a:pPr algn="l"/>
            <a:br>
              <a:rPr lang="en-IN" sz="2800" b="1" dirty="0"/>
            </a:br>
            <a:r>
              <a:rPr lang="en-US" sz="2800" b="1" dirty="0"/>
              <a:t>Virtual network (</a:t>
            </a:r>
            <a:r>
              <a:rPr lang="en-US" sz="2800" b="1" dirty="0" err="1"/>
              <a:t>VNet</a:t>
            </a:r>
            <a:r>
              <a:rPr lang="en-US" sz="2800" b="1" dirty="0"/>
              <a:t> concepts)</a:t>
            </a:r>
            <a:br>
              <a:rPr lang="en-US" b="1" dirty="0"/>
            </a:br>
            <a:br>
              <a:rPr lang="en-US" b="1" dirty="0"/>
            </a:b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740871" y="1086678"/>
            <a:ext cx="10363826" cy="5446644"/>
          </a:xfrm>
        </p:spPr>
        <p:txBody>
          <a:bodyPr>
            <a:normAutofit fontScale="85000" lnSpcReduction="10000"/>
          </a:bodyPr>
          <a:lstStyle/>
          <a:p>
            <a:r>
              <a:rPr lang="en-US" sz="1900" b="1" cap="none" dirty="0">
                <a:latin typeface="Calibri" panose="020F0502020204030204" pitchFamily="34" charset="0"/>
                <a:cs typeface="Calibri" panose="020F0502020204030204" pitchFamily="34" charset="0"/>
              </a:rPr>
              <a:t>Address space</a:t>
            </a:r>
            <a:r>
              <a:rPr lang="en-US" sz="1900" cap="none" dirty="0">
                <a:latin typeface="Calibri" panose="020F0502020204030204" pitchFamily="34" charset="0"/>
                <a:cs typeface="Calibri" panose="020F0502020204030204" pitchFamily="34" charset="0"/>
              </a:rPr>
              <a:t>: When creating a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you must specify a custom private IP address space using public and private (RFC 1918) addresses. Azure assigns resources in a virtual network a private IP address from the address space that you assign.  For example, if you deploy a VM in a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with address space, 10.0.0.0/16, the VM will be assigned a private IP like 10.0.0.4</a:t>
            </a:r>
            <a:r>
              <a:rPr lang="en-US" dirty="0"/>
              <a:t>.</a:t>
            </a:r>
            <a:endParaRPr lang="en-US" sz="1900" cap="none" dirty="0">
              <a:latin typeface="Calibri" panose="020F0502020204030204" pitchFamily="34" charset="0"/>
              <a:cs typeface="Calibri" panose="020F0502020204030204" pitchFamily="34" charset="0"/>
            </a:endParaRPr>
          </a:p>
          <a:p>
            <a:r>
              <a:rPr lang="en-US" sz="1900" b="1" cap="none" dirty="0">
                <a:latin typeface="Calibri" panose="020F0502020204030204" pitchFamily="34" charset="0"/>
                <a:cs typeface="Calibri" panose="020F0502020204030204" pitchFamily="34" charset="0"/>
              </a:rPr>
              <a:t>Subnets: </a:t>
            </a:r>
            <a:r>
              <a:rPr lang="en-US" sz="1900" cap="none" dirty="0">
                <a:latin typeface="Calibri" panose="020F0502020204030204" pitchFamily="34" charset="0"/>
                <a:cs typeface="Calibri" panose="020F0502020204030204" pitchFamily="34" charset="0"/>
              </a:rPr>
              <a:t>Subnets enable you to segment the virtual network into one or more sub-networks and allocate a portion of the virtual network's address space to each subnet. </a:t>
            </a:r>
            <a:r>
              <a:rPr lang="en-US" dirty="0"/>
              <a:t> </a:t>
            </a:r>
            <a:r>
              <a:rPr lang="en-US" sz="1900" cap="none" dirty="0">
                <a:latin typeface="Calibri" panose="020F0502020204030204" pitchFamily="34" charset="0"/>
                <a:cs typeface="Calibri" panose="020F0502020204030204" pitchFamily="34" charset="0"/>
              </a:rPr>
              <a:t>You can secure resources within subnets using Network Security Groups. </a:t>
            </a:r>
          </a:p>
          <a:p>
            <a:r>
              <a:rPr lang="en-US" sz="1900" b="1" cap="none" dirty="0">
                <a:latin typeface="Calibri" panose="020F0502020204030204" pitchFamily="34" charset="0"/>
                <a:cs typeface="Calibri" panose="020F0502020204030204" pitchFamily="34" charset="0"/>
              </a:rPr>
              <a:t>Regions: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is scoped to a single region/location; however, multiple virtual networks from different regions can be connected together using Virtual Network Peering.</a:t>
            </a:r>
          </a:p>
          <a:p>
            <a:r>
              <a:rPr lang="en-US" sz="1900" b="1" cap="none" dirty="0">
                <a:latin typeface="Calibri" panose="020F0502020204030204" pitchFamily="34" charset="0"/>
                <a:cs typeface="Calibri" panose="020F0502020204030204" pitchFamily="34" charset="0"/>
              </a:rPr>
              <a:t>Subscription: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 is scoped to a subscription. You can implement multiple virtual networks within each Azure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subscription</a:t>
            </a:r>
            <a:r>
              <a:rPr lang="en-US" sz="1900" cap="none" dirty="0">
                <a:latin typeface="Calibri" panose="020F0502020204030204" pitchFamily="34" charset="0"/>
                <a:cs typeface="Calibri" panose="020F0502020204030204" pitchFamily="34" charset="0"/>
              </a:rPr>
              <a:t> and Azure </a:t>
            </a:r>
            <a:r>
              <a:rPr lang="en-US" sz="19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region</a:t>
            </a:r>
            <a:r>
              <a:rPr lang="en-US" sz="1900" cap="none" dirty="0">
                <a:latin typeface="Calibri" panose="020F0502020204030204" pitchFamily="34" charset="0"/>
                <a:cs typeface="Calibri" panose="020F0502020204030204" pitchFamily="34" charset="0"/>
              </a:rPr>
              <a:t>.</a:t>
            </a:r>
          </a:p>
          <a:p>
            <a:pPr marL="0" indent="0">
              <a:buNone/>
            </a:pPr>
            <a:r>
              <a:rPr lang="en-US" sz="1900" b="1" cap="none" dirty="0">
                <a:latin typeface="Calibri" panose="020F0502020204030204" pitchFamily="34" charset="0"/>
                <a:cs typeface="Calibri" panose="020F0502020204030204" pitchFamily="34" charset="0"/>
              </a:rPr>
              <a:t>Best practices:</a:t>
            </a:r>
          </a:p>
          <a:p>
            <a:r>
              <a:rPr lang="en-US" sz="1900" cap="none" dirty="0">
                <a:latin typeface="Calibri" panose="020F0502020204030204" pitchFamily="34" charset="0"/>
                <a:cs typeface="Calibri" panose="020F0502020204030204" pitchFamily="34" charset="0"/>
              </a:rPr>
              <a:t>Ensure non-overlapping address spaces.</a:t>
            </a:r>
          </a:p>
          <a:p>
            <a:r>
              <a:rPr lang="en-US" sz="1900" cap="none" dirty="0">
                <a:latin typeface="Calibri" panose="020F0502020204030204" pitchFamily="34" charset="0"/>
                <a:cs typeface="Calibri" panose="020F0502020204030204" pitchFamily="34" charset="0"/>
              </a:rPr>
              <a:t>Your subnets should not cover the entire address space of the </a:t>
            </a:r>
            <a:r>
              <a:rPr lang="en-US" sz="1900" cap="none" dirty="0" err="1">
                <a:latin typeface="Calibri" panose="020F0502020204030204" pitchFamily="34" charset="0"/>
                <a:cs typeface="Calibri" panose="020F0502020204030204" pitchFamily="34" charset="0"/>
              </a:rPr>
              <a:t>VNet</a:t>
            </a:r>
            <a:r>
              <a:rPr lang="en-US" sz="1900" cap="none" dirty="0">
                <a:latin typeface="Calibri" panose="020F0502020204030204" pitchFamily="34" charset="0"/>
                <a:cs typeface="Calibri" panose="020F0502020204030204" pitchFamily="34" charset="0"/>
              </a:rPr>
              <a:t>.</a:t>
            </a:r>
          </a:p>
          <a:p>
            <a:r>
              <a:rPr lang="en-US" sz="1900" cap="none" dirty="0">
                <a:latin typeface="Calibri" panose="020F0502020204030204" pitchFamily="34" charset="0"/>
                <a:cs typeface="Calibri" panose="020F0502020204030204" pitchFamily="34" charset="0"/>
              </a:rPr>
              <a:t>It is recommended you have fewer large </a:t>
            </a:r>
            <a:r>
              <a:rPr lang="en-US" sz="1900" cap="none" dirty="0" err="1">
                <a:latin typeface="Calibri" panose="020F0502020204030204" pitchFamily="34" charset="0"/>
                <a:cs typeface="Calibri" panose="020F0502020204030204" pitchFamily="34" charset="0"/>
              </a:rPr>
              <a:t>VNets</a:t>
            </a:r>
            <a:r>
              <a:rPr lang="en-US" sz="1900" cap="none" dirty="0">
                <a:latin typeface="Calibri" panose="020F0502020204030204" pitchFamily="34" charset="0"/>
                <a:cs typeface="Calibri" panose="020F0502020204030204" pitchFamily="34" charset="0"/>
              </a:rPr>
              <a:t> than multiple small </a:t>
            </a:r>
            <a:r>
              <a:rPr lang="en-US" sz="1900" cap="none" dirty="0" err="1">
                <a:latin typeface="Calibri" panose="020F0502020204030204" pitchFamily="34" charset="0"/>
                <a:cs typeface="Calibri" panose="020F0502020204030204" pitchFamily="34" charset="0"/>
              </a:rPr>
              <a:t>VNets</a:t>
            </a:r>
            <a:r>
              <a:rPr lang="en-US" sz="1900" cap="none" dirty="0">
                <a:latin typeface="Calibri" panose="020F0502020204030204" pitchFamily="34" charset="0"/>
                <a:cs typeface="Calibri" panose="020F0502020204030204" pitchFamily="34" charset="0"/>
              </a:rPr>
              <a:t>. </a:t>
            </a:r>
          </a:p>
          <a:p>
            <a:r>
              <a:rPr lang="en-US" sz="1900" cap="none" dirty="0">
                <a:latin typeface="Calibri" panose="020F0502020204030204" pitchFamily="34" charset="0"/>
                <a:cs typeface="Calibri" panose="020F0502020204030204" pitchFamily="34" charset="0"/>
              </a:rPr>
              <a:t>Secure your </a:t>
            </a:r>
            <a:r>
              <a:rPr lang="en-US" sz="1900" cap="none" dirty="0" err="1">
                <a:latin typeface="Calibri" panose="020F0502020204030204" pitchFamily="34" charset="0"/>
                <a:cs typeface="Calibri" panose="020F0502020204030204" pitchFamily="34" charset="0"/>
              </a:rPr>
              <a:t>VNet's</a:t>
            </a:r>
            <a:r>
              <a:rPr lang="en-US" sz="1900" cap="none" dirty="0">
                <a:latin typeface="Calibri" panose="020F0502020204030204" pitchFamily="34" charset="0"/>
                <a:cs typeface="Calibri" panose="020F0502020204030204" pitchFamily="34" charset="0"/>
              </a:rPr>
              <a:t> by assigning Network Security Groups (NSGs) to the subnets beneath them.</a:t>
            </a:r>
          </a:p>
          <a:p>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045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1086678" y="1086678"/>
            <a:ext cx="10364451" cy="715108"/>
          </a:xfrm>
        </p:spPr>
        <p:txBody>
          <a:bodyPr>
            <a:normAutofit fontScale="90000"/>
          </a:bodyPr>
          <a:lstStyle/>
          <a:p>
            <a:pPr algn="l"/>
            <a:br>
              <a:rPr lang="en-IN" sz="2800" b="1" dirty="0"/>
            </a:br>
            <a:r>
              <a:rPr lang="en-IN" sz="2800" b="1" dirty="0"/>
              <a:t>2. </a:t>
            </a:r>
            <a:r>
              <a:rPr lang="en-US" sz="2800" b="1" dirty="0"/>
              <a:t>Express Route</a:t>
            </a: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740871" y="1086678"/>
            <a:ext cx="10363826" cy="5446644"/>
          </a:xfrm>
        </p:spPr>
        <p:txBody>
          <a:bodyPr>
            <a:normAutofit/>
          </a:bodyPr>
          <a:lstStyle/>
          <a:p>
            <a:r>
              <a:rPr lang="en-US" sz="1900" cap="none" dirty="0">
                <a:latin typeface="Calibri" panose="020F0502020204030204" pitchFamily="34" charset="0"/>
                <a:cs typeface="Calibri" panose="020F0502020204030204" pitchFamily="34" charset="0"/>
              </a:rPr>
              <a:t>ExpressRoute enables you to extend your on-premises networks into the Microsoft cloud over a private connection facilitated by a connectivity provider. This connection is private. Traffic does not go over the internet. </a:t>
            </a:r>
          </a:p>
          <a:p>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4595E19-2B1A-4725-8475-EA50226C22BE}"/>
              </a:ext>
            </a:extLst>
          </p:cNvPr>
          <p:cNvPicPr>
            <a:picLocks noChangeAspect="1"/>
          </p:cNvPicPr>
          <p:nvPr/>
        </p:nvPicPr>
        <p:blipFill>
          <a:blip r:embed="rId2"/>
          <a:stretch>
            <a:fillRect/>
          </a:stretch>
        </p:blipFill>
        <p:spPr>
          <a:xfrm>
            <a:off x="1086678" y="3115199"/>
            <a:ext cx="6677025" cy="3019425"/>
          </a:xfrm>
          <a:prstGeom prst="rect">
            <a:avLst/>
          </a:prstGeom>
        </p:spPr>
      </p:pic>
    </p:spTree>
    <p:extLst>
      <p:ext uri="{BB962C8B-B14F-4D97-AF65-F5344CB8AC3E}">
        <p14:creationId xmlns:p14="http://schemas.microsoft.com/office/powerpoint/2010/main" val="321416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28AA20F-E6FA-41A5-A132-70B503346AD2}"/>
              </a:ext>
            </a:extLst>
          </p:cNvPr>
          <p:cNvGraphicFramePr>
            <a:graphicFrameLocks noGrp="1"/>
          </p:cNvGraphicFramePr>
          <p:nvPr>
            <p:extLst>
              <p:ext uri="{D42A27DB-BD31-4B8C-83A1-F6EECF244321}">
                <p14:modId xmlns:p14="http://schemas.microsoft.com/office/powerpoint/2010/main" val="3927005421"/>
              </p:ext>
            </p:extLst>
          </p:nvPr>
        </p:nvGraphicFramePr>
        <p:xfrm>
          <a:off x="913773" y="1643269"/>
          <a:ext cx="9820487" cy="4426226"/>
        </p:xfrm>
        <a:graphic>
          <a:graphicData uri="http://schemas.openxmlformats.org/drawingml/2006/table">
            <a:tbl>
              <a:tblPr/>
              <a:tblGrid>
                <a:gridCol w="5196747">
                  <a:extLst>
                    <a:ext uri="{9D8B030D-6E8A-4147-A177-3AD203B41FA5}">
                      <a16:colId xmlns:a16="http://schemas.microsoft.com/office/drawing/2014/main" val="4132942708"/>
                    </a:ext>
                  </a:extLst>
                </a:gridCol>
                <a:gridCol w="4623740">
                  <a:extLst>
                    <a:ext uri="{9D8B030D-6E8A-4147-A177-3AD203B41FA5}">
                      <a16:colId xmlns:a16="http://schemas.microsoft.com/office/drawing/2014/main" val="4228366639"/>
                    </a:ext>
                  </a:extLst>
                </a:gridCol>
              </a:tblGrid>
              <a:tr h="942312">
                <a:tc>
                  <a:txBody>
                    <a:bodyPr/>
                    <a:lstStyle/>
                    <a:p>
                      <a:pPr algn="l"/>
                      <a:r>
                        <a:rPr lang="en-US" sz="1600" b="0" i="1" dirty="0">
                          <a:solidFill>
                            <a:srgbClr val="000000"/>
                          </a:solidFill>
                          <a:effectLst/>
                        </a:rPr>
                        <a:t>Features and function are not available</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600" b="0" i="1" dirty="0">
                          <a:solidFill>
                            <a:srgbClr val="000000"/>
                          </a:solidFill>
                          <a:effectLst/>
                        </a:rPr>
                        <a:t>Resource Tagging which is name-pair value</a:t>
                      </a:r>
                      <a:br>
                        <a:rPr lang="en-US" sz="1600" b="0" i="1" dirty="0">
                          <a:solidFill>
                            <a:srgbClr val="000000"/>
                          </a:solidFill>
                          <a:effectLst/>
                        </a:rPr>
                      </a:br>
                      <a:r>
                        <a:rPr lang="en-US" sz="1600" b="0" i="1" dirty="0">
                          <a:solidFill>
                            <a:srgbClr val="000000"/>
                          </a:solidFill>
                          <a:effectLst/>
                        </a:rPr>
                        <a:t>assigned to resource group which can have up to 15 tags per resources</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82619026"/>
                  </a:ext>
                </a:extLst>
              </a:tr>
              <a:tr h="706735">
                <a:tc>
                  <a:txBody>
                    <a:bodyPr/>
                    <a:lstStyle/>
                    <a:p>
                      <a:pPr algn="l"/>
                      <a:r>
                        <a:rPr lang="en-US" sz="1600" b="0" i="1">
                          <a:solidFill>
                            <a:srgbClr val="000000"/>
                          </a:solidFill>
                          <a:effectLst/>
                        </a:rPr>
                        <a:t>Features and function are not available</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600" b="0" i="1">
                          <a:solidFill>
                            <a:srgbClr val="000000"/>
                          </a:solidFill>
                          <a:effectLst/>
                        </a:rPr>
                        <a:t>Massive and Parallel Deployment of VM’s</a:t>
                      </a:r>
                      <a:br>
                        <a:rPr lang="en-US" sz="1600" b="0" i="1">
                          <a:solidFill>
                            <a:srgbClr val="000000"/>
                          </a:solidFill>
                          <a:effectLst/>
                        </a:rPr>
                      </a:br>
                      <a:r>
                        <a:rPr lang="en-US" sz="1600" b="0" i="1">
                          <a:solidFill>
                            <a:srgbClr val="000000"/>
                          </a:solidFill>
                          <a:effectLst/>
                        </a:rPr>
                        <a:t>possible with Asynchronous Operations</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181495095"/>
                  </a:ext>
                </a:extLst>
              </a:tr>
              <a:tr h="706735">
                <a:tc>
                  <a:txBody>
                    <a:bodyPr/>
                    <a:lstStyle/>
                    <a:p>
                      <a:pPr algn="l"/>
                      <a:r>
                        <a:rPr lang="en-US" sz="1600" b="0" i="1">
                          <a:solidFill>
                            <a:srgbClr val="000000"/>
                          </a:solidFill>
                          <a:effectLst/>
                        </a:rPr>
                        <a:t>Features and function are not available</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600" b="0" i="1" dirty="0">
                          <a:solidFill>
                            <a:srgbClr val="000000"/>
                          </a:solidFill>
                          <a:effectLst/>
                        </a:rPr>
                        <a:t>We can have custom policy created to restrict</a:t>
                      </a:r>
                      <a:br>
                        <a:rPr lang="en-US" sz="1600" b="0" i="1" dirty="0">
                          <a:solidFill>
                            <a:srgbClr val="000000"/>
                          </a:solidFill>
                          <a:effectLst/>
                        </a:rPr>
                      </a:br>
                      <a:r>
                        <a:rPr lang="en-US" sz="1600" b="0" i="1" dirty="0">
                          <a:solidFill>
                            <a:srgbClr val="000000"/>
                          </a:solidFill>
                          <a:effectLst/>
                        </a:rPr>
                        <a:t>the operation that can be performed</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20254454"/>
                  </a:ext>
                </a:extLst>
              </a:tr>
              <a:tr h="1183111">
                <a:tc>
                  <a:txBody>
                    <a:bodyPr/>
                    <a:lstStyle/>
                    <a:p>
                      <a:pPr algn="l"/>
                      <a:r>
                        <a:rPr lang="en-US" sz="1600" b="0" i="1">
                          <a:solidFill>
                            <a:srgbClr val="000000"/>
                          </a:solidFill>
                          <a:effectLst/>
                        </a:rPr>
                        <a:t>Features and function are not available</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600" b="0" i="1" dirty="0">
                          <a:solidFill>
                            <a:srgbClr val="000000"/>
                          </a:solidFill>
                          <a:effectLst/>
                        </a:rPr>
                        <a:t>Azure Resource Explorer  – </a:t>
                      </a:r>
                      <a:r>
                        <a:rPr lang="en-US" sz="1600" b="1" i="1" u="none" strike="noStrike" dirty="0">
                          <a:solidFill>
                            <a:schemeClr val="tx1"/>
                          </a:solidFill>
                          <a:effectLst/>
                          <a:hlinkClick r:id="rId2">
                            <a:extLst>
                              <a:ext uri="{A12FA001-AC4F-418D-AE19-62706E023703}">
                                <ahyp:hlinkClr xmlns:ahyp="http://schemas.microsoft.com/office/drawing/2018/hyperlinkcolor" val="tx"/>
                              </a:ext>
                            </a:extLst>
                          </a:hlinkClick>
                        </a:rPr>
                        <a:t>https://resources.azure.com/</a:t>
                      </a:r>
                      <a:r>
                        <a:rPr lang="en-US" sz="1600" b="1" i="1" dirty="0">
                          <a:solidFill>
                            <a:schemeClr val="tx1"/>
                          </a:solidFill>
                          <a:effectLst/>
                        </a:rPr>
                        <a:t> </a:t>
                      </a:r>
                      <a:r>
                        <a:rPr lang="en-US" sz="1600" b="0" i="1" dirty="0">
                          <a:solidFill>
                            <a:srgbClr val="000000"/>
                          </a:solidFill>
                          <a:effectLst/>
                        </a:rPr>
                        <a:t>which helps</a:t>
                      </a:r>
                      <a:br>
                        <a:rPr lang="en-US" sz="1600" b="0" i="1" dirty="0">
                          <a:solidFill>
                            <a:srgbClr val="000000"/>
                          </a:solidFill>
                          <a:effectLst/>
                        </a:rPr>
                      </a:br>
                      <a:r>
                        <a:rPr lang="en-US" sz="1600" b="0" i="1" dirty="0">
                          <a:solidFill>
                            <a:srgbClr val="000000"/>
                          </a:solidFill>
                          <a:effectLst/>
                        </a:rPr>
                        <a:t>for more understanding on resources and for deployment</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001941418"/>
                  </a:ext>
                </a:extLst>
              </a:tr>
              <a:tr h="887333">
                <a:tc>
                  <a:txBody>
                    <a:bodyPr/>
                    <a:lstStyle/>
                    <a:p>
                      <a:pPr algn="l"/>
                      <a:r>
                        <a:rPr lang="en-US" sz="1600" b="0" i="1">
                          <a:solidFill>
                            <a:srgbClr val="000000"/>
                          </a:solidFill>
                          <a:effectLst/>
                        </a:rPr>
                        <a:t>Features and function are not available</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600" b="0" i="1" dirty="0">
                          <a:solidFill>
                            <a:srgbClr val="000000"/>
                          </a:solidFill>
                          <a:effectLst/>
                        </a:rPr>
                        <a:t> Resource Locks provides the policy to</a:t>
                      </a:r>
                      <a:br>
                        <a:rPr lang="en-US" sz="1600" b="0" i="1" dirty="0">
                          <a:solidFill>
                            <a:srgbClr val="000000"/>
                          </a:solidFill>
                          <a:effectLst/>
                        </a:rPr>
                      </a:br>
                      <a:r>
                        <a:rPr lang="en-US" sz="1600" b="0" i="1" dirty="0">
                          <a:solidFill>
                            <a:srgbClr val="000000"/>
                          </a:solidFill>
                          <a:effectLst/>
                        </a:rPr>
                        <a:t>enforce lock level that prevent from accident deletion.</a:t>
                      </a:r>
                    </a:p>
                    <a:p>
                      <a:pPr algn="l"/>
                      <a:r>
                        <a:rPr lang="en-US" sz="1600" b="0" i="1" dirty="0">
                          <a:solidFill>
                            <a:srgbClr val="000000"/>
                          </a:solidFill>
                          <a:effectLst/>
                        </a:rPr>
                        <a:t>Hard-delete, Soft-delete is also available in this</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50311141"/>
                  </a:ext>
                </a:extLst>
              </a:tr>
            </a:tbl>
          </a:graphicData>
        </a:graphic>
      </p:graphicFrame>
      <p:graphicFrame>
        <p:nvGraphicFramePr>
          <p:cNvPr id="4" name="Table 3">
            <a:extLst>
              <a:ext uri="{FF2B5EF4-FFF2-40B4-BE49-F238E27FC236}">
                <a16:creationId xmlns:a16="http://schemas.microsoft.com/office/drawing/2014/main" id="{8B19257B-DBA3-468C-B7D7-0E5683DAC011}"/>
              </a:ext>
            </a:extLst>
          </p:cNvPr>
          <p:cNvGraphicFramePr>
            <a:graphicFrameLocks noGrp="1"/>
          </p:cNvGraphicFramePr>
          <p:nvPr>
            <p:extLst>
              <p:ext uri="{D42A27DB-BD31-4B8C-83A1-F6EECF244321}">
                <p14:modId xmlns:p14="http://schemas.microsoft.com/office/powerpoint/2010/main" val="2516700874"/>
              </p:ext>
            </p:extLst>
          </p:nvPr>
        </p:nvGraphicFramePr>
        <p:xfrm>
          <a:off x="913773" y="1364974"/>
          <a:ext cx="9820487" cy="265043"/>
        </p:xfrm>
        <a:graphic>
          <a:graphicData uri="http://schemas.openxmlformats.org/drawingml/2006/table">
            <a:tbl>
              <a:tblPr/>
              <a:tblGrid>
                <a:gridCol w="5196747">
                  <a:extLst>
                    <a:ext uri="{9D8B030D-6E8A-4147-A177-3AD203B41FA5}">
                      <a16:colId xmlns:a16="http://schemas.microsoft.com/office/drawing/2014/main" val="1530605878"/>
                    </a:ext>
                  </a:extLst>
                </a:gridCol>
                <a:gridCol w="4623740">
                  <a:extLst>
                    <a:ext uri="{9D8B030D-6E8A-4147-A177-3AD203B41FA5}">
                      <a16:colId xmlns:a16="http://schemas.microsoft.com/office/drawing/2014/main" val="4053404913"/>
                    </a:ext>
                  </a:extLst>
                </a:gridCol>
              </a:tblGrid>
              <a:tr h="265043">
                <a:tc>
                  <a:txBody>
                    <a:bodyPr/>
                    <a:lstStyle/>
                    <a:p>
                      <a:pPr algn="ctr"/>
                      <a:r>
                        <a:rPr lang="en-US" sz="1600" b="1" i="1" dirty="0">
                          <a:solidFill>
                            <a:srgbClr val="FFFFFF"/>
                          </a:solidFill>
                          <a:effectLst/>
                        </a:rPr>
                        <a:t>ASM</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tc>
                  <a:txBody>
                    <a:bodyPr/>
                    <a:lstStyle/>
                    <a:p>
                      <a:pPr algn="ctr"/>
                      <a:r>
                        <a:rPr lang="en-US" sz="1200" b="1" i="1" dirty="0">
                          <a:solidFill>
                            <a:srgbClr val="FFFFFF"/>
                          </a:solidFill>
                          <a:effectLst/>
                        </a:rPr>
                        <a:t>ARM</a:t>
                      </a:r>
                      <a:endParaRPr lang="en-US" sz="12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2674183867"/>
                  </a:ext>
                </a:extLst>
              </a:tr>
            </a:tbl>
          </a:graphicData>
        </a:graphic>
      </p:graphicFrame>
    </p:spTree>
    <p:extLst>
      <p:ext uri="{BB962C8B-B14F-4D97-AF65-F5344CB8AC3E}">
        <p14:creationId xmlns:p14="http://schemas.microsoft.com/office/powerpoint/2010/main" val="3870381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1086678" y="1086678"/>
            <a:ext cx="10364451" cy="715108"/>
          </a:xfrm>
        </p:spPr>
        <p:txBody>
          <a:bodyPr>
            <a:normAutofit fontScale="90000"/>
          </a:bodyPr>
          <a:lstStyle/>
          <a:p>
            <a:pPr algn="l"/>
            <a:br>
              <a:rPr lang="en-IN" sz="2800" b="1" dirty="0"/>
            </a:br>
            <a:r>
              <a:rPr lang="en-IN" sz="2800" b="1" dirty="0"/>
              <a:t>3.</a:t>
            </a:r>
            <a:r>
              <a:rPr lang="en-US" sz="2800" b="1" dirty="0"/>
              <a:t>VPN Gateway</a:t>
            </a: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740871" y="1086678"/>
            <a:ext cx="10363826" cy="5446644"/>
          </a:xfrm>
        </p:spPr>
        <p:txBody>
          <a:bodyPr>
            <a:normAutofit/>
          </a:bodyPr>
          <a:lstStyle/>
          <a:p>
            <a:r>
              <a:rPr lang="en-US" sz="1900" cap="none" dirty="0">
                <a:latin typeface="Calibri" panose="020F0502020204030204" pitchFamily="34" charset="0"/>
                <a:cs typeface="Calibri" panose="020F0502020204030204" pitchFamily="34" charset="0"/>
              </a:rPr>
              <a:t>ExpressRoute enables you to extend your on-premises networks into the Microsoft cloud over a private connection facilitated by a connectivity provider. This connection is private. Traffic does not go over the internet. </a:t>
            </a:r>
          </a:p>
          <a:p>
            <a:r>
              <a:rPr lang="en-US" sz="1900" cap="none" dirty="0">
                <a:latin typeface="Calibri" panose="020F0502020204030204" pitchFamily="34" charset="0"/>
                <a:cs typeface="Calibri" panose="020F0502020204030204" pitchFamily="34" charset="0"/>
              </a:rPr>
              <a:t>VPN Gateway helps you create encrypted cross-premises connections to your virtual network from on-premises locations, create encrypted connections between </a:t>
            </a:r>
            <a:r>
              <a:rPr lang="en-US" sz="1900" cap="none" dirty="0" err="1">
                <a:latin typeface="Calibri" panose="020F0502020204030204" pitchFamily="34" charset="0"/>
                <a:cs typeface="Calibri" panose="020F0502020204030204" pitchFamily="34" charset="0"/>
              </a:rPr>
              <a:t>VNets</a:t>
            </a:r>
            <a:r>
              <a:rPr lang="en-US" sz="1900" cap="none" dirty="0">
                <a:latin typeface="Calibri" panose="020F0502020204030204" pitchFamily="34" charset="0"/>
                <a:cs typeface="Calibri" panose="020F0502020204030204" pitchFamily="34" charset="0"/>
              </a:rPr>
              <a:t>.</a:t>
            </a:r>
          </a:p>
          <a:p>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6DF5C41-E4BF-4A47-844C-2A523F89F167}"/>
              </a:ext>
            </a:extLst>
          </p:cNvPr>
          <p:cNvPicPr>
            <a:picLocks noChangeAspect="1"/>
          </p:cNvPicPr>
          <p:nvPr/>
        </p:nvPicPr>
        <p:blipFill>
          <a:blip r:embed="rId2"/>
          <a:stretch>
            <a:fillRect/>
          </a:stretch>
        </p:blipFill>
        <p:spPr>
          <a:xfrm>
            <a:off x="550458" y="3310015"/>
            <a:ext cx="7258050" cy="3057525"/>
          </a:xfrm>
          <a:prstGeom prst="rect">
            <a:avLst/>
          </a:prstGeom>
        </p:spPr>
      </p:pic>
    </p:spTree>
    <p:extLst>
      <p:ext uri="{BB962C8B-B14F-4D97-AF65-F5344CB8AC3E}">
        <p14:creationId xmlns:p14="http://schemas.microsoft.com/office/powerpoint/2010/main" val="5536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IN" sz="2800" b="1" dirty="0"/>
              <a:t>Azure Resource Manager</a:t>
            </a:r>
            <a:br>
              <a:rPr lang="en-IN" b="1" dirty="0"/>
            </a:b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r>
              <a:rPr lang="en-US" sz="1800" cap="none" dirty="0">
                <a:latin typeface="Calibri" panose="020F0502020204030204" pitchFamily="34" charset="0"/>
                <a:cs typeface="Calibri" panose="020F0502020204030204" pitchFamily="34" charset="0"/>
              </a:rPr>
              <a:t>Azure Resource Manager is the deployment and management service for Azure.</a:t>
            </a:r>
          </a:p>
          <a:p>
            <a:r>
              <a:rPr lang="en-US" sz="1800" cap="none" dirty="0">
                <a:latin typeface="Calibri" panose="020F0502020204030204" pitchFamily="34" charset="0"/>
                <a:cs typeface="Calibri" panose="020F0502020204030204" pitchFamily="34" charset="0"/>
              </a:rPr>
              <a:t>It provides a management layer that enables you to create, update, and delete resources in your Azure subscription.</a:t>
            </a:r>
          </a:p>
          <a:p>
            <a:r>
              <a:rPr lang="en-US" sz="1800" cap="none" dirty="0">
                <a:latin typeface="Calibri" panose="020F0502020204030204" pitchFamily="34" charset="0"/>
                <a:cs typeface="Calibri" panose="020F0502020204030204" pitchFamily="34" charset="0"/>
              </a:rPr>
              <a:t>We use management features, like access control, locks, and tags, to secure and organize your resources after deployment.</a:t>
            </a:r>
          </a:p>
        </p:txBody>
      </p:sp>
    </p:spTree>
    <p:extLst>
      <p:ext uri="{BB962C8B-B14F-4D97-AF65-F5344CB8AC3E}">
        <p14:creationId xmlns:p14="http://schemas.microsoft.com/office/powerpoint/2010/main" val="420030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IN" sz="2800" b="1" dirty="0"/>
              <a:t>Azure Resource Manager - </a:t>
            </a:r>
            <a:r>
              <a:rPr lang="en-US" sz="2800" b="1" dirty="0"/>
              <a:t>Consistent management layer</a:t>
            </a:r>
            <a:br>
              <a:rPr lang="en-US" sz="2800" b="1" dirty="0"/>
            </a:br>
            <a:br>
              <a:rPr lang="en-IN" b="1" dirty="0"/>
            </a:br>
            <a:endParaRPr lang="en-IN" dirty="0"/>
          </a:p>
        </p:txBody>
      </p:sp>
      <p:pic>
        <p:nvPicPr>
          <p:cNvPr id="3" name="Picture 2">
            <a:extLst>
              <a:ext uri="{FF2B5EF4-FFF2-40B4-BE49-F238E27FC236}">
                <a16:creationId xmlns:a16="http://schemas.microsoft.com/office/drawing/2014/main" id="{AAE180C4-8380-43BE-BF00-88D25DA16AFB}"/>
              </a:ext>
            </a:extLst>
          </p:cNvPr>
          <p:cNvPicPr>
            <a:picLocks noChangeAspect="1"/>
          </p:cNvPicPr>
          <p:nvPr/>
        </p:nvPicPr>
        <p:blipFill>
          <a:blip r:embed="rId2"/>
          <a:stretch>
            <a:fillRect/>
          </a:stretch>
        </p:blipFill>
        <p:spPr>
          <a:xfrm>
            <a:off x="774108" y="1395333"/>
            <a:ext cx="7689778" cy="3348946"/>
          </a:xfrm>
          <a:prstGeom prst="rect">
            <a:avLst/>
          </a:prstGeom>
        </p:spPr>
      </p:pic>
      <p:sp>
        <p:nvSpPr>
          <p:cNvPr id="4" name="TextBox 3">
            <a:extLst>
              <a:ext uri="{FF2B5EF4-FFF2-40B4-BE49-F238E27FC236}">
                <a16:creationId xmlns:a16="http://schemas.microsoft.com/office/drawing/2014/main" id="{648C3CEF-6D80-45CF-8255-17E9922BA01D}"/>
              </a:ext>
            </a:extLst>
          </p:cNvPr>
          <p:cNvSpPr txBox="1"/>
          <p:nvPr/>
        </p:nvSpPr>
        <p:spPr>
          <a:xfrm>
            <a:off x="7991061" y="702365"/>
            <a:ext cx="3657600" cy="4524315"/>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When a user sends a request from any of the Azure tools, APIs, or SDKs, Resource Manager receives the request and authenticates as well as authorizes the request. </a:t>
            </a: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Resource Manager sends the request to the Azure service, which takes the requested action.</a:t>
            </a: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Because all requests are handled through the same API, you see consistent results and capabilities in all the different tools. </a:t>
            </a: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Functionality initially released through APIs will be represented in the portal within 180 days of initial release.  </a:t>
            </a:r>
          </a:p>
        </p:txBody>
      </p:sp>
    </p:spTree>
    <p:extLst>
      <p:ext uri="{BB962C8B-B14F-4D97-AF65-F5344CB8AC3E}">
        <p14:creationId xmlns:p14="http://schemas.microsoft.com/office/powerpoint/2010/main" val="102041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IN" sz="2800" b="1" dirty="0"/>
              <a:t>Azure Resource Manager - Terminology</a:t>
            </a:r>
            <a:br>
              <a:rPr lang="en-IN" b="1" dirty="0"/>
            </a:b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lnSpcReduction="10000"/>
          </a:bodyPr>
          <a:lstStyle/>
          <a:p>
            <a:pPr marL="0" indent="0">
              <a:buNone/>
            </a:pPr>
            <a:r>
              <a:rPr lang="en-US" b="1" cap="none" dirty="0">
                <a:latin typeface="Calibri" panose="020F0502020204030204" pitchFamily="34" charset="0"/>
                <a:cs typeface="Calibri" panose="020F0502020204030204" pitchFamily="34" charset="0"/>
              </a:rPr>
              <a:t>Resource</a:t>
            </a:r>
            <a:r>
              <a:rPr lang="en-US" cap="none" dirty="0">
                <a:latin typeface="Calibri" panose="020F0502020204030204" pitchFamily="34" charset="0"/>
                <a:cs typeface="Calibri" panose="020F0502020204030204" pitchFamily="34" charset="0"/>
              </a:rPr>
              <a:t>- A manageable item that is available through Azure.</a:t>
            </a:r>
          </a:p>
          <a:p>
            <a:pPr marL="0" indent="0">
              <a:buNone/>
            </a:pPr>
            <a:r>
              <a:rPr lang="en-US" cap="none" dirty="0">
                <a:latin typeface="Calibri" panose="020F0502020204030204" pitchFamily="34" charset="0"/>
                <a:cs typeface="Calibri" panose="020F0502020204030204" pitchFamily="34" charset="0"/>
              </a:rPr>
              <a:t>Ex- Virtual machines, storage accounts, web apps, databases, and virtual networks.</a:t>
            </a:r>
          </a:p>
          <a:p>
            <a:pPr marL="0" indent="0">
              <a:buNone/>
            </a:pPr>
            <a:r>
              <a:rPr lang="en-US" b="1" cap="none" dirty="0">
                <a:latin typeface="Calibri" panose="020F0502020204030204" pitchFamily="34" charset="0"/>
                <a:cs typeface="Calibri" panose="020F0502020204030204" pitchFamily="34" charset="0"/>
              </a:rPr>
              <a:t>Resource group </a:t>
            </a:r>
            <a:r>
              <a:rPr lang="en-US" cap="none" dirty="0">
                <a:latin typeface="Calibri" panose="020F0502020204030204" pitchFamily="34" charset="0"/>
                <a:cs typeface="Calibri" panose="020F0502020204030204" pitchFamily="34" charset="0"/>
              </a:rPr>
              <a:t>- A container that holds related resources for an Azure solution.</a:t>
            </a:r>
          </a:p>
          <a:p>
            <a:pPr marL="0" indent="0">
              <a:buNone/>
            </a:pPr>
            <a:r>
              <a:rPr lang="en-US" cap="none" dirty="0">
                <a:latin typeface="Calibri" panose="020F0502020204030204" pitchFamily="34" charset="0"/>
                <a:cs typeface="Calibri" panose="020F0502020204030204" pitchFamily="34" charset="0"/>
              </a:rPr>
              <a:t>You decide which resources belong in a resource group based on what makes the most sense for your organization. </a:t>
            </a:r>
          </a:p>
          <a:p>
            <a:pPr marL="0" indent="0">
              <a:buNone/>
            </a:pPr>
            <a:r>
              <a:rPr lang="en-US" b="1" cap="none" dirty="0">
                <a:latin typeface="Calibri" panose="020F0502020204030204" pitchFamily="34" charset="0"/>
                <a:cs typeface="Calibri" panose="020F0502020204030204" pitchFamily="34" charset="0"/>
              </a:rPr>
              <a:t>Resource provider - </a:t>
            </a:r>
            <a:r>
              <a:rPr lang="en-US" dirty="0"/>
              <a:t> </a:t>
            </a:r>
            <a:r>
              <a:rPr lang="en-US" cap="none" dirty="0">
                <a:latin typeface="Calibri" panose="020F0502020204030204" pitchFamily="34" charset="0"/>
                <a:cs typeface="Calibri" panose="020F0502020204030204" pitchFamily="34" charset="0"/>
              </a:rPr>
              <a:t>A service that supplies Azure resources.  For example, a common resource provider is </a:t>
            </a:r>
            <a:r>
              <a:rPr lang="en-US" i="1" cap="none" dirty="0" err="1">
                <a:latin typeface="Calibri" panose="020F0502020204030204" pitchFamily="34" charset="0"/>
                <a:cs typeface="Calibri" panose="020F0502020204030204" pitchFamily="34" charset="0"/>
              </a:rPr>
              <a:t>Microsoft.Compute</a:t>
            </a:r>
            <a:r>
              <a:rPr lang="en-US" cap="none" dirty="0">
                <a:latin typeface="Calibri" panose="020F0502020204030204" pitchFamily="34" charset="0"/>
                <a:cs typeface="Calibri" panose="020F0502020204030204" pitchFamily="34" charset="0"/>
              </a:rPr>
              <a:t>, which supplies the virtual machine resource. </a:t>
            </a:r>
          </a:p>
          <a:p>
            <a:pPr marL="0" indent="0">
              <a:buNone/>
            </a:pPr>
            <a:r>
              <a:rPr lang="en-US" i="1" cap="none" dirty="0" err="1">
                <a:latin typeface="Calibri" panose="020F0502020204030204" pitchFamily="34" charset="0"/>
                <a:cs typeface="Calibri" panose="020F0502020204030204" pitchFamily="34" charset="0"/>
              </a:rPr>
              <a:t>Microsoft.Storage</a:t>
            </a:r>
            <a:r>
              <a:rPr lang="en-US" i="1" cap="none" dirty="0">
                <a:latin typeface="Calibri" panose="020F0502020204030204" pitchFamily="34" charset="0"/>
                <a:cs typeface="Calibri" panose="020F0502020204030204" pitchFamily="34" charset="0"/>
              </a:rPr>
              <a:t> </a:t>
            </a:r>
            <a:r>
              <a:rPr lang="en-US" cap="none" dirty="0">
                <a:latin typeface="Calibri" panose="020F0502020204030204" pitchFamily="34" charset="0"/>
                <a:cs typeface="Calibri" panose="020F0502020204030204" pitchFamily="34" charset="0"/>
              </a:rPr>
              <a:t>is another common resource provider. </a:t>
            </a:r>
          </a:p>
          <a:p>
            <a:pPr marL="0" indent="0">
              <a:buNone/>
            </a:pPr>
            <a:r>
              <a:rPr lang="en-US" b="1" cap="none" dirty="0">
                <a:latin typeface="Calibri" panose="020F0502020204030204" pitchFamily="34" charset="0"/>
                <a:cs typeface="Calibri" panose="020F0502020204030204" pitchFamily="34" charset="0"/>
              </a:rPr>
              <a:t>Resource Manager template / ARM Template - </a:t>
            </a:r>
            <a:r>
              <a:rPr lang="en-US" cap="none" dirty="0">
                <a:latin typeface="Calibri" panose="020F0502020204030204" pitchFamily="34" charset="0"/>
                <a:cs typeface="Calibri" panose="020F0502020204030204" pitchFamily="34" charset="0"/>
              </a:rPr>
              <a:t>A JavaScript Object Notation (JSON) file that defines one or more resources to deploy to a resource group or subscription.</a:t>
            </a:r>
            <a:r>
              <a:rPr lang="en-US" dirty="0"/>
              <a:t> </a:t>
            </a:r>
            <a:r>
              <a:rPr lang="en-US" cap="none" dirty="0">
                <a:latin typeface="Calibri" panose="020F0502020204030204" pitchFamily="34" charset="0"/>
                <a:cs typeface="Calibri" panose="020F0502020204030204" pitchFamily="34" charset="0"/>
              </a:rPr>
              <a:t>The template can be used to deploy the resources consistently and repeatedly. </a:t>
            </a:r>
          </a:p>
        </p:txBody>
      </p:sp>
    </p:spTree>
    <p:extLst>
      <p:ext uri="{BB962C8B-B14F-4D97-AF65-F5344CB8AC3E}">
        <p14:creationId xmlns:p14="http://schemas.microsoft.com/office/powerpoint/2010/main" val="169928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US" sz="2800" b="1" dirty="0"/>
              <a:t>The benefits of using Resource Manager</a:t>
            </a:r>
            <a:br>
              <a:rPr lang="en-IN" b="1" dirty="0"/>
            </a:b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pPr>
              <a:lnSpc>
                <a:spcPct val="130000"/>
              </a:lnSpc>
            </a:pPr>
            <a:r>
              <a:rPr lang="en-US" sz="1900" cap="none" dirty="0">
                <a:latin typeface="Calibri" panose="020F0502020204030204" pitchFamily="34" charset="0"/>
                <a:cs typeface="Calibri" panose="020F0502020204030204" pitchFamily="34" charset="0"/>
              </a:rPr>
              <a:t>Manage your infrastructure through declarative templates rather than scripts.</a:t>
            </a:r>
          </a:p>
          <a:p>
            <a:pPr>
              <a:lnSpc>
                <a:spcPct val="130000"/>
              </a:lnSpc>
            </a:pPr>
            <a:r>
              <a:rPr lang="en-US" sz="1900" cap="none" dirty="0">
                <a:latin typeface="Calibri" panose="020F0502020204030204" pitchFamily="34" charset="0"/>
                <a:cs typeface="Calibri" panose="020F0502020204030204" pitchFamily="34" charset="0"/>
              </a:rPr>
              <a:t>Deploy, manage, and monitor all the resources for your solution as a group, rather than handling these resources individually.</a:t>
            </a:r>
          </a:p>
          <a:p>
            <a:pPr>
              <a:lnSpc>
                <a:spcPct val="130000"/>
              </a:lnSpc>
            </a:pPr>
            <a:r>
              <a:rPr lang="en-US" sz="1900" cap="none" dirty="0">
                <a:latin typeface="Calibri" panose="020F0502020204030204" pitchFamily="34" charset="0"/>
                <a:cs typeface="Calibri" panose="020F0502020204030204" pitchFamily="34" charset="0"/>
              </a:rPr>
              <a:t>Redeploy your solution throughout the development lifecycle and have confidence your resources are deployed in a consistent state.</a:t>
            </a:r>
          </a:p>
          <a:p>
            <a:pPr>
              <a:lnSpc>
                <a:spcPct val="130000"/>
              </a:lnSpc>
            </a:pPr>
            <a:r>
              <a:rPr lang="en-US" sz="1900" cap="none" dirty="0">
                <a:latin typeface="Calibri" panose="020F0502020204030204" pitchFamily="34" charset="0"/>
                <a:cs typeface="Calibri" panose="020F0502020204030204" pitchFamily="34" charset="0"/>
              </a:rPr>
              <a:t>Define the dependencies between resources so they're deployed in the correct order.</a:t>
            </a:r>
          </a:p>
          <a:p>
            <a:pPr>
              <a:lnSpc>
                <a:spcPct val="130000"/>
              </a:lnSpc>
            </a:pPr>
            <a:r>
              <a:rPr lang="en-US" sz="1900" cap="none" dirty="0">
                <a:latin typeface="Calibri" panose="020F0502020204030204" pitchFamily="34" charset="0"/>
                <a:cs typeface="Calibri" panose="020F0502020204030204" pitchFamily="34" charset="0"/>
              </a:rPr>
              <a:t>Apply access control to all services in your resource group because Role-Based Access Control (RBAC) is natively integrated into the management platform.</a:t>
            </a:r>
          </a:p>
          <a:p>
            <a:pPr>
              <a:lnSpc>
                <a:spcPct val="130000"/>
              </a:lnSpc>
            </a:pPr>
            <a:r>
              <a:rPr lang="en-US" sz="1900" cap="none" dirty="0">
                <a:latin typeface="Calibri" panose="020F0502020204030204" pitchFamily="34" charset="0"/>
                <a:cs typeface="Calibri" panose="020F0502020204030204" pitchFamily="34" charset="0"/>
              </a:rPr>
              <a:t>Apply tags to resources to logically organize all the resources in your subscription.</a:t>
            </a:r>
          </a:p>
          <a:p>
            <a:pPr>
              <a:lnSpc>
                <a:spcPct val="130000"/>
              </a:lnSpc>
            </a:pPr>
            <a:r>
              <a:rPr lang="en-US" sz="1900" cap="none" dirty="0">
                <a:latin typeface="Calibri" panose="020F0502020204030204" pitchFamily="34" charset="0"/>
                <a:cs typeface="Calibri" panose="020F0502020204030204" pitchFamily="34" charset="0"/>
              </a:rPr>
              <a:t>Clarify your organization's billing by viewing costs for a group of resources sharing the same tag.</a:t>
            </a:r>
          </a:p>
          <a:p>
            <a:pPr marL="0" indent="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9524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US" sz="2800" b="1" dirty="0"/>
            </a:br>
            <a:r>
              <a:rPr lang="en-US" sz="2800" b="1" dirty="0"/>
              <a:t>Understand scope</a:t>
            </a: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pPr>
              <a:lnSpc>
                <a:spcPct val="130000"/>
              </a:lnSpc>
            </a:pPr>
            <a:r>
              <a:rPr lang="en-US" sz="1900" cap="none" dirty="0">
                <a:latin typeface="Calibri" panose="020F0502020204030204" pitchFamily="34" charset="0"/>
                <a:cs typeface="Calibri" panose="020F0502020204030204" pitchFamily="34" charset="0"/>
              </a:rPr>
              <a:t>Azure provides four levels of scope: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management groups</a:t>
            </a:r>
            <a:r>
              <a:rPr lang="en-US" sz="1900" cap="none" dirty="0">
                <a:latin typeface="Calibri" panose="020F0502020204030204" pitchFamily="34" charset="0"/>
                <a:cs typeface="Calibri" panose="020F0502020204030204" pitchFamily="34" charset="0"/>
              </a:rPr>
              <a:t>, subscriptions, </a:t>
            </a:r>
            <a:r>
              <a:rPr lang="en-US" sz="19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resource groups</a:t>
            </a:r>
            <a:r>
              <a:rPr lang="en-US" sz="1900" cap="none" dirty="0">
                <a:latin typeface="Calibri" panose="020F0502020204030204" pitchFamily="34" charset="0"/>
                <a:cs typeface="Calibri" panose="020F0502020204030204" pitchFamily="34" charset="0"/>
              </a:rPr>
              <a:t>, and resources.</a:t>
            </a:r>
          </a:p>
          <a:p>
            <a:pPr>
              <a:lnSpc>
                <a:spcPct val="130000"/>
              </a:lnSpc>
            </a:pPr>
            <a:r>
              <a:rPr lang="en-US" sz="1900" cap="none" dirty="0">
                <a:latin typeface="Calibri" panose="020F0502020204030204" pitchFamily="34" charset="0"/>
                <a:cs typeface="Calibri" panose="020F0502020204030204" pitchFamily="34" charset="0"/>
              </a:rPr>
              <a:t>You apply management settings at any of these levels of scope. The level you select determines how widely the setting is applied.</a:t>
            </a:r>
          </a:p>
          <a:p>
            <a:pPr>
              <a:lnSpc>
                <a:spcPct val="130000"/>
              </a:lnSpc>
            </a:pPr>
            <a:r>
              <a:rPr lang="en-US" sz="1900" cap="none" dirty="0">
                <a:latin typeface="Calibri" panose="020F0502020204030204" pitchFamily="34" charset="0"/>
                <a:cs typeface="Calibri" panose="020F0502020204030204" pitchFamily="34" charset="0"/>
              </a:rPr>
              <a:t>Lower levels inherit settings from higher levels. </a:t>
            </a:r>
          </a:p>
          <a:p>
            <a:pPr>
              <a:lnSpc>
                <a:spcPct val="130000"/>
              </a:lnSpc>
            </a:pPr>
            <a:r>
              <a:rPr lang="en-US" sz="1900" cap="none" dirty="0">
                <a:latin typeface="Calibri" panose="020F0502020204030204" pitchFamily="34" charset="0"/>
                <a:cs typeface="Calibri" panose="020F0502020204030204" pitchFamily="34" charset="0"/>
              </a:rPr>
              <a:t>For example, when you apply a </a:t>
            </a:r>
            <a:r>
              <a:rPr lang="en-US" sz="19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policy</a:t>
            </a:r>
            <a:r>
              <a:rPr lang="en-US" sz="1900" cap="none" dirty="0">
                <a:latin typeface="Calibri" panose="020F0502020204030204" pitchFamily="34" charset="0"/>
                <a:cs typeface="Calibri" panose="020F0502020204030204" pitchFamily="34" charset="0"/>
              </a:rPr>
              <a:t> to the subscription, the policy is applied to all resource groups and resources in your subscription. </a:t>
            </a:r>
          </a:p>
          <a:p>
            <a:pPr>
              <a:lnSpc>
                <a:spcPct val="130000"/>
              </a:lnSpc>
            </a:pPr>
            <a:r>
              <a:rPr lang="en-US" sz="1900" cap="none" dirty="0">
                <a:latin typeface="Calibri" panose="020F0502020204030204" pitchFamily="34" charset="0"/>
                <a:cs typeface="Calibri" panose="020F0502020204030204" pitchFamily="34" charset="0"/>
              </a:rPr>
              <a:t>When you apply a policy on the resource group, that policy is applied the resource group and all its resources. </a:t>
            </a:r>
          </a:p>
          <a:p>
            <a:pPr>
              <a:lnSpc>
                <a:spcPct val="130000"/>
              </a:lnSpc>
            </a:pPr>
            <a:r>
              <a:rPr lang="en-US" sz="1900" cap="none" dirty="0">
                <a:latin typeface="Calibri" panose="020F0502020204030204" pitchFamily="34" charset="0"/>
                <a:cs typeface="Calibri" panose="020F0502020204030204" pitchFamily="34" charset="0"/>
              </a:rPr>
              <a:t>You can deploy templates to management groups, subscriptions, or resource groups.</a:t>
            </a:r>
          </a:p>
          <a:p>
            <a:pPr marL="0" indent="0">
              <a:buNone/>
            </a:pPr>
            <a:endParaRPr lang="en-US" cap="none"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7E3135F-12A6-41A9-837B-3AB07F3A5A8C}"/>
              </a:ext>
            </a:extLst>
          </p:cNvPr>
          <p:cNvPicPr>
            <a:picLocks noChangeAspect="1"/>
          </p:cNvPicPr>
          <p:nvPr/>
        </p:nvPicPr>
        <p:blipFill>
          <a:blip r:embed="rId5"/>
          <a:stretch>
            <a:fillRect/>
          </a:stretch>
        </p:blipFill>
        <p:spPr>
          <a:xfrm>
            <a:off x="8267480" y="2002527"/>
            <a:ext cx="3733800" cy="2428875"/>
          </a:xfrm>
          <a:prstGeom prst="rect">
            <a:avLst/>
          </a:prstGeom>
        </p:spPr>
      </p:pic>
    </p:spTree>
    <p:extLst>
      <p:ext uri="{BB962C8B-B14F-4D97-AF65-F5344CB8AC3E}">
        <p14:creationId xmlns:p14="http://schemas.microsoft.com/office/powerpoint/2010/main" val="11136907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1630</TotalTime>
  <Words>6054</Words>
  <Application>Microsoft Office PowerPoint</Application>
  <PresentationFormat>Widescreen</PresentationFormat>
  <Paragraphs>381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Tw Cen MT</vt:lpstr>
      <vt:lpstr>Wingdings</vt:lpstr>
      <vt:lpstr>Droplet</vt:lpstr>
      <vt:lpstr>Contents</vt:lpstr>
      <vt:lpstr> Azure deployment model </vt:lpstr>
      <vt:lpstr>PowerPoint Presentation</vt:lpstr>
      <vt:lpstr>PowerPoint Presentation</vt:lpstr>
      <vt:lpstr> Azure Resource Manager </vt:lpstr>
      <vt:lpstr> Azure Resource Manager - Consistent management layer  </vt:lpstr>
      <vt:lpstr> Azure Resource Manager - Terminology </vt:lpstr>
      <vt:lpstr> The benefits of using Resource Manager </vt:lpstr>
      <vt:lpstr> Understand scope</vt:lpstr>
      <vt:lpstr> defining your resource group</vt:lpstr>
      <vt:lpstr> Resiliency of Azure Resource Manager</vt:lpstr>
      <vt:lpstr>     Azure Storage Account  </vt:lpstr>
      <vt:lpstr>  Types of Azure Storage Account </vt:lpstr>
      <vt:lpstr>  Types of Azure Storage Account </vt:lpstr>
      <vt:lpstr>PowerPoint Presentation</vt:lpstr>
      <vt:lpstr>     Characteristics of Azure Storage  </vt:lpstr>
      <vt:lpstr>  Azure Storage services </vt:lpstr>
      <vt:lpstr>  Azure Blob Storage </vt:lpstr>
      <vt:lpstr>  Azure Blob Storage </vt:lpstr>
      <vt:lpstr>  Types of Blobs - Block blobs  </vt:lpstr>
      <vt:lpstr>  Types of Blobs - Append blobs  </vt:lpstr>
      <vt:lpstr>  Types of Blobs - Page blobs  </vt:lpstr>
      <vt:lpstr>  Create a snapshot of a blob  </vt:lpstr>
      <vt:lpstr>  AzCopy Authorization Credentials   </vt:lpstr>
      <vt:lpstr>  Secure Access  Signature(SAS):    </vt:lpstr>
      <vt:lpstr>  Secure Access  Signature(SAS):    </vt:lpstr>
      <vt:lpstr>  Secure Access  Signature(SAS):    </vt:lpstr>
      <vt:lpstr>  Secure Access  Signature(SAS):    </vt:lpstr>
      <vt:lpstr>  Move data to Blob storage:   </vt:lpstr>
      <vt:lpstr>  Copy Data using AzCopy   </vt:lpstr>
      <vt:lpstr>  Copy and transform data in Azure Blob storage by using Azure Data Factory     </vt:lpstr>
      <vt:lpstr>Networking</vt:lpstr>
      <vt:lpstr> Azure networking      </vt:lpstr>
      <vt:lpstr>  Connectivity services      </vt:lpstr>
      <vt:lpstr>  Connectivity services      </vt:lpstr>
      <vt:lpstr> 1. Virtual network       </vt:lpstr>
      <vt:lpstr> Virtual network (VNet concepts)       </vt:lpstr>
      <vt:lpstr> Virtual network (VNet concepts)       </vt:lpstr>
      <vt:lpstr> 2. Express Route     </vt:lpstr>
      <vt:lpstr> 3.VPN Gateway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Divya Saraswat</dc:creator>
  <cp:lastModifiedBy>Divya Saraswat</cp:lastModifiedBy>
  <cp:revision>63</cp:revision>
  <dcterms:created xsi:type="dcterms:W3CDTF">2020-03-19T13:06:19Z</dcterms:created>
  <dcterms:modified xsi:type="dcterms:W3CDTF">2020-03-23T16:20:13Z</dcterms:modified>
</cp:coreProperties>
</file>