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205e3c23_0_0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6205e3c23_0_0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52d567f38_1_71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52d567f38_1_71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52d567f38_1_7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a52d567f38_1_7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2d567f38_1_14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a52d567f38_1_14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52d567f38_1_21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a52d567f38_1_21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52d567f38_1_28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a52d567f38_1_28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2d567f38_1_35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a52d567f38_1_35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52d567f38_1_42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a52d567f38_1_42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52d567f38_1_0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a52d567f38_1_0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3568" y="105273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3568" y="270892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ExactasNEGRO.jp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80312" y="4797152"/>
            <a:ext cx="1368152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107504" y="6381328"/>
            <a:ext cx="6768752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07504" y="6381328"/>
            <a:ext cx="6768752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107504" y="6381328"/>
            <a:ext cx="6768752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683568" y="105273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Recomendación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683568" y="270892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Recomendaciones no personali</a:t>
            </a:r>
            <a:r>
              <a:rPr lang="es-AR"/>
              <a:t>zadas, </a:t>
            </a:r>
            <a:r>
              <a:rPr b="0" i="0" lang="es-AR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basadas en contenido y en conocimiento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685800" y="7588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Preferencias </a:t>
            </a: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basad</a:t>
            </a:r>
            <a:r>
              <a:rPr lang="es-AR"/>
              <a:t>as</a:t>
            </a: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contenido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Contenido: conjunto de atributos que describen los ítems (o los usuarios)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Prefiero…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Películas de acción a románticas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Comida dulce a salada… pero si es pizza prefiero salada a dulce (con ananá)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Hoteles cerca del subte </a:t>
            </a:r>
            <a:r>
              <a:rPr lang="es-AR"/>
              <a:t>A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centro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108520" y="6381328"/>
            <a:ext cx="6767700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/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6948264" y="6381328"/>
            <a:ext cx="2088300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s-A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Recomendaciones basadas en contenido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dependen </a:t>
            </a:r>
            <a:r>
              <a:rPr b="0" i="0" lang="es-AR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directamente</a:t>
            </a: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información de otros usuarios para hacer recomendaciones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 la información que describe los ítems: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Noticias: 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Prefiero noticias de tecnología, política y economía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Ropa: Prefiero ropa casual, de algodón, azul.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Películas: Prefiero comedias o ciencia ficción, de los últimos 20 años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uso la popularidad de los ítems</a:t>
            </a:r>
            <a:endParaRPr/>
          </a:p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 del usuario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AR"/>
              <a:t>P</a:t>
            </a:r>
            <a:r>
              <a:rPr b="0" i="0" lang="es-AR" sz="32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erfil del usuario </a:t>
            </a:r>
            <a:endParaRPr b="0" i="0" sz="32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s-AR"/>
              <a:t>Unión de acciones/opiniones explícitas para inferir preferencias del usuario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AR"/>
              <a:t>Creación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usuario puede crearlo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s-AR"/>
              <a:t>I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nferi</a:t>
            </a:r>
            <a:r>
              <a:rPr lang="es-AR"/>
              <a:t>do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acciones del usuario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s-AR"/>
              <a:t>Inferido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opiniones explícitas del usuario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s-A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Recomendaciones basadas en casos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Tenemos una base de datos de casos descriptos por una serie de atributos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consulta usando un ejemplo o atributos para obtener casos relevantes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 gustan las películas como “Matrix”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 gustan las películas de acción y coches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consulta se puede armar en base a preguntas: ¿Con quién vas a ver la película? ¿Acción</a:t>
            </a:r>
            <a:r>
              <a:rPr lang="es-AR"/>
              <a:t>, romance o drama?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s-A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Recomendaciones basadas en conocimiento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sistema basado en casos con una interfaz inteligente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navegar los casos y ofrecerle al usuario opciones: “Quiero uno más barato, de cocina peruana…”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Sirven para ofrecer ítems similares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r>
              <a:rPr b="0" i="1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</a:t>
            </a: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recomendaciones basadas en conocimiento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Beneficios, desafíos y problemas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Fáciles de explicar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 en atributos bien estructurados que se alinean con preferencias (problema: </a:t>
            </a:r>
            <a:r>
              <a:rPr lang="es-AR" sz="2960"/>
              <a:t>arte</a:t>
            </a: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 en tener los atributos razonablemente distribuidos en los ítems (y al revés)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puede encontrar conexiones sorprendentes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 encontrar sustitutos de un ítem, no su complemento</a:t>
            </a:r>
            <a:endParaRPr/>
          </a:p>
          <a:p>
            <a:pPr indent="-15494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Recomendaciones basadas en contenido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problema de la búsqueda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Vectores y predicción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problema de la búsqueda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Tenemos el perfil del usuario como vector de palabras clave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Queremos buscar ítems similares: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s-A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¿Devolver todos los ítems que tienen los mismos valores en los atributos?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s-A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¿Si un término ocurre mucho, es mejor?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Tenemos que considerar: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s-A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frecuencia de los términos tiene que ser significativa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s-A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todos los términos son igualmente relevantes 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s-A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Ponderación </a:t>
            </a:r>
            <a:r>
              <a:rPr lang="es-AR" sz="3959"/>
              <a:t>con </a:t>
            </a:r>
            <a:r>
              <a:rPr b="0" i="0" lang="es-A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TF-IDF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TF-IDF = Frecuencia del término * Frecuencia inversa en los documentos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Frecuencia del término = # de veces que aparece un término en un documento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Frecuencia inversa en los documentos = </a:t>
            </a:r>
            <a:r>
              <a:rPr lang="es-AR"/>
              <a:t># de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documentos tienen un término. Usualmente log(#documentos/#documentos con el término)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hace TF-IDF?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Baja los términos muy usuales y </a:t>
            </a:r>
            <a:r>
              <a:rPr b="0" i="1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stopwords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Sube los términos centrales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Falla: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términos muy raros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consultas son malas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s-AR"/>
              <a:t>Recomendaciones no personalizadas</a:t>
            </a:r>
            <a:endParaRPr b="1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Recomendaciones basadas en contenido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problema de la búsqueda</a:t>
            </a:r>
            <a:endParaRPr>
              <a:solidFill>
                <a:srgbClr val="000000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Vectores y predicción</a:t>
            </a:r>
            <a:endParaRPr>
              <a:solidFill>
                <a:srgbClr val="000000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aplica TF-IDF a FBC?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usar TF-IDF para crear un perfil de un documento o ítem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película puede ser descripta como un vector ponderado de sus etiquetas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se combina con los ratings para crear un perfil del usuario y poder emparejarlo con futuros documentos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Recomendaciones basadas en contenido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El problema de la búsqueda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Vectores y predicción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de palabras clave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palabra clave es una dimensión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dimensiones definen un espacio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Vectores: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Ítem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 de preferencias de cada usuario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coincidencia entre las preferencias de los usuarios y los ítems se mide de acuerdo a que tanto se alinean los vectores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s-A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Representando ítems como vectores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Simplemente 0/1 → no hay intensidad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Cantidad de ocurrencias → hay intensidad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TFIDF → hay intensidad pero además qué tanto me ayudan a distinguir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Cuidado: “me gusta” </a:t>
            </a:r>
            <a:r>
              <a:rPr lang="es-AR"/>
              <a:t>!</a:t>
            </a: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“importante” → aparece mucho en las cosas que me gustan, pero no es importante para mi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Creando perfiles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Agrego los vectores de ítems por usuario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¿Todos los vectores tienen la misma importancia?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¿Podemos usar el rating?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Sólo los de más de 3.5 estrellas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 negativo para los ratings bajos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actualizo los perfiles?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lo hago / Ventana / Decaimiento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predicciones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Coseno del ángulo entre los dos vectores (perfil, ítem)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 escalar de vectores normalizados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Varía de -1 a 1, cercano a 1 mejor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9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Fortalezas y desafíos de CBF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Fortalezas: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basa por completo en contenido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perfil creado es entendible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calcula fácil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integrar con buscadores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Desafíos: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Saber los pesos de las palabras clave: más es más o repetición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Resumiendo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Filtrado basado en contenido se basa en evaluar el perfil del contenido de cada ítem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perfiles de usuarios se pueden crear  agregando perfiles ponderados de los ítems de los que opinó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evalúan los ítems no vistos haciendo coincidir el  perfil del ítem contra el perfil del usuario (coseno vectorial)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1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1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Próxima clase (práctica)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s-AR"/>
              <a:t>Aprender a crear perfiles de usuarios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AR"/>
              <a:t>Mejorar las recomendaciones u</a:t>
            </a:r>
            <a:r>
              <a:rPr lang="es-AR"/>
              <a:t>sando los datos de las películas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AR"/>
              <a:t>No usar los datos de otros usuarios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s-AR"/>
              <a:t>Lo veremos más adelante</a:t>
            </a:r>
            <a:endParaRPr/>
          </a:p>
        </p:txBody>
      </p:sp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6948264" y="6381328"/>
            <a:ext cx="2088300" cy="3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49" name="Google Shape;249;p32"/>
          <p:cNvSpPr txBox="1"/>
          <p:nvPr>
            <p:ph idx="11" type="ftr"/>
          </p:nvPr>
        </p:nvSpPr>
        <p:spPr>
          <a:xfrm>
            <a:off x="108520" y="6381328"/>
            <a:ext cx="6767700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¿Preguntas?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700808"/>
            <a:ext cx="7714840" cy="4327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s-A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Recomendaciones no personalizadas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AR"/>
              <a:t>Se usan cuando no </a:t>
            </a: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sabe nada del</a:t>
            </a:r>
            <a:r>
              <a:rPr lang="es-AR"/>
              <a:t> usuario</a:t>
            </a: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va a “consumir” la recomendación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Guía Óleo dice “Este restaurante tiene 29/30 en servicio” es para todos los usuarios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 para los usuarios a los que le gusta “lo popular”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AR"/>
              <a:t>Aproximaciones: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s-AR"/>
              <a:t>Opiniones agregadas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s-AR"/>
              <a:t>Productos asociados</a:t>
            </a:r>
            <a:endParaRPr/>
          </a:p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08520" y="6381328"/>
            <a:ext cx="6767700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no personalizadas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948264" y="6381328"/>
            <a:ext cx="2088300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Opiniones agregadas (1)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Agregaciones estadísticas de </a:t>
            </a:r>
            <a:r>
              <a:rPr lang="es-AR"/>
              <a:t>las opiniones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AR"/>
              <a:t>F</a:t>
            </a: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áciles de calcular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AR"/>
              <a:t>S</a:t>
            </a: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calculan una vez para todos los usuarios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Ventas: “Los 40 principales” + “las pelis más vistas de la semana”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Opiniones explícitas: promedio de estrellas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Opiniones implícitas: l</a:t>
            </a:r>
            <a:r>
              <a:rPr lang="es-AR"/>
              <a:t>o 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 leíd</a:t>
            </a:r>
            <a:r>
              <a:rPr lang="es-AR"/>
              <a:t>o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diarios</a:t>
            </a:r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08520" y="6381328"/>
            <a:ext cx="6767700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no personalizadas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948264" y="6381328"/>
            <a:ext cx="2088300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Opiniones agregadas (2)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AR"/>
              <a:t>P</a:t>
            </a: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romedios: buenos para saber qué sienten l</a:t>
            </a:r>
            <a:r>
              <a:rPr lang="es-AR"/>
              <a:t>os</a:t>
            </a: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/>
              <a:t>usuarios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tienen contexto </a:t>
            </a:r>
            <a:endParaRPr/>
          </a:p>
          <a:p>
            <a:pPr indent="-3175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AR"/>
              <a:t>Si podemos usar el contexto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s-AR"/>
              <a:t>Qué producto está mirando el usuario (contexto) → R</a:t>
            </a:r>
            <a:r>
              <a:rPr b="0" i="0" lang="es-AR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ecomendación de productos asociados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08520" y="6381328"/>
            <a:ext cx="6767700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no personalizadas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948264" y="6381328"/>
            <a:ext cx="2088300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Productos asociados (1)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los usuarios que les gustó X también les gustó 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Porcentaje de usuarios que compraron X que </a:t>
            </a:r>
            <a:r>
              <a:rPr lang="es-AR"/>
              <a:t>tambien</a:t>
            </a: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compraron Y: (X &amp; Y) / X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Problema: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no es un producto popular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es un producto muy popular</a:t>
            </a:r>
            <a:endParaRPr/>
          </a:p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08520" y="6381328"/>
            <a:ext cx="6767700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no personalizadas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48264" y="6381328"/>
            <a:ext cx="2088300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Productos asociados (2)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Ajustamos la fórmula con el incremento de X que está asociado a 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Miramos si X hace que Y sea más probable que si usara no X (!X)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(X &amp; Y) / X ] /  [(!X &amp; Y) / !X]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108520" y="6381328"/>
            <a:ext cx="6767700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no personalizadas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948264" y="6381328"/>
            <a:ext cx="2088300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Sesgo de selección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Ítems mediocres con ratings buenos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gente que no le gustó deja de ir y no opina más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gente que le encantó va y sigue opinando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Diversidad de experiencias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Ítems excelentes con ratings mediocres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todas las películas son para todos ya que </a:t>
            </a:r>
            <a:r>
              <a:rPr lang="es-AR"/>
              <a:t>s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especializan en un segmento de los usuarios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108520" y="6381328"/>
            <a:ext cx="6767700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no personalizadas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6948264" y="6381328"/>
            <a:ext cx="2088300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AR"/>
              <a:t>Recomendaciones no personalizadas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s-AR" sz="3200" u="none" cap="none" strike="noStrike">
                <a:solidFill>
                  <a:schemeClr val="dk1"/>
                </a:solidFill>
              </a:rPr>
              <a:t>Recomendaciones basadas en contenido</a:t>
            </a:r>
            <a:endParaRPr b="1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problema de la búsqueda</a:t>
            </a:r>
            <a:endParaRPr>
              <a:solidFill>
                <a:srgbClr val="000000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Vectores y predicción</a:t>
            </a:r>
            <a:endParaRPr>
              <a:solidFill>
                <a:srgbClr val="000000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108520" y="6381328"/>
            <a:ext cx="6767700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 en contenido y en conocimiento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6948264" y="6381328"/>
            <a:ext cx="2088300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ersonaliz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