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75" r:id="rId3"/>
    <p:sldId id="276" r:id="rId4"/>
    <p:sldId id="267" r:id="rId5"/>
    <p:sldId id="266" r:id="rId6"/>
    <p:sldId id="268" r:id="rId7"/>
    <p:sldId id="273" r:id="rId8"/>
    <p:sldId id="269" r:id="rId9"/>
    <p:sldId id="262" r:id="rId10"/>
  </p:sldIdLst>
  <p:sldSz cx="18288000" cy="10287000"/>
  <p:notesSz cx="6858000" cy="9144000"/>
  <p:embeddedFontLst>
    <p:embeddedFont>
      <p:font typeface="Inter" panose="02000503000000020004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70A3A-6631-B73F-3771-674399FCC3F5}" v="70" dt="2024-12-04T00:37:15.184"/>
    <p1510:client id="{A4EC6AF2-8335-027D-FC2D-5914F67FA66A}" v="29" dt="2024-12-04T00:37:39.259"/>
    <p1510:client id="{D56B6177-3612-3F49-22AC-00851ADFF0B2}" v="64" dt="2024-12-03T22:03:16.223"/>
    <p1510:client id="{DC6F003F-ED69-7548-8E9E-53DC8D6D8B6E}" v="1813" dt="2024-12-04T00:46:5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94710"/>
  </p:normalViewPr>
  <p:slideViewPr>
    <p:cSldViewPr snapToGrid="0">
      <p:cViewPr varScale="1">
        <p:scale>
          <a:sx n="98" d="100"/>
          <a:sy n="98" d="100"/>
        </p:scale>
        <p:origin x="224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2AF1CE2-ACF7-4407-ECDA-B6D176F5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7F624840-3AB6-FDCF-BF7D-B8A6E014A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2E136045-D93A-00D3-7BBD-2208EF999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21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46CA841-FD33-22E5-9E91-CA71E093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A2DDAAAC-700F-85BF-0895-F0ED416E4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4E27E964-6102-9091-0CE7-058AEFFC0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22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BAE1066-C8E7-1C06-E178-404133D6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23BD5AEB-62FF-A4E0-D1F7-DB58BB163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6CEDB340-4CD3-BD4D-A5F3-2CDA3CA6F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28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65DC43A-2BC3-D91B-221D-FB9272A0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8D333769-96F0-3BBE-76B1-FE5D4C247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76408AC9-3A6B-1EB4-7F49-9427BA9BD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82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ly Strategy Review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bg>
      <p:bgPr>
        <a:solidFill>
          <a:srgbClr val="FAF0CA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8699" y="4149789"/>
            <a:ext cx="3383925" cy="305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4"/>
          </p:nvPr>
        </p:nvSpPr>
        <p:spPr>
          <a:xfrm>
            <a:off x="1028700" y="7079875"/>
            <a:ext cx="6615900" cy="21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882572" y="847873"/>
            <a:ext cx="9376824" cy="8410893"/>
            <a:chOff x="0" y="-47625"/>
            <a:chExt cx="2469600" cy="2215200"/>
          </a:xfrm>
        </p:grpSpPr>
        <p:sp>
          <p:nvSpPr>
            <p:cNvPr id="28" name="Google Shape;28;p4"/>
            <p:cNvSpPr/>
            <p:nvPr/>
          </p:nvSpPr>
          <p:spPr>
            <a:xfrm>
              <a:off x="0" y="0"/>
              <a:ext cx="2469591" cy="2167467"/>
            </a:xfrm>
            <a:custGeom>
              <a:avLst/>
              <a:gdLst/>
              <a:ahLst/>
              <a:cxnLst/>
              <a:rect l="l" t="t" r="r" b="b"/>
              <a:pathLst>
                <a:path w="2469591" h="2167467" extrusionOk="0">
                  <a:moveTo>
                    <a:pt x="42108" y="0"/>
                  </a:moveTo>
                  <a:lnTo>
                    <a:pt x="2427483" y="0"/>
                  </a:lnTo>
                  <a:cubicBezTo>
                    <a:pt x="2450738" y="0"/>
                    <a:pt x="2469591" y="18853"/>
                    <a:pt x="2469591" y="42108"/>
                  </a:cubicBezTo>
                  <a:lnTo>
                    <a:pt x="2469591" y="2125358"/>
                  </a:lnTo>
                  <a:cubicBezTo>
                    <a:pt x="2469591" y="2136526"/>
                    <a:pt x="2465155" y="2147237"/>
                    <a:pt x="2457258" y="2155134"/>
                  </a:cubicBezTo>
                  <a:cubicBezTo>
                    <a:pt x="2449361" y="2163030"/>
                    <a:pt x="2438650" y="2167467"/>
                    <a:pt x="2427483" y="2167467"/>
                  </a:cubicBezTo>
                  <a:lnTo>
                    <a:pt x="42108" y="2167467"/>
                  </a:lnTo>
                  <a:cubicBezTo>
                    <a:pt x="30940" y="2167467"/>
                    <a:pt x="20230" y="2163030"/>
                    <a:pt x="12333" y="2155134"/>
                  </a:cubicBezTo>
                  <a:cubicBezTo>
                    <a:pt x="4436" y="2147237"/>
                    <a:pt x="0" y="2136526"/>
                    <a:pt x="0" y="2125358"/>
                  </a:cubicBezTo>
                  <a:lnTo>
                    <a:pt x="0" y="42108"/>
                  </a:lnTo>
                  <a:cubicBezTo>
                    <a:pt x="0" y="30940"/>
                    <a:pt x="4436" y="20230"/>
                    <a:pt x="12333" y="12333"/>
                  </a:cubicBezTo>
                  <a:cubicBezTo>
                    <a:pt x="20230" y="4436"/>
                    <a:pt x="30940" y="0"/>
                    <a:pt x="42108" y="0"/>
                  </a:cubicBezTo>
                  <a:close/>
                </a:path>
              </a:pathLst>
            </a:custGeom>
            <a:solidFill>
              <a:srgbClr val="050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 txBox="1"/>
            <p:nvPr/>
          </p:nvSpPr>
          <p:spPr>
            <a:xfrm>
              <a:off x="0" y="-47625"/>
              <a:ext cx="2469600" cy="22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5"/>
          </p:nvPr>
        </p:nvSpPr>
        <p:spPr>
          <a:xfrm>
            <a:off x="8572500" y="161365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6"/>
          </p:nvPr>
        </p:nvSpPr>
        <p:spPr>
          <a:xfrm>
            <a:off x="8592600" y="215815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7"/>
          </p:nvPr>
        </p:nvSpPr>
        <p:spPr>
          <a:xfrm>
            <a:off x="8476288" y="3418838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8"/>
          </p:nvPr>
        </p:nvSpPr>
        <p:spPr>
          <a:xfrm>
            <a:off x="8496388" y="3963338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9"/>
          </p:nvPr>
        </p:nvSpPr>
        <p:spPr>
          <a:xfrm>
            <a:off x="8476288" y="5380413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3"/>
          </p:nvPr>
        </p:nvSpPr>
        <p:spPr>
          <a:xfrm>
            <a:off x="8496388" y="5924913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4"/>
          </p:nvPr>
        </p:nvSpPr>
        <p:spPr>
          <a:xfrm>
            <a:off x="8476300" y="734200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5"/>
          </p:nvPr>
        </p:nvSpPr>
        <p:spPr>
          <a:xfrm>
            <a:off x="8496400" y="788650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5041D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9275" y="887418"/>
            <a:ext cx="7929449" cy="894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28700" y="3186950"/>
            <a:ext cx="16744800" cy="352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0"/>
              <a:buNone/>
              <a:defRPr>
                <a:solidFill>
                  <a:srgbClr val="FAF0C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twoTxTwoObj">
  <p:cSld name="TWO_OBJECTS_WITH_TEXT">
    <p:bg>
      <p:bgPr>
        <a:solidFill>
          <a:srgbClr val="FAF0C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4"/>
          </p:nvPr>
        </p:nvSpPr>
        <p:spPr>
          <a:xfrm>
            <a:off x="9611589" y="1010225"/>
            <a:ext cx="7656300" cy="8227500"/>
          </a:xfrm>
          <a:prstGeom prst="roundRect">
            <a:avLst>
              <a:gd name="adj" fmla="val 4524"/>
            </a:avLst>
          </a:prstGeom>
          <a:noFill/>
          <a:ln>
            <a:noFill/>
          </a:ln>
        </p:spPr>
      </p:sp>
      <p:sp>
        <p:nvSpPr>
          <p:cNvPr id="59" name="Google Shape;59;p7"/>
          <p:cNvSpPr txBox="1">
            <a:spLocks noGrp="1"/>
          </p:cNvSpPr>
          <p:nvPr>
            <p:ph type="subTitle" idx="5"/>
          </p:nvPr>
        </p:nvSpPr>
        <p:spPr>
          <a:xfrm>
            <a:off x="1028700" y="1010225"/>
            <a:ext cx="7656300" cy="1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6"/>
          </p:nvPr>
        </p:nvSpPr>
        <p:spPr>
          <a:xfrm>
            <a:off x="1008525" y="3086100"/>
            <a:ext cx="7656300" cy="61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 sz="2100" b="0">
                <a:solidFill>
                  <a:srgbClr val="05041D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>
                <a:solidFill>
                  <a:srgbClr val="05041D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>
                <a:solidFill>
                  <a:srgbClr val="05041D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 b="0">
                <a:solidFill>
                  <a:srgbClr val="05041D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»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itleOnly">
  <p:cSld name="TITLE_ONLY">
    <p:bg>
      <p:bgPr>
        <a:solidFill>
          <a:srgbClr val="05041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4"/>
          </p:nvPr>
        </p:nvSpPr>
        <p:spPr>
          <a:xfrm>
            <a:off x="13162650" y="1028700"/>
            <a:ext cx="4096500" cy="82107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6" name="Google Shape;66;p8"/>
          <p:cNvSpPr>
            <a:spLocks noGrp="1"/>
          </p:cNvSpPr>
          <p:nvPr>
            <p:ph type="pic" idx="5"/>
          </p:nvPr>
        </p:nvSpPr>
        <p:spPr>
          <a:xfrm>
            <a:off x="1008525" y="1028700"/>
            <a:ext cx="5018400" cy="58062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7" name="Google Shape;67;p8"/>
          <p:cNvSpPr>
            <a:spLocks noGrp="1"/>
          </p:cNvSpPr>
          <p:nvPr>
            <p:ph type="pic" idx="6"/>
          </p:nvPr>
        </p:nvSpPr>
        <p:spPr>
          <a:xfrm>
            <a:off x="6884325" y="102870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8" name="Google Shape;68;p8"/>
          <p:cNvSpPr>
            <a:spLocks noGrp="1"/>
          </p:cNvSpPr>
          <p:nvPr>
            <p:ph type="pic" idx="7"/>
          </p:nvPr>
        </p:nvSpPr>
        <p:spPr>
          <a:xfrm>
            <a:off x="6884325" y="548735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9" name="Google Shape;69;p8"/>
          <p:cNvSpPr txBox="1">
            <a:spLocks noGrp="1"/>
          </p:cNvSpPr>
          <p:nvPr>
            <p:ph type="subTitle" idx="8"/>
          </p:nvPr>
        </p:nvSpPr>
        <p:spPr>
          <a:xfrm>
            <a:off x="1028725" y="7321925"/>
            <a:ext cx="5018400" cy="215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8000"/>
              <a:buNone/>
              <a:defRPr>
                <a:solidFill>
                  <a:srgbClr val="FAF0CA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None/>
              <a:defRPr>
                <a:solidFill>
                  <a:srgbClr val="FAF0CA"/>
                </a:solidFill>
              </a:defRPr>
            </a:lvl2pPr>
            <a:lvl3pPr lvl="2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100"/>
              <a:buNone/>
              <a:defRPr>
                <a:solidFill>
                  <a:srgbClr val="FAF0CA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None/>
              <a:defRPr>
                <a:solidFill>
                  <a:srgbClr val="FAF0CA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17409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5041D"/>
              </a:buClr>
              <a:buSzPts val="14000"/>
              <a:buFont typeface="Inter"/>
              <a:buNone/>
              <a:defRPr sz="14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2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736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8000"/>
              <a:buFont typeface="Inter"/>
              <a:buChar char="•"/>
              <a:defRPr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0050" algn="l" rtl="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700"/>
              <a:buFont typeface="Inter"/>
              <a:buChar char="–"/>
              <a:defRPr sz="2700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•"/>
              <a:defRPr sz="21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–"/>
              <a:defRPr sz="1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/>
        </p:nvSpPr>
        <p:spPr>
          <a:xfrm>
            <a:off x="1653775" y="6824833"/>
            <a:ext cx="1747920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 i="0" u="none" strike="noStrike" cap="none">
                <a:solidFill>
                  <a:srgbClr val="05041D"/>
                </a:solidFill>
                <a:latin typeface="Inter"/>
                <a:ea typeface="Inter"/>
                <a:cs typeface="Times New Roman" panose="02020603050405020304" pitchFamily="18" charset="0"/>
                <a:sym typeface="Inter"/>
              </a:rPr>
              <a:t>CUSTOMER</a:t>
            </a:r>
            <a:endParaRPr sz="980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BEHAVIOR DASHBOARD</a:t>
            </a:r>
            <a:endParaRPr sz="9800"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47" y="3873548"/>
            <a:ext cx="5972276" cy="43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4825272" y="323041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December 3</a:t>
            </a:r>
            <a:r>
              <a:rPr lang="en-US" sz="1599" b="1" i="0" u="none" strike="noStrike" cap="none" baseline="300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rd</a:t>
            </a: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, 2024</a:t>
            </a:r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16042297" y="657340"/>
            <a:ext cx="1635300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DS5110</a:t>
            </a:r>
            <a:endParaRPr/>
          </a:p>
        </p:txBody>
      </p:sp>
      <p:sp>
        <p:nvSpPr>
          <p:cNvPr id="2" name="Google Shape;78;p9">
            <a:extLst>
              <a:ext uri="{FF2B5EF4-FFF2-40B4-BE49-F238E27FC236}">
                <a16:creationId xmlns:a16="http://schemas.microsoft.com/office/drawing/2014/main" id="{19977CD6-A73A-744D-2E48-F3D1A9676581}"/>
              </a:ext>
            </a:extLst>
          </p:cNvPr>
          <p:cNvSpPr txBox="1"/>
          <p:nvPr/>
        </p:nvSpPr>
        <p:spPr>
          <a:xfrm>
            <a:off x="610403" y="312822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KARTHIK NAIR</a:t>
            </a:r>
            <a:endParaRPr/>
          </a:p>
        </p:txBody>
      </p:sp>
      <p:sp>
        <p:nvSpPr>
          <p:cNvPr id="3" name="Google Shape;78;p9">
            <a:extLst>
              <a:ext uri="{FF2B5EF4-FFF2-40B4-BE49-F238E27FC236}">
                <a16:creationId xmlns:a16="http://schemas.microsoft.com/office/drawing/2014/main" id="{72D78749-F3C0-A3EF-CA3C-57FFA2BCF394}"/>
              </a:ext>
            </a:extLst>
          </p:cNvPr>
          <p:cNvSpPr txBox="1"/>
          <p:nvPr/>
        </p:nvSpPr>
        <p:spPr>
          <a:xfrm>
            <a:off x="610403" y="657340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FILIP TOMOVSKI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109848CA-5FF8-48EF-2726-457E2687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35CD751F-429A-123E-B385-CE1A0425F86F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PROJECT OVERVIEW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7329-E72C-4ED1-4036-E211C197410F}"/>
              </a:ext>
            </a:extLst>
          </p:cNvPr>
          <p:cNvSpPr txBox="1"/>
          <p:nvPr/>
        </p:nvSpPr>
        <p:spPr>
          <a:xfrm>
            <a:off x="2343727" y="2294703"/>
            <a:ext cx="13600545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endParaRPr lang="en-US" sz="2400" b="1"/>
          </a:p>
          <a:p>
            <a:pPr lvl="2"/>
            <a:r>
              <a:rPr lang="en-US" sz="2400" b="1"/>
              <a:t>Objective:</a:t>
            </a:r>
            <a:r>
              <a:rPr lang="en-US" sz="2400"/>
              <a:t> Develop a dashboard to support data-driven decision-making.</a:t>
            </a:r>
          </a:p>
          <a:p>
            <a:pPr lvl="2"/>
            <a:endParaRPr lang="en-US" sz="2400"/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/>
              <a:t>Customer behavior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/>
              <a:t>Sales trends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/>
              <a:t>Demographics</a:t>
            </a:r>
          </a:p>
          <a:p>
            <a:pPr marL="228600" indent="-228600">
              <a:buFont typeface=""/>
              <a:buChar char="•"/>
            </a:pPr>
            <a:endParaRPr lang="en-US" sz="2400" b="1"/>
          </a:p>
          <a:p>
            <a:r>
              <a:rPr lang="en-US" sz="2400" b="1"/>
              <a:t>Scope: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collection and processing (sales, customer demographics, holiday trends)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Pipeline &amp; database design (robust ETL pipeline, scalable database scheme)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Dashboard development (intuitive and interactive dashboard with user friendly design)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Trend visualizations (seasonal patterns, customer preferences, geographical distribution) </a:t>
            </a:r>
          </a:p>
          <a:p>
            <a:endParaRPr lang="en-US" sz="2400" b="1"/>
          </a:p>
          <a:p>
            <a:r>
              <a:rPr lang="en-US" sz="2400" b="1"/>
              <a:t>Key Features: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Sales analysis (find high-performing products and regions)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Holiday insights (highlight holiday sales spikes)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Geographical mapping (pinpoint customer density and geographical trends)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metrics (total revenue, averages)</a:t>
            </a:r>
          </a:p>
        </p:txBody>
      </p:sp>
    </p:spTree>
    <p:extLst>
      <p:ext uri="{BB962C8B-B14F-4D97-AF65-F5344CB8AC3E}">
        <p14:creationId xmlns:p14="http://schemas.microsoft.com/office/powerpoint/2010/main" val="1538087827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5CABE3C2-B098-4465-6560-AA436B66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31E9AA8-AC07-B60C-277E-CF599BB18A25}"/>
              </a:ext>
            </a:extLst>
          </p:cNvPr>
          <p:cNvSpPr txBox="1"/>
          <p:nvPr/>
        </p:nvSpPr>
        <p:spPr>
          <a:xfrm>
            <a:off x="656756" y="1266980"/>
            <a:ext cx="1697448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MOTIVATION AND IMPORTANCE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BF172-1807-BB6F-418E-BE2C4A298A6E}"/>
              </a:ext>
            </a:extLst>
          </p:cNvPr>
          <p:cNvSpPr txBox="1"/>
          <p:nvPr/>
        </p:nvSpPr>
        <p:spPr>
          <a:xfrm>
            <a:off x="1674254" y="4031087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B911-760A-5B9B-F811-325A0663FCFA}"/>
              </a:ext>
            </a:extLst>
          </p:cNvPr>
          <p:cNvSpPr txBox="1"/>
          <p:nvPr/>
        </p:nvSpPr>
        <p:spPr>
          <a:xfrm>
            <a:off x="2147460" y="2725954"/>
            <a:ext cx="1249257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Why?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Businesses rely on data-driven decisions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Currently solutions lack interactivity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Incorporating external factors enhances sales trends</a:t>
            </a:r>
          </a:p>
          <a:p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How?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Develop smarter marketing strategies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Enhance inventory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Understand your customer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Pinpoint peak sales periods</a:t>
            </a:r>
          </a:p>
          <a:p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Added Value: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Improved operational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Data readable by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59730611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904094" y="1162050"/>
            <a:ext cx="1647981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DATA SOURCES</a:t>
            </a:r>
            <a:endParaRPr lang="en-US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E1312CA4-50F0-A1DD-C146-0004EDE9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9" y="2573285"/>
            <a:ext cx="10523621" cy="6796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151F3D-BDFD-9EFF-9BA1-8F7C27D0AFD2}"/>
              </a:ext>
            </a:extLst>
          </p:cNvPr>
          <p:cNvSpPr txBox="1"/>
          <p:nvPr/>
        </p:nvSpPr>
        <p:spPr>
          <a:xfrm>
            <a:off x="11429999" y="2667000"/>
            <a:ext cx="6637421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  <a:p>
            <a:pPr>
              <a:buChar char="•"/>
            </a:pPr>
            <a:r>
              <a:rPr lang="en-US" sz="2000" b="1"/>
              <a:t>Sales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Combined data for instore purchases from Walmart datasets and online purchases from Amazon data on Kaggle.</a:t>
            </a:r>
          </a:p>
          <a:p>
            <a:pPr marL="457200" lvl="1">
              <a:buFont typeface="Courier New"/>
              <a:buChar char="o"/>
            </a:pPr>
            <a:endParaRPr lang="en-US" sz="2000"/>
          </a:p>
          <a:p>
            <a:pPr>
              <a:buChar char="•"/>
            </a:pPr>
            <a:r>
              <a:rPr lang="en-US" sz="2000" b="1"/>
              <a:t>Locations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 Studied how Walmart organizes stores across 2,614 cities and created a dataset for 2,000 cities based on proximity and population.</a:t>
            </a:r>
          </a:p>
          <a:p>
            <a:pPr marL="457200" lvl="1">
              <a:buFont typeface="Courier New"/>
              <a:buChar char="o"/>
            </a:pPr>
            <a:endParaRPr lang="en-US" sz="2000"/>
          </a:p>
          <a:p>
            <a:pPr>
              <a:buChar char="•"/>
            </a:pPr>
            <a:r>
              <a:rPr lang="en-US" sz="2000" b="1"/>
              <a:t>Holidays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Designed a dataset combining national holidays, regional holidays, and major retail events like Black Friday (2018–2023).</a:t>
            </a:r>
          </a:p>
          <a:p>
            <a:pPr marL="457200" lvl="1">
              <a:buFont typeface="Courier New"/>
              <a:buChar char="o"/>
            </a:pPr>
            <a:endParaRPr lang="en-US" sz="2000"/>
          </a:p>
          <a:p>
            <a:pPr>
              <a:buChar char="•"/>
            </a:pPr>
            <a:r>
              <a:rPr lang="en-US" sz="2000" b="1"/>
              <a:t>Customer Demographics</a:t>
            </a:r>
            <a:endParaRPr lang="en-US" sz="2000"/>
          </a:p>
          <a:p>
            <a:pPr marL="457200" lvl="1">
              <a:buFont typeface="Courier New"/>
              <a:buChar char="o"/>
            </a:pPr>
            <a:r>
              <a:rPr lang="en-US" sz="2000"/>
              <a:t>Synthesized data for 50,000 customers, including gender-neutral options, mapped to the 2,000 cities dataset.</a:t>
            </a:r>
          </a:p>
          <a:p>
            <a:pPr marL="285750" indent="-285750">
              <a:buChar char="•"/>
            </a:pPr>
            <a:endParaRPr lang="en-US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/>
        </p:nvSpPr>
        <p:spPr>
          <a:xfrm>
            <a:off x="2171639" y="935730"/>
            <a:ext cx="13944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SYSTEM ARCHITECTURE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E0AE4-0739-9B19-4CD3-CF2DFC4D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92" y="3016073"/>
            <a:ext cx="13825976" cy="5934743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1028700" y="4651057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BACKEND DEMO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B6A63148-77AE-E72C-6C04-8C122D52F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C149CFB-A2E9-7F5B-88A5-9F7AC580DA80}"/>
              </a:ext>
            </a:extLst>
          </p:cNvPr>
          <p:cNvSpPr txBox="1"/>
          <p:nvPr/>
        </p:nvSpPr>
        <p:spPr>
          <a:xfrm>
            <a:off x="1028700" y="4651057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DASHBOARD 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7174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CF99D4FF-1A2E-1699-9DB0-6290C46C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E3AF45A1-FD93-2274-757E-636E68D080B1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5041D"/>
                </a:solidFill>
                <a:latin typeface="Inter"/>
                <a:ea typeface="Inter"/>
                <a:sym typeface="Inter"/>
              </a:rPr>
              <a:t>CONCLUSION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5B050-7063-1448-04C3-FC8E2E46ED0C}"/>
              </a:ext>
            </a:extLst>
          </p:cNvPr>
          <p:cNvSpPr txBox="1"/>
          <p:nvPr/>
        </p:nvSpPr>
        <p:spPr>
          <a:xfrm>
            <a:off x="1711234" y="2696676"/>
            <a:ext cx="9144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Outcomes: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Developed a scalable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Interactive dashboard with filter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Visualizations to support business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Geospatial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r>
              <a:rPr lang="en-US" sz="2400" b="1">
                <a:solidFill>
                  <a:schemeClr val="tx1"/>
                </a:solidFill>
                <a:latin typeface="+mn-lt"/>
                <a:ea typeface="Inter"/>
                <a:sym typeface="Inter"/>
              </a:rPr>
              <a:t>Limitations/Future work:</a:t>
            </a:r>
          </a:p>
          <a:p>
            <a:endParaRPr lang="en-US" sz="2400" b="1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Scale to cloud-based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Enable real-time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+mn-lt"/>
                <a:ea typeface="Inter"/>
                <a:sym typeface="Inter"/>
              </a:rPr>
              <a:t>Multi-channel sales data (online or in-store)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  <a:latin typeface="+mn-lt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6614152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41D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74" y="-1904391"/>
            <a:ext cx="16946852" cy="168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1028700" y="4303395"/>
            <a:ext cx="162306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1">
                <a:solidFill>
                  <a:srgbClr val="FAF0CA"/>
                </a:solidFill>
                <a:latin typeface="Inter"/>
                <a:ea typeface="Inter"/>
                <a:sym typeface="Inter"/>
              </a:rPr>
              <a:t>THANK YOU</a:t>
            </a:r>
            <a:endParaRPr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8620D8F-7B36-5749-BD7C-2E12DE2A564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Arial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 Tomovski</cp:lastModifiedBy>
  <cp:revision>1</cp:revision>
  <dcterms:modified xsi:type="dcterms:W3CDTF">2024-12-04T00:46:57Z</dcterms:modified>
</cp:coreProperties>
</file>