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75" r:id="rId3"/>
    <p:sldId id="276" r:id="rId4"/>
    <p:sldId id="267" r:id="rId5"/>
    <p:sldId id="266" r:id="rId6"/>
    <p:sldId id="268" r:id="rId7"/>
    <p:sldId id="273" r:id="rId8"/>
    <p:sldId id="269" r:id="rId9"/>
    <p:sldId id="262" r:id="rId10"/>
  </p:sldIdLst>
  <p:sldSz cx="18288000" cy="10287000"/>
  <p:notesSz cx="6858000" cy="9144000"/>
  <p:embeddedFontLst>
    <p:embeddedFont>
      <p:font typeface="Inter" panose="02000503000000020004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B6177-3612-3F49-22AC-00851ADFF0B2}" v="64" dt="2024-12-03T22:03:16.223"/>
    <p1510:client id="{DC6F003F-ED69-7548-8E9E-53DC8D6D8B6E}" v="1033" dt="2024-12-03T23:39:3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710"/>
  </p:normalViewPr>
  <p:slideViewPr>
    <p:cSldViewPr snapToGrid="0">
      <p:cViewPr varScale="1">
        <p:scale>
          <a:sx n="99" d="100"/>
          <a:sy n="99" d="100"/>
        </p:scale>
        <p:origin x="20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2AF1CE2-ACF7-4407-ECDA-B6D176F5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7F624840-3AB6-FDCF-BF7D-B8A6E014A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2E136045-D93A-00D3-7BBD-2208EF999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21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46CA841-FD33-22E5-9E91-CA71E093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A2DDAAAC-700F-85BF-0895-F0ED416E4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4E27E964-6102-9091-0CE7-058AEFFC0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2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BAE1066-C8E7-1C06-E178-404133D6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23BD5AEB-62FF-A4E0-D1F7-DB58BB163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6CEDB340-4CD3-BD4D-A5F3-2CDA3CA6F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28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65DC43A-2BC3-D91B-221D-FB9272A0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>
            <a:extLst>
              <a:ext uri="{FF2B5EF4-FFF2-40B4-BE49-F238E27FC236}">
                <a16:creationId xmlns:a16="http://schemas.microsoft.com/office/drawing/2014/main" id="{8D333769-96F0-3BBE-76B1-FE5D4C247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>
            <a:extLst>
              <a:ext uri="{FF2B5EF4-FFF2-40B4-BE49-F238E27FC236}">
                <a16:creationId xmlns:a16="http://schemas.microsoft.com/office/drawing/2014/main" id="{76408AC9-3A6B-1EB4-7F49-9427BA9BD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2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ly Strategy Review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obj">
  <p:cSld name="OBJECT">
    <p:bg>
      <p:bgPr>
        <a:solidFill>
          <a:srgbClr val="FAF0CA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8699" y="4149789"/>
            <a:ext cx="3383925" cy="305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4"/>
          </p:nvPr>
        </p:nvSpPr>
        <p:spPr>
          <a:xfrm>
            <a:off x="1028700" y="7079875"/>
            <a:ext cx="6615900" cy="217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882572" y="847873"/>
            <a:ext cx="9376824" cy="8410893"/>
            <a:chOff x="0" y="-47625"/>
            <a:chExt cx="2469600" cy="2215200"/>
          </a:xfrm>
        </p:grpSpPr>
        <p:sp>
          <p:nvSpPr>
            <p:cNvPr id="28" name="Google Shape;28;p4"/>
            <p:cNvSpPr/>
            <p:nvPr/>
          </p:nvSpPr>
          <p:spPr>
            <a:xfrm>
              <a:off x="0" y="0"/>
              <a:ext cx="2469591" cy="2167467"/>
            </a:xfrm>
            <a:custGeom>
              <a:avLst/>
              <a:gdLst/>
              <a:ahLst/>
              <a:cxnLst/>
              <a:rect l="l" t="t" r="r" b="b"/>
              <a:pathLst>
                <a:path w="2469591" h="2167467" extrusionOk="0">
                  <a:moveTo>
                    <a:pt x="42108" y="0"/>
                  </a:moveTo>
                  <a:lnTo>
                    <a:pt x="2427483" y="0"/>
                  </a:lnTo>
                  <a:cubicBezTo>
                    <a:pt x="2450738" y="0"/>
                    <a:pt x="2469591" y="18853"/>
                    <a:pt x="2469591" y="42108"/>
                  </a:cubicBezTo>
                  <a:lnTo>
                    <a:pt x="2469591" y="2125358"/>
                  </a:lnTo>
                  <a:cubicBezTo>
                    <a:pt x="2469591" y="2136526"/>
                    <a:pt x="2465155" y="2147237"/>
                    <a:pt x="2457258" y="2155134"/>
                  </a:cubicBezTo>
                  <a:cubicBezTo>
                    <a:pt x="2449361" y="2163030"/>
                    <a:pt x="2438650" y="2167467"/>
                    <a:pt x="2427483" y="2167467"/>
                  </a:cubicBezTo>
                  <a:lnTo>
                    <a:pt x="42108" y="2167467"/>
                  </a:lnTo>
                  <a:cubicBezTo>
                    <a:pt x="30940" y="2167467"/>
                    <a:pt x="20230" y="2163030"/>
                    <a:pt x="12333" y="2155134"/>
                  </a:cubicBezTo>
                  <a:cubicBezTo>
                    <a:pt x="4436" y="2147237"/>
                    <a:pt x="0" y="2136526"/>
                    <a:pt x="0" y="2125358"/>
                  </a:cubicBezTo>
                  <a:lnTo>
                    <a:pt x="0" y="42108"/>
                  </a:lnTo>
                  <a:cubicBezTo>
                    <a:pt x="0" y="30940"/>
                    <a:pt x="4436" y="20230"/>
                    <a:pt x="12333" y="12333"/>
                  </a:cubicBezTo>
                  <a:cubicBezTo>
                    <a:pt x="20230" y="4436"/>
                    <a:pt x="30940" y="0"/>
                    <a:pt x="42108" y="0"/>
                  </a:cubicBezTo>
                  <a:close/>
                </a:path>
              </a:pathLst>
            </a:custGeom>
            <a:solidFill>
              <a:srgbClr val="0504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0" y="-47625"/>
              <a:ext cx="2469600" cy="22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5"/>
          </p:nvPr>
        </p:nvSpPr>
        <p:spPr>
          <a:xfrm>
            <a:off x="8572500" y="161365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6"/>
          </p:nvPr>
        </p:nvSpPr>
        <p:spPr>
          <a:xfrm>
            <a:off x="8592600" y="215815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7"/>
          </p:nvPr>
        </p:nvSpPr>
        <p:spPr>
          <a:xfrm>
            <a:off x="8476288" y="3418838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8"/>
          </p:nvPr>
        </p:nvSpPr>
        <p:spPr>
          <a:xfrm>
            <a:off x="8496388" y="3963338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9"/>
          </p:nvPr>
        </p:nvSpPr>
        <p:spPr>
          <a:xfrm>
            <a:off x="8476288" y="5380413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3"/>
          </p:nvPr>
        </p:nvSpPr>
        <p:spPr>
          <a:xfrm>
            <a:off x="8496388" y="5924913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4"/>
          </p:nvPr>
        </p:nvSpPr>
        <p:spPr>
          <a:xfrm>
            <a:off x="8476300" y="7342000"/>
            <a:ext cx="8189400" cy="5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00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>
                <a:solidFill>
                  <a:srgbClr val="FAF0CA"/>
                </a:solidFill>
              </a:defRPr>
            </a:lvl1pPr>
            <a:lvl2pPr marL="914400" lvl="1" indent="-4000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b="1">
                <a:solidFill>
                  <a:srgbClr val="FAF0CA"/>
                </a:solidFill>
              </a:defRPr>
            </a:lvl2pPr>
            <a:lvl3pPr marL="1371600" lvl="2" indent="-4000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700"/>
              <a:buChar char="•"/>
              <a:defRPr sz="2700" b="1">
                <a:solidFill>
                  <a:srgbClr val="FAF0CA"/>
                </a:solidFill>
              </a:defRPr>
            </a:lvl3pPr>
            <a:lvl4pPr marL="1828800" lvl="3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Char char="–"/>
              <a:defRPr sz="2700">
                <a:solidFill>
                  <a:srgbClr val="FAF0CA"/>
                </a:solidFill>
              </a:defRPr>
            </a:lvl4pPr>
            <a:lvl5pPr marL="2286000" lvl="4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»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4000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700"/>
              <a:buFont typeface="Inter"/>
              <a:buChar char="•"/>
              <a:defRPr sz="27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5"/>
          </p:nvPr>
        </p:nvSpPr>
        <p:spPr>
          <a:xfrm>
            <a:off x="8496400" y="7886500"/>
            <a:ext cx="81492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 b="0">
                <a:solidFill>
                  <a:schemeClr val="lt1"/>
                </a:solidFill>
              </a:defRPr>
            </a:lvl1pPr>
            <a:lvl2pPr marL="914400" lvl="1" indent="-36195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>
                <a:solidFill>
                  <a:schemeClr val="lt1"/>
                </a:solidFill>
              </a:defRPr>
            </a:lvl2pPr>
            <a:lvl3pPr marL="1371600" lvl="2" indent="-36195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3pPr>
            <a:lvl4pPr marL="1828800" lvl="3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 sz="2100" b="0">
                <a:solidFill>
                  <a:schemeClr val="lt1"/>
                </a:solidFill>
              </a:defRPr>
            </a:lvl4pPr>
            <a:lvl5pPr marL="2286000" lvl="4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»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5041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9275" y="887418"/>
            <a:ext cx="7929449" cy="894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28700" y="3186950"/>
            <a:ext cx="16744800" cy="352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0"/>
              <a:buNone/>
              <a:defRPr>
                <a:solidFill>
                  <a:srgbClr val="FAF0C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AF0CA"/>
              </a:buClr>
              <a:buSzPts val="14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twoTxTwoObj">
  <p:cSld name="TWO_OBJECTS_WITH_TEXT">
    <p:bg>
      <p:bgPr>
        <a:solidFill>
          <a:srgbClr val="FAF0C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 b="1"/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SzPts val="1500"/>
              <a:buChar char="•"/>
              <a:defRPr sz="1500" b="1"/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»"/>
              <a:defRPr sz="1500" b="1"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SzPts val="1500"/>
              <a:buFont typeface="Inter"/>
              <a:buChar char="•"/>
              <a:defRPr sz="15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4"/>
          </p:nvPr>
        </p:nvSpPr>
        <p:spPr>
          <a:xfrm>
            <a:off x="9611589" y="1010225"/>
            <a:ext cx="7656300" cy="8227500"/>
          </a:xfrm>
          <a:prstGeom prst="roundRect">
            <a:avLst>
              <a:gd name="adj" fmla="val 4524"/>
            </a:avLst>
          </a:prstGeom>
          <a:noFill/>
          <a:ln>
            <a:noFill/>
          </a:ln>
        </p:spPr>
      </p:sp>
      <p:sp>
        <p:nvSpPr>
          <p:cNvPr id="59" name="Google Shape;59;p7"/>
          <p:cNvSpPr txBox="1">
            <a:spLocks noGrp="1"/>
          </p:cNvSpPr>
          <p:nvPr>
            <p:ph type="subTitle" idx="5"/>
          </p:nvPr>
        </p:nvSpPr>
        <p:spPr>
          <a:xfrm>
            <a:off x="1028700" y="1010225"/>
            <a:ext cx="7656300" cy="1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6"/>
          </p:nvPr>
        </p:nvSpPr>
        <p:spPr>
          <a:xfrm>
            <a:off x="1008525" y="3086100"/>
            <a:ext cx="7656300" cy="61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 sz="2100" b="0">
                <a:solidFill>
                  <a:srgbClr val="05041D"/>
                </a:solidFill>
              </a:defRPr>
            </a:lvl1pPr>
            <a:lvl2pPr marL="914400" lvl="1" indent="-36195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>
                <a:solidFill>
                  <a:srgbClr val="05041D"/>
                </a:solidFill>
              </a:defRPr>
            </a:lvl2pPr>
            <a:lvl3pPr marL="1371600" lvl="2" indent="-361950">
              <a:spcBef>
                <a:spcPts val="480"/>
              </a:spcBef>
              <a:spcAft>
                <a:spcPts val="0"/>
              </a:spcAft>
              <a:buClr>
                <a:srgbClr val="05041D"/>
              </a:buClr>
              <a:buSzPts val="2100"/>
              <a:buChar char="•"/>
              <a:defRPr>
                <a:solidFill>
                  <a:srgbClr val="05041D"/>
                </a:solidFill>
              </a:defRPr>
            </a:lvl3pPr>
            <a:lvl4pPr marL="1828800" lvl="3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Char char="–"/>
              <a:defRPr sz="2100" b="0">
                <a:solidFill>
                  <a:srgbClr val="05041D"/>
                </a:solidFill>
              </a:defRPr>
            </a:lvl4pPr>
            <a:lvl5pPr marL="2286000" lvl="4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»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61950">
              <a:spcBef>
                <a:spcPts val="400"/>
              </a:spcBef>
              <a:spcAft>
                <a:spcPts val="0"/>
              </a:spcAft>
              <a:buClr>
                <a:srgbClr val="05041D"/>
              </a:buClr>
              <a:buSzPts val="2100"/>
              <a:buFont typeface="Inter"/>
              <a:buChar char="•"/>
              <a:defRPr sz="210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itleOnly">
  <p:cSld name="TITLE_ONLY">
    <p:bg>
      <p:bgPr>
        <a:solidFill>
          <a:srgbClr val="05041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253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8327100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ct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ct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ct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3"/>
          </p:nvPr>
        </p:nvSpPr>
        <p:spPr>
          <a:xfrm>
            <a:off x="16139675" y="387500"/>
            <a:ext cx="1633800" cy="24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r" rt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>
                <a:solidFill>
                  <a:srgbClr val="FAF0CA"/>
                </a:solidFill>
              </a:defRPr>
            </a:lvl1pPr>
            <a:lvl2pPr marL="914400" lvl="1" indent="-323850" algn="r" rtl="0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 sz="1500" b="1">
                <a:solidFill>
                  <a:srgbClr val="FAF0CA"/>
                </a:solidFill>
              </a:defRPr>
            </a:lvl2pPr>
            <a:lvl3pPr marL="1371600" lvl="2" indent="-323850" algn="r" rtl="0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1500"/>
              <a:buChar char="•"/>
              <a:defRPr sz="1500" b="1">
                <a:solidFill>
                  <a:srgbClr val="FAF0CA"/>
                </a:solidFill>
              </a:defRPr>
            </a:lvl3pPr>
            <a:lvl4pPr marL="1828800" lvl="3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Char char="–"/>
              <a:defRPr>
                <a:solidFill>
                  <a:srgbClr val="FAF0CA"/>
                </a:solidFill>
              </a:defRPr>
            </a:lvl4pPr>
            <a:lvl5pPr marL="2286000" lvl="4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»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23850" algn="r" rtl="0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Font typeface="Inter"/>
              <a:buChar char="•"/>
              <a:defRPr sz="1500" b="1">
                <a:solidFill>
                  <a:srgbClr val="FAF0CA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>
            <a:spLocks noGrp="1"/>
          </p:cNvSpPr>
          <p:nvPr>
            <p:ph type="pic" idx="4"/>
          </p:nvPr>
        </p:nvSpPr>
        <p:spPr>
          <a:xfrm>
            <a:off x="13162650" y="1028700"/>
            <a:ext cx="4096500" cy="82107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6" name="Google Shape;66;p8"/>
          <p:cNvSpPr>
            <a:spLocks noGrp="1"/>
          </p:cNvSpPr>
          <p:nvPr>
            <p:ph type="pic" idx="5"/>
          </p:nvPr>
        </p:nvSpPr>
        <p:spPr>
          <a:xfrm>
            <a:off x="1008525" y="1028700"/>
            <a:ext cx="5018400" cy="58062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7" name="Google Shape;67;p8"/>
          <p:cNvSpPr>
            <a:spLocks noGrp="1"/>
          </p:cNvSpPr>
          <p:nvPr>
            <p:ph type="pic" idx="6"/>
          </p:nvPr>
        </p:nvSpPr>
        <p:spPr>
          <a:xfrm>
            <a:off x="6884325" y="102870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8" name="Google Shape;68;p8"/>
          <p:cNvSpPr>
            <a:spLocks noGrp="1"/>
          </p:cNvSpPr>
          <p:nvPr>
            <p:ph type="pic" idx="7"/>
          </p:nvPr>
        </p:nvSpPr>
        <p:spPr>
          <a:xfrm>
            <a:off x="6884325" y="5487350"/>
            <a:ext cx="5424900" cy="3771000"/>
          </a:xfrm>
          <a:prstGeom prst="roundRect">
            <a:avLst>
              <a:gd name="adj" fmla="val 8637"/>
            </a:avLst>
          </a:prstGeom>
          <a:noFill/>
          <a:ln>
            <a:noFill/>
          </a:ln>
        </p:spPr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1028725" y="7321925"/>
            <a:ext cx="5018400" cy="215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rgbClr val="FAF0CA"/>
              </a:buClr>
              <a:buSzPts val="8000"/>
              <a:buNone/>
              <a:defRPr>
                <a:solidFill>
                  <a:srgbClr val="FAF0CA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Clr>
                <a:srgbClr val="FAF0CA"/>
              </a:buClr>
              <a:buSzPts val="2700"/>
              <a:buNone/>
              <a:defRPr>
                <a:solidFill>
                  <a:srgbClr val="FAF0CA"/>
                </a:solidFill>
              </a:defRPr>
            </a:lvl2pPr>
            <a:lvl3pPr lvl="2">
              <a:spcBef>
                <a:spcPts val="480"/>
              </a:spcBef>
              <a:spcAft>
                <a:spcPts val="0"/>
              </a:spcAft>
              <a:buClr>
                <a:srgbClr val="FAF0CA"/>
              </a:buClr>
              <a:buSzPts val="2100"/>
              <a:buNone/>
              <a:defRPr>
                <a:solidFill>
                  <a:srgbClr val="FAF0CA"/>
                </a:solidFill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1500"/>
              <a:buNone/>
              <a:defRPr>
                <a:solidFill>
                  <a:srgbClr val="FAF0CA"/>
                </a:solidFill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Clr>
                <a:srgbClr val="FAF0CA"/>
              </a:buClr>
              <a:buSzPts val="2000"/>
              <a:buNone/>
              <a:defRPr>
                <a:solidFill>
                  <a:srgbClr val="FAF0C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17409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041D"/>
              </a:buClr>
              <a:buSzPts val="14000"/>
              <a:buFont typeface="Inter"/>
              <a:buNone/>
              <a:defRPr sz="14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2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736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05041D"/>
              </a:buClr>
              <a:buSzPts val="8000"/>
              <a:buFont typeface="Inter"/>
              <a:buChar char="•"/>
              <a:defRPr sz="8000" b="1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0050" algn="l" rtl="0">
              <a:spcBef>
                <a:spcPts val="560"/>
              </a:spcBef>
              <a:spcAft>
                <a:spcPts val="0"/>
              </a:spcAft>
              <a:buClr>
                <a:srgbClr val="05041D"/>
              </a:buClr>
              <a:buSzPts val="2700"/>
              <a:buFont typeface="Inter"/>
              <a:buChar char="–"/>
              <a:defRPr sz="2700" i="0" u="none" strike="noStrike" cap="none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•"/>
              <a:defRPr sz="210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–"/>
              <a:defRPr sz="1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1653775" y="6824833"/>
            <a:ext cx="174792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Times New Roman" panose="02020603050405020304" pitchFamily="18" charset="0"/>
                <a:sym typeface="Inter"/>
              </a:rPr>
              <a:t>CUSTOMER</a:t>
            </a:r>
            <a:endParaRPr sz="9800"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BEHAVIOR DASHBOARD</a:t>
            </a:r>
            <a:endParaRPr sz="9800" dirty="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7047" y="3873548"/>
            <a:ext cx="5972276" cy="43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4825272" y="323041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December 3</a:t>
            </a:r>
            <a:r>
              <a:rPr lang="en-US" sz="1599" b="1" i="0" u="none" strike="noStrike" cap="none" baseline="30000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rd</a:t>
            </a: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, 2024</a:t>
            </a:r>
            <a:endParaRPr dirty="0"/>
          </a:p>
        </p:txBody>
      </p:sp>
      <p:sp>
        <p:nvSpPr>
          <p:cNvPr id="78" name="Google Shape;78;p9"/>
          <p:cNvSpPr txBox="1"/>
          <p:nvPr/>
        </p:nvSpPr>
        <p:spPr>
          <a:xfrm>
            <a:off x="16042297" y="657340"/>
            <a:ext cx="1635300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DS5110</a:t>
            </a:r>
            <a:endParaRPr dirty="0"/>
          </a:p>
        </p:txBody>
      </p:sp>
      <p:sp>
        <p:nvSpPr>
          <p:cNvPr id="2" name="Google Shape;78;p9">
            <a:extLst>
              <a:ext uri="{FF2B5EF4-FFF2-40B4-BE49-F238E27FC236}">
                <a16:creationId xmlns:a16="http://schemas.microsoft.com/office/drawing/2014/main" id="{19977CD6-A73A-744D-2E48-F3D1A9676581}"/>
              </a:ext>
            </a:extLst>
          </p:cNvPr>
          <p:cNvSpPr txBox="1"/>
          <p:nvPr/>
        </p:nvSpPr>
        <p:spPr>
          <a:xfrm>
            <a:off x="610403" y="312822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KARTHIK NAIR</a:t>
            </a:r>
            <a:endParaRPr dirty="0"/>
          </a:p>
        </p:txBody>
      </p:sp>
      <p:sp>
        <p:nvSpPr>
          <p:cNvPr id="3" name="Google Shape;78;p9">
            <a:extLst>
              <a:ext uri="{FF2B5EF4-FFF2-40B4-BE49-F238E27FC236}">
                <a16:creationId xmlns:a16="http://schemas.microsoft.com/office/drawing/2014/main" id="{72D78749-F3C0-A3EF-CA3C-57FFA2BCF394}"/>
              </a:ext>
            </a:extLst>
          </p:cNvPr>
          <p:cNvSpPr txBox="1"/>
          <p:nvPr/>
        </p:nvSpPr>
        <p:spPr>
          <a:xfrm>
            <a:off x="610403" y="657340"/>
            <a:ext cx="2434051" cy="34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FILIP TOMOVSKI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109848CA-5FF8-48EF-2726-457E2687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35CD751F-429A-123E-B385-CE1A0425F86F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PROJECT OVERVIEW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7329-E72C-4ED1-4036-E211C197410F}"/>
              </a:ext>
            </a:extLst>
          </p:cNvPr>
          <p:cNvSpPr txBox="1"/>
          <p:nvPr/>
        </p:nvSpPr>
        <p:spPr>
          <a:xfrm>
            <a:off x="2343727" y="2294703"/>
            <a:ext cx="13600545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endParaRPr lang="en-US" sz="2400" b="1" dirty="0"/>
          </a:p>
          <a:p>
            <a:pPr lvl="2"/>
            <a:r>
              <a:rPr lang="en-US" sz="2400" b="1" dirty="0"/>
              <a:t>Objective:</a:t>
            </a:r>
            <a:r>
              <a:rPr lang="en-US" sz="2400" dirty="0"/>
              <a:t> Develop a dashboard to support data-driven decision-making.</a:t>
            </a:r>
          </a:p>
          <a:p>
            <a:pPr lvl="2"/>
            <a:endParaRPr lang="en-US" sz="2400" dirty="0"/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behavior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 dirty="0"/>
              <a:t>Sales trends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400" dirty="0"/>
              <a:t>Demographics</a:t>
            </a:r>
          </a:p>
          <a:p>
            <a:pPr marL="228600" indent="-228600">
              <a:buFont typeface=""/>
              <a:buChar char="•"/>
            </a:pPr>
            <a:endParaRPr lang="en-US" sz="2400" b="1" dirty="0"/>
          </a:p>
          <a:p>
            <a:r>
              <a:rPr lang="en-US" sz="2400" b="1" dirty="0"/>
              <a:t>Scope: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collection and processing (sales, customer demographics, holiday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Pipeline &amp; Database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Dashboard development (User friendly design)</a:t>
            </a:r>
          </a:p>
          <a:p>
            <a:endParaRPr lang="en-US" sz="2400" b="1" dirty="0"/>
          </a:p>
          <a:p>
            <a:r>
              <a:rPr lang="en-US" sz="2400" b="1" dirty="0"/>
              <a:t>Key Features: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Sales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Holiday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Geographical mapping (highlight customer density and geographical trends)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metrics (revenue, averages)</a:t>
            </a:r>
          </a:p>
        </p:txBody>
      </p:sp>
    </p:spTree>
    <p:extLst>
      <p:ext uri="{BB962C8B-B14F-4D97-AF65-F5344CB8AC3E}">
        <p14:creationId xmlns:p14="http://schemas.microsoft.com/office/powerpoint/2010/main" val="153808782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CABE3C2-B098-4465-6560-AA436B6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31E9AA8-AC07-B60C-277E-CF599BB18A25}"/>
              </a:ext>
            </a:extLst>
          </p:cNvPr>
          <p:cNvSpPr txBox="1"/>
          <p:nvPr/>
        </p:nvSpPr>
        <p:spPr>
          <a:xfrm>
            <a:off x="656756" y="1266980"/>
            <a:ext cx="16974487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MOTIVATION AND IMPORTANCE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BF172-1807-BB6F-418E-BE2C4A298A6E}"/>
              </a:ext>
            </a:extLst>
          </p:cNvPr>
          <p:cNvSpPr txBox="1"/>
          <p:nvPr/>
        </p:nvSpPr>
        <p:spPr>
          <a:xfrm>
            <a:off x="1674254" y="4031087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B911-760A-5B9B-F811-325A0663FCFA}"/>
              </a:ext>
            </a:extLst>
          </p:cNvPr>
          <p:cNvSpPr txBox="1"/>
          <p:nvPr/>
        </p:nvSpPr>
        <p:spPr>
          <a:xfrm>
            <a:off x="2147460" y="3470536"/>
            <a:ext cx="12492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Why?</a:t>
            </a:r>
          </a:p>
          <a:p>
            <a:endParaRPr lang="en-US" sz="2400" b="1" dirty="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Businesses rely on data-driven decisions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Currently lacking interactive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External  factors can enhance sales trends</a:t>
            </a:r>
          </a:p>
          <a:p>
            <a:endParaRPr lang="en-US" sz="2400" dirty="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How?</a:t>
            </a:r>
          </a:p>
          <a:p>
            <a:endParaRPr lang="en-US" sz="2400" b="1" dirty="0">
              <a:solidFill>
                <a:schemeClr val="tx1"/>
              </a:solidFill>
              <a:latin typeface="+mn-lt"/>
              <a:ea typeface="Inter"/>
              <a:sym typeface="Inter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Marketing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Inventory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Who are the customers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ea typeface="Inter"/>
                <a:sym typeface="Inter"/>
              </a:rPr>
              <a:t>When do sales peak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n-lt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5973061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/>
        </p:nvSpPr>
        <p:spPr>
          <a:xfrm>
            <a:off x="904094" y="1162050"/>
            <a:ext cx="1647981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DATA SOURCES</a:t>
            </a:r>
            <a:endParaRPr lang="en-US"/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E1312CA4-50F0-A1DD-C146-0004EDE9E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188" y="2603901"/>
            <a:ext cx="10523621" cy="679650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2171639" y="935730"/>
            <a:ext cx="1394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041D"/>
                </a:solidFill>
                <a:latin typeface="Inter"/>
                <a:ea typeface="Inter"/>
                <a:cs typeface="Inter"/>
                <a:sym typeface="Inter"/>
              </a:rPr>
              <a:t>SYSTEM 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E0AE4-0739-9B19-4CD3-CF2DFC4D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92" y="3016073"/>
            <a:ext cx="13825976" cy="593474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1028700" y="4651057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BACKEND DEMO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B6A63148-77AE-E72C-6C04-8C122D52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4C149CFB-A2E9-7F5B-88A5-9F7AC580DA80}"/>
              </a:ext>
            </a:extLst>
          </p:cNvPr>
          <p:cNvSpPr txBox="1"/>
          <p:nvPr/>
        </p:nvSpPr>
        <p:spPr>
          <a:xfrm>
            <a:off x="1028700" y="4158615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DASHBOARD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71748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CA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F99D4FF-1A2E-1699-9DB0-6290C46C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>
            <a:extLst>
              <a:ext uri="{FF2B5EF4-FFF2-40B4-BE49-F238E27FC236}">
                <a16:creationId xmlns:a16="http://schemas.microsoft.com/office/drawing/2014/main" id="{E3AF45A1-FD93-2274-757E-636E68D080B1}"/>
              </a:ext>
            </a:extLst>
          </p:cNvPr>
          <p:cNvSpPr txBox="1"/>
          <p:nvPr/>
        </p:nvSpPr>
        <p:spPr>
          <a:xfrm>
            <a:off x="1028700" y="1251990"/>
            <a:ext cx="162306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5041D"/>
                </a:solidFill>
                <a:latin typeface="Inter"/>
                <a:ea typeface="Inter"/>
                <a:sym typeface="Inter"/>
              </a:rPr>
              <a:t>KEY FINDINGS</a:t>
            </a:r>
            <a:endParaRPr dirty="0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ECA90FC-3172-B09D-C0E6-560D0895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976" y="6836752"/>
            <a:ext cx="5259566" cy="1392484"/>
          </a:xfrm>
          <a:prstGeom prst="rect">
            <a:avLst/>
          </a:prstGeom>
        </p:spPr>
      </p:pic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4BD9C576-FEC7-FF01-2D68-1A6AE03D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07" y="3085736"/>
            <a:ext cx="652541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C4C64CF-7AFA-82D5-7569-444B258AD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976" y="3085736"/>
            <a:ext cx="5259566" cy="30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15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41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4" y="-1904391"/>
            <a:ext cx="16946852" cy="168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028700" y="4303395"/>
            <a:ext cx="162306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1" dirty="0">
                <a:solidFill>
                  <a:srgbClr val="FAF0CA"/>
                </a:solidFill>
                <a:latin typeface="Inter"/>
                <a:ea typeface="Inter"/>
                <a:sym typeface="Inter"/>
              </a:rPr>
              <a:t>THANK YOU</a:t>
            </a:r>
            <a:endParaRPr dirty="0"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8620D8F-7B36-5749-BD7C-2E12DE2A564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125</Words>
  <Application>Microsoft Macintosh PowerPoint</Application>
  <PresentationFormat>Custom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 Tomovski</cp:lastModifiedBy>
  <cp:revision>11</cp:revision>
  <dcterms:modified xsi:type="dcterms:W3CDTF">2024-12-03T23:39:30Z</dcterms:modified>
</cp:coreProperties>
</file>