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6"/>
  </p:notesMasterIdLst>
  <p:sldIdLst>
    <p:sldId id="303" r:id="rId2"/>
    <p:sldId id="296" r:id="rId3"/>
    <p:sldId id="280" r:id="rId4"/>
    <p:sldId id="288" r:id="rId5"/>
    <p:sldId id="287" r:id="rId6"/>
    <p:sldId id="289" r:id="rId7"/>
    <p:sldId id="257" r:id="rId8"/>
    <p:sldId id="293" r:id="rId9"/>
    <p:sldId id="290" r:id="rId10"/>
    <p:sldId id="285" r:id="rId11"/>
    <p:sldId id="258" r:id="rId12"/>
    <p:sldId id="261" r:id="rId13"/>
    <p:sldId id="291" r:id="rId14"/>
    <p:sldId id="294" r:id="rId15"/>
    <p:sldId id="264" r:id="rId16"/>
    <p:sldId id="284" r:id="rId17"/>
    <p:sldId id="295" r:id="rId18"/>
    <p:sldId id="267" r:id="rId19"/>
    <p:sldId id="308" r:id="rId20"/>
    <p:sldId id="292" r:id="rId21"/>
    <p:sldId id="272" r:id="rId22"/>
    <p:sldId id="273" r:id="rId23"/>
    <p:sldId id="275" r:id="rId24"/>
    <p:sldId id="276" r:id="rId25"/>
    <p:sldId id="277" r:id="rId26"/>
    <p:sldId id="298" r:id="rId27"/>
    <p:sldId id="299" r:id="rId28"/>
    <p:sldId id="271" r:id="rId29"/>
    <p:sldId id="269" r:id="rId30"/>
    <p:sldId id="270" r:id="rId31"/>
    <p:sldId id="306" r:id="rId32"/>
    <p:sldId id="305" r:id="rId33"/>
    <p:sldId id="268" r:id="rId34"/>
    <p:sldId id="30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7" autoAdjust="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A5DED-5B49-4749-887F-A91EEE9D07CD}" type="datetimeFigureOut">
              <a:rPr lang="en-IN" smtClean="0"/>
              <a:t>09-04-2018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F8856-4CC7-4350-A945-1656711B1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2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F8856-4CC7-4350-A945-1656711B14E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97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F8856-4CC7-4350-A945-1656711B14E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29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59-D618-4CC7-A6A5-A68E5D251F2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9099-35E0-4763-BFBF-E9F4770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1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59-D618-4CC7-A6A5-A68E5D251F2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9099-35E0-4763-BFBF-E9F4770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3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59-D618-4CC7-A6A5-A68E5D251F2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9099-35E0-4763-BFBF-E9F4770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7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59-D618-4CC7-A6A5-A68E5D251F2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9099-35E0-4763-BFBF-E9F4770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5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59-D618-4CC7-A6A5-A68E5D251F2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9099-35E0-4763-BFBF-E9F4770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59-D618-4CC7-A6A5-A68E5D251F2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9099-35E0-4763-BFBF-E9F4770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0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59-D618-4CC7-A6A5-A68E5D251F2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9099-35E0-4763-BFBF-E9F4770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7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59-D618-4CC7-A6A5-A68E5D251F2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9099-35E0-4763-BFBF-E9F4770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59-D618-4CC7-A6A5-A68E5D251F2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9099-35E0-4763-BFBF-E9F4770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6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59-D618-4CC7-A6A5-A68E5D251F2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9099-35E0-4763-BFBF-E9F4770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5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59-D618-4CC7-A6A5-A68E5D251F2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9099-35E0-4763-BFBF-E9F4770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2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7A759-D618-4CC7-A6A5-A68E5D251F2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29099-35E0-4763-BFBF-E9F4770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7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372307" y="1736477"/>
            <a:ext cx="9144000" cy="35515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7200" b="1" dirty="0" smtClean="0"/>
              <a:t>Applying Data Science to </a:t>
            </a:r>
            <a:r>
              <a:rPr lang="en-IN" sz="7200" b="1" dirty="0" err="1" smtClean="0"/>
              <a:t>Instacart’s</a:t>
            </a:r>
            <a:r>
              <a:rPr lang="en-IN" sz="7200" b="1" dirty="0" smtClean="0"/>
              <a:t> Public Dataset</a:t>
            </a:r>
          </a:p>
        </p:txBody>
      </p:sp>
      <p:pic>
        <p:nvPicPr>
          <p:cNvPr id="2052" name="Picture 4" descr="Instacart logo with carrot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4853720"/>
            <a:ext cx="2926291" cy="210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81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6876" y="240555"/>
            <a:ext cx="5157787" cy="823912"/>
          </a:xfrm>
        </p:spPr>
        <p:txBody>
          <a:bodyPr>
            <a:normAutofit/>
          </a:bodyPr>
          <a:lstStyle/>
          <a:p>
            <a:r>
              <a:rPr lang="en-US" dirty="0"/>
              <a:t>How many prior orders are there? </a:t>
            </a:r>
            <a:endParaRPr lang="en-US" dirty="0" smtClean="0"/>
          </a:p>
        </p:txBody>
      </p:sp>
      <p:pic>
        <p:nvPicPr>
          <p:cNvPr id="15" name="image112.png"/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38039" y="1187525"/>
            <a:ext cx="5595635" cy="3453485"/>
          </a:xfrm>
          <a:prstGeom prst="rect">
            <a:avLst/>
          </a:prstGeom>
          <a:ln/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569012" y="240555"/>
            <a:ext cx="5183188" cy="823912"/>
          </a:xfrm>
        </p:spPr>
        <p:txBody>
          <a:bodyPr/>
          <a:lstStyle/>
          <a:p>
            <a:r>
              <a:rPr lang="en-US"/>
              <a:t>How many items do people buy?</a:t>
            </a:r>
            <a:endParaRPr lang="en-IN"/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xmlns="" id="{495EB52B-8FEF-4159-84D1-80A357040A4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31164" y="1015499"/>
            <a:ext cx="6154112" cy="384197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6644" y="4857473"/>
            <a:ext cx="5408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We can see that there are always at least 3 prior orders.</a:t>
            </a:r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330351" y="4857473"/>
            <a:ext cx="58616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see that people most often order around 5 items. The distributions are comparable between the train and prior order set.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978106" y="664234"/>
            <a:ext cx="8626" cy="514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371" y="6495690"/>
            <a:ext cx="944629" cy="3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5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6C68CA-24C9-418E-B989-88684A4C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they order again?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A5363F3-C2B0-4CA4-BB38-63BE5EDC8D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People seem to order more often after exactly 7 days, 14 days and 30 </a:t>
            </a:r>
            <a:r>
              <a:rPr lang="en-US"/>
              <a:t>days</a:t>
            </a:r>
            <a:r>
              <a:rPr lang="en-US" smtClean="0"/>
              <a:t>. </a:t>
            </a:r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="" xmlns:a16="http://schemas.microsoft.com/office/drawing/2014/main" id="{2261F633-9A81-45D6-B56A-668B31CAF6E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687299"/>
            <a:ext cx="5183188" cy="3320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371" y="6495690"/>
            <a:ext cx="944629" cy="3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FF77D2-32A2-43A5-8FBE-6F12A0CA1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Bestsellers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14E432A-01BD-4381-BC98-5A2829E0C0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Let's have a look which products are sold most often (top10). And the clear winner is </a:t>
            </a:r>
            <a:r>
              <a:rPr lang="en-US" b="1" dirty="0"/>
              <a:t>Bananas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D52B0786-EFB3-4011-AB16-DE93EE6B09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735" y="3212930"/>
            <a:ext cx="5506529" cy="3300012"/>
          </a:xfrm>
          <a:prstGeom prst="rect">
            <a:avLst/>
          </a:prstGeom>
        </p:spPr>
      </p:pic>
      <p:pic>
        <p:nvPicPr>
          <p:cNvPr id="5" name="image12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70502" y="248009"/>
            <a:ext cx="4580267" cy="62649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371" y="6495690"/>
            <a:ext cx="944629" cy="3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1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335795-A0E7-47A7-8C12-2EA02FE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056"/>
          </a:xfrm>
        </p:spPr>
        <p:txBody>
          <a:bodyPr>
            <a:normAutofit/>
          </a:bodyPr>
          <a:lstStyle/>
          <a:p>
            <a:r>
              <a:rPr lang="en-US" sz="3200" dirty="0"/>
              <a:t>How often are products from the department/aisle sold?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1428D7E6-C007-4E03-A60C-28F31A016C8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864" t="9597" r="37330" b="20910"/>
          <a:stretch/>
        </p:blipFill>
        <p:spPr bwMode="auto">
          <a:xfrm>
            <a:off x="838199" y="1714500"/>
            <a:ext cx="10048337" cy="476004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371" y="6495690"/>
            <a:ext cx="944629" cy="3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0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04335795-A0E7-47A7-8C12-2EA02FE2E56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39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/>
              <a:t>How often are products from the department/aisle sold?</a:t>
            </a:r>
            <a:endParaRPr lang="en-US" sz="3200" dirty="0"/>
          </a:p>
        </p:txBody>
      </p:sp>
      <p:pic>
        <p:nvPicPr>
          <p:cNvPr id="7" name="image119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80702" y="1170432"/>
            <a:ext cx="10290930" cy="550641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5295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6A1F19CA-D75E-44B6-B098-D1BC0F6E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Organic vs Non-organic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44E37B1A-41C8-49AD-A2C8-8F2182DC2B48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4822" y="1431608"/>
            <a:ext cx="4010978" cy="1921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0CE85B2B-01A5-43CC-8E97-2B8FF683A21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431608"/>
            <a:ext cx="5257800" cy="42645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011FBEC-6D62-4B0E-B180-F79933561BB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4822" y="3892550"/>
            <a:ext cx="4010978" cy="24625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64C314D-E34E-4CFF-BEE3-30AEDC030319}"/>
              </a:ext>
            </a:extLst>
          </p:cNvPr>
          <p:cNvSpPr txBox="1"/>
          <p:nvPr/>
        </p:nvSpPr>
        <p:spPr>
          <a:xfrm>
            <a:off x="3169967" y="1431608"/>
            <a:ext cx="1325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Products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3437CAF-FB22-4D06-9972-603B20E2B440}"/>
              </a:ext>
            </a:extLst>
          </p:cNvPr>
          <p:cNvSpPr txBox="1"/>
          <p:nvPr/>
        </p:nvSpPr>
        <p:spPr>
          <a:xfrm>
            <a:off x="3169966" y="3944427"/>
            <a:ext cx="1325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Orders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D98B3E3-5244-4BE9-981E-3537B36B2C93}"/>
              </a:ext>
            </a:extLst>
          </p:cNvPr>
          <p:cNvSpPr txBox="1"/>
          <p:nvPr/>
        </p:nvSpPr>
        <p:spPr>
          <a:xfrm>
            <a:off x="10025508" y="1561148"/>
            <a:ext cx="1325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Reorders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371" y="6495690"/>
            <a:ext cx="944629" cy="3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880" y="507973"/>
            <a:ext cx="5157787" cy="823912"/>
          </a:xfrm>
        </p:spPr>
        <p:txBody>
          <a:bodyPr/>
          <a:lstStyle/>
          <a:p>
            <a:r>
              <a:rPr lang="en-US"/>
              <a:t>Association between time of last order and probability of reorder</a:t>
            </a:r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C7E1B294-BEC5-4B24-8528-48758691EAC1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945" t="6282" r="2049" b="6854"/>
          <a:stretch/>
        </p:blipFill>
        <p:spPr bwMode="auto">
          <a:xfrm>
            <a:off x="407663" y="1940943"/>
            <a:ext cx="5357004" cy="4002656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6275712" y="162911"/>
            <a:ext cx="5183188" cy="823912"/>
          </a:xfrm>
        </p:spPr>
        <p:txBody>
          <a:bodyPr/>
          <a:lstStyle/>
          <a:p>
            <a:r>
              <a:rPr lang="en-US"/>
              <a:t>Most often reordered</a:t>
            </a:r>
            <a:endParaRPr lang="en-IN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xmlns="" id="{749238BE-35D7-4AF6-9E60-4D273A4273DC}"/>
              </a:ext>
            </a:extLst>
          </p:cNvPr>
          <p:cNvPicPr>
            <a:picLocks noGrp="1"/>
          </p:cNvPicPr>
          <p:nvPr>
            <p:ph sz="quarter" idx="4"/>
          </p:nvPr>
        </p:nvPicPr>
        <p:blipFill rotWithShape="1">
          <a:blip r:embed="rId3"/>
          <a:srcRect l="1066" t="14448" r="36633" b="16643"/>
          <a:stretch/>
        </p:blipFill>
        <p:spPr bwMode="auto">
          <a:xfrm>
            <a:off x="6663901" y="1951104"/>
            <a:ext cx="5183188" cy="399249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371" y="6495690"/>
            <a:ext cx="944629" cy="3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Reordered items are put to the cart first!</a:t>
            </a:r>
            <a:endParaRPr lang="en-IN" dirty="0"/>
          </a:p>
        </p:txBody>
      </p:sp>
      <p:pic>
        <p:nvPicPr>
          <p:cNvPr id="8" name="image95.png"/>
          <p:cNvPicPr>
            <a:picLocks noGrp="1"/>
          </p:cNvPicPr>
          <p:nvPr>
            <p:ph idx="1"/>
          </p:nvPr>
        </p:nvPicPr>
        <p:blipFill>
          <a:blip r:embed="rId2"/>
          <a:srcRect l="1122" r="5607"/>
          <a:stretch>
            <a:fillRect/>
          </a:stretch>
        </p:blipFill>
        <p:spPr>
          <a:xfrm>
            <a:off x="838200" y="1566833"/>
            <a:ext cx="10220864" cy="5075508"/>
          </a:xfrm>
          <a:prstGeom prst="rect">
            <a:avLst/>
          </a:prstGeom>
          <a:ln w="9525">
            <a:solidFill>
              <a:srgbClr val="000000"/>
            </a:solidFill>
            <a:prstDash val="solid"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371" y="6495690"/>
            <a:ext cx="944629" cy="3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8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7BF9CA-80A1-4208-BB19-90FDD018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 what do </a:t>
            </a:r>
            <a:r>
              <a:rPr lang="en-US" b="1" dirty="0"/>
              <a:t>people put into the cart first?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DDCD3C5-D86E-473D-BB90-F8693609EC8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464" t="14448" r="36363" b="15938"/>
          <a:stretch/>
        </p:blipFill>
        <p:spPr bwMode="auto">
          <a:xfrm>
            <a:off x="1066237" y="1690688"/>
            <a:ext cx="9906563" cy="4710112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371" y="6495690"/>
            <a:ext cx="944629" cy="3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6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interesting findings!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Fruits are reordered more frequently than vegetables</a:t>
            </a:r>
          </a:p>
          <a:p>
            <a:r>
              <a:rPr lang="en-IN" dirty="0" smtClean="0"/>
              <a:t>Staples like soups and baking ingredients are least likely to be ordered</a:t>
            </a:r>
          </a:p>
          <a:p>
            <a:r>
              <a:rPr lang="en-IN" dirty="0" smtClean="0"/>
              <a:t>Healthier stacks purchased earlier in the day</a:t>
            </a:r>
          </a:p>
          <a:p>
            <a:r>
              <a:rPr lang="en-IN" dirty="0" smtClean="0"/>
              <a:t>Ice-creams are far more popular in the evening</a:t>
            </a:r>
          </a:p>
          <a:p>
            <a:r>
              <a:rPr lang="en-IN" dirty="0" smtClean="0"/>
              <a:t>Most reordered products are added first to the cart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82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vegetable and fruit bask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793" y="3365255"/>
            <a:ext cx="3007035" cy="202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723" y="6300216"/>
            <a:ext cx="1454277" cy="557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Instacart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Online grocery app which ensures same-day delivery</a:t>
            </a:r>
          </a:p>
          <a:p>
            <a:r>
              <a:rPr lang="en-IN" dirty="0" smtClean="0"/>
              <a:t>Operating in US</a:t>
            </a:r>
          </a:p>
          <a:p>
            <a:r>
              <a:rPr lang="en-IN" dirty="0" smtClean="0"/>
              <a:t>Similar to Big Basket and </a:t>
            </a:r>
            <a:r>
              <a:rPr lang="en-IN" dirty="0" err="1" smtClean="0"/>
              <a:t>Grofers</a:t>
            </a:r>
            <a:r>
              <a:rPr lang="en-IN" dirty="0" smtClean="0"/>
              <a:t> in India</a:t>
            </a:r>
          </a:p>
          <a:p>
            <a:r>
              <a:rPr lang="en-IN" dirty="0" err="1" smtClean="0"/>
              <a:t>Instacart</a:t>
            </a:r>
            <a:r>
              <a:rPr lang="en-IN" dirty="0" smtClean="0"/>
              <a:t> open-sourced anonymized dataset last year</a:t>
            </a:r>
          </a:p>
          <a:p>
            <a:r>
              <a:rPr lang="en-IN" dirty="0" smtClean="0"/>
              <a:t>Used for </a:t>
            </a:r>
            <a:r>
              <a:rPr lang="en-IN" dirty="0" err="1" smtClean="0"/>
              <a:t>Kaggle</a:t>
            </a:r>
            <a:r>
              <a:rPr lang="en-IN" dirty="0" smtClean="0"/>
              <a:t> competition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40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Association analysis / Market Basket Analysis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371" y="6495690"/>
            <a:ext cx="944629" cy="3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Let’s revise the terminology!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Mining frequent </a:t>
            </a:r>
            <a:r>
              <a:rPr lang="en-GB" dirty="0" err="1"/>
              <a:t>itemsets</a:t>
            </a:r>
            <a:r>
              <a:rPr lang="en-GB" dirty="0"/>
              <a:t> and association </a:t>
            </a:r>
            <a:r>
              <a:rPr lang="en-GB" dirty="0" smtClean="0"/>
              <a:t>rules</a:t>
            </a:r>
            <a:r>
              <a:rPr lang="en-IN" dirty="0" smtClean="0"/>
              <a:t> </a:t>
            </a:r>
            <a:r>
              <a:rPr lang="en-GB" dirty="0" smtClean="0"/>
              <a:t>to understand </a:t>
            </a:r>
            <a:r>
              <a:rPr lang="en-GB" dirty="0"/>
              <a:t>buying </a:t>
            </a:r>
            <a:r>
              <a:rPr lang="en-GB" dirty="0" smtClean="0"/>
              <a:t>patterns</a:t>
            </a:r>
          </a:p>
          <a:p>
            <a:r>
              <a:rPr lang="en-GB" b="1" dirty="0" smtClean="0"/>
              <a:t>Support</a:t>
            </a:r>
            <a:endParaRPr lang="en-GB" dirty="0"/>
          </a:p>
          <a:p>
            <a:pPr lvl="1"/>
            <a:r>
              <a:rPr lang="en-GB" dirty="0" smtClean="0"/>
              <a:t>how </a:t>
            </a:r>
            <a:r>
              <a:rPr lang="en-GB" dirty="0"/>
              <a:t>popular an </a:t>
            </a:r>
            <a:r>
              <a:rPr lang="en-GB" dirty="0" err="1"/>
              <a:t>itemset</a:t>
            </a:r>
            <a:r>
              <a:rPr lang="en-GB" dirty="0"/>
              <a:t> </a:t>
            </a:r>
            <a:r>
              <a:rPr lang="en-GB" dirty="0" smtClean="0"/>
              <a:t>is</a:t>
            </a:r>
          </a:p>
          <a:p>
            <a:pPr lvl="1"/>
            <a:r>
              <a:rPr lang="en-GB" dirty="0" smtClean="0"/>
              <a:t>proportion </a:t>
            </a:r>
            <a:r>
              <a:rPr lang="en-GB" dirty="0"/>
              <a:t>of transactions in which an </a:t>
            </a:r>
            <a:r>
              <a:rPr lang="en-GB" dirty="0" err="1"/>
              <a:t>itemset</a:t>
            </a:r>
            <a:r>
              <a:rPr lang="en-GB" dirty="0"/>
              <a:t> </a:t>
            </a:r>
            <a:r>
              <a:rPr lang="en-GB" dirty="0" smtClean="0"/>
              <a:t>appears</a:t>
            </a:r>
          </a:p>
          <a:p>
            <a:r>
              <a:rPr lang="en-GB" b="1" dirty="0" smtClean="0"/>
              <a:t>Confidence</a:t>
            </a:r>
            <a:endParaRPr lang="en-GB" dirty="0"/>
          </a:p>
          <a:p>
            <a:pPr lvl="1"/>
            <a:r>
              <a:rPr lang="en-GB" dirty="0" smtClean="0"/>
              <a:t>how </a:t>
            </a:r>
            <a:r>
              <a:rPr lang="en-GB" dirty="0"/>
              <a:t>likely item Y is purchased when item X is purchased, expressed as {X -&gt; </a:t>
            </a:r>
            <a:r>
              <a:rPr lang="en-GB" dirty="0" smtClean="0"/>
              <a:t>Y}</a:t>
            </a:r>
          </a:p>
          <a:p>
            <a:pPr lvl="1"/>
            <a:r>
              <a:rPr lang="en-GB" dirty="0" smtClean="0"/>
              <a:t>measured </a:t>
            </a:r>
            <a:r>
              <a:rPr lang="en-GB" dirty="0"/>
              <a:t>by the proportion of transactions with item X, in which item Y also </a:t>
            </a:r>
            <a:r>
              <a:rPr lang="en-GB" dirty="0" smtClean="0"/>
              <a:t>appears</a:t>
            </a:r>
            <a:endParaRPr lang="en-IN" dirty="0" smtClean="0"/>
          </a:p>
          <a:p>
            <a:r>
              <a:rPr lang="en-GB" b="1" dirty="0" smtClean="0"/>
              <a:t>Lift</a:t>
            </a:r>
            <a:endParaRPr lang="en-GB" dirty="0"/>
          </a:p>
          <a:p>
            <a:pPr lvl="1"/>
            <a:r>
              <a:rPr lang="en-GB" dirty="0" smtClean="0"/>
              <a:t>how </a:t>
            </a:r>
            <a:r>
              <a:rPr lang="en-GB" dirty="0"/>
              <a:t>likely item Y is purchased when item X is purchased, while controlling for how popular item Y </a:t>
            </a:r>
            <a:r>
              <a:rPr lang="en-GB" dirty="0" smtClean="0"/>
              <a:t>is</a:t>
            </a:r>
          </a:p>
          <a:p>
            <a:pPr lvl="2"/>
            <a:r>
              <a:rPr lang="en-GB" dirty="0" smtClean="0"/>
              <a:t>lift &gt; </a:t>
            </a:r>
            <a:r>
              <a:rPr lang="en-GB" dirty="0"/>
              <a:t>1 means that item Y is likely to be bought if item X is </a:t>
            </a:r>
            <a:r>
              <a:rPr lang="en-GB" dirty="0" smtClean="0"/>
              <a:t>bought</a:t>
            </a:r>
          </a:p>
          <a:p>
            <a:pPr lvl="2"/>
            <a:r>
              <a:rPr lang="en-GB" dirty="0"/>
              <a:t>l</a:t>
            </a:r>
            <a:r>
              <a:rPr lang="en-GB" dirty="0" smtClean="0"/>
              <a:t>ift &lt; </a:t>
            </a:r>
            <a:r>
              <a:rPr lang="en-GB" dirty="0"/>
              <a:t>1 means that item Y is unlikely to be bought if item X is </a:t>
            </a:r>
            <a:r>
              <a:rPr lang="en-GB" dirty="0" smtClean="0"/>
              <a:t>bought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371" y="6495690"/>
            <a:ext cx="944629" cy="3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6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88" y="442763"/>
            <a:ext cx="5768047" cy="422650"/>
          </a:xfrm>
        </p:spPr>
        <p:txBody>
          <a:bodyPr>
            <a:normAutofit fontScale="90000"/>
          </a:bodyPr>
          <a:lstStyle/>
          <a:p>
            <a:r>
              <a:rPr lang="en-IN" sz="2800" dirty="0" smtClean="0"/>
              <a:t>Frequent items (support=0.02)</a:t>
            </a:r>
            <a:endParaRPr lang="en-IN" sz="2800" dirty="0"/>
          </a:p>
        </p:txBody>
      </p:sp>
      <p:pic>
        <p:nvPicPr>
          <p:cNvPr id="4" name="image19.png"/>
          <p:cNvPicPr>
            <a:picLocks noGrp="1"/>
          </p:cNvPicPr>
          <p:nvPr>
            <p:ph sz="half" idx="2"/>
          </p:nvPr>
        </p:nvPicPr>
        <p:blipFill rotWithShape="1">
          <a:blip r:embed="rId2"/>
          <a:srcRect t="3605" b="5069"/>
          <a:stretch/>
        </p:blipFill>
        <p:spPr>
          <a:xfrm>
            <a:off x="388188" y="1104092"/>
            <a:ext cx="5443267" cy="4498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21.png"/>
          <p:cNvPicPr>
            <a:picLocks noGrp="1"/>
          </p:cNvPicPr>
          <p:nvPr>
            <p:ph sz="quarter" idx="4"/>
          </p:nvPr>
        </p:nvPicPr>
        <p:blipFill rotWithShape="1">
          <a:blip r:embed="rId3"/>
          <a:srcRect b="6619"/>
          <a:stretch/>
        </p:blipFill>
        <p:spPr>
          <a:xfrm>
            <a:off x="6083061" y="1104092"/>
            <a:ext cx="5670579" cy="44989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83061" y="413956"/>
            <a:ext cx="5208917" cy="480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 smtClean="0"/>
              <a:t>Frequent </a:t>
            </a:r>
            <a:r>
              <a:rPr lang="en-IN" sz="2800" dirty="0" err="1" smtClean="0"/>
              <a:t>itemsets</a:t>
            </a:r>
            <a:r>
              <a:rPr lang="en-IN" sz="2800" dirty="0" smtClean="0"/>
              <a:t> (support=0.008)</a:t>
            </a:r>
            <a:endParaRPr lang="en-IN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371" y="6495690"/>
            <a:ext cx="944629" cy="3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1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695" y="270234"/>
            <a:ext cx="11057626" cy="686435"/>
          </a:xfrm>
        </p:spPr>
        <p:txBody>
          <a:bodyPr>
            <a:normAutofit/>
          </a:bodyPr>
          <a:lstStyle/>
          <a:p>
            <a:r>
              <a:rPr lang="en-IN" sz="3600" dirty="0" smtClean="0"/>
              <a:t>Association Mining with support=0.005, confidence=0.1</a:t>
            </a:r>
            <a:endParaRPr lang="en-IN" sz="3600" dirty="0"/>
          </a:p>
        </p:txBody>
      </p:sp>
      <p:pic>
        <p:nvPicPr>
          <p:cNvPr id="4" name="image85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23449" y="1141335"/>
            <a:ext cx="5391150" cy="1181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86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6071" y="3016251"/>
            <a:ext cx="5085907" cy="37069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89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888511" y="2499156"/>
            <a:ext cx="5972810" cy="1997710"/>
          </a:xfrm>
          <a:prstGeom prst="rect">
            <a:avLst/>
          </a:prstGeom>
          <a:ln/>
        </p:spPr>
      </p:pic>
      <p:sp>
        <p:nvSpPr>
          <p:cNvPr id="9" name="TextBox 8"/>
          <p:cNvSpPr txBox="1"/>
          <p:nvPr/>
        </p:nvSpPr>
        <p:spPr>
          <a:xfrm>
            <a:off x="7666008" y="1953103"/>
            <a:ext cx="290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>
                <a:solidFill>
                  <a:srgbClr val="FF0000"/>
                </a:solidFill>
              </a:rPr>
              <a:t>Top 10 rules by Confidence</a:t>
            </a:r>
            <a:endParaRPr lang="en-IN" b="1" u="sng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371" y="6495690"/>
            <a:ext cx="944629" cy="3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88.png"/>
          <p:cNvPicPr>
            <a:picLocks noGrp="1"/>
          </p:cNvPicPr>
          <p:nvPr>
            <p:ph idx="1"/>
          </p:nvPr>
        </p:nvPicPr>
        <p:blipFill>
          <a:blip r:embed="rId2"/>
          <a:srcRect l="9053" t="12789" r="37698" b="5959"/>
          <a:stretch>
            <a:fillRect/>
          </a:stretch>
        </p:blipFill>
        <p:spPr>
          <a:xfrm>
            <a:off x="493143" y="1333908"/>
            <a:ext cx="5072122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87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99444" y="764702"/>
            <a:ext cx="5972810" cy="2170430"/>
          </a:xfrm>
          <a:prstGeom prst="rect">
            <a:avLst/>
          </a:prstGeom>
          <a:ln/>
        </p:spPr>
      </p:pic>
      <p:sp>
        <p:nvSpPr>
          <p:cNvPr id="6" name="TextBox 5"/>
          <p:cNvSpPr txBox="1"/>
          <p:nvPr/>
        </p:nvSpPr>
        <p:spPr>
          <a:xfrm>
            <a:off x="8057072" y="338359"/>
            <a:ext cx="202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>
                <a:solidFill>
                  <a:srgbClr val="FF0000"/>
                </a:solidFill>
              </a:rPr>
              <a:t>Top 10 rules by Lift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86422" y="3385419"/>
            <a:ext cx="494006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Bananas </a:t>
            </a: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and Strawberries stand first in all charts. People simply love these!</a:t>
            </a: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Fresh Fruits and vegetables are the best sellers, as also seen by exploratory data analysis.</a:t>
            </a: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Some rules, though their support is quite less, have very high Lift values. Since this is such a huge dataset, even a support of 0.0002 can prove to be helpful in case of Association analysis.</a:t>
            </a: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listed rules can be used for Recommendation feature in </a:t>
            </a:r>
            <a:r>
              <a:rPr lang="en-GB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Instacart</a:t>
            </a: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app. For </a:t>
            </a:r>
            <a:r>
              <a:rPr lang="en-GB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eg</a:t>
            </a: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 Someone ordering </a:t>
            </a:r>
            <a:r>
              <a:rPr lang="en-GB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Moisturizing face wash</a:t>
            </a: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can be recommended to also look at </a:t>
            </a:r>
            <a:r>
              <a:rPr lang="en-GB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moisturizing non-drying face wash</a:t>
            </a:r>
            <a:r>
              <a:rPr lang="en-GB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; as depicted by a huge Lift score</a:t>
            </a:r>
            <a:r>
              <a:rPr lang="en-GB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4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Organic products can be bundled together!</a:t>
            </a:r>
            <a:endParaRPr lang="en-IN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371" y="6495690"/>
            <a:ext cx="944629" cy="36231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3695" y="270234"/>
            <a:ext cx="11057626" cy="686435"/>
          </a:xfrm>
        </p:spPr>
        <p:txBody>
          <a:bodyPr>
            <a:normAutofit/>
          </a:bodyPr>
          <a:lstStyle/>
          <a:p>
            <a:r>
              <a:rPr lang="en-IN" sz="3600" dirty="0" smtClean="0"/>
              <a:t>Recommendations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576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Ensemble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2"/>
            <a:ext cx="10678064" cy="109873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Collection of predictors which come together to give a final prediction</a:t>
            </a:r>
          </a:p>
          <a:p>
            <a:r>
              <a:rPr lang="en-IN" sz="2400" dirty="0" smtClean="0"/>
              <a:t>Helps to reduce noise, variance, bias</a:t>
            </a:r>
          </a:p>
        </p:txBody>
      </p:sp>
      <p:pic>
        <p:nvPicPr>
          <p:cNvPr id="1030" name="Picture 6" descr="https://cdn-images-1.medium.com/max/1600/1*PaXJ8HCYE9r2MgiZ32TQ2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787" y="2812211"/>
            <a:ext cx="6271104" cy="242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94813" y="2498388"/>
            <a:ext cx="6096000" cy="384720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/>
            <a:r>
              <a:rPr lang="en-IN" b="1" dirty="0"/>
              <a:t>Bagging</a:t>
            </a:r>
          </a:p>
          <a:p>
            <a:pPr lvl="2" algn="just"/>
            <a:r>
              <a:rPr lang="en-IN" sz="1600" dirty="0"/>
              <a:t>Build many independent predictors/models/learners and combine them using averaging techniques (</a:t>
            </a:r>
            <a:r>
              <a:rPr lang="en-IN" sz="1600" dirty="0" err="1"/>
              <a:t>Eg</a:t>
            </a:r>
            <a:r>
              <a:rPr lang="en-IN" sz="1600" dirty="0"/>
              <a:t>. Weighted average, majority vote</a:t>
            </a:r>
            <a:r>
              <a:rPr lang="en-IN" sz="1600" dirty="0" smtClean="0"/>
              <a:t>)</a:t>
            </a:r>
          </a:p>
          <a:p>
            <a:pPr lvl="2" algn="just"/>
            <a:endParaRPr lang="en-IN" sz="1600" dirty="0"/>
          </a:p>
          <a:p>
            <a:pPr lvl="1" algn="just"/>
            <a:r>
              <a:rPr lang="en-IN" b="1" dirty="0"/>
              <a:t>Boosting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Predictors are not made independently, but sequentially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Subsequent predictors learn from mistakes of previous predictors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observations have an unequal probability of appearing in subsequent models and ones with the highest error appear most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takes less time/iterations to reach close to actual predictions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Have to choose stopping criteria to avoid overfitting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371" y="6495690"/>
            <a:ext cx="944629" cy="3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9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1600/1*8T4HEjzHto_V8PrEFLkd9A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7" t="11721" r="6271" b="2419"/>
          <a:stretch/>
        </p:blipFill>
        <p:spPr bwMode="auto">
          <a:xfrm>
            <a:off x="4753352" y="570378"/>
            <a:ext cx="6942074" cy="449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371" y="6495690"/>
            <a:ext cx="944629" cy="3623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3944" y="3791009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i="1" dirty="0" smtClean="0">
                <a:latin typeface="medium-content-serif-font"/>
              </a:rPr>
              <a:t>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1" dirty="0" smtClean="0">
                <a:latin typeface="medium-content-serif-font"/>
              </a:rPr>
              <a:t>We </a:t>
            </a:r>
            <a:r>
              <a:rPr lang="en-IN" sz="1600" i="1" dirty="0">
                <a:latin typeface="medium-content-serif-font"/>
              </a:rPr>
              <a:t>first model data with simple models and </a:t>
            </a:r>
            <a:r>
              <a:rPr lang="en-IN" sz="1600" i="1" dirty="0" err="1">
                <a:latin typeface="medium-content-serif-font"/>
              </a:rPr>
              <a:t>analyze</a:t>
            </a:r>
            <a:r>
              <a:rPr lang="en-IN" sz="1600" i="1" dirty="0">
                <a:latin typeface="medium-content-serif-font"/>
              </a:rPr>
              <a:t> data for errors. </a:t>
            </a:r>
            <a:endParaRPr lang="en-I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1" dirty="0" smtClean="0">
                <a:latin typeface="medium-content-serif-font"/>
              </a:rPr>
              <a:t>These </a:t>
            </a:r>
            <a:r>
              <a:rPr lang="en-IN" sz="1600" i="1" dirty="0">
                <a:latin typeface="medium-content-serif-font"/>
              </a:rPr>
              <a:t>errors signify data points that are difficult to fit by a simple model. </a:t>
            </a:r>
            <a:endParaRPr lang="en-I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1" dirty="0" smtClean="0">
                <a:latin typeface="medium-content-serif-font"/>
              </a:rPr>
              <a:t>Then </a:t>
            </a:r>
            <a:r>
              <a:rPr lang="en-IN" sz="1600" i="1" dirty="0">
                <a:latin typeface="medium-content-serif-font"/>
              </a:rPr>
              <a:t>for later models, we particularly focus on those hard to fit data to get them right. </a:t>
            </a:r>
            <a:endParaRPr lang="en-I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1" dirty="0" smtClean="0">
                <a:latin typeface="medium-content-serif-font"/>
              </a:rPr>
              <a:t>In </a:t>
            </a:r>
            <a:r>
              <a:rPr lang="en-IN" sz="1600" i="1" dirty="0">
                <a:latin typeface="medium-content-serif-font"/>
              </a:rPr>
              <a:t>the end, we combine all the predictors by giving some weights to each predictor.</a:t>
            </a:r>
            <a:endParaRPr lang="en-IN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 smtClean="0"/>
              <a:t>We used Boosting!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7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Gradient Boosting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761" y="1356746"/>
            <a:ext cx="10515600" cy="135648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2000" dirty="0" smtClean="0"/>
              <a:t>ML technique for regression and classification problems</a:t>
            </a:r>
          </a:p>
          <a:p>
            <a:r>
              <a:rPr lang="en-IN" sz="2000" dirty="0" smtClean="0"/>
              <a:t>Produces a prediction model in the form of an ensemble of weak learning models, typically decision trees</a:t>
            </a:r>
          </a:p>
          <a:p>
            <a:endParaRPr lang="en-IN" sz="2000" dirty="0" smtClean="0"/>
          </a:p>
          <a:p>
            <a:endParaRPr lang="en-IN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371" y="6495690"/>
            <a:ext cx="944629" cy="362310"/>
          </a:xfrm>
          <a:prstGeom prst="rect">
            <a:avLst/>
          </a:prstGeom>
        </p:spPr>
      </p:pic>
      <p:pic>
        <p:nvPicPr>
          <p:cNvPr id="3074" name="Picture 2" descr="https://cdn-images-1.medium.com/max/1000/1*fHenn7NVqcWvw25D3-zRi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19" y="2299746"/>
            <a:ext cx="6482969" cy="93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7615" y="3464165"/>
            <a:ext cx="10667746" cy="6495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000" dirty="0" smtClean="0"/>
              <a:t>By </a:t>
            </a:r>
            <a:r>
              <a:rPr lang="en-IN" sz="2000" dirty="0"/>
              <a:t>using gradient descent and updating our predictions based on a learning rate, we can find the values where MSE is minimum.</a:t>
            </a:r>
          </a:p>
        </p:txBody>
      </p:sp>
      <p:pic>
        <p:nvPicPr>
          <p:cNvPr id="3076" name="Picture 4" descr="https://cdn-images-1.medium.com/max/1000/1*LLbC4TstqzXQ3hzA8wCme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180" y="4344549"/>
            <a:ext cx="6397708" cy="143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Image result for gradient desc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80" name="Picture 8" descr="https://ws2.sinaimg.cn/large/006tKfTcgy1fl5vauuesvj30ft08ejs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055" y="3788921"/>
            <a:ext cx="4638083" cy="246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2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Light GBM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Light GBM is a gradient boosting framework by Microsoft</a:t>
            </a:r>
          </a:p>
          <a:p>
            <a:r>
              <a:rPr lang="en-IN" dirty="0" smtClean="0"/>
              <a:t>Uses tree-based learning algorithm</a:t>
            </a:r>
            <a:endParaRPr lang="en-IN" dirty="0"/>
          </a:p>
          <a:p>
            <a:r>
              <a:rPr lang="en-IN" dirty="0"/>
              <a:t>Leaf wise tree growth in </a:t>
            </a:r>
            <a:r>
              <a:rPr lang="en-IN" dirty="0" err="1"/>
              <a:t>LightGBM</a:t>
            </a:r>
            <a:r>
              <a:rPr lang="en-IN" dirty="0"/>
              <a:t> as compared to Level wise tree growth in XGBOOST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1026" name="image9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82"/>
          <a:stretch>
            <a:fillRect/>
          </a:stretch>
        </p:blipFill>
        <p:spPr bwMode="auto">
          <a:xfrm>
            <a:off x="1133656" y="4481648"/>
            <a:ext cx="4479925" cy="96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85"/>
          <a:stretch>
            <a:fillRect/>
          </a:stretch>
        </p:blipFill>
        <p:spPr bwMode="auto">
          <a:xfrm>
            <a:off x="6262778" y="4481648"/>
            <a:ext cx="4441825" cy="92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6778" y="361660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4898" y="5615796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>
                <a:solidFill>
                  <a:srgbClr val="FF0000"/>
                </a:solidFill>
              </a:rPr>
              <a:t>Leaf Wise tree growth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94041" y="560580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>
                <a:solidFill>
                  <a:srgbClr val="FF0000"/>
                </a:solidFill>
              </a:rPr>
              <a:t>Level Wise tree growth</a:t>
            </a:r>
            <a:endParaRPr lang="en-IN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43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</a:t>
            </a:r>
            <a:r>
              <a:rPr lang="en-IN" dirty="0"/>
              <a:t>F1 </a:t>
            </a:r>
            <a:r>
              <a:rPr lang="en-IN" dirty="0" smtClean="0"/>
              <a:t>SCORE?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F1 </a:t>
            </a:r>
            <a:r>
              <a:rPr lang="en-IN" dirty="0"/>
              <a:t>score </a:t>
            </a:r>
            <a:r>
              <a:rPr lang="en-IN" dirty="0" smtClean="0"/>
              <a:t>is </a:t>
            </a:r>
            <a:r>
              <a:rPr lang="en-IN" dirty="0"/>
              <a:t>a </a:t>
            </a:r>
            <a:r>
              <a:rPr lang="en-IN" dirty="0" smtClean="0"/>
              <a:t>statistical measure </a:t>
            </a:r>
            <a:r>
              <a:rPr lang="en-IN" dirty="0"/>
              <a:t>of </a:t>
            </a:r>
            <a:r>
              <a:rPr lang="en-IN" dirty="0" smtClean="0"/>
              <a:t>classification test's accuracy</a:t>
            </a:r>
            <a:endParaRPr lang="en-IN" dirty="0"/>
          </a:p>
          <a:p>
            <a:r>
              <a:rPr lang="en-IN" dirty="0" smtClean="0"/>
              <a:t>considers </a:t>
            </a:r>
            <a:r>
              <a:rPr lang="en-IN" dirty="0"/>
              <a:t>both the precision p and the recall </a:t>
            </a:r>
            <a:r>
              <a:rPr lang="en-IN" dirty="0" smtClean="0"/>
              <a:t>r</a:t>
            </a:r>
          </a:p>
          <a:p>
            <a:pPr lvl="1"/>
            <a:r>
              <a:rPr lang="en-IN" dirty="0" smtClean="0"/>
              <a:t>Precision = (number </a:t>
            </a:r>
            <a:r>
              <a:rPr lang="en-IN" dirty="0"/>
              <a:t>of correct positive </a:t>
            </a:r>
            <a:r>
              <a:rPr lang="en-IN" dirty="0" smtClean="0"/>
              <a:t>results)/(number </a:t>
            </a:r>
            <a:r>
              <a:rPr lang="en-IN" dirty="0"/>
              <a:t>of all positive </a:t>
            </a:r>
            <a:r>
              <a:rPr lang="en-IN" dirty="0" smtClean="0"/>
              <a:t>results) </a:t>
            </a:r>
          </a:p>
          <a:p>
            <a:pPr lvl="2"/>
            <a:r>
              <a:rPr lang="en-IN" dirty="0" smtClean="0"/>
              <a:t>p= TP/(TP+FP)</a:t>
            </a:r>
          </a:p>
          <a:p>
            <a:pPr lvl="1"/>
            <a:r>
              <a:rPr lang="en-IN" dirty="0" smtClean="0"/>
              <a:t>Recall =(number </a:t>
            </a:r>
            <a:r>
              <a:rPr lang="en-IN" dirty="0"/>
              <a:t>of correct positive </a:t>
            </a:r>
            <a:r>
              <a:rPr lang="en-IN" dirty="0" smtClean="0"/>
              <a:t>results)/(number </a:t>
            </a:r>
            <a:r>
              <a:rPr lang="en-IN" dirty="0"/>
              <a:t>of all relevant </a:t>
            </a:r>
            <a:r>
              <a:rPr lang="en-IN" dirty="0" smtClean="0"/>
              <a:t>samples)\</a:t>
            </a:r>
          </a:p>
          <a:p>
            <a:pPr lvl="2"/>
            <a:r>
              <a:rPr lang="en-IN" dirty="0" smtClean="0"/>
              <a:t>R=TP/(TP+FN) </a:t>
            </a:r>
            <a:endParaRPr lang="en-IN" dirty="0"/>
          </a:p>
          <a:p>
            <a:r>
              <a:rPr lang="en-IN" dirty="0" smtClean="0"/>
              <a:t>F1 </a:t>
            </a:r>
            <a:r>
              <a:rPr lang="en-IN" dirty="0"/>
              <a:t>score is the harmonic average of the precision and </a:t>
            </a:r>
            <a:r>
              <a:rPr lang="en-IN" dirty="0" smtClean="0"/>
              <a:t>recall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Best score: F1 score= </a:t>
            </a:r>
            <a:r>
              <a:rPr lang="en-IN" dirty="0"/>
              <a:t>1 (perfect precision and recall</a:t>
            </a:r>
            <a:r>
              <a:rPr lang="en-IN" dirty="0" smtClean="0"/>
              <a:t>),</a:t>
            </a:r>
          </a:p>
          <a:p>
            <a:pPr lvl="1"/>
            <a:r>
              <a:rPr lang="en-IN" dirty="0" smtClean="0"/>
              <a:t>Worst: 0</a:t>
            </a:r>
            <a:endParaRPr lang="en-IN" dirty="0"/>
          </a:p>
          <a:p>
            <a:endParaRPr lang="en-IN" dirty="0"/>
          </a:p>
        </p:txBody>
      </p:sp>
      <p:pic>
        <p:nvPicPr>
          <p:cNvPr id="5" name="image93.png"/>
          <p:cNvPicPr/>
          <p:nvPr/>
        </p:nvPicPr>
        <p:blipFill rotWithShape="1">
          <a:blip r:embed="rId2"/>
          <a:srcRect l="3698" t="30136" r="46256"/>
          <a:stretch/>
        </p:blipFill>
        <p:spPr>
          <a:xfrm>
            <a:off x="2907102" y="4580626"/>
            <a:ext cx="3036498" cy="6219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22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47105" y="220134"/>
            <a:ext cx="10515600" cy="997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What do we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564592" cy="4351338"/>
          </a:xfrm>
        </p:spPr>
        <p:txBody>
          <a:bodyPr/>
          <a:lstStyle/>
          <a:p>
            <a:r>
              <a:rPr lang="en-IN" dirty="0" smtClean="0"/>
              <a:t>3.4 million grocery orders</a:t>
            </a:r>
          </a:p>
          <a:p>
            <a:r>
              <a:rPr lang="en-IN" dirty="0" smtClean="0"/>
              <a:t>200k users</a:t>
            </a:r>
          </a:p>
          <a:p>
            <a:r>
              <a:rPr lang="en-IN" dirty="0" smtClean="0"/>
              <a:t>50k products</a:t>
            </a:r>
          </a:p>
          <a:p>
            <a:r>
              <a:rPr lang="en-IN" dirty="0" smtClean="0"/>
              <a:t>30 million order-products information</a:t>
            </a:r>
          </a:p>
          <a:p>
            <a:r>
              <a:rPr lang="en-IN" dirty="0" smtClean="0"/>
              <a:t>134 aisles</a:t>
            </a:r>
          </a:p>
          <a:p>
            <a:r>
              <a:rPr lang="en-IN" dirty="0" smtClean="0"/>
              <a:t>21 departments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371" y="6495690"/>
            <a:ext cx="944629" cy="3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2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extraction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300" y="1392350"/>
            <a:ext cx="4774223" cy="2455604"/>
          </a:xfrm>
        </p:spPr>
        <p:txBody>
          <a:bodyPr>
            <a:normAutofit/>
          </a:bodyPr>
          <a:lstStyle/>
          <a:p>
            <a:r>
              <a:rPr lang="en-GB" sz="1800" dirty="0" smtClean="0"/>
              <a:t>started </a:t>
            </a:r>
            <a:r>
              <a:rPr lang="en-GB" sz="1800" dirty="0"/>
              <a:t>from </a:t>
            </a:r>
            <a:r>
              <a:rPr lang="en-GB" sz="1800" dirty="0" smtClean="0"/>
              <a:t>the </a:t>
            </a:r>
            <a:r>
              <a:rPr lang="en-GB" sz="1800" dirty="0"/>
              <a:t>initial set of measured data and </a:t>
            </a:r>
            <a:r>
              <a:rPr lang="en-GB" sz="1800" dirty="0" smtClean="0"/>
              <a:t>built </a:t>
            </a:r>
            <a:r>
              <a:rPr lang="en-GB" sz="1800" dirty="0"/>
              <a:t>derived values (features) intended to be informative and </a:t>
            </a:r>
            <a:r>
              <a:rPr lang="en-GB" sz="1800" dirty="0" smtClean="0"/>
              <a:t>non-redundant</a:t>
            </a:r>
          </a:p>
          <a:p>
            <a:r>
              <a:rPr lang="en-GB" sz="1800" dirty="0" smtClean="0"/>
              <a:t>this facilitated </a:t>
            </a:r>
            <a:r>
              <a:rPr lang="en-GB" sz="1800" dirty="0"/>
              <a:t>the subsequent learning and generalization </a:t>
            </a:r>
            <a:r>
              <a:rPr lang="en-GB" sz="1800" dirty="0" smtClean="0"/>
              <a:t>steps</a:t>
            </a:r>
            <a:endParaRPr lang="en-IN" sz="1800" dirty="0"/>
          </a:p>
          <a:p>
            <a:r>
              <a:rPr lang="en-GB" sz="1800" dirty="0" smtClean="0"/>
              <a:t>developed </a:t>
            </a:r>
            <a:r>
              <a:rPr lang="en-GB" sz="1800" dirty="0"/>
              <a:t>a set of features by combining existing variables, to be fed into the Light GBM </a:t>
            </a:r>
            <a:r>
              <a:rPr lang="en-GB" sz="1800" dirty="0" smtClean="0"/>
              <a:t>model</a:t>
            </a:r>
            <a:endParaRPr lang="en-IN" sz="1800" dirty="0"/>
          </a:p>
          <a:p>
            <a:endParaRPr lang="en-IN" sz="1800" dirty="0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593" y="365125"/>
            <a:ext cx="5249339" cy="318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271" y="4300373"/>
            <a:ext cx="5774104" cy="13436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5" y="4300373"/>
            <a:ext cx="5417748" cy="128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6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selection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11" y="1466401"/>
            <a:ext cx="2958457" cy="4704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40" y="365125"/>
            <a:ext cx="6233749" cy="4217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03"/>
          <a:stretch/>
        </p:blipFill>
        <p:spPr>
          <a:xfrm>
            <a:off x="4642809" y="4737368"/>
            <a:ext cx="5881418" cy="1657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524227" y="5126460"/>
            <a:ext cx="155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>
                <a:solidFill>
                  <a:srgbClr val="FF0000"/>
                </a:solidFill>
              </a:rPr>
              <a:t>Features used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4437" y="6210052"/>
            <a:ext cx="216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>
                <a:solidFill>
                  <a:srgbClr val="FF0000"/>
                </a:solidFill>
              </a:rPr>
              <a:t>Features Importance</a:t>
            </a:r>
            <a:endParaRPr lang="en-IN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306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430"/>
          </a:xfrm>
        </p:spPr>
        <p:txBody>
          <a:bodyPr/>
          <a:lstStyle/>
          <a:p>
            <a:r>
              <a:rPr lang="en-IN" dirty="0" smtClean="0"/>
              <a:t>Model Validation/ Testing</a:t>
            </a:r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16656" y="1095556"/>
            <a:ext cx="6564703" cy="4934848"/>
            <a:chOff x="2613804" y="1621767"/>
            <a:chExt cx="6478437" cy="512065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32" t="9741" r="10135"/>
            <a:stretch/>
          </p:blipFill>
          <p:spPr>
            <a:xfrm>
              <a:off x="2613804" y="1621767"/>
              <a:ext cx="6478437" cy="5120658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2777706" y="6211019"/>
              <a:ext cx="1078302" cy="1293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77706" y="4287731"/>
              <a:ext cx="1078302" cy="1293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77706" y="3634385"/>
              <a:ext cx="1078302" cy="1293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77706" y="3015552"/>
              <a:ext cx="1078302" cy="1293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77706" y="5581840"/>
              <a:ext cx="1078302" cy="1293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77706" y="4938840"/>
              <a:ext cx="1078302" cy="1293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840879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31643"/>
          </a:xfrm>
        </p:spPr>
        <p:txBody>
          <a:bodyPr/>
          <a:lstStyle/>
          <a:p>
            <a:r>
              <a:rPr lang="en-GB" dirty="0"/>
              <a:t>Result with maximum F1 score of </a:t>
            </a:r>
            <a:r>
              <a:rPr lang="en-GB" b="1" dirty="0" smtClean="0"/>
              <a:t>0.4001449</a:t>
            </a:r>
          </a:p>
          <a:p>
            <a:r>
              <a:rPr lang="en-GB" dirty="0"/>
              <a:t>We scored </a:t>
            </a:r>
            <a:r>
              <a:rPr lang="en-GB" b="1" dirty="0"/>
              <a:t>0.3762561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15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Thanks!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44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Exploratory Data Analysis</a:t>
            </a:r>
          </a:p>
          <a:p>
            <a:r>
              <a:rPr lang="en-IN" dirty="0" smtClean="0"/>
              <a:t>Market Basket analysis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Customer Segmentation</a:t>
            </a:r>
          </a:p>
          <a:p>
            <a:r>
              <a:rPr lang="en-IN" dirty="0" smtClean="0"/>
              <a:t>Predict customer’s next order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371" y="6495690"/>
            <a:ext cx="944629" cy="36231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Initial Idea: Things we </a:t>
            </a:r>
            <a:r>
              <a:rPr lang="en-IN" dirty="0" smtClean="0"/>
              <a:t>can </a:t>
            </a:r>
            <a:r>
              <a:rPr lang="en-IN" dirty="0"/>
              <a:t>do!</a:t>
            </a:r>
          </a:p>
        </p:txBody>
      </p:sp>
    </p:spTree>
    <p:extLst>
      <p:ext uri="{BB962C8B-B14F-4D97-AF65-F5344CB8AC3E}">
        <p14:creationId xmlns:p14="http://schemas.microsoft.com/office/powerpoint/2010/main" val="17894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838" y="73152"/>
            <a:ext cx="10515600" cy="841248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Let’s have a deeper look at the data</a:t>
            </a:r>
          </a:p>
        </p:txBody>
      </p:sp>
      <p:pic>
        <p:nvPicPr>
          <p:cNvPr id="5" name="image92.png"/>
          <p:cNvPicPr>
            <a:picLocks/>
          </p:cNvPicPr>
          <p:nvPr/>
        </p:nvPicPr>
        <p:blipFill rotWithShape="1">
          <a:blip r:embed="rId2"/>
          <a:stretch/>
        </p:blipFill>
        <p:spPr>
          <a:xfrm>
            <a:off x="349953" y="914400"/>
            <a:ext cx="6922914" cy="56811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371" y="6495690"/>
            <a:ext cx="944629" cy="3623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77667" y="1490133"/>
            <a:ext cx="43264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Six CSV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Orders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Order_Products</a:t>
            </a:r>
            <a:endParaRPr lang="en-I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Departments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Aisles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Clean data, Not many missing values. So, Data Cleaning not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2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Exploratory Data Analysis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371" y="6495690"/>
            <a:ext cx="944629" cy="3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8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3A9A036-471E-419B-A73A-AF422540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515600" cy="78162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When do people order?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EFDC896-E02B-48A5-901C-9E3827FE0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413" y="1146747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Hour of Day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="" xmlns:a16="http://schemas.microsoft.com/office/drawing/2014/main" id="{74324577-795F-410A-A1E3-DB77BC6B2C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6836" y="1996906"/>
            <a:ext cx="5865364" cy="3928953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8B9A09E7-C180-4C09-B7BE-A774D21E0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72994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Day of Week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="" xmlns:a16="http://schemas.microsoft.com/office/drawing/2014/main" id="{4EC34982-0ED0-4241-8A57-8FFEE34AC27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199" y="2023153"/>
            <a:ext cx="5431221" cy="39381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371" y="6495690"/>
            <a:ext cx="944629" cy="3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7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085" y="207468"/>
            <a:ext cx="10515600" cy="1325563"/>
          </a:xfrm>
        </p:spPr>
        <p:txBody>
          <a:bodyPr/>
          <a:lstStyle/>
          <a:p>
            <a:pPr algn="ctr"/>
            <a:r>
              <a:rPr lang="en-GB" sz="3200" b="1" dirty="0"/>
              <a:t>Frequency of Day of week vs Hour of day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9" name="image116.png"/>
          <p:cNvPicPr>
            <a:picLocks noGrp="1"/>
          </p:cNvPicPr>
          <p:nvPr>
            <p:ph idx="1"/>
          </p:nvPr>
        </p:nvPicPr>
        <p:blipFill rotWithShape="1">
          <a:blip r:embed="rId2"/>
          <a:srcRect l="3495" t="3850"/>
          <a:stretch/>
        </p:blipFill>
        <p:spPr>
          <a:xfrm>
            <a:off x="588580" y="1337093"/>
            <a:ext cx="11254150" cy="4979623"/>
          </a:xfrm>
          <a:prstGeom prst="rect">
            <a:avLst/>
          </a:prstGeom>
          <a:ln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371" y="6495690"/>
            <a:ext cx="944629" cy="3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DBC0C187-5FA6-4565-8E16-06FAC3919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86451"/>
            <a:ext cx="10515600" cy="73043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How are aisles organized within departments</a:t>
            </a:r>
            <a:r>
              <a:rPr lang="en-US" sz="3200" b="1" dirty="0" smtClean="0"/>
              <a:t>? </a:t>
            </a:r>
            <a:endParaRPr lang="en-US" sz="32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CD49872E-8486-4BFB-9F7D-25A2615A4B3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969" t="9506" r="44255" b="22078"/>
          <a:stretch/>
        </p:blipFill>
        <p:spPr bwMode="auto">
          <a:xfrm>
            <a:off x="1017917" y="1578634"/>
            <a:ext cx="10015268" cy="4718649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371" y="6495690"/>
            <a:ext cx="944629" cy="3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3065</TotalTime>
  <Words>973</Words>
  <Application>Microsoft Office PowerPoint</Application>
  <PresentationFormat>Widescreen</PresentationFormat>
  <Paragraphs>137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medium-content-serif-font</vt:lpstr>
      <vt:lpstr>Symbol</vt:lpstr>
      <vt:lpstr>Office Theme</vt:lpstr>
      <vt:lpstr>PowerPoint Presentation</vt:lpstr>
      <vt:lpstr>What is Instacart?</vt:lpstr>
      <vt:lpstr>What do we have?</vt:lpstr>
      <vt:lpstr>PowerPoint Presentation</vt:lpstr>
      <vt:lpstr>Let’s have a deeper look at the data</vt:lpstr>
      <vt:lpstr>Exploratory Data Analysis</vt:lpstr>
      <vt:lpstr>When do people order?</vt:lpstr>
      <vt:lpstr>Frequency of Day of week vs Hour of day </vt:lpstr>
      <vt:lpstr>How are aisles organized within departments? </vt:lpstr>
      <vt:lpstr>PowerPoint Presentation</vt:lpstr>
      <vt:lpstr>When do they order again?</vt:lpstr>
      <vt:lpstr>Bestsellers</vt:lpstr>
      <vt:lpstr>How often are products from the department/aisle sold?</vt:lpstr>
      <vt:lpstr>PowerPoint Presentation</vt:lpstr>
      <vt:lpstr>Organic vs Non-organic</vt:lpstr>
      <vt:lpstr>PowerPoint Presentation</vt:lpstr>
      <vt:lpstr>Reordered items are put to the cart first!</vt:lpstr>
      <vt:lpstr>So what do people put into the cart first?</vt:lpstr>
      <vt:lpstr>Some interesting findings!</vt:lpstr>
      <vt:lpstr>Association analysis / Market Basket Analysis</vt:lpstr>
      <vt:lpstr>Let’s revise the terminology!</vt:lpstr>
      <vt:lpstr>Frequent items (support=0.02)</vt:lpstr>
      <vt:lpstr>Association Mining with support=0.005, confidence=0.1</vt:lpstr>
      <vt:lpstr>Recommendations</vt:lpstr>
      <vt:lpstr>Ensemble</vt:lpstr>
      <vt:lpstr>We used Boosting!</vt:lpstr>
      <vt:lpstr>Gradient Boosting</vt:lpstr>
      <vt:lpstr>Light GBM</vt:lpstr>
      <vt:lpstr>What is F1 SCORE?</vt:lpstr>
      <vt:lpstr>Feature extraction</vt:lpstr>
      <vt:lpstr>Feature selection</vt:lpstr>
      <vt:lpstr>Model Validation/ Testing</vt:lpstr>
      <vt:lpstr>Final Results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Nair</dc:creator>
  <cp:lastModifiedBy>Prashant Nair</cp:lastModifiedBy>
  <cp:revision>73</cp:revision>
  <dcterms:created xsi:type="dcterms:W3CDTF">2018-03-07T16:58:31Z</dcterms:created>
  <dcterms:modified xsi:type="dcterms:W3CDTF">2018-04-09T18:58:41Z</dcterms:modified>
</cp:coreProperties>
</file>