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6" r:id="rId6"/>
    <p:sldId id="261" r:id="rId7"/>
    <p:sldId id="264" r:id="rId8"/>
    <p:sldId id="270" r:id="rId9"/>
    <p:sldId id="260" r:id="rId10"/>
    <p:sldId id="269" r:id="rId11"/>
    <p:sldId id="262" r:id="rId12"/>
    <p:sldId id="272" r:id="rId13"/>
    <p:sldId id="271" r:id="rId14"/>
    <p:sldId id="259" r:id="rId15"/>
    <p:sldId id="265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3E9"/>
    <a:srgbClr val="EB5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F0FC1-FC13-451A-A3C2-48A7F8D163DA}" v="502" dt="2024-01-15T09:31:22.701"/>
    <p1510:client id="{366428CA-E480-4B8D-B097-CC12DB219E1A}" v="824" dt="2024-01-15T09:34:34.210"/>
    <p1510:client id="{8EE5E427-BE2A-4FA0-A8B1-78C748DF3298}" v="614" dt="2024-01-15T09:34:51.646"/>
    <p1510:client id="{B5DD7936-7716-E349-951A-0A908FB2ACF6}" v="266" dt="2024-01-15T09:38:53.661"/>
    <p1510:client id="{BB1F9CC0-B080-405E-BDD4-7EB149B43C7D}" v="732" vWet="734" dt="2024-01-15T09:38:51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0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3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5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7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47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31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78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78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0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1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7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0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410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6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2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23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4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3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6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2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D0655-D9D4-3B42-0270-025DB1EDF7B8}"/>
              </a:ext>
            </a:extLst>
          </p:cNvPr>
          <p:cNvSpPr txBox="1"/>
          <p:nvPr/>
        </p:nvSpPr>
        <p:spPr>
          <a:xfrm>
            <a:off x="4620986" y="137160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521DE0-1355-1A4F-9EF7-B7689F5FD336}"/>
              </a:ext>
            </a:extLst>
          </p:cNvPr>
          <p:cNvSpPr txBox="1"/>
          <p:nvPr/>
        </p:nvSpPr>
        <p:spPr>
          <a:xfrm>
            <a:off x="517071" y="2705725"/>
            <a:ext cx="1115785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Analisi sulle vendite e le sue componenti nel periodo 2022-2024</a:t>
            </a:r>
            <a:endParaRPr lang="it-IT" sz="440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-0.00903 L 0.37773 -0.2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2" name="Picture 1851671367">
            <a:extLst>
              <a:ext uri="{FF2B5EF4-FFF2-40B4-BE49-F238E27FC236}">
                <a16:creationId xmlns:a16="http://schemas.microsoft.com/office/drawing/2014/main" id="{94913B48-F047-7104-2BB4-9D0730742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" y="2337309"/>
            <a:ext cx="5384197" cy="3280035"/>
          </a:xfrm>
          <a:prstGeom prst="rect">
            <a:avLst/>
          </a:prstGeom>
        </p:spPr>
      </p:pic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9305CE9-7ED5-59F0-C036-DE6FD6FA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522" y="203534"/>
            <a:ext cx="5678905" cy="34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8DA9328-0DCA-2E39-AF88-41154050990C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BAB92B-7DDA-1CC9-FF37-8F231D1D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02" y="1448833"/>
            <a:ext cx="4289753" cy="3660828"/>
          </a:xfrm>
        </p:spPr>
        <p:txBody>
          <a:bodyPr>
            <a:normAutofit/>
          </a:bodyPr>
          <a:lstStyle/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Facendo riferimento alla Quantità disponibile (riferita all’inizio dell’anno 2022) è stato possibile individuare quali prodotti siano stati venduti ed è stato necessario un </a:t>
            </a:r>
            <a:r>
              <a:rPr lang="it-IT" sz="2200" err="1">
                <a:solidFill>
                  <a:srgbClr val="374151"/>
                </a:solidFill>
                <a:latin typeface="Roboto"/>
                <a:ea typeface="Roboto"/>
                <a:cs typeface="Roboto"/>
              </a:rPr>
              <a:t>restock</a:t>
            </a:r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 immediato. </a:t>
            </a:r>
            <a:endParaRPr lang="it-IT" sz="2200">
              <a:latin typeface="Roboto"/>
              <a:ea typeface="Roboto"/>
              <a:cs typeface="Roboto"/>
            </a:endParaRPr>
          </a:p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31 prodotti risultano esauriti.</a:t>
            </a:r>
            <a:endParaRPr lang="it-IT" sz="2200">
              <a:latin typeface="Roboto"/>
              <a:ea typeface="Roboto"/>
              <a:cs typeface="Roboto"/>
            </a:endParaRPr>
          </a:p>
          <a:p>
            <a:endParaRPr lang="it-IT" sz="4000" dirty="0">
              <a:solidFill>
                <a:srgbClr val="374151"/>
              </a:solidFill>
              <a:cs typeface="Calibri Light"/>
            </a:endParaRPr>
          </a:p>
        </p:txBody>
      </p:sp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73D5636D-3CCE-F2E8-4F12-2C088E5D45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75C516-2433-9C70-B1E3-871CB6D3BFCB}"/>
              </a:ext>
            </a:extLst>
          </p:cNvPr>
          <p:cNvSpPr txBox="1"/>
          <p:nvPr/>
        </p:nvSpPr>
        <p:spPr>
          <a:xfrm>
            <a:off x="5507306" y="6179298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662F1-2C56-2117-B8CE-16CC5AD8F947}"/>
              </a:ext>
            </a:extLst>
          </p:cNvPr>
          <p:cNvSpPr txBox="1"/>
          <p:nvPr/>
        </p:nvSpPr>
        <p:spPr>
          <a:xfrm>
            <a:off x="2448915" y="617929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C4B288-08B6-FFB5-5C00-FAEADCF5F2D2}"/>
              </a:ext>
            </a:extLst>
          </p:cNvPr>
          <p:cNvSpPr txBox="1"/>
          <p:nvPr/>
        </p:nvSpPr>
        <p:spPr>
          <a:xfrm>
            <a:off x="1301454" y="6179298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1C99-5198-E063-CCD6-18C7CA0DC540}"/>
              </a:ext>
            </a:extLst>
          </p:cNvPr>
          <p:cNvSpPr txBox="1"/>
          <p:nvPr/>
        </p:nvSpPr>
        <p:spPr>
          <a:xfrm>
            <a:off x="0" y="6179298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02601B-6287-990E-0DC8-BDBF129A983B}"/>
              </a:ext>
            </a:extLst>
          </p:cNvPr>
          <p:cNvSpPr txBox="1"/>
          <p:nvPr/>
        </p:nvSpPr>
        <p:spPr>
          <a:xfrm>
            <a:off x="4058327" y="6179298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11" name="Picture 8" descr="grafico nell'angolo">
            <a:extLst>
              <a:ext uri="{FF2B5EF4-FFF2-40B4-BE49-F238E27FC236}">
                <a16:creationId xmlns:a16="http://schemas.microsoft.com/office/drawing/2014/main" id="{C19580C6-ED11-B5AC-0405-A5961C0A5BA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pic>
        <p:nvPicPr>
          <p:cNvPr id="4" name="Segnaposto contenuto 3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54EACADA-DCF3-48AB-C286-B8BB2586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8602" y="1072537"/>
            <a:ext cx="3221878" cy="4543717"/>
          </a:xfrm>
        </p:spPr>
      </p:pic>
    </p:spTree>
    <p:extLst>
      <p:ext uri="{BB962C8B-B14F-4D97-AF65-F5344CB8AC3E}">
        <p14:creationId xmlns:p14="http://schemas.microsoft.com/office/powerpoint/2010/main" val="11918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F0A5127-29E8-155A-2684-4F3C5EE7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26F39ABF-9A8A-59DE-1451-53916FC7E8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5" name="Picture 8" descr="grafico nell'angolo">
            <a:extLst>
              <a:ext uri="{FF2B5EF4-FFF2-40B4-BE49-F238E27FC236}">
                <a16:creationId xmlns:a16="http://schemas.microsoft.com/office/drawing/2014/main" id="{C86F7DD0-563A-1BF2-D366-BC875941173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306595-F19D-1455-E923-20B3954F2FEF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A041B4-C5A4-8724-13A4-2CEA7EAB7202}"/>
              </a:ext>
            </a:extLst>
          </p:cNvPr>
          <p:cNvSpPr txBox="1"/>
          <p:nvPr/>
        </p:nvSpPr>
        <p:spPr>
          <a:xfrm>
            <a:off x="5507306" y="6200745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5347EA-2DD8-4660-F4A6-AEBE2DC8B343}"/>
              </a:ext>
            </a:extLst>
          </p:cNvPr>
          <p:cNvSpPr txBox="1"/>
          <p:nvPr/>
        </p:nvSpPr>
        <p:spPr>
          <a:xfrm>
            <a:off x="2448915" y="620074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964045-FC1F-8DBD-040A-6EFDE5DDEB96}"/>
              </a:ext>
            </a:extLst>
          </p:cNvPr>
          <p:cNvSpPr txBox="1"/>
          <p:nvPr/>
        </p:nvSpPr>
        <p:spPr>
          <a:xfrm>
            <a:off x="1301454" y="6200745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95B9E3-A702-D9FB-DA4F-CE3FB936C36E}"/>
              </a:ext>
            </a:extLst>
          </p:cNvPr>
          <p:cNvSpPr txBox="1"/>
          <p:nvPr/>
        </p:nvSpPr>
        <p:spPr>
          <a:xfrm>
            <a:off x="0" y="6200745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02682F-8AB7-4E21-07AC-1957699603EE}"/>
              </a:ext>
            </a:extLst>
          </p:cNvPr>
          <p:cNvSpPr txBox="1"/>
          <p:nvPr/>
        </p:nvSpPr>
        <p:spPr>
          <a:xfrm>
            <a:off x="4058327" y="6200745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753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500960" y="5972621"/>
            <a:ext cx="11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099051" y="5972621"/>
            <a:ext cx="129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389799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Imagen 2" descr="Imagen que contiene Escala de tiempo">
            <a:extLst>
              <a:ext uri="{FF2B5EF4-FFF2-40B4-BE49-F238E27FC236}">
                <a16:creationId xmlns:a16="http://schemas.microsoft.com/office/drawing/2014/main" id="{EB23C5A5-C7A4-B4EF-2A83-F638919E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421607"/>
            <a:ext cx="8315324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737006" y="5972621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119895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53492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53DE944A-D3C1-D280-560F-D553B97B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39990"/>
              </p:ext>
            </p:extLst>
          </p:nvPr>
        </p:nvGraphicFramePr>
        <p:xfrm>
          <a:off x="2398280" y="2034958"/>
          <a:ext cx="3056339" cy="118843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52943">
                  <a:extLst>
                    <a:ext uri="{9D8B030D-6E8A-4147-A177-3AD203B41FA5}">
                      <a16:colId xmlns:a16="http://schemas.microsoft.com/office/drawing/2014/main" val="1327342186"/>
                    </a:ext>
                  </a:extLst>
                </a:gridCol>
                <a:gridCol w="634048">
                  <a:extLst>
                    <a:ext uri="{9D8B030D-6E8A-4147-A177-3AD203B41FA5}">
                      <a16:colId xmlns:a16="http://schemas.microsoft.com/office/drawing/2014/main" val="3438298197"/>
                    </a:ext>
                  </a:extLst>
                </a:gridCol>
                <a:gridCol w="869348">
                  <a:extLst>
                    <a:ext uri="{9D8B030D-6E8A-4147-A177-3AD203B41FA5}">
                      <a16:colId xmlns:a16="http://schemas.microsoft.com/office/drawing/2014/main" val="650546497"/>
                    </a:ext>
                  </a:extLst>
                </a:gridCol>
              </a:tblGrid>
              <a:tr h="464167">
                <a:tc>
                  <a:txBody>
                    <a:bodyPr/>
                    <a:lstStyle/>
                    <a:p>
                      <a:pPr algn="l"/>
                      <a:endParaRPr lang="it-IT" sz="1100">
                        <a:solidFill>
                          <a:srgbClr val="EB58FA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3</a:t>
                      </a:r>
                      <a:r>
                        <a:rPr lang="it-IT" sz="1100">
                          <a:solidFill>
                            <a:srgbClr val="666666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stelle</a:t>
                      </a: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4/5 stelle</a:t>
                      </a:r>
                      <a:br>
                        <a:rPr lang="it-IT" sz="1200">
                          <a:effectLst/>
                        </a:rPr>
                      </a:b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32997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Abbigliamento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68,01%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31,99%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55971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Elettronica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67,54%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32,46%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8968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Libri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66,46%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33,54%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10300"/>
                  </a:ext>
                </a:extLst>
              </a:tr>
            </a:tbl>
          </a:graphicData>
        </a:graphic>
      </p:graphicFrame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A857787-7DB6-A8E3-F3AE-5193A3B91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06" y="1478609"/>
            <a:ext cx="5668787" cy="27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716C-6775-FF96-4C26-A83BE34E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0C646899-8755-FE57-4DF5-D9BB6E8D5C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DA516C3F-5244-F041-1C8E-2DEC132DBE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73453E-F8F4-5541-A46C-FD11E231558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156FE0-FA19-CFC7-B1D4-F50E12FD158F}"/>
              </a:ext>
            </a:extLst>
          </p:cNvPr>
          <p:cNvSpPr txBox="1"/>
          <p:nvPr/>
        </p:nvSpPr>
        <p:spPr>
          <a:xfrm>
            <a:off x="1140459" y="11404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Analisi future  </a:t>
            </a:r>
            <a:endParaRPr lang="it-IT">
              <a:cs typeface="Calibr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0711E-1BB8-685D-20E2-4C32C1CE5756}"/>
              </a:ext>
            </a:extLst>
          </p:cNvPr>
          <p:cNvSpPr txBox="1"/>
          <p:nvPr/>
        </p:nvSpPr>
        <p:spPr>
          <a:xfrm>
            <a:off x="1732845" y="2184400"/>
            <a:ext cx="88015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Merce che viene messa nel carrello senza finalizzare l’acquisto.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 dei desideri di ciascun utente per definire meglio il profilo di un cliente poco convinto. 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più approfondita  delle recensioni per comprendere come migliorare i punteggi di ogni categoria, se serve un miglioramento della qualità e/o altro.</a:t>
            </a:r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endParaRPr lang="it-IT" dirty="0">
              <a:ea typeface="+mn-lt"/>
              <a:cs typeface="+mn-lt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 panose="020F0502020204030204"/>
              <a:cs typeface="Calibri"/>
            </a:endParaRPr>
          </a:p>
          <a:p>
            <a:endParaRPr lang="it-IT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44E1-661F-685C-1CF3-EB607CB4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D71D876E-81D1-FBC4-68F9-EA66D02A46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049CFE0-A8FB-EC13-B8A0-A73AC1429A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7D6ADE-93D3-E34E-9653-20373E459AC2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6D2A98-A543-AC6F-DD16-E3208ED8E6D3}"/>
              </a:ext>
            </a:extLst>
          </p:cNvPr>
          <p:cNvSpPr txBox="1"/>
          <p:nvPr/>
        </p:nvSpPr>
        <p:spPr>
          <a:xfrm>
            <a:off x="1732845" y="2184400"/>
            <a:ext cx="8801569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"Abbigliamento" si consiglia un'analisi più approfondita per comprendere perché ha ottenuto punteggi più alti a Settembre. Ci potrebbe essere un elemento specifico che i clienti hanno apprezzato.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"Elettronica" ha una variazione considerevole. Si consiglia di esaminare le recensioni per identificare le cause di queste variazioni e cercare di migliorare in base ai feedback ricevuti.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"Libri" avendo una prestazione più stabile, si consiglia di esaminare le recensioni per individuare eventuali punti di forza o aree di miglioramento.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Nelle categorie prodotto bisogna  fare un analisi approfondita sulle recensioni a causa delle variazioni notevoli. 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Fare approfondimento sulla </a:t>
            </a:r>
            <a:r>
              <a:rPr lang="it-IT" err="1">
                <a:ea typeface="Calibri"/>
                <a:cs typeface="Calibri"/>
              </a:rPr>
              <a:t>stagionalita'</a:t>
            </a:r>
            <a:r>
              <a:rPr lang="it-IT">
                <a:ea typeface="Calibri"/>
                <a:cs typeface="Calibri"/>
              </a:rPr>
              <a:t> delle vendite comune</a:t>
            </a: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CC7C34-4CA0-2809-9ECC-AFB0C0C20B11}"/>
              </a:ext>
            </a:extLst>
          </p:cNvPr>
          <p:cNvSpPr txBox="1"/>
          <p:nvPr/>
        </p:nvSpPr>
        <p:spPr>
          <a:xfrm>
            <a:off x="1140459" y="11404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Analisi future  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7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44E1-661F-685C-1CF3-EB607CB4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D71D876E-81D1-FBC4-68F9-EA66D02A46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049CFE0-A8FB-EC13-B8A0-A73AC1429A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7D6ADE-93D3-E34E-9653-20373E459AC2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93F9C0-4E16-740D-E4BD-0B1070805B79}"/>
              </a:ext>
            </a:extLst>
          </p:cNvPr>
          <p:cNvSpPr txBox="1"/>
          <p:nvPr/>
        </p:nvSpPr>
        <p:spPr>
          <a:xfrm>
            <a:off x="1601422" y="848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Conclusioni e proposte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6D2A98-A543-AC6F-DD16-E3208ED8E6D3}"/>
              </a:ext>
            </a:extLst>
          </p:cNvPr>
          <p:cNvSpPr txBox="1"/>
          <p:nvPr/>
        </p:nvSpPr>
        <p:spPr>
          <a:xfrm>
            <a:off x="1695215" y="2880548"/>
            <a:ext cx="880156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In generale si pensa che una </a:t>
            </a:r>
            <a:r>
              <a:rPr lang="it-IT" b="1">
                <a:latin typeface="Roboto"/>
                <a:ea typeface="Roboto"/>
                <a:cs typeface="Roboto"/>
              </a:rPr>
              <a:t>miglior comunicazione</a:t>
            </a:r>
            <a:r>
              <a:rPr lang="it-IT">
                <a:latin typeface="Roboto"/>
                <a:ea typeface="Roboto"/>
                <a:cs typeface="Roboto"/>
              </a:rPr>
              <a:t> ed sistema di offerte basate sull’esigenza dell’utente possa offrire un generale miglioramento delle statistiche appena discusse.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Migliorare l'efficienza della face dell'</a:t>
            </a:r>
            <a:r>
              <a:rPr lang="it-IT" b="1">
                <a:latin typeface="Roboto"/>
                <a:ea typeface="Roboto"/>
                <a:cs typeface="Roboto"/>
              </a:rPr>
              <a:t>elaborazione dell'ordine</a:t>
            </a:r>
            <a:r>
              <a:rPr lang="it-IT">
                <a:latin typeface="Roboto"/>
                <a:ea typeface="Roboto"/>
                <a:cs typeface="Roboto"/>
              </a:rPr>
              <a:t>, a causa dei lunghi tempi di attesa attuali e richiamare le singole aziende di spedizione. 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Sarebbe utile concentrare le </a:t>
            </a:r>
            <a:r>
              <a:rPr lang="it-IT" b="1">
                <a:latin typeface="Roboto"/>
                <a:ea typeface="Roboto"/>
                <a:cs typeface="Roboto"/>
              </a:rPr>
              <a:t>promozioni </a:t>
            </a:r>
            <a:r>
              <a:rPr lang="it-IT">
                <a:latin typeface="Roboto"/>
                <a:ea typeface="Roboto"/>
                <a:cs typeface="Roboto"/>
              </a:rPr>
              <a:t>nei periodi individuati come più critici in termini di vendite durante l'anno. </a:t>
            </a: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 panose="02000000000000000000" pitchFamily="2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4A0F2B-7A25-BFC4-40C5-09E2A8F5A329}"/>
              </a:ext>
            </a:extLst>
          </p:cNvPr>
          <p:cNvSpPr txBox="1"/>
          <p:nvPr/>
        </p:nvSpPr>
        <p:spPr>
          <a:xfrm>
            <a:off x="622771" y="1676400"/>
            <a:ext cx="112004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/>
              <a:t>La nostra azienda </a:t>
            </a:r>
            <a:r>
              <a:rPr lang="it-IT" i="1"/>
              <a:t>Sognare S.p.A</a:t>
            </a:r>
            <a:r>
              <a:rPr lang="it-IT"/>
              <a:t>. nel 2022 ha raggiunto un fatturato di circa </a:t>
            </a:r>
            <a:r>
              <a:rPr lang="it-IT" b="1"/>
              <a:t>650.000</a:t>
            </a:r>
            <a:r>
              <a:rPr lang="it-IT"/>
              <a:t> euro, questo buon risultato ci porta a voler migliorare, infatti abbiamo stabilito un obiettivo, ovvero riuscire a raggiungere un aumento del </a:t>
            </a:r>
            <a:r>
              <a:rPr lang="it-IT" b="1"/>
              <a:t>10%</a:t>
            </a:r>
            <a:r>
              <a:rPr lang="it-IT"/>
              <a:t> entro il 2025, che ci permetterebbe di raggiungere un fatturato di</a:t>
            </a:r>
            <a:r>
              <a:rPr lang="it-IT" b="1"/>
              <a:t> 715.000</a:t>
            </a:r>
            <a:r>
              <a:rPr lang="it-IT"/>
              <a:t> euro.</a:t>
            </a:r>
          </a:p>
        </p:txBody>
      </p:sp>
    </p:spTree>
    <p:extLst>
      <p:ext uri="{BB962C8B-B14F-4D97-AF65-F5344CB8AC3E}">
        <p14:creationId xmlns:p14="http://schemas.microsoft.com/office/powerpoint/2010/main" val="19271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>
            <a:off x="1140459" y="114045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Temi dell’analisi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1958803" y="4624597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958803" y="315977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988112" y="2574181"/>
            <a:ext cx="10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1958803" y="2021430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1988111" y="3864184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B0A02B-73C7-D857-9EC3-1FB2995B4C33}"/>
              </a:ext>
            </a:extLst>
          </p:cNvPr>
          <p:cNvSpPr txBox="1"/>
          <p:nvPr/>
        </p:nvSpPr>
        <p:spPr>
          <a:xfrm>
            <a:off x="5083445" y="2036819"/>
            <a:ext cx="332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transazioni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1F9885-E858-E69E-0E36-BBD3A2B78179}"/>
              </a:ext>
            </a:extLst>
          </p:cNvPr>
          <p:cNvSpPr txBox="1"/>
          <p:nvPr/>
        </p:nvSpPr>
        <p:spPr>
          <a:xfrm>
            <a:off x="5083444" y="4620448"/>
            <a:ext cx="443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recensioni dei prodotti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7871FA-BF37-18BA-F90D-21DCC9EE9D04}"/>
              </a:ext>
            </a:extLst>
          </p:cNvPr>
          <p:cNvSpPr txBox="1"/>
          <p:nvPr/>
        </p:nvSpPr>
        <p:spPr>
          <a:xfrm>
            <a:off x="5083445" y="3179652"/>
            <a:ext cx="34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delle spedizioni, dei corrieri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059EB1-196D-0594-C5D0-F6325D83A39A}"/>
              </a:ext>
            </a:extLst>
          </p:cNvPr>
          <p:cNvSpPr txBox="1"/>
          <p:nvPr/>
        </p:nvSpPr>
        <p:spPr>
          <a:xfrm>
            <a:off x="5083445" y="2593907"/>
            <a:ext cx="519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dei clienti registrati, dei loro acquisti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F12295-2CC7-4B7B-5B93-E61AFEA1D4F8}"/>
              </a:ext>
            </a:extLst>
          </p:cNvPr>
          <p:cNvSpPr txBox="1"/>
          <p:nvPr/>
        </p:nvSpPr>
        <p:spPr>
          <a:xfrm>
            <a:off x="5083444" y="3889965"/>
            <a:ext cx="43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dei prodotti e della loro distribuzione</a:t>
            </a:r>
          </a:p>
        </p:txBody>
      </p:sp>
    </p:spTree>
    <p:extLst>
      <p:ext uri="{BB962C8B-B14F-4D97-AF65-F5344CB8AC3E}">
        <p14:creationId xmlns:p14="http://schemas.microsoft.com/office/powerpoint/2010/main" val="20512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/>
      <p:bldP spid="9" grpId="0"/>
      <p:bldP spid="10" grpId="0"/>
      <p:bldP spid="11" grpId="0"/>
      <p:bldP spid="12" grpId="0"/>
      <p:bldP spid="2" grpId="0"/>
      <p:bldP spid="3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514">
            <a:off x="180835" y="872705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315458" y="5972621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89579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037047" y="5972621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16375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3CB2B3-80A1-7B6B-EBDF-4BFB230F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571942"/>
            <a:ext cx="4074160" cy="27489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FE91DB-6419-D6B1-9879-87152C95DFAF}"/>
              </a:ext>
            </a:extLst>
          </p:cNvPr>
          <p:cNvSpPr txBox="1"/>
          <p:nvPr/>
        </p:nvSpPr>
        <p:spPr>
          <a:xfrm>
            <a:off x="141478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Vendite Mensili 2023</a:t>
            </a:r>
            <a:endParaRPr lang="it-IT"/>
          </a:p>
        </p:txBody>
      </p:sp>
      <p:pic>
        <p:nvPicPr>
          <p:cNvPr id="13" name="Immagine 12" descr="Immagine che contiene schermata, testo, logo, Carattere&#10;&#10;Descrizione generata automaticamente">
            <a:extLst>
              <a:ext uri="{FF2B5EF4-FFF2-40B4-BE49-F238E27FC236}">
                <a16:creationId xmlns:a16="http://schemas.microsoft.com/office/drawing/2014/main" id="{101CF446-79A8-83DD-5E60-1C9A302F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1794192"/>
            <a:ext cx="4248150" cy="231457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D1CD46-F4E2-8BA7-024F-13FF0F3C6963}"/>
              </a:ext>
            </a:extLst>
          </p:cNvPr>
          <p:cNvSpPr txBox="1"/>
          <p:nvPr/>
        </p:nvSpPr>
        <p:spPr>
          <a:xfrm>
            <a:off x="759714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Q. venduta per categoria</a:t>
            </a:r>
            <a:endParaRPr lang="it-IT"/>
          </a:p>
        </p:txBody>
      </p:sp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D727F9A-3C46-73D6-A022-F71216FF002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98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68371-69BE-6264-46CD-1744B4C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57" y="2018379"/>
            <a:ext cx="299590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Variazione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mensile</a:t>
            </a:r>
            <a:endPara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00135E-22A8-8881-2EB0-ABAB975E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32" y="363661"/>
            <a:ext cx="4880287" cy="5123661"/>
          </a:xfrm>
          <a:prstGeom prst="rect">
            <a:avLst/>
          </a:prstGeom>
        </p:spPr>
      </p:pic>
      <p:pic>
        <p:nvPicPr>
          <p:cNvPr id="5" name="Picture 5" descr="grafico nel piè di pagina">
            <a:extLst>
              <a:ext uri="{FF2B5EF4-FFF2-40B4-BE49-F238E27FC236}">
                <a16:creationId xmlns:a16="http://schemas.microsoft.com/office/drawing/2014/main" id="{E219B043-7805-F0FF-B4FC-B0B14D22FC6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6" name="Picture 8" descr="grafico nell'angolo">
            <a:extLst>
              <a:ext uri="{FF2B5EF4-FFF2-40B4-BE49-F238E27FC236}">
                <a16:creationId xmlns:a16="http://schemas.microsoft.com/office/drawing/2014/main" id="{B4E9D2A2-1C4B-EE22-9D90-060F440BAD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6F5565-F2F8-B0ED-9C31-F343FEA4DA6C}"/>
              </a:ext>
            </a:extLst>
          </p:cNvPr>
          <p:cNvSpPr txBox="1"/>
          <p:nvPr/>
        </p:nvSpPr>
        <p:spPr>
          <a:xfrm rot="18897514">
            <a:off x="288518" y="764756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44673D-6587-9C9D-24B5-649258B31556}"/>
              </a:ext>
            </a:extLst>
          </p:cNvPr>
          <p:cNvSpPr txBox="1"/>
          <p:nvPr/>
        </p:nvSpPr>
        <p:spPr>
          <a:xfrm>
            <a:off x="4360587" y="6005672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D63B77-F9F4-5F22-BCBB-542B25F3858A}"/>
              </a:ext>
            </a:extLst>
          </p:cNvPr>
          <p:cNvSpPr txBox="1"/>
          <p:nvPr/>
        </p:nvSpPr>
        <p:spPr>
          <a:xfrm>
            <a:off x="1940923" y="6005672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472522-AC23-59DB-5234-2786D7453BDD}"/>
              </a:ext>
            </a:extLst>
          </p:cNvPr>
          <p:cNvSpPr txBox="1"/>
          <p:nvPr/>
        </p:nvSpPr>
        <p:spPr>
          <a:xfrm>
            <a:off x="1082176" y="6005672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4C7541-6E21-9AA8-BFDD-C25A9194D1C7}"/>
              </a:ext>
            </a:extLst>
          </p:cNvPr>
          <p:cNvSpPr txBox="1"/>
          <p:nvPr/>
        </p:nvSpPr>
        <p:spPr>
          <a:xfrm>
            <a:off x="45128" y="6005672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F6C8EF-3924-2389-61BF-5C092599730C}"/>
              </a:ext>
            </a:extLst>
          </p:cNvPr>
          <p:cNvSpPr txBox="1"/>
          <p:nvPr/>
        </p:nvSpPr>
        <p:spPr>
          <a:xfrm>
            <a:off x="3208885" y="6005672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526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438920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29018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Picture 1672075163" descr="Immagine che contiene rosa&#10;&#10;Descrizione generata automaticamente">
            <a:extLst>
              <a:ext uri="{FF2B5EF4-FFF2-40B4-BE49-F238E27FC236}">
                <a16:creationId xmlns:a16="http://schemas.microsoft.com/office/drawing/2014/main" id="{D699FC64-C303-0588-1781-383D090AA3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0" t="36342" r="40642" b="40234"/>
          <a:stretch/>
        </p:blipFill>
        <p:spPr bwMode="auto">
          <a:xfrm>
            <a:off x="2056110" y="1072481"/>
            <a:ext cx="3683275" cy="2425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F8E2CE-9ED2-0557-9701-EF2C70C6C54D}"/>
              </a:ext>
            </a:extLst>
          </p:cNvPr>
          <p:cNvSpPr txBox="1"/>
          <p:nvPr/>
        </p:nvSpPr>
        <p:spPr>
          <a:xfrm>
            <a:off x="2111728" y="3668725"/>
            <a:ext cx="45747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Nel gennaio del 2023 si è registrato un incredibile calo dei nuovi iscritti, pari addirittura a –398 nuovi iscritti rispetto all’anno precedente. </a:t>
            </a:r>
            <a:endParaRPr lang="it-IT">
              <a:cs typeface="Calibri"/>
            </a:endParaRPr>
          </a:p>
        </p:txBody>
      </p:sp>
      <p:pic>
        <p:nvPicPr>
          <p:cNvPr id="15" name="Immagine 1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65EDDEAD-D896-62EF-8C85-7869AA49C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94" y="1143626"/>
            <a:ext cx="4978144" cy="372755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BECE4B-04A3-6AF1-EA7F-014E3AB64271}"/>
              </a:ext>
            </a:extLst>
          </p:cNvPr>
          <p:cNvSpPr txBox="1"/>
          <p:nvPr/>
        </p:nvSpPr>
        <p:spPr>
          <a:xfrm>
            <a:off x="3299459" y="935304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Cliente medio</a:t>
            </a:r>
            <a:endParaRPr lang="it-IT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1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F560-E1AA-C960-FB81-BFC37CB6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4F2F1E3-FEAB-6F92-9A16-2881A484A7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F36343B-19C7-164A-F851-D100B34C62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EF9385-8617-2459-7C5C-2DF8254E08B8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0CA58-81C5-7518-D9E1-B09FAC684A87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C11760-AC84-0608-723F-EA71345B9ACD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8E0313-E2C3-4E90-01CF-E4C10E324DE5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231A9-5B74-DE54-9813-8FE222BEE7AC}"/>
              </a:ext>
            </a:extLst>
          </p:cNvPr>
          <p:cNvSpPr txBox="1"/>
          <p:nvPr/>
        </p:nvSpPr>
        <p:spPr>
          <a:xfrm>
            <a:off x="1193992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49C14F-C3D1-8D50-8606-677CFF976E6A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0D15FB-36CE-9377-2EB6-E68AD5F55ABA}"/>
              </a:ext>
            </a:extLst>
          </p:cNvPr>
          <p:cNvSpPr txBox="1"/>
          <p:nvPr/>
        </p:nvSpPr>
        <p:spPr>
          <a:xfrm>
            <a:off x="405832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50E7D331-3984-82ED-7858-80A40BD2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30" y="1564436"/>
            <a:ext cx="1722228" cy="37291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CE1392-CAB4-B303-5B33-90F849BCE457}"/>
              </a:ext>
            </a:extLst>
          </p:cNvPr>
          <p:cNvSpPr txBox="1"/>
          <p:nvPr/>
        </p:nvSpPr>
        <p:spPr>
          <a:xfrm>
            <a:off x="3933645" y="1963947"/>
            <a:ext cx="6395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23 clienti sono tornati a ricomprare lo stesso prodotto, ovvero il </a:t>
            </a:r>
            <a:r>
              <a:rPr lang="it-IT" b="1"/>
              <a:t>6%</a:t>
            </a:r>
            <a:r>
              <a:rPr lang="it-IT"/>
              <a:t> dei clienti che hanno effettuato un secondo acquisto.</a:t>
            </a:r>
          </a:p>
          <a:p>
            <a:endParaRPr lang="it-IT" b="1"/>
          </a:p>
          <a:p>
            <a:br>
              <a:rPr lang="it-IT"/>
            </a:br>
            <a:r>
              <a:rPr lang="it-IT"/>
              <a:t>il </a:t>
            </a:r>
            <a:r>
              <a:rPr lang="it-IT" b="1"/>
              <a:t>10 %</a:t>
            </a:r>
            <a:r>
              <a:rPr lang="it-IT"/>
              <a:t> degli utenti iscritti, 475 clienti hanno effettuato almeno una transazione, su un totale di 5000 utenti registrati sul sito. Il 90% degli utenti registrati non ha acquistato nulla su un totale pari a 4525. </a:t>
            </a:r>
          </a:p>
          <a:p>
            <a:endParaRPr lang="it-IT"/>
          </a:p>
          <a:p>
            <a:r>
              <a:rPr lang="it-IT"/>
              <a:t>Il </a:t>
            </a:r>
            <a:r>
              <a:rPr lang="it-IT" b="1"/>
              <a:t>90%</a:t>
            </a:r>
            <a:r>
              <a:rPr lang="it-IT"/>
              <a:t> (429) dei clienti ha acquistato più di un prodotto su un totale di 475,</a:t>
            </a:r>
          </a:p>
        </p:txBody>
      </p:sp>
    </p:spTree>
    <p:extLst>
      <p:ext uri="{BB962C8B-B14F-4D97-AF65-F5344CB8AC3E}">
        <p14:creationId xmlns:p14="http://schemas.microsoft.com/office/powerpoint/2010/main" val="18414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3C5EA05-C866-65A3-0019-0D97A319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46" y="1701479"/>
            <a:ext cx="3195051" cy="31950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527C87-C8B9-4B55-1999-7BC56262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27" y="1730054"/>
            <a:ext cx="3931123" cy="31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8B330F-79F4-BD51-CB15-DF00B15FB490}"/>
              </a:ext>
            </a:extLst>
          </p:cNvPr>
          <p:cNvSpPr txBox="1"/>
          <p:nvPr/>
        </p:nvSpPr>
        <p:spPr>
          <a:xfrm>
            <a:off x="5619644" y="1083356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Stato delle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consegne</a:t>
            </a:r>
          </a:p>
        </p:txBody>
      </p:sp>
    </p:spTree>
    <p:extLst>
      <p:ext uri="{BB962C8B-B14F-4D97-AF65-F5344CB8AC3E}">
        <p14:creationId xmlns:p14="http://schemas.microsoft.com/office/powerpoint/2010/main" val="29699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-5084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946F0E0-6CAA-E2E3-7239-8B745D62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26" y="1651306"/>
            <a:ext cx="2944141" cy="2944141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12C876-7D20-0991-1FAE-074E3A3D7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7773"/>
              </p:ext>
            </p:extLst>
          </p:nvPr>
        </p:nvGraphicFramePr>
        <p:xfrm>
          <a:off x="7856881" y="1319824"/>
          <a:ext cx="2633488" cy="118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669">
                  <a:extLst>
                    <a:ext uri="{9D8B030D-6E8A-4147-A177-3AD203B41FA5}">
                      <a16:colId xmlns:a16="http://schemas.microsoft.com/office/drawing/2014/main" val="767975320"/>
                    </a:ext>
                  </a:extLst>
                </a:gridCol>
                <a:gridCol w="762181">
                  <a:extLst>
                    <a:ext uri="{9D8B030D-6E8A-4147-A177-3AD203B41FA5}">
                      <a16:colId xmlns:a16="http://schemas.microsoft.com/office/drawing/2014/main" val="637335705"/>
                    </a:ext>
                  </a:extLst>
                </a:gridCol>
                <a:gridCol w="935638">
                  <a:extLst>
                    <a:ext uri="{9D8B030D-6E8A-4147-A177-3AD203B41FA5}">
                      <a16:colId xmlns:a16="http://schemas.microsoft.com/office/drawing/2014/main" val="2902028325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Categoria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Corriere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Posta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4920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Abbigliamento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53,5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57,17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413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Elettronica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59,67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52,6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8076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Libri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57,52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4478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499F744-B63F-C069-77A9-BE56248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87327"/>
              </p:ext>
            </p:extLst>
          </p:nvPr>
        </p:nvGraphicFramePr>
        <p:xfrm>
          <a:off x="7701554" y="2840362"/>
          <a:ext cx="2944141" cy="2148748"/>
        </p:xfrm>
        <a:graphic>
          <a:graphicData uri="http://schemas.openxmlformats.org/drawingml/2006/table">
            <a:tbl>
              <a:tblPr/>
              <a:tblGrid>
                <a:gridCol w="984957">
                  <a:extLst>
                    <a:ext uri="{9D8B030D-6E8A-4147-A177-3AD203B41FA5}">
                      <a16:colId xmlns:a16="http://schemas.microsoft.com/office/drawing/2014/main" val="4210602316"/>
                    </a:ext>
                  </a:extLst>
                </a:gridCol>
                <a:gridCol w="1184688">
                  <a:extLst>
                    <a:ext uri="{9D8B030D-6E8A-4147-A177-3AD203B41FA5}">
                      <a16:colId xmlns:a16="http://schemas.microsoft.com/office/drawing/2014/main" val="3347917592"/>
                    </a:ext>
                  </a:extLst>
                </a:gridCol>
                <a:gridCol w="774496">
                  <a:extLst>
                    <a:ext uri="{9D8B030D-6E8A-4147-A177-3AD203B41FA5}">
                      <a16:colId xmlns:a16="http://schemas.microsoft.com/office/drawing/2014/main" val="3854337396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Categoria</a:t>
                      </a:r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Metodo Spedizione</a:t>
                      </a:r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Giorni</a:t>
                      </a:r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86881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196,5 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1395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175,9 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7532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206,2 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6226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187,5 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9943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175,8 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6177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199,4 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50680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0DB2E3-51B0-CBEE-4F97-04EA5103C582}"/>
              </a:ext>
            </a:extLst>
          </p:cNvPr>
          <p:cNvSpPr txBox="1"/>
          <p:nvPr/>
        </p:nvSpPr>
        <p:spPr>
          <a:xfrm>
            <a:off x="4309945" y="84648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Tempi di elaborazione e spedizione</a:t>
            </a:r>
          </a:p>
        </p:txBody>
      </p:sp>
    </p:spTree>
    <p:extLst>
      <p:ext uri="{BB962C8B-B14F-4D97-AF65-F5344CB8AC3E}">
        <p14:creationId xmlns:p14="http://schemas.microsoft.com/office/powerpoint/2010/main" val="37897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A2E9-430D-9E2E-A3C5-3C5F10CC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5670DA4A-72C8-3CB4-5B63-F4D9F76026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6438F23E-06CD-8694-2A15-05E42EF45DE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66A5A0-FDAF-2140-90CC-EF51DA3FFEC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3180FC-45A3-5013-3707-6DA9635708BB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0CAEC0-6916-29A5-945A-6184D1CE97EA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0B26DF-5078-4748-5D8B-1BCA23E2CF82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74FA5B-8ED4-BBDA-3E78-2A5F335946BA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8A44F-F686-8D07-AA5C-658EB0097D52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24D2F4-F378-DD8E-1914-8D2AAAB48A04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751744-5867-4011-36D0-8600E7721DFC}"/>
              </a:ext>
            </a:extLst>
          </p:cNvPr>
          <p:cNvSpPr txBox="1"/>
          <p:nvPr/>
        </p:nvSpPr>
        <p:spPr>
          <a:xfrm>
            <a:off x="2889586" y="352926"/>
            <a:ext cx="46080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solidFill>
                  <a:srgbClr val="E01B84"/>
                </a:solidFill>
                <a:latin typeface="Roboto"/>
              </a:rPr>
              <a:t>Analisi dei prodotti Bestseller</a:t>
            </a:r>
            <a:endParaRPr lang="it-IT" sz="2000" b="1">
              <a:solidFill>
                <a:srgbClr val="E01B84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4" name="Immagine 1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65D2FFE-6E50-2126-DE30-228735C7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89" y="927685"/>
            <a:ext cx="4466223" cy="47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750</Words>
  <Application>Microsoft Macintosh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2013 - Tema 2022</vt:lpstr>
      <vt:lpstr>Office 2013 - Tema 2022</vt:lpstr>
      <vt:lpstr>Presentazione standard di PowerPoint</vt:lpstr>
      <vt:lpstr>Presentazione standard di PowerPoint</vt:lpstr>
      <vt:lpstr>Presentazione standard di PowerPoint</vt:lpstr>
      <vt:lpstr>Variazione delle vendite mensile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Facendo riferimento alla Quantità disponibile (riferita all’inizio dell’anno 2022) è stato possibile individuare quali prodotti siano stati venduti ed è stato necessario un restock immediato.  31 prodotti risultano esauriti.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Zanoni</dc:creator>
  <cp:lastModifiedBy>Federico Zanoni</cp:lastModifiedBy>
  <cp:revision>1</cp:revision>
  <dcterms:created xsi:type="dcterms:W3CDTF">2024-01-13T20:53:18Z</dcterms:created>
  <dcterms:modified xsi:type="dcterms:W3CDTF">2024-01-15T09:38:53Z</dcterms:modified>
</cp:coreProperties>
</file>