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1"/>
  </p:notesMasterIdLst>
  <p:sldIdLst>
    <p:sldId id="401" r:id="rId5"/>
    <p:sldId id="405" r:id="rId6"/>
    <p:sldId id="421" r:id="rId7"/>
    <p:sldId id="396" r:id="rId8"/>
    <p:sldId id="412" r:id="rId9"/>
    <p:sldId id="422" r:id="rId10"/>
    <p:sldId id="402" r:id="rId11"/>
    <p:sldId id="411" r:id="rId12"/>
    <p:sldId id="397" r:id="rId13"/>
    <p:sldId id="413" r:id="rId14"/>
    <p:sldId id="423" r:id="rId15"/>
    <p:sldId id="415" r:id="rId16"/>
    <p:sldId id="424" r:id="rId17"/>
    <p:sldId id="414" r:id="rId18"/>
    <p:sldId id="404" r:id="rId19"/>
    <p:sldId id="425" r:id="rId20"/>
    <p:sldId id="417" r:id="rId21"/>
    <p:sldId id="426" r:id="rId22"/>
    <p:sldId id="418" r:id="rId23"/>
    <p:sldId id="427" r:id="rId24"/>
    <p:sldId id="419" r:id="rId25"/>
    <p:sldId id="428" r:id="rId26"/>
    <p:sldId id="420" r:id="rId27"/>
    <p:sldId id="430" r:id="rId28"/>
    <p:sldId id="429" r:id="rId29"/>
    <p:sldId id="4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0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Rajeswara Rao - Amrita Darshanam (ICSS) - ASE, Chennai Campus" userId="a1deeda2-9c8a-4351-bd34-659eb5ab60a0" providerId="ADAL" clId="{C1082605-9167-46C4-BBDA-B672E8F14497}"/>
    <pc:docChg chg="modSld">
      <pc:chgData name="B Rajeswara Rao - Amrita Darshanam (ICSS) - ASE, Chennai Campus" userId="a1deeda2-9c8a-4351-bd34-659eb5ab60a0" providerId="ADAL" clId="{C1082605-9167-46C4-BBDA-B672E8F14497}" dt="2022-09-22T04:46:06.782" v="1" actId="20577"/>
      <pc:docMkLst>
        <pc:docMk/>
      </pc:docMkLst>
      <pc:sldChg chg="modSp mod">
        <pc:chgData name="B Rajeswara Rao - Amrita Darshanam (ICSS) - ASE, Chennai Campus" userId="a1deeda2-9c8a-4351-bd34-659eb5ab60a0" providerId="ADAL" clId="{C1082605-9167-46C4-BBDA-B672E8F14497}" dt="2022-09-22T04:46:06.782" v="1" actId="20577"/>
        <pc:sldMkLst>
          <pc:docMk/>
          <pc:sldMk cId="3918217205" sldId="427"/>
        </pc:sldMkLst>
        <pc:spChg chg="mod">
          <ac:chgData name="B Rajeswara Rao - Amrita Darshanam (ICSS) - ASE, Chennai Campus" userId="a1deeda2-9c8a-4351-bd34-659eb5ab60a0" providerId="ADAL" clId="{C1082605-9167-46C4-BBDA-B672E8F14497}" dt="2022-09-22T04:46:06.782" v="1" actId="20577"/>
          <ac:spMkLst>
            <pc:docMk/>
            <pc:sldMk cId="3918217205" sldId="427"/>
            <ac:spMk id="24" creationId="{35CF907B-8F69-902A-A6EA-A0017932B3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(These don’t have designer IDs since they were based off the default master slides already in the deck.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2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(These don’t have designer IDs since they were based off the default master slides already in the deck.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sunset&#10;&#10;Description automatically generated">
            <a:extLst>
              <a:ext uri="{FF2B5EF4-FFF2-40B4-BE49-F238E27FC236}">
                <a16:creationId xmlns:a16="http://schemas.microsoft.com/office/drawing/2014/main" id="{C18E37A2-023D-1BE4-2A20-A1963FF621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399" t="4002" r="-1377" b="-2850"/>
          <a:stretch/>
        </p:blipFill>
        <p:spPr>
          <a:xfrm>
            <a:off x="-9525" y="0"/>
            <a:ext cx="6967110" cy="61475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830" y="2481821"/>
            <a:ext cx="4585030" cy="230182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A Preamble to the Grand </a:t>
            </a:r>
            <a:r>
              <a:rPr lang="en-US" dirty="0" err="1">
                <a:solidFill>
                  <a:srgbClr val="C00000"/>
                </a:solidFill>
                <a:latin typeface="Algerian" panose="04020705040A02060702" pitchFamily="82" charset="0"/>
              </a:rPr>
              <a:t>Itihāsa</a:t>
            </a: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087" y="5295990"/>
            <a:ext cx="6096000" cy="135054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rgbClr val="002060"/>
                </a:solidFill>
                <a:latin typeface="Bodoni MT" panose="02070603080606020203" pitchFamily="18" charset="0"/>
              </a:rPr>
              <a:t>What does the word  </a:t>
            </a:r>
            <a:r>
              <a:rPr lang="en-US" sz="1800" b="1" dirty="0" err="1">
                <a:solidFill>
                  <a:srgbClr val="002060"/>
                </a:solidFill>
                <a:latin typeface="Bodoni MT" panose="02070603080606020203" pitchFamily="18" charset="0"/>
              </a:rPr>
              <a:t>Itihāsa</a:t>
            </a:r>
            <a:r>
              <a:rPr lang="en-US" sz="1800" b="1" dirty="0">
                <a:solidFill>
                  <a:srgbClr val="002060"/>
                </a:solidFill>
                <a:latin typeface="Bodoni MT" panose="02070603080606020203" pitchFamily="18" charset="0"/>
              </a:rPr>
              <a:t>  mean?</a:t>
            </a:r>
          </a:p>
          <a:p>
            <a:pPr algn="ct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It is a combination of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‘Iti ha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āsa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’, literally means ‘so indeed it was’. 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DD8C70A-81A6-438B-F3F6-56A49FD4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3A245A5-078A-CB9C-8775-D8B034FA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151" y="302716"/>
            <a:ext cx="1914387" cy="19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65E4-E7BB-7869-47DA-A750A8D6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03" y="438346"/>
            <a:ext cx="11802794" cy="3655351"/>
          </a:xfrm>
        </p:spPr>
        <p:txBody>
          <a:bodyPr>
            <a:normAutofit/>
          </a:bodyPr>
          <a:lstStyle/>
          <a:p>
            <a:pPr marL="0" indent="0" algn="ctr" fontAlgn="base">
              <a:spcAft>
                <a:spcPts val="800"/>
              </a:spcAft>
              <a:buNone/>
            </a:pPr>
            <a:r>
              <a:rPr lang="en-I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dharmārtha</a:t>
            </a:r>
            <a:r>
              <a:rPr lang="en-I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kāmamokṣānām</a:t>
            </a: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pu̅rvavritham</a:t>
            </a:r>
            <a:r>
              <a:rPr lang="en-I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kathayuktham</a:t>
            </a:r>
            <a:r>
              <a:rPr lang="en-I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iti</a:t>
            </a:r>
            <a:r>
              <a:rPr lang="en-I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hāsa</a:t>
            </a:r>
            <a:r>
              <a:rPr lang="en-I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prachakshyathe</a:t>
            </a:r>
            <a:r>
              <a:rPr lang="en-IN" sz="24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i="1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Itihāsas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 the four </a:t>
            </a:r>
            <a:r>
              <a:rPr lang="en-IN" sz="2400" i="1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puruṣārthas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dharma, </a:t>
            </a:r>
            <a:r>
              <a:rPr lang="en-IN" sz="2400" i="1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artha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kāma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i="1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mokṣa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narrating historic events in the form of stories. </a:t>
            </a:r>
          </a:p>
          <a:p>
            <a:pPr marL="0" indent="0" algn="ctr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purpose and nature of </a:t>
            </a:r>
            <a:r>
              <a:rPr lang="en-IN" sz="2400" i="1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Itihāsas</a:t>
            </a:r>
            <a:r>
              <a:rPr lang="en-IN" sz="2400" i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clearly visible in </a:t>
            </a:r>
            <a:r>
              <a:rPr lang="en-IN" sz="2400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Mahābhārata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from head to tail. Thus it is an </a:t>
            </a:r>
            <a:r>
              <a:rPr lang="en-IN" sz="2400" i="1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Itihāsa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6C0D-B4EF-69CA-B6FC-3DAF1F44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18896-8F30-2C0C-C1A4-C7181E977296}"/>
              </a:ext>
            </a:extLst>
          </p:cNvPr>
          <p:cNvSpPr txBox="1"/>
          <p:nvPr/>
        </p:nvSpPr>
        <p:spPr>
          <a:xfrm>
            <a:off x="5577840" y="3417306"/>
            <a:ext cx="5563771" cy="279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would be a grievous error to consider the literary genre of a particular language as universal and equate unique literary genres of other languages in​​to it. This would make for a huge categorical blunder.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8D599D-AF44-FA78-EDA9-8129776FFE33}"/>
              </a:ext>
            </a:extLst>
          </p:cNvPr>
          <p:cNvSpPr/>
          <p:nvPr/>
        </p:nvSpPr>
        <p:spPr>
          <a:xfrm>
            <a:off x="194603" y="267286"/>
            <a:ext cx="11802794" cy="267286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E932DCE1-569A-64F2-63C4-54B86DA5E668}"/>
              </a:ext>
            </a:extLst>
          </p:cNvPr>
          <p:cNvSpPr/>
          <p:nvPr/>
        </p:nvSpPr>
        <p:spPr>
          <a:xfrm>
            <a:off x="5444196" y="3434446"/>
            <a:ext cx="5697415" cy="2778049"/>
          </a:xfrm>
          <a:prstGeom prst="round2Diag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9EAA7812-20ED-00A6-E27E-A59C1626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47F817-C2D2-7626-36F8-577B3914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48" y="3429000"/>
            <a:ext cx="2235387" cy="24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6C0D-B4EF-69CA-B6FC-3DAF1F44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75FBB-8DE6-DF2A-849E-303BE1DFF44F}"/>
              </a:ext>
            </a:extLst>
          </p:cNvPr>
          <p:cNvSpPr txBox="1"/>
          <p:nvPr/>
        </p:nvSpPr>
        <p:spPr>
          <a:xfrm>
            <a:off x="2317120" y="4610800"/>
            <a:ext cx="6752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Swami Vivekananda </a:t>
            </a:r>
            <a:r>
              <a:rPr lang="en-I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describes </a:t>
            </a:r>
            <a:r>
              <a:rPr lang="en-I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Itihāsas</a:t>
            </a:r>
            <a:r>
              <a:rPr lang="en-IN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 </a:t>
            </a:r>
            <a:r>
              <a:rPr lang="en-IN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encyclopedia</a:t>
            </a:r>
            <a:r>
              <a:rPr lang="en-I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knowledge and </a:t>
            </a:r>
            <a:r>
              <a:rPr lang="en-I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A̅ryasamskriti</a:t>
            </a:r>
            <a:r>
              <a:rPr lang="en-IN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further added that</a:t>
            </a:r>
            <a:r>
              <a:rPr lang="en-IN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240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Itihāsas</a:t>
            </a:r>
            <a:r>
              <a:rPr lang="en-IN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envisage an ideal culture that our civilisation is yet to achieve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12" name="Picture 11" descr="A picture containing text, vector graphics, clipart&#10;&#10;Description automatically generated">
            <a:extLst>
              <a:ext uri="{FF2B5EF4-FFF2-40B4-BE49-F238E27FC236}">
                <a16:creationId xmlns:a16="http://schemas.microsoft.com/office/drawing/2014/main" id="{FCC75C27-6545-C362-FE98-13A390953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2"/>
          <a:stretch/>
        </p:blipFill>
        <p:spPr>
          <a:xfrm>
            <a:off x="9528626" y="2311640"/>
            <a:ext cx="2568023" cy="4152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AB17A4-8580-65AD-0265-FF408B122E1C}"/>
              </a:ext>
            </a:extLst>
          </p:cNvPr>
          <p:cNvSpPr txBox="1"/>
          <p:nvPr/>
        </p:nvSpPr>
        <p:spPr>
          <a:xfrm>
            <a:off x="222738" y="534308"/>
            <a:ext cx="9305888" cy="26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Maharṣi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Veda </a:t>
            </a:r>
            <a:r>
              <a:rPr lang="en-I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Vyāsā’s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own verses on </a:t>
            </a:r>
            <a:r>
              <a:rPr lang="en-I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Mahābhārata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lang="en-IN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Dharme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chãrthe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cha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kãme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cha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mokshe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cha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bharatarshabha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, 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lang="en-IN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yadihãsti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tadanyatra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yannehã’sti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na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tat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kvachit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’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lang="en-IN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Bharatarṣabha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 (the best among the Bharatas), whatever is found in </a:t>
            </a:r>
            <a:r>
              <a:rPr lang="en-IN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about 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dharma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 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artha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kāma</a:t>
            </a:r>
            <a:r>
              <a:rPr lang="en-IN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mokṣa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may be found anywhere else. But, what is not in this </a:t>
            </a:r>
            <a:r>
              <a:rPr lang="en-IN" sz="24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</a:t>
            </a: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cannot be found elsewhere.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A187718-5BE0-9F1C-C669-DDE7148FA918}"/>
              </a:ext>
            </a:extLst>
          </p:cNvPr>
          <p:cNvSpPr/>
          <p:nvPr/>
        </p:nvSpPr>
        <p:spPr>
          <a:xfrm>
            <a:off x="2317120" y="4417255"/>
            <a:ext cx="6855015" cy="2008284"/>
          </a:xfrm>
          <a:prstGeom prst="foldedCorne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B6069F4B-5713-DB1C-1B49-BF152199F55D}"/>
              </a:ext>
            </a:extLst>
          </p:cNvPr>
          <p:cNvSpPr/>
          <p:nvPr/>
        </p:nvSpPr>
        <p:spPr>
          <a:xfrm>
            <a:off x="115786" y="356007"/>
            <a:ext cx="9305888" cy="3227740"/>
          </a:xfrm>
          <a:prstGeom prst="round2Same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9EAA7812-20ED-00A6-E27E-A59C1626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9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065" y="725576"/>
            <a:ext cx="8902504" cy="133714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solidFill>
                  <a:srgbClr val="002060"/>
                </a:solidFill>
                <a:latin typeface="Centaur" panose="02030504050205020304" pitchFamily="18" charset="0"/>
              </a:rPr>
              <a:t>puruṣārthās</a:t>
            </a:r>
            <a:r>
              <a:rPr lang="en-US" sz="3200" dirty="0">
                <a:solidFill>
                  <a:srgbClr val="002060"/>
                </a:solidFill>
                <a:latin typeface="Centaur" panose="02030504050205020304" pitchFamily="18" charset="0"/>
              </a:rPr>
              <a:t> are qualities that should be imbibed by an individual and determines the progress of his life. 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87AA-8AC8-316C-B1A2-B18A0F768038}"/>
              </a:ext>
            </a:extLst>
          </p:cNvPr>
          <p:cNvSpPr txBox="1"/>
          <p:nvPr/>
        </p:nvSpPr>
        <p:spPr>
          <a:xfrm>
            <a:off x="3052690" y="2738388"/>
            <a:ext cx="9007255" cy="3485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Kāma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means desire.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Artha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represents the effort to fulfil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Kāma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must be taken to not disrupt the existing balance towards nature and fellow beings, and that concern is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Dharma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Mokṣa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ultimate freedom from the bondage of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Artha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Kāma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E6197-D3AF-6A88-12B0-82FDEB3A0473}"/>
              </a:ext>
            </a:extLst>
          </p:cNvPr>
          <p:cNvSpPr txBox="1"/>
          <p:nvPr/>
        </p:nvSpPr>
        <p:spPr>
          <a:xfrm>
            <a:off x="0" y="452769"/>
            <a:ext cx="274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err="1">
                <a:solidFill>
                  <a:srgbClr val="002060"/>
                </a:solidFill>
                <a:latin typeface="Bodoni MT" panose="02070603080606020203" pitchFamily="18" charset="0"/>
              </a:rPr>
              <a:t>puruṣa</a:t>
            </a:r>
            <a:r>
              <a:rPr lang="en-IN" sz="4000" dirty="0" err="1">
                <a:solidFill>
                  <a:srgbClr val="002060"/>
                </a:solidFill>
                <a:latin typeface="Bodoni MT" panose="02070603080606020203" pitchFamily="18" charset="0"/>
              </a:rPr>
              <a:t>̄rthās</a:t>
            </a:r>
            <a:r>
              <a:rPr lang="en-IN" sz="4000" dirty="0">
                <a:solidFill>
                  <a:srgbClr val="002060"/>
                </a:solidFill>
                <a:latin typeface="Bodoni MT" panose="02070603080606020203" pitchFamily="18" charset="0"/>
              </a:rPr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08872ED-BCF4-799B-311F-CFB07047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225" y="1792239"/>
            <a:ext cx="3241356" cy="3086334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B1CB25A-3AD5-F210-4244-F20840F2D80C}"/>
              </a:ext>
            </a:extLst>
          </p:cNvPr>
          <p:cNvSpPr/>
          <p:nvPr/>
        </p:nvSpPr>
        <p:spPr>
          <a:xfrm>
            <a:off x="0" y="452769"/>
            <a:ext cx="2560320" cy="941381"/>
          </a:xfrm>
          <a:prstGeom prst="flowChartAlternate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12242D-1AA5-DEC5-1F64-29DD569BC622}"/>
              </a:ext>
            </a:extLst>
          </p:cNvPr>
          <p:cNvSpPr/>
          <p:nvPr/>
        </p:nvSpPr>
        <p:spPr>
          <a:xfrm>
            <a:off x="3167197" y="806712"/>
            <a:ext cx="8778239" cy="13371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D3157BCA-01A1-3878-BB64-6F85960C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21855-CE52-9639-E771-116B6A41B7BA}"/>
              </a:ext>
            </a:extLst>
          </p:cNvPr>
          <p:cNvSpPr txBox="1"/>
          <p:nvPr/>
        </p:nvSpPr>
        <p:spPr>
          <a:xfrm>
            <a:off x="309489" y="1134296"/>
            <a:ext cx="11310425" cy="197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rgbClr val="002060"/>
                </a:solidFill>
                <a:latin typeface="Lucida Calligraphy" panose="03010101010101010101" pitchFamily="66" charset="0"/>
              </a:rPr>
              <a:t>Can </a:t>
            </a:r>
            <a:r>
              <a:rPr lang="en-IN" sz="2800" b="1" dirty="0" err="1">
                <a:solidFill>
                  <a:srgbClr val="002060"/>
                </a:solidFill>
                <a:latin typeface="Lucida Calligraphy" panose="03010101010101010101" pitchFamily="66" charset="0"/>
              </a:rPr>
              <a:t>Kāma</a:t>
            </a:r>
            <a:r>
              <a:rPr lang="en-IN" sz="2800" b="1" dirty="0">
                <a:solidFill>
                  <a:srgbClr val="002060"/>
                </a:solidFill>
                <a:latin typeface="Lucida Calligraphy" panose="03010101010101010101" pitchFamily="66" charset="0"/>
              </a:rPr>
              <a:t> be limitless? </a:t>
            </a:r>
          </a:p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rgbClr val="002060"/>
                </a:solidFill>
                <a:latin typeface="Lucida Calligraphy" panose="03010101010101010101" pitchFamily="66" charset="0"/>
              </a:rPr>
              <a:t>Which type of effort (</a:t>
            </a:r>
            <a:r>
              <a:rPr lang="en-IN" sz="2800" b="1" dirty="0" err="1">
                <a:solidFill>
                  <a:srgbClr val="002060"/>
                </a:solidFill>
                <a:latin typeface="Lucida Calligraphy" panose="03010101010101010101" pitchFamily="66" charset="0"/>
              </a:rPr>
              <a:t>Artha</a:t>
            </a:r>
            <a:r>
              <a:rPr lang="en-IN" sz="2800" b="1" dirty="0">
                <a:solidFill>
                  <a:srgbClr val="002060"/>
                </a:solidFill>
                <a:latin typeface="Lucida Calligraphy" panose="03010101010101010101" pitchFamily="66" charset="0"/>
              </a:rPr>
              <a:t>) should be taken by us to fulfil </a:t>
            </a:r>
            <a:r>
              <a:rPr lang="en-IN" sz="2800" b="1" dirty="0" err="1">
                <a:solidFill>
                  <a:srgbClr val="002060"/>
                </a:solidFill>
                <a:latin typeface="Lucida Calligraphy" panose="03010101010101010101" pitchFamily="66" charset="0"/>
              </a:rPr>
              <a:t>Kāma</a:t>
            </a:r>
            <a:r>
              <a:rPr lang="en-IN" sz="2800" b="1" dirty="0">
                <a:solidFill>
                  <a:srgbClr val="002060"/>
                </a:solidFill>
                <a:latin typeface="Lucida Calligraphy" panose="03010101010101010101" pitchFamily="66" charset="0"/>
              </a:rPr>
              <a:t>? 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209A6F62-6260-DE97-C108-B238F810F919}"/>
              </a:ext>
            </a:extLst>
          </p:cNvPr>
          <p:cNvSpPr/>
          <p:nvPr/>
        </p:nvSpPr>
        <p:spPr>
          <a:xfrm>
            <a:off x="440787" y="1236068"/>
            <a:ext cx="11310425" cy="1974836"/>
          </a:xfrm>
          <a:prstGeom prst="round2Diag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AB4D1-54C1-85D1-B259-6D3A4B296C12}"/>
              </a:ext>
            </a:extLst>
          </p:cNvPr>
          <p:cNvSpPr txBox="1"/>
          <p:nvPr/>
        </p:nvSpPr>
        <p:spPr>
          <a:xfrm>
            <a:off x="440787" y="4310483"/>
            <a:ext cx="11310425" cy="13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Bharat celebrates the idea that one must acquire </a:t>
            </a:r>
            <a:r>
              <a:rPr lang="en-IN" sz="2500" i="1" dirty="0" err="1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Artha</a:t>
            </a:r>
            <a:r>
              <a:rPr lang="en-IN" sz="2500" dirty="0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in accordance with </a:t>
            </a:r>
            <a:r>
              <a:rPr lang="en-IN" sz="2500" i="1" dirty="0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Dharma</a:t>
            </a:r>
            <a:r>
              <a:rPr lang="en-IN" sz="2500" dirty="0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and experience </a:t>
            </a:r>
            <a:r>
              <a:rPr lang="en-IN" sz="2500" i="1" dirty="0" err="1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K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ā</a:t>
            </a:r>
            <a:r>
              <a:rPr lang="en-IN" sz="2500" i="1" dirty="0" err="1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ma</a:t>
            </a:r>
            <a:r>
              <a:rPr lang="en-IN" sz="2500" dirty="0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also in accordance with </a:t>
            </a:r>
            <a:r>
              <a:rPr lang="en-IN" sz="2500" i="1" dirty="0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Dharma</a:t>
            </a:r>
            <a:r>
              <a:rPr lang="en-IN" sz="2500" dirty="0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. Living this way, all beings </a:t>
            </a:r>
            <a:r>
              <a:rPr lang="en-IN" sz="2500" dirty="0">
                <a:latin typeface="Bodoni MT" panose="02070603080606020203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500" dirty="0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walk toward their final goal, which is </a:t>
            </a:r>
            <a:r>
              <a:rPr lang="en-IN" sz="2500" i="1" dirty="0" err="1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Mok</a:t>
            </a:r>
            <a:r>
              <a:rPr lang="en-IN" sz="2500" i="1" dirty="0" err="1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ṣ</a:t>
            </a:r>
            <a:r>
              <a:rPr lang="en-IN" sz="2500" i="1" dirty="0" err="1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a</a:t>
            </a:r>
            <a:r>
              <a:rPr lang="en-IN" sz="2500" dirty="0">
                <a:solidFill>
                  <a:srgbClr val="282829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.</a:t>
            </a:r>
            <a:endParaRPr lang="en-IN" sz="2500" dirty="0">
              <a:latin typeface="Bodoni MT" panose="02070603080606020203" pitchFamily="18" charset="0"/>
            </a:endParaRPr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D3157BCA-01A1-3878-BB64-6F85960C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193A0F-CAA1-4C9E-4374-814E6E556F77}"/>
              </a:ext>
            </a:extLst>
          </p:cNvPr>
          <p:cNvSpPr txBox="1"/>
          <p:nvPr/>
        </p:nvSpPr>
        <p:spPr>
          <a:xfrm>
            <a:off x="165295" y="680497"/>
            <a:ext cx="242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</a:t>
            </a:r>
            <a:r>
              <a:rPr lang="en-IN" sz="2800" i="1" dirty="0" err="1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Itihāsas</a:t>
            </a:r>
            <a:r>
              <a:rPr lang="en-IN" sz="2800" i="1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65812-5237-0F47-A8E6-364384ADC5E4}"/>
              </a:ext>
            </a:extLst>
          </p:cNvPr>
          <p:cNvSpPr txBox="1"/>
          <p:nvPr/>
        </p:nvSpPr>
        <p:spPr>
          <a:xfrm>
            <a:off x="2236763" y="356229"/>
            <a:ext cx="9369082" cy="3237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“</a:t>
            </a:r>
            <a:r>
              <a:rPr lang="en-IN" sz="2400" i="1" dirty="0" err="1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Itihāsa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pura̅n̅a̅bhya̅m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̅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ve̅dam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̅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samupabrim̅haye̅t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bhibhe̅dyalpa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shruta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̅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dve̅do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̅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ma̅yayam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̅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pratare̅diti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” 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itself proclaims that, since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Veda̅s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themselves are afraid of people with half knowledge (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AlpaSruta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because they may interpret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Veda̅s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wrongly, the essence of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Veda̅s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have to be explained with the help of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pura̅na̅s</a:t>
            </a:r>
            <a:endParaRPr lang="en-IN" sz="2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Picture 16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63C2B16C-2F18-42F8-6D7A-B7D3D70D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3236976"/>
            <a:ext cx="4572000" cy="36210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D12299-EBAB-2F55-B870-20776D6F211D}"/>
              </a:ext>
            </a:extLst>
          </p:cNvPr>
          <p:cNvSpPr txBox="1"/>
          <p:nvPr/>
        </p:nvSpPr>
        <p:spPr>
          <a:xfrm>
            <a:off x="47053" y="4203891"/>
            <a:ext cx="6874251" cy="16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Satguru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</a:t>
            </a:r>
            <a:r>
              <a:rPr lang="en-IN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</a:t>
            </a:r>
            <a:r>
              <a:rPr lang="en-IN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 </a:t>
            </a:r>
            <a:r>
              <a:rPr lang="en-I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Mātā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Amritānandamayī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Devī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tells us that the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war is also a representation of our internal struggles. </a:t>
            </a:r>
            <a:endParaRPr lang="en-IN" sz="2400" dirty="0"/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1A6551CB-F06E-D4BA-BC8A-77BB5367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8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54" y="322149"/>
            <a:ext cx="6108192" cy="811706"/>
          </a:xfrm>
        </p:spPr>
        <p:txBody>
          <a:bodyPr>
            <a:noAutofit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The Author </a:t>
            </a:r>
            <a:r>
              <a:rPr lang="en-IN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br>
              <a:rPr lang="en-IN" sz="2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</a:br>
            <a:r>
              <a:rPr lang="en-IN" sz="28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Maharṣi</a:t>
            </a:r>
            <a:r>
              <a:rPr lang="en-IN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Veda </a:t>
            </a:r>
            <a:r>
              <a:rPr lang="en-IN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Vyāsa</a:t>
            </a:r>
            <a:r>
              <a:rPr lang="en-IN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</a:endParaRPr>
          </a:p>
        </p:txBody>
      </p:sp>
      <p:pic>
        <p:nvPicPr>
          <p:cNvPr id="21" name="Picture Placeholder 20" descr="A picture containing blur&#10;&#10;Description automatically generated">
            <a:extLst>
              <a:ext uri="{FF2B5EF4-FFF2-40B4-BE49-F238E27FC236}">
                <a16:creationId xmlns:a16="http://schemas.microsoft.com/office/drawing/2014/main" id="{FBD5B5DE-672F-9AED-0D30-BEFFC400AC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61" t="1" r="-3364" b="-643"/>
          <a:stretch/>
        </p:blipFill>
        <p:spPr>
          <a:xfrm>
            <a:off x="-9153" y="1"/>
            <a:ext cx="5887439" cy="5724144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CF907B-8F69-902A-A6EA-A0017932B326}"/>
              </a:ext>
            </a:extLst>
          </p:cNvPr>
          <p:cNvSpPr txBox="1"/>
          <p:nvPr/>
        </p:nvSpPr>
        <p:spPr>
          <a:xfrm>
            <a:off x="5684754" y="1456003"/>
            <a:ext cx="6108191" cy="52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Born as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Kṛṣṇadwaipāyana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to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Satyavati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and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Parāsara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Muni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. He is known by the name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Dwaipāyana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as he was born on an island.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ivided the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ved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ā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to four and composed the fifth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veda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. 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He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is considered as the author of the eighteen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pur</a:t>
            </a:r>
            <a:r>
              <a:rPr lang="en-I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ā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nas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, the commentary on Patanjali Yoga Sutras and one of the fundamental texts of Vedanta philosophy -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Brahmasutra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.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1E45FD7B-5221-4015-850F-B93C66C9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5CF907B-8F69-902A-A6EA-A0017932B326}"/>
              </a:ext>
            </a:extLst>
          </p:cNvPr>
          <p:cNvSpPr txBox="1"/>
          <p:nvPr/>
        </p:nvSpPr>
        <p:spPr>
          <a:xfrm>
            <a:off x="5737609" y="1030728"/>
            <a:ext cx="5693907" cy="52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Srimad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Bhāgavata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Purāna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depicts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Mahar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ṣ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Veda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Vyāsa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one of the twenty-two main avatars of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Bhagavān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Vishnu. 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Srimad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Bhagavad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Lord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Kṛṣṇa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reveals that “Among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Maharṣis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am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Vyāsa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  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appearing at the beginning and the ending of the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Itihāsa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capable of controlling the flow and direction of the story.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1E45FD7B-5221-4015-850F-B93C66C9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BA2CF96-19E6-47E0-C875-E13FA93F68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483" r="22483"/>
          <a:stretch>
            <a:fillRect/>
          </a:stretch>
        </p:blipFill>
        <p:spPr>
          <a:xfrm>
            <a:off x="-9153" y="1"/>
            <a:ext cx="5449718" cy="5570806"/>
          </a:xfrm>
        </p:spPr>
      </p:pic>
    </p:spTree>
    <p:extLst>
      <p:ext uri="{BB962C8B-B14F-4D97-AF65-F5344CB8AC3E}">
        <p14:creationId xmlns:p14="http://schemas.microsoft.com/office/powerpoint/2010/main" val="329117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86" y="601284"/>
            <a:ext cx="6108192" cy="521913"/>
          </a:xfrm>
        </p:spPr>
        <p:txBody>
          <a:bodyPr>
            <a:norm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Birth of the </a:t>
            </a:r>
            <a:r>
              <a:rPr lang="en-IN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Itihāsa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CF907B-8F69-902A-A6EA-A0017932B326}"/>
              </a:ext>
            </a:extLst>
          </p:cNvPr>
          <p:cNvSpPr txBox="1"/>
          <p:nvPr/>
        </p:nvSpPr>
        <p:spPr>
          <a:xfrm>
            <a:off x="4881488" y="1424624"/>
            <a:ext cx="71049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Maharṣi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Vyāsa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approached Brahma for a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to write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Bhagav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Mahāganapati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given the task of writing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Maharṣi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Vyāsa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had a pact that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Vyāsa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should dictate the entire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Itihāsa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without any pause or interruption, Ganapati should write only after fully understanding the meaning of the narrated verses.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was composed by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Maharṣi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Vyāsa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 incarnation of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Bhagavān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Vishnu and written by the omniscient son of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Bhagavān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Shiva,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Ganesha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Brahma’s advice.</a:t>
            </a:r>
          </a:p>
        </p:txBody>
      </p:sp>
      <p:pic>
        <p:nvPicPr>
          <p:cNvPr id="6" name="Picture Placeholder 5" descr="A picture containing text, drawing, fabric&#10;&#10;Description automatically generated">
            <a:extLst>
              <a:ext uri="{FF2B5EF4-FFF2-40B4-BE49-F238E27FC236}">
                <a16:creationId xmlns:a16="http://schemas.microsoft.com/office/drawing/2014/main" id="{9600E737-0A28-C91E-20D8-D19FC22CD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572" r="11572"/>
          <a:stretch>
            <a:fillRect/>
          </a:stretch>
        </p:blipFill>
        <p:spPr>
          <a:xfrm>
            <a:off x="-9153" y="0"/>
            <a:ext cx="4721830" cy="4826745"/>
          </a:xfr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3B28260-8A73-E341-953B-86EA07F6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drawing, fabric&#10;&#10;Description automatically generated">
            <a:extLst>
              <a:ext uri="{FF2B5EF4-FFF2-40B4-BE49-F238E27FC236}">
                <a16:creationId xmlns:a16="http://schemas.microsoft.com/office/drawing/2014/main" id="{9600E737-0A28-C91E-20D8-D19FC22CD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572" r="11572"/>
          <a:stretch>
            <a:fillRect/>
          </a:stretch>
        </p:blipFill>
        <p:spPr>
          <a:xfrm>
            <a:off x="-9153" y="0"/>
            <a:ext cx="4721830" cy="482674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1865EE-0C56-A1D7-005D-D3FE87A23A77}"/>
              </a:ext>
            </a:extLst>
          </p:cNvPr>
          <p:cNvSpPr txBox="1"/>
          <p:nvPr/>
        </p:nvSpPr>
        <p:spPr>
          <a:xfrm>
            <a:off x="5175369" y="816842"/>
            <a:ext cx="6472681" cy="52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completion of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Vyāsa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narrated it to his son Shuka and his other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śiṣya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presents itself as a narration by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Vaishamapāyana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as commanded by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Maharṣi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Vyāsa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 the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sarpasatra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yajna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King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Janamejaya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Later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Lomaharshana’s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son,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Ugrasravas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who narrated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the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rishis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Shaunaka’s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satra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Naimiṣāranyam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3B28260-8A73-E341-953B-86EA07F6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7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71" y="317972"/>
            <a:ext cx="6108192" cy="521913"/>
          </a:xfrm>
        </p:spPr>
        <p:txBody>
          <a:bodyPr>
            <a:norm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Inside </a:t>
            </a:r>
            <a:r>
              <a:rPr lang="en-IN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865EE-0C56-A1D7-005D-D3FE87A23A77}"/>
              </a:ext>
            </a:extLst>
          </p:cNvPr>
          <p:cNvSpPr txBox="1"/>
          <p:nvPr/>
        </p:nvSpPr>
        <p:spPr>
          <a:xfrm>
            <a:off x="81210" y="999815"/>
            <a:ext cx="7902281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A̅</a:t>
            </a:r>
            <a:r>
              <a:rPr lang="en-IN" sz="24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</a:t>
            </a:r>
            <a:r>
              <a:rPr lang="en-IN" sz="2400" dirty="0" err="1">
                <a:solidFill>
                  <a:srgbClr val="2021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24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arva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Maharṣi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Vyāsa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uses a beautiful metaphor to sketch and compare the characters Yudhishthira and Duryodhana.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80C4310-CC3C-9F0A-9D62-BC61B7A8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15" y="893195"/>
            <a:ext cx="5423137" cy="5784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D9E9A8-FD66-E714-BBC7-B40D2560ADA1}"/>
              </a:ext>
            </a:extLst>
          </p:cNvPr>
          <p:cNvSpPr txBox="1"/>
          <p:nvPr/>
        </p:nvSpPr>
        <p:spPr>
          <a:xfrm>
            <a:off x="143623" y="2939505"/>
            <a:ext cx="7866897" cy="295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Duryodhana is a huge tree, angry by nature. </a:t>
            </a:r>
          </a:p>
          <a:p>
            <a:pPr marL="285750" indent="-285750" algn="just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Karna is its trunk, </a:t>
            </a:r>
          </a:p>
          <a:p>
            <a:pPr marL="285750" indent="-285750" algn="just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Ś</a:t>
            </a:r>
            <a:r>
              <a:rPr lang="en-IN" sz="24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akuni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is the branches. </a:t>
            </a:r>
          </a:p>
          <a:p>
            <a:pPr marL="285750" indent="-285750" algn="just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Its flowers and fruits represent </a:t>
            </a:r>
            <a:r>
              <a:rPr lang="en-IN" sz="24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Dushasana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. </a:t>
            </a:r>
          </a:p>
          <a:p>
            <a:pPr marL="285750" indent="-285750" algn="just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the naive </a:t>
            </a:r>
            <a:r>
              <a:rPr lang="en-IN" sz="24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Dhritar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ā</a:t>
            </a:r>
            <a:r>
              <a:rPr lang="en-IN" sz="24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shtra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forms the roots of that tree of anger. </a:t>
            </a:r>
          </a:p>
          <a:p>
            <a:endParaRPr lang="en-IN" sz="2400" dirty="0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D787291-C46E-8F4A-9E5A-7B5C1E67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1631851"/>
            <a:ext cx="5541264" cy="31706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Is it possible at all to measure knowledge?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If possible, what are the parameters to measure knowledge?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8580" y="5167630"/>
            <a:ext cx="4434840" cy="1188720"/>
          </a:xfrm>
        </p:spPr>
        <p:txBody>
          <a:bodyPr/>
          <a:lstStyle/>
          <a:p>
            <a:r>
              <a:rPr lang="en-US" cap="none" dirty="0">
                <a:solidFill>
                  <a:srgbClr val="FFFF00"/>
                </a:solidFill>
                <a:latin typeface="+mj-lt"/>
              </a:rPr>
              <a:t>Express your views…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88FB5EB-1795-4E08-8FAD-457DE8DA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5CF907B-8F69-902A-A6EA-A0017932B326}"/>
              </a:ext>
            </a:extLst>
          </p:cNvPr>
          <p:cNvSpPr txBox="1"/>
          <p:nvPr/>
        </p:nvSpPr>
        <p:spPr>
          <a:xfrm>
            <a:off x="565680" y="1545247"/>
            <a:ext cx="6496301" cy="37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Yudhishthira is a great tree of </a:t>
            </a:r>
            <a:r>
              <a:rPr lang="en-IN" sz="240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Dharma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. 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Arjuna is the trunk, 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Bhima is the branches. 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The flowers and fruits are </a:t>
            </a:r>
            <a:r>
              <a:rPr lang="en-IN" sz="24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Nakula-Sahadeva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. 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021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ts roots, 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Bhagav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ā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n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Ś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ri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̄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Kṛṣṇa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Himself, the 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Brahmajnas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and the 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Ved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ā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s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80C4310-CC3C-9F0A-9D62-BC61B7A8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863" y="893195"/>
            <a:ext cx="5423137" cy="5784687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D787291-C46E-8F4A-9E5A-7B5C1E67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1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193A0F-CAA1-4C9E-4374-814E6E556F77}"/>
              </a:ext>
            </a:extLst>
          </p:cNvPr>
          <p:cNvSpPr txBox="1"/>
          <p:nvPr/>
        </p:nvSpPr>
        <p:spPr>
          <a:xfrm>
            <a:off x="0" y="347410"/>
            <a:ext cx="24231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Characters and places in the </a:t>
            </a:r>
            <a:r>
              <a:rPr lang="en-IN" sz="2800" b="1" i="1" dirty="0" err="1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Itihāsa</a:t>
            </a:r>
            <a:endParaRPr lang="en-IN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65812-5237-0F47-A8E6-364384ADC5E4}"/>
              </a:ext>
            </a:extLst>
          </p:cNvPr>
          <p:cNvSpPr txBox="1"/>
          <p:nvPr/>
        </p:nvSpPr>
        <p:spPr>
          <a:xfrm>
            <a:off x="2662310" y="590811"/>
            <a:ext cx="9182686" cy="531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find unearthly characters like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Deva, Asura,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kshasa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Yaksha,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Gandharva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Apsara,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have different kinds of people like Kings,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Purohits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Traders,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Sutas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Rishis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Queens,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Nishadas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Mlecchas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Yavanas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etc. 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Birds, animals and reptiles among other living beings are also there alongside mountains and rivers. </a:t>
            </a:r>
          </a:p>
          <a:p>
            <a:pPr marL="285750" indent="-285750" algn="just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Forests, groves, palaces,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punyati̅rthās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grounds, and riverbanks alongside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Indraloka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Nagaloka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etc. are the backdrop of this grand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Itihāsa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77714B-38B3-DA3E-6F29-0EF4DAF72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5"/>
          <a:stretch/>
        </p:blipFill>
        <p:spPr>
          <a:xfrm>
            <a:off x="0" y="2355324"/>
            <a:ext cx="2423159" cy="17907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52CFF58-6317-BAF2-B0E3-C6A6B760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7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2565812-5237-0F47-A8E6-364384ADC5E4}"/>
              </a:ext>
            </a:extLst>
          </p:cNvPr>
          <p:cNvSpPr txBox="1"/>
          <p:nvPr/>
        </p:nvSpPr>
        <p:spPr>
          <a:xfrm>
            <a:off x="2660552" y="573529"/>
            <a:ext cx="8947051" cy="303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important parts of the story are set with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Hastināpura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Indraprastha as the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centre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places like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Dwāraka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Ganges, Magadha, the Kingdom of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pāñcāla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Kingdom of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Matsya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also described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narrates the accounts of Garuda, Nala,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Dushyantha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Bhagav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Ś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̄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Rāmachandra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Maharṣi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Vishwāmitra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Emperor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Shibhi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Randideva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Bhagav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Parasurāma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King Harishchandra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D12299-EBAB-2F55-B870-20776D6F211D}"/>
              </a:ext>
            </a:extLst>
          </p:cNvPr>
          <p:cNvSpPr txBox="1"/>
          <p:nvPr/>
        </p:nvSpPr>
        <p:spPr>
          <a:xfrm>
            <a:off x="140677" y="3856345"/>
            <a:ext cx="11704320" cy="224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Though the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Itihāsa’s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primary subjects are the life and times of the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Kaurav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ā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the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Pandav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ā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begins with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Janamejaya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grandson of Arjuna’s son Abhimanyu. And when the past is narrated in the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this point, we are taken back to the time of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Bhīṣma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beyond, to Kuru and Bharata, and further even to the origin of the world.</a:t>
            </a:r>
            <a:endParaRPr lang="en-IN" sz="2400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77714B-38B3-DA3E-6F29-0EF4DAF72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5"/>
          <a:stretch/>
        </p:blipFill>
        <p:spPr>
          <a:xfrm>
            <a:off x="140677" y="1000167"/>
            <a:ext cx="2423159" cy="17907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52CFF58-6317-BAF2-B0E3-C6A6B760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3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787"/>
            <a:ext cx="329184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Content and teachings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187F-D166-43ED-8E27-C7B4508E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7555" y="2094641"/>
            <a:ext cx="6373837" cy="46268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The trail of </a:t>
            </a:r>
            <a:r>
              <a:rPr lang="en-IN" sz="2400" i="1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Karma</a:t>
            </a: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and 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Karmaphala</a:t>
            </a: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touches the hard and deep realities of life </a:t>
            </a:r>
            <a:endParaRPr lang="en-IN" sz="2400" dirty="0">
              <a:solidFill>
                <a:srgbClr val="202122"/>
              </a:solidFill>
              <a:latin typeface="Bodoni MT" panose="02070603080606020203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twin notions of Truth - False or Good – Evil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Discussion on the </a:t>
            </a:r>
            <a:r>
              <a:rPr lang="en-IN" sz="2400" i="1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Adharma</a:t>
            </a: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of the </a:t>
            </a:r>
            <a:r>
              <a:rPr lang="en-IN" sz="2400" i="1" dirty="0" err="1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Dhārmic</a:t>
            </a: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side and the </a:t>
            </a:r>
            <a:r>
              <a:rPr lang="en-IN" sz="2400" i="1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Dharma</a:t>
            </a: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of the A</a:t>
            </a:r>
            <a:r>
              <a:rPr lang="en-IN" sz="2400" i="1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dharmic side.</a:t>
            </a: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reminds us that </a:t>
            </a:r>
            <a:r>
              <a:rPr lang="en-IN" sz="2400" i="1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Dharma</a:t>
            </a: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</a:t>
            </a:r>
            <a:r>
              <a:rPr lang="en-IN" sz="2400" i="1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tattva</a:t>
            </a:r>
            <a:r>
              <a:rPr lang="en-IN" sz="2400" dirty="0">
                <a:solidFill>
                  <a:srgbClr val="202122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is subtle and difficult to grasp, if not impossible</a:t>
            </a:r>
            <a:r>
              <a:rPr lang="en-IN" sz="2400" dirty="0">
                <a:solidFill>
                  <a:srgbClr val="202122"/>
                </a:solidFill>
                <a:latin typeface="Bodoni MT" panose="02070603080606020203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latin typeface="Bodoni MT" panose="02070603080606020203" pitchFamily="18" charset="0"/>
            </a:endParaRP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2ACE18F-7572-4B57-B093-F422098C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10266-E241-1183-46B2-7F598DB00034}"/>
              </a:ext>
            </a:extLst>
          </p:cNvPr>
          <p:cNvSpPr txBox="1"/>
          <p:nvPr/>
        </p:nvSpPr>
        <p:spPr>
          <a:xfrm>
            <a:off x="2279550" y="1389517"/>
            <a:ext cx="811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rgbClr val="00206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400" dirty="0">
                <a:solidFill>
                  <a:srgbClr val="00206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is also known as Jaya, Bharata and </a:t>
            </a:r>
            <a:r>
              <a:rPr lang="en-IN" sz="2400" dirty="0" err="1">
                <a:solidFill>
                  <a:srgbClr val="00206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Kṛṣṇaveda</a:t>
            </a:r>
            <a:r>
              <a:rPr lang="en-IN" sz="2400" dirty="0">
                <a:solidFill>
                  <a:srgbClr val="00206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.</a:t>
            </a:r>
            <a:endParaRPr lang="en-IN" sz="2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11048194-E640-C14E-E17B-E6CEE256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8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74A2-6181-4A7F-EA08-80E2227E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Mahabharata with other epics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4DD7-1703-CBFF-8C64-5F69006B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173357"/>
            <a:ext cx="10514011" cy="40171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Iliad – Greek - c. 8th century BCE</a:t>
            </a:r>
          </a:p>
          <a:p>
            <a:r>
              <a:rPr lang="en-US" dirty="0"/>
              <a:t>The Odyssey – Greek - c. 8th century BCE</a:t>
            </a:r>
          </a:p>
          <a:p>
            <a:r>
              <a:rPr lang="en-US" dirty="0"/>
              <a:t>Epic of Manas – 18th century CE – epic poem of Kyrgyz people of central </a:t>
            </a:r>
            <a:r>
              <a:rPr lang="en-US" dirty="0" err="1"/>
              <a:t>asia</a:t>
            </a:r>
            <a:endParaRPr lang="en-US" dirty="0"/>
          </a:p>
          <a:p>
            <a:r>
              <a:rPr lang="en-US" dirty="0"/>
              <a:t>Beowulf – 700-1000 CE</a:t>
            </a:r>
          </a:p>
          <a:p>
            <a:r>
              <a:rPr lang="en-US" dirty="0"/>
              <a:t>Shahnameh – (the book of kings) 977-1010 CE by Persian poet </a:t>
            </a:r>
            <a:r>
              <a:rPr lang="en-US" dirty="0" err="1"/>
              <a:t>Firdowsi</a:t>
            </a:r>
            <a:endParaRPr lang="en-US" dirty="0"/>
          </a:p>
          <a:p>
            <a:r>
              <a:rPr lang="en-US" dirty="0"/>
              <a:t>Epic of Gilgamesh – Sumerian to Akkadian - c. 2100 BC – 1200 BCE</a:t>
            </a:r>
          </a:p>
          <a:p>
            <a:r>
              <a:rPr lang="en-US" dirty="0" err="1"/>
              <a:t>Sirat</a:t>
            </a:r>
            <a:r>
              <a:rPr lang="en-US" dirty="0"/>
              <a:t> al-Nabi – Biography of Prophet Mohammad-1918-1955 CE</a:t>
            </a:r>
          </a:p>
          <a:p>
            <a:r>
              <a:rPr lang="en-US" dirty="0"/>
              <a:t>The Aeneid – </a:t>
            </a:r>
            <a:r>
              <a:rPr lang="en-US" dirty="0" err="1"/>
              <a:t>latin</a:t>
            </a:r>
            <a:r>
              <a:rPr lang="en-US" dirty="0"/>
              <a:t> – linking of Romans to the Greeks - 29-19 BCE</a:t>
            </a:r>
          </a:p>
          <a:p>
            <a:r>
              <a:rPr lang="en-US" dirty="0"/>
              <a:t>Ramayana – </a:t>
            </a:r>
            <a:r>
              <a:rPr lang="en-US" dirty="0" err="1"/>
              <a:t>atleast</a:t>
            </a:r>
            <a:r>
              <a:rPr lang="en-US" dirty="0"/>
              <a:t> 4600 BCE – </a:t>
            </a:r>
            <a:r>
              <a:rPr lang="en-US" dirty="0" err="1"/>
              <a:t>Taittiriya</a:t>
            </a:r>
            <a:r>
              <a:rPr lang="en-US" dirty="0"/>
              <a:t> Brahmana mentions Valmiki, traditional dating - 12209 BCE</a:t>
            </a:r>
          </a:p>
          <a:p>
            <a:r>
              <a:rPr lang="en-US" dirty="0"/>
              <a:t> Mahabharata – Mahabharata war- 3137 BCE, Kali yuga – 3102 BCE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6EF2-7B73-3227-14D8-DA0A0CA8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F4F4E-2923-94BA-8B76-810C4E1E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5A4F0-0DEA-D266-83C7-2F47BE8F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36873" y="938542"/>
            <a:ext cx="7751299" cy="55008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nārāyaṇaṁ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namaskṛtya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naraṁ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caiva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narottamam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devīṁ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sarasvatīṁ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chaiva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vyāsaṁ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tato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jayam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udīrayet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Before starting Jaya, one has to offer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namasākram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and bow down to the supreme Nara-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Nārayana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Saraswati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Devi and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Maharṣi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Vyāsa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Nara-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Narāyanas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are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Mahāmunis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, who were once part of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Bhagavān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Vishnu Himself.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Mahābhārata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says that, in the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Dwāpara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Yuga, they took birth as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Śri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̄ </a:t>
            </a:r>
            <a:r>
              <a:rPr lang="en-US" sz="2400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Kṛṣṇa</a:t>
            </a: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 and Arjuna. 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2ACE18F-7572-4B57-B093-F422098C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BA9C2D7-C7D9-6AE2-4DA0-14BF53A80BA8}"/>
              </a:ext>
            </a:extLst>
          </p:cNvPr>
          <p:cNvSpPr/>
          <p:nvPr/>
        </p:nvSpPr>
        <p:spPr>
          <a:xfrm>
            <a:off x="2536873" y="938542"/>
            <a:ext cx="7760677" cy="5417808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11048194-E640-C14E-E17B-E6CEE256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8A76C7-3EDD-C491-220E-4DC96C521696}"/>
              </a:ext>
            </a:extLst>
          </p:cNvPr>
          <p:cNvSpPr txBox="1">
            <a:spLocks/>
          </p:cNvSpPr>
          <p:nvPr/>
        </p:nvSpPr>
        <p:spPr>
          <a:xfrm>
            <a:off x="0" y="418594"/>
            <a:ext cx="3727938" cy="103989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err="1">
                <a:solidFill>
                  <a:srgbClr val="002060"/>
                </a:solidFill>
                <a:latin typeface="Lucida Calligraphy" panose="03010101010101010101" pitchFamily="66" charset="0"/>
              </a:rPr>
              <a:t>maṅgalacharana</a:t>
            </a:r>
            <a:r>
              <a:rPr lang="en-US" u="sng" dirty="0">
                <a:solidFill>
                  <a:srgbClr val="002060"/>
                </a:solidFill>
                <a:latin typeface="Lucida Calligraphy" panose="03010101010101010101" pitchFamily="66" charset="0"/>
              </a:rPr>
              <a:t> </a:t>
            </a:r>
          </a:p>
          <a:p>
            <a:pPr algn="ctr"/>
            <a:r>
              <a:rPr lang="en-US" u="sng" dirty="0" err="1">
                <a:solidFill>
                  <a:srgbClr val="002060"/>
                </a:solidFill>
                <a:latin typeface="Lucida Calligraphy" panose="03010101010101010101" pitchFamily="66" charset="0"/>
              </a:rPr>
              <a:t>śloka</a:t>
            </a:r>
            <a:endParaRPr lang="en-US" u="sng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7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80"/>
            <a:ext cx="11221583" cy="1159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fontAlgn="base">
              <a:lnSpc>
                <a:spcPct val="150000"/>
              </a:lnSpc>
              <a:spcAft>
                <a:spcPts val="800"/>
              </a:spcAft>
            </a:pPr>
            <a:r>
              <a:rPr lang="en-US" sz="2700" b="1" i="1" kern="1200" dirty="0">
                <a:solidFill>
                  <a:srgbClr val="002060"/>
                </a:solidFill>
                <a:effectLst/>
                <a:latin typeface="Lucida Calligraphy" panose="03010101010101010101" pitchFamily="66" charset="0"/>
              </a:rPr>
              <a:t>Let the study of </a:t>
            </a:r>
            <a:r>
              <a:rPr lang="en-US" sz="2700" b="1" i="1" kern="1200" dirty="0" err="1">
                <a:solidFill>
                  <a:srgbClr val="002060"/>
                </a:solidFill>
                <a:effectLst/>
                <a:latin typeface="Lucida Calligraphy" panose="03010101010101010101" pitchFamily="66" charset="0"/>
              </a:rPr>
              <a:t>Mahābhārata</a:t>
            </a:r>
            <a:r>
              <a:rPr lang="en-US" sz="2700" b="1" i="1" kern="1200" dirty="0">
                <a:solidFill>
                  <a:srgbClr val="002060"/>
                </a:solidFill>
                <a:effectLst/>
                <a:latin typeface="Lucida Calligraphy" panose="03010101010101010101" pitchFamily="66" charset="0"/>
              </a:rPr>
              <a:t> become an initiation, </a:t>
            </a:r>
            <a:r>
              <a:rPr lang="en-US" sz="2700" b="1" i="1" kern="1200" dirty="0" err="1">
                <a:solidFill>
                  <a:srgbClr val="002060"/>
                </a:solidFill>
                <a:effectLst/>
                <a:latin typeface="Lucida Calligraphy" panose="03010101010101010101" pitchFamily="66" charset="0"/>
              </a:rPr>
              <a:t>upanayanam</a:t>
            </a:r>
            <a:r>
              <a:rPr lang="en-US" sz="2700" b="1" i="1" kern="1200" dirty="0">
                <a:solidFill>
                  <a:srgbClr val="002060"/>
                </a:solidFill>
                <a:effectLst/>
                <a:latin typeface="Lucida Calligraphy" panose="03010101010101010101" pitchFamily="66" charset="0"/>
              </a:rPr>
              <a:t>, into the divine wisdom of </a:t>
            </a:r>
            <a:r>
              <a:rPr lang="en-US" sz="2700" b="1" i="1" kern="1200" dirty="0" err="1">
                <a:solidFill>
                  <a:srgbClr val="002060"/>
                </a:solidFill>
                <a:effectLst/>
                <a:latin typeface="Lucida Calligraphy" panose="03010101010101010101" pitchFamily="66" charset="0"/>
              </a:rPr>
              <a:t>Bhāratmāta</a:t>
            </a:r>
            <a:r>
              <a:rPr lang="en-US" sz="2700" b="1" i="1" kern="1200" dirty="0">
                <a:solidFill>
                  <a:srgbClr val="002060"/>
                </a:solidFill>
                <a:effectLst/>
                <a:latin typeface="Lucida Calligraphy" panose="03010101010101010101" pitchFamily="66" charset="0"/>
              </a:rPr>
              <a:t>̄.   </a:t>
            </a:r>
            <a:endParaRPr lang="en-US" sz="2700" b="1" i="1" kern="12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18" name="Picture Placeholder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892F3D7-45BD-2437-E86E-D3AB40114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7185777" y="2166271"/>
            <a:ext cx="4489704" cy="2525458"/>
          </a:xfr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02FA85-E561-8527-355A-D745875D26CC}"/>
              </a:ext>
            </a:extLst>
          </p:cNvPr>
          <p:cNvSpPr txBox="1"/>
          <p:nvPr/>
        </p:nvSpPr>
        <p:spPr>
          <a:xfrm>
            <a:off x="323557" y="1778545"/>
            <a:ext cx="7174523" cy="476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fontAlgn="base">
              <a:spcBef>
                <a:spcPts val="1000"/>
              </a:spcBef>
              <a:spcAft>
                <a:spcPts val="800"/>
              </a:spcAft>
            </a:pPr>
            <a:r>
              <a:rPr lang="en-US" sz="2400" b="1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 </a:t>
            </a:r>
            <a:r>
              <a:rPr lang="en-US" sz="2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fontAlgn="base">
              <a:spcBef>
                <a:spcPts val="100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approach Mahabharata. </a:t>
            </a:r>
          </a:p>
          <a:p>
            <a:pPr marL="285750" indent="-285750" fontAlgn="base">
              <a:spcBef>
                <a:spcPts val="100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to the author of Mahabharata. </a:t>
            </a:r>
          </a:p>
          <a:p>
            <a:pPr marL="285750" indent="-285750" fontAlgn="base">
              <a:spcBef>
                <a:spcPts val="100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the grandeur and profundity of Mahabharata, and how this </a:t>
            </a:r>
            <a:r>
              <a:rPr lang="en-US" sz="24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itihasa</a:t>
            </a:r>
            <a:r>
              <a:rPr lang="en-US" sz="2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came to be. </a:t>
            </a:r>
          </a:p>
          <a:p>
            <a:pPr marL="285750" indent="-285750" fontAlgn="base">
              <a:spcBef>
                <a:spcPts val="100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Mahābhārata</a:t>
            </a:r>
            <a:r>
              <a:rPr lang="en-US" sz="2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gives valuable insights on political strategies, warfare, history, geography, aesthetics, and a lot more. It explains about </a:t>
            </a:r>
            <a:r>
              <a:rPr lang="en-US" sz="2400" b="1" i="1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Karma and </a:t>
            </a:r>
            <a:r>
              <a:rPr lang="en-US" sz="2400" b="1" i="1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Karmaphala</a:t>
            </a:r>
            <a:r>
              <a:rPr lang="en-US" sz="24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its importance. </a:t>
            </a:r>
          </a:p>
          <a:p>
            <a:pPr>
              <a:spcBef>
                <a:spcPts val="1000"/>
              </a:spcBef>
            </a:pPr>
            <a:endPara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AEC95F50-D738-4FB6-E45E-1ABB957E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F7151039-29F4-9550-1A91-51A2B078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98" y="699726"/>
            <a:ext cx="11929402" cy="1325563"/>
          </a:xfrm>
        </p:spPr>
        <p:txBody>
          <a:bodyPr>
            <a:noAutofit/>
          </a:bodyPr>
          <a:lstStyle/>
          <a:p>
            <a:pPr algn="ctr"/>
            <a:r>
              <a:rPr lang="en-US" sz="3300" dirty="0">
                <a:latin typeface="Bodoni MT" panose="02070603080606020203" pitchFamily="18" charset="0"/>
              </a:rPr>
              <a:t>Once the </a:t>
            </a:r>
            <a:r>
              <a:rPr lang="en-US" sz="3300" dirty="0" err="1">
                <a:latin typeface="Bodoni MT" panose="02070603080606020203" pitchFamily="18" charset="0"/>
              </a:rPr>
              <a:t>devās</a:t>
            </a:r>
            <a:r>
              <a:rPr lang="en-US" sz="3300" dirty="0">
                <a:latin typeface="Bodoni MT" panose="02070603080606020203" pitchFamily="18" charset="0"/>
              </a:rPr>
              <a:t> came together and quantified knowledge. The four </a:t>
            </a:r>
            <a:r>
              <a:rPr lang="en-US" sz="3300" dirty="0" err="1">
                <a:latin typeface="Bodoni MT" panose="02070603080606020203" pitchFamily="18" charset="0"/>
              </a:rPr>
              <a:t>Vedās</a:t>
            </a:r>
            <a:r>
              <a:rPr lang="en-US" sz="3300" dirty="0">
                <a:latin typeface="Bodoni MT" panose="02070603080606020203" pitchFamily="18" charset="0"/>
              </a:rPr>
              <a:t> were placed on one side of a weighing scale, and </a:t>
            </a:r>
            <a:r>
              <a:rPr lang="en-US" sz="3300" dirty="0" err="1">
                <a:latin typeface="Bodoni MT" panose="02070603080606020203" pitchFamily="18" charset="0"/>
              </a:rPr>
              <a:t>Mahābhārata</a:t>
            </a:r>
            <a:r>
              <a:rPr lang="en-US" sz="3300" dirty="0">
                <a:latin typeface="Bodoni MT" panose="02070603080606020203" pitchFamily="18" charset="0"/>
              </a:rPr>
              <a:t> was placed on the other. The scales tipped toward </a:t>
            </a:r>
            <a:r>
              <a:rPr lang="en-US" sz="3300" dirty="0" err="1">
                <a:latin typeface="Bodoni MT" panose="02070603080606020203" pitchFamily="18" charset="0"/>
              </a:rPr>
              <a:t>Mahābhārata</a:t>
            </a:r>
            <a:r>
              <a:rPr lang="en-US" sz="3300" dirty="0">
                <a:latin typeface="Bodoni MT" panose="02070603080606020203" pitchFamily="18" charset="0"/>
              </a:rPr>
              <a:t>.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picture containing lamp&#10;&#10;Description automatically generated">
            <a:extLst>
              <a:ext uri="{FF2B5EF4-FFF2-40B4-BE49-F238E27FC236}">
                <a16:creationId xmlns:a16="http://schemas.microsoft.com/office/drawing/2014/main" id="{F6E4CC6F-51FB-7F10-5143-2D72B19E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40" y="2548096"/>
            <a:ext cx="7208119" cy="36101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6490EA-44B1-DFBB-FFAA-00851259E491}"/>
              </a:ext>
            </a:extLst>
          </p:cNvPr>
          <p:cNvSpPr txBox="1"/>
          <p:nvPr/>
        </p:nvSpPr>
        <p:spPr>
          <a:xfrm>
            <a:off x="2797238" y="2581254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four Vedas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AFFAF-A296-BE98-CEAD-6DFA1C0D3AB6}"/>
              </a:ext>
            </a:extLst>
          </p:cNvPr>
          <p:cNvSpPr txBox="1"/>
          <p:nvPr/>
        </p:nvSpPr>
        <p:spPr>
          <a:xfrm>
            <a:off x="7135264" y="3947323"/>
            <a:ext cx="233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D847951-6273-5308-62B3-14C4F5B34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87AA-8AC8-316C-B1A2-B18A0F768038}"/>
              </a:ext>
            </a:extLst>
          </p:cNvPr>
          <p:cNvSpPr txBox="1"/>
          <p:nvPr/>
        </p:nvSpPr>
        <p:spPr>
          <a:xfrm>
            <a:off x="236806" y="1757905"/>
            <a:ext cx="11718388" cy="369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Vedās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devoid of a beginning or end, are considered as an infinite source of wisdom. Both the </a:t>
            </a:r>
            <a:r>
              <a:rPr lang="en-IN" sz="3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Itihāsas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acknowledge the wisdom of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Vedās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supreme. </a:t>
            </a:r>
          </a:p>
          <a:p>
            <a:pPr algn="ctr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fact,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reveals that </a:t>
            </a:r>
            <a:r>
              <a:rPr lang="en-IN" sz="3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Itihāsas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all </a:t>
            </a:r>
            <a:r>
              <a:rPr lang="en-IN" sz="3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purānās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intended to convey the supreme ideas of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Vedās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untrained people. </a:t>
            </a:r>
            <a:endParaRPr lang="en-IN" sz="320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D847951-6273-5308-62B3-14C4F5B3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EDC54E-3928-0257-A862-48B522941E67}"/>
              </a:ext>
            </a:extLst>
          </p:cNvPr>
          <p:cNvSpPr txBox="1">
            <a:spLocks/>
          </p:cNvSpPr>
          <p:nvPr/>
        </p:nvSpPr>
        <p:spPr>
          <a:xfrm>
            <a:off x="7836200" y="0"/>
            <a:ext cx="3713374" cy="566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Mahābhārata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 is described as the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pañcamaveda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 or the fifth Veda.</a:t>
            </a:r>
          </a:p>
          <a:p>
            <a:pPr algn="ctr"/>
            <a:b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Chāndogya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Upaniṣad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 describes all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purānās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 and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Itihāsas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 as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pañcamaveda</a:t>
            </a:r>
            <a:r>
              <a:rPr lang="en-IN" sz="2800" baseline="300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.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  Sometimes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Nāṭyaśāstra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 and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A̅yurveda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 are also categorized similarly.</a:t>
            </a:r>
          </a:p>
          <a:p>
            <a:pPr algn="ctr"/>
            <a:endParaRPr lang="en-IN" sz="2800" dirty="0">
              <a:solidFill>
                <a:srgbClr val="002060"/>
              </a:solidFill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Then again, for all its vastness and completeness that is comparable to the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vedās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, the title best suits </a:t>
            </a:r>
            <a:r>
              <a:rPr lang="en-IN" sz="2800" dirty="0" err="1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Mahābhārata</a:t>
            </a:r>
            <a:r>
              <a:rPr lang="en-IN" sz="2800" dirty="0">
                <a:solidFill>
                  <a:srgbClr val="002060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.  </a:t>
            </a:r>
            <a:endParaRPr lang="en-US" sz="2800" dirty="0">
              <a:solidFill>
                <a:srgbClr val="002060"/>
              </a:solidFill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 descr="A picture containing outdoor, sunset&#10;&#10;Description automatically generated">
            <a:extLst>
              <a:ext uri="{FF2B5EF4-FFF2-40B4-BE49-F238E27FC236}">
                <a16:creationId xmlns:a16="http://schemas.microsoft.com/office/drawing/2014/main" id="{93C29B50-E95F-FA93-50A2-0B16C548BA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52" t="1" r="-881" b="-1075"/>
          <a:stretch/>
        </p:blipFill>
        <p:spPr>
          <a:xfrm>
            <a:off x="0" y="-2904"/>
            <a:ext cx="6907237" cy="432822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B75707-6407-8DF3-3EAC-17B6AA2EE2EF}"/>
              </a:ext>
            </a:extLst>
          </p:cNvPr>
          <p:cNvSpPr txBox="1"/>
          <p:nvPr/>
        </p:nvSpPr>
        <p:spPr>
          <a:xfrm>
            <a:off x="0" y="4834177"/>
            <a:ext cx="8412927" cy="126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7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it was named </a:t>
            </a:r>
            <a:r>
              <a:rPr lang="en-IN" sz="27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7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IN" sz="2700" i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‘</a:t>
            </a:r>
            <a:r>
              <a:rPr lang="en-IN" sz="27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Mahatvāt</a:t>
            </a:r>
            <a:r>
              <a:rPr lang="en-IN" sz="27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7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bhāravatvāt</a:t>
            </a:r>
            <a:r>
              <a:rPr lang="en-IN" sz="27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700" i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</a:t>
            </a:r>
            <a:r>
              <a:rPr lang="en-IN" sz="27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7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mahābhāratam</a:t>
            </a:r>
            <a:r>
              <a:rPr lang="en-IN" sz="27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700" i="1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uchyate</a:t>
            </a:r>
            <a:r>
              <a:rPr lang="en-IN" sz="27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endParaRPr lang="en-IN" sz="27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345E9AA-E49E-D06C-3FC4-10A8F5B2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4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AEFD234-C5EB-529C-8DA6-3ABC655A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332" y="746125"/>
            <a:ext cx="11915335" cy="53035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the biggest literary work in the history of mankind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eighteen lakh words and one lakh </a:t>
            </a:r>
            <a:r>
              <a:rPr lang="en-IN" sz="2300" dirty="0" err="1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ślokas</a:t>
            </a:r>
            <a:endParaRPr lang="en-IN" sz="2300" dirty="0">
              <a:effectLst/>
              <a:latin typeface="Bodoni MT" panose="02070603080606020203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four times bigger than </a:t>
            </a:r>
            <a:r>
              <a:rPr lang="en-IN" sz="2300" dirty="0" err="1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Rāmāyana</a:t>
            </a:r>
            <a:endParaRPr lang="en-IN" sz="2300" dirty="0">
              <a:effectLst/>
              <a:latin typeface="Bodoni MT" panose="02070603080606020203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Iliad and Odyssey combined level to only one tenth of </a:t>
            </a:r>
            <a:r>
              <a:rPr lang="en-IN" sz="2300" dirty="0" err="1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Bodoni MT" panose="02070603080606020203" pitchFamily="18" charset="0"/>
              </a:rPr>
              <a:t>It is </a:t>
            </a:r>
            <a:r>
              <a:rPr lang="en-IN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philosophical, spiritual and devotional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the subjects of discussion in </a:t>
            </a:r>
            <a:r>
              <a:rPr lang="en-US" sz="2300" dirty="0" err="1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Mahābhārata</a:t>
            </a:r>
            <a:r>
              <a:rPr lang="en-US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 are the </a:t>
            </a:r>
            <a:r>
              <a:rPr lang="en-US" sz="2300" dirty="0" err="1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puruṣārthās</a:t>
            </a:r>
            <a:endParaRPr lang="en-IN" sz="2300" dirty="0">
              <a:effectLst/>
              <a:latin typeface="Bodoni MT" panose="02070603080606020203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complex discussions on </a:t>
            </a:r>
            <a:r>
              <a:rPr lang="en-IN" sz="2300" i="1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Dharma - Adharma, </a:t>
            </a:r>
            <a:r>
              <a:rPr lang="en-IN" sz="2300" dirty="0">
                <a:effectLst/>
                <a:latin typeface="Bodoni MT" panose="02070603080606020203" pitchFamily="18" charset="0"/>
                <a:ea typeface="Times New Roman" panose="02020603050405020304" pitchFamily="18" charset="0"/>
              </a:rPr>
              <a:t>political strategies, warfare, history, geography, aesthetics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Bodoni MT" panose="02070603080606020203" pitchFamily="18" charset="0"/>
              </a:rPr>
              <a:t>lessons in statecraft, alongside lessons in forging alliances within personal, social and national spheres.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err="1">
                <a:latin typeface="Bodoni MT" panose="02070603080606020203" pitchFamily="18" charset="0"/>
              </a:rPr>
              <a:t>stutis</a:t>
            </a:r>
            <a:r>
              <a:rPr lang="en-US" sz="2300" dirty="0">
                <a:latin typeface="Bodoni MT" panose="02070603080606020203" pitchFamily="18" charset="0"/>
              </a:rPr>
              <a:t> like </a:t>
            </a:r>
            <a:r>
              <a:rPr lang="en-US" sz="2300" dirty="0" err="1">
                <a:latin typeface="Bodoni MT" panose="02070603080606020203" pitchFamily="18" charset="0"/>
              </a:rPr>
              <a:t>Viṣṇusahasranāma</a:t>
            </a:r>
            <a:r>
              <a:rPr lang="en-US" sz="2300" dirty="0">
                <a:latin typeface="Bodoni MT" panose="02070603080606020203" pitchFamily="18" charset="0"/>
              </a:rPr>
              <a:t> and Siva </a:t>
            </a:r>
            <a:r>
              <a:rPr lang="en-US" sz="2300" dirty="0" err="1">
                <a:latin typeface="Bodoni MT" panose="02070603080606020203" pitchFamily="18" charset="0"/>
              </a:rPr>
              <a:t>sahasranāma</a:t>
            </a:r>
            <a:r>
              <a:rPr lang="en-US" sz="2300" dirty="0">
                <a:latin typeface="Bodoni MT" panose="02070603080606020203" pitchFamily="18" charset="0"/>
              </a:rPr>
              <a:t> and that of </a:t>
            </a:r>
            <a:r>
              <a:rPr lang="en-US" sz="2300" dirty="0" err="1">
                <a:latin typeface="Bodoni MT" panose="02070603080606020203" pitchFamily="18" charset="0"/>
              </a:rPr>
              <a:t>devatās</a:t>
            </a:r>
            <a:r>
              <a:rPr lang="en-US" sz="2300" dirty="0">
                <a:latin typeface="Bodoni MT" panose="02070603080606020203" pitchFamily="18" charset="0"/>
              </a:rPr>
              <a:t> Siva, </a:t>
            </a:r>
            <a:r>
              <a:rPr lang="en-US" sz="2300" dirty="0" err="1">
                <a:latin typeface="Bodoni MT" panose="02070603080606020203" pitchFamily="18" charset="0"/>
              </a:rPr>
              <a:t>Viṣṇu</a:t>
            </a:r>
            <a:r>
              <a:rPr lang="en-US" sz="2300" dirty="0">
                <a:latin typeface="Bodoni MT" panose="02070603080606020203" pitchFamily="18" charset="0"/>
              </a:rPr>
              <a:t>, Durga, Agni </a:t>
            </a:r>
            <a:r>
              <a:rPr lang="en-US" sz="2300" dirty="0" err="1">
                <a:latin typeface="Bodoni MT" panose="02070603080606020203" pitchFamily="18" charset="0"/>
              </a:rPr>
              <a:t>Devā</a:t>
            </a:r>
            <a:r>
              <a:rPr lang="en-US" sz="2300" dirty="0">
                <a:latin typeface="Bodoni MT" panose="02070603080606020203" pitchFamily="18" charset="0"/>
              </a:rPr>
              <a:t> etc. are also seen in </a:t>
            </a:r>
            <a:r>
              <a:rPr lang="en-US" sz="2300" dirty="0" err="1">
                <a:latin typeface="Bodoni MT" panose="02070603080606020203" pitchFamily="18" charset="0"/>
              </a:rPr>
              <a:t>Mahābhārata</a:t>
            </a:r>
            <a:r>
              <a:rPr lang="en-US" sz="2300" dirty="0">
                <a:latin typeface="Bodoni MT" panose="02070603080606020203" pitchFamily="18" charset="0"/>
              </a:rPr>
              <a:t>.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90024A9-0184-448B-881E-CC722A916CB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6" name="Content Placeholder 15" descr="Text&#10;&#10;Description automatically generated">
            <a:extLst>
              <a:ext uri="{FF2B5EF4-FFF2-40B4-BE49-F238E27FC236}">
                <a16:creationId xmlns:a16="http://schemas.microsoft.com/office/drawing/2014/main" id="{C88B1159-F733-9FE2-F25D-269021209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01" b="25768"/>
          <a:stretch/>
        </p:blipFill>
        <p:spPr>
          <a:xfrm>
            <a:off x="7241588" y="136525"/>
            <a:ext cx="4489450" cy="1219200"/>
          </a:xfrm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36732910-F8BA-6392-32C6-5AC17AD7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5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67" y="2600547"/>
            <a:ext cx="5396133" cy="13384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>
                <a:latin typeface="Aldhabi" panose="01000000000000000000" pitchFamily="2" charset="-78"/>
                <a:cs typeface="Aldhabi" panose="01000000000000000000" pitchFamily="2" charset="-78"/>
              </a:rPr>
              <a:t>Bhagavadgīta</a:t>
            </a:r>
            <a: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  <a:t>̄- </a:t>
            </a:r>
            <a:r>
              <a:rPr lang="en-US" sz="4400" dirty="0" err="1">
                <a:latin typeface="Aldhabi" panose="01000000000000000000" pitchFamily="2" charset="-78"/>
                <a:cs typeface="Aldhabi" panose="01000000000000000000" pitchFamily="2" charset="-78"/>
              </a:rPr>
              <a:t>Bhāshyās</a:t>
            </a:r>
            <a:b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  <a:t>(discourses 0n </a:t>
            </a:r>
            <a:r>
              <a:rPr lang="en-US" sz="4400" dirty="0" err="1">
                <a:latin typeface="Aldhabi" panose="01000000000000000000" pitchFamily="2" charset="-78"/>
                <a:cs typeface="Aldhabi" panose="01000000000000000000" pitchFamily="2" charset="-78"/>
              </a:rPr>
              <a:t>Bhagavadgīta</a:t>
            </a:r>
            <a: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  <a:t>̄)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1F799-1313-A367-6559-84B893B204FF}"/>
              </a:ext>
            </a:extLst>
          </p:cNvPr>
          <p:cNvSpPr txBox="1"/>
          <p:nvPr/>
        </p:nvSpPr>
        <p:spPr>
          <a:xfrm>
            <a:off x="6682154" y="49799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F03C9-E67D-AF81-0D2A-66438F49979A}"/>
              </a:ext>
            </a:extLst>
          </p:cNvPr>
          <p:cNvSpPr txBox="1"/>
          <p:nvPr/>
        </p:nvSpPr>
        <p:spPr>
          <a:xfrm>
            <a:off x="6682154" y="237174"/>
            <a:ext cx="5168704" cy="662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Just like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Śri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A̅diŚaṅkarācārya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several other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A̅</a:t>
            </a:r>
            <a:r>
              <a:rPr lang="en-IN" sz="26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charyas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like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Śri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Abhinavagupta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(Proponent of </a:t>
            </a:r>
            <a:r>
              <a:rPr lang="en-IN" sz="26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Kashmirashaiva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6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philosophy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Śri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Mādhvāchārya</a:t>
            </a:r>
            <a:r>
              <a:rPr lang="en-IN" sz="26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26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Dvaita</a:t>
            </a:r>
            <a:r>
              <a:rPr lang="en-IN" sz="26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philosophy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Śri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Rāmānujāchārya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N" sz="26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viśiṣṭādvaita</a:t>
            </a:r>
            <a:r>
              <a:rPr lang="en-IN" sz="26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philosophy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among several others, have discussed the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Bhagavadgīta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 through their </a:t>
            </a:r>
            <a:r>
              <a:rPr lang="en-IN" sz="26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Bhāshyās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Today, there are around 227 discourses on </a:t>
            </a:r>
            <a:r>
              <a:rPr lang="en-IN" sz="26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Bhagavadgīta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 in </a:t>
            </a:r>
            <a:r>
              <a:rPr lang="en-IN" sz="2600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samskṛtam</a:t>
            </a:r>
            <a:r>
              <a:rPr lang="en-IN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alone.</a:t>
            </a:r>
            <a:endParaRPr lang="en-IN" sz="2600" dirty="0">
              <a:solidFill>
                <a:srgbClr val="002060"/>
              </a:solidFill>
            </a:endParaRP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896C210F-8C88-04F1-EFC3-4D3163FB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90024A9-0184-448B-881E-CC722A916CB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F97952F9-5B7B-EAFF-D109-091C459F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65" r="13565"/>
          <a:stretch>
            <a:fillRect/>
          </a:stretch>
        </p:blipFill>
        <p:spPr>
          <a:xfrm>
            <a:off x="791654" y="3745310"/>
            <a:ext cx="3406272" cy="2672750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F9539F-2CED-B9AE-92B5-2E62201A666E}"/>
              </a:ext>
            </a:extLst>
          </p:cNvPr>
          <p:cNvSpPr txBox="1"/>
          <p:nvPr/>
        </p:nvSpPr>
        <p:spPr>
          <a:xfrm>
            <a:off x="169059" y="276645"/>
            <a:ext cx="4651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A̅di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Śaṅkarācārya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considered </a:t>
            </a:r>
            <a:r>
              <a:rPr lang="en-I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rimad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Bhagavadgīta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 of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Mahābhārata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for laying the foundations of his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darśana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alongside the ten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Upaniṣads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Brahmasu̅tra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EAEB1-8827-079F-2DAE-F292A34D5FBC}"/>
              </a:ext>
            </a:extLst>
          </p:cNvPr>
          <p:cNvSpPr txBox="1"/>
          <p:nvPr/>
        </p:nvSpPr>
        <p:spPr>
          <a:xfrm>
            <a:off x="337617" y="2264893"/>
            <a:ext cx="4482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 he said </a:t>
            </a:r>
          </a:p>
          <a:p>
            <a:pPr algn="ctr"/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gīta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̄-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śastram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samasta-vedārtha-sāra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saṅgraha-bhu̅tam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endParaRPr lang="en-IN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772644-9BF3-ED37-C609-B4DB2AC7B132}"/>
              </a:ext>
            </a:extLst>
          </p:cNvPr>
          <p:cNvSpPr/>
          <p:nvPr/>
        </p:nvSpPr>
        <p:spPr>
          <a:xfrm>
            <a:off x="169059" y="168807"/>
            <a:ext cx="4651463" cy="3598447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36732910-F8BA-6392-32C6-5AC17AD7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  <p:pic>
        <p:nvPicPr>
          <p:cNvPr id="14" name="Picture Placeholder 4" descr="A person sitting in a chair&#10;&#10;Description automatically generated with medium confidence">
            <a:extLst>
              <a:ext uri="{FF2B5EF4-FFF2-40B4-BE49-F238E27FC236}">
                <a16:creationId xmlns:a16="http://schemas.microsoft.com/office/drawing/2014/main" id="{C8CB36D7-E150-C998-61F0-F4D44097DB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018" t="10610" r="-8434" b="24565"/>
          <a:stretch/>
        </p:blipFill>
        <p:spPr>
          <a:xfrm>
            <a:off x="6732134" y="389870"/>
            <a:ext cx="4403509" cy="3430731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FEBB80-2B1F-91AB-40F6-0B54AA775596}"/>
              </a:ext>
            </a:extLst>
          </p:cNvPr>
          <p:cNvSpPr txBox="1"/>
          <p:nvPr/>
        </p:nvSpPr>
        <p:spPr>
          <a:xfrm>
            <a:off x="5443117" y="3779223"/>
            <a:ext cx="6477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inspire freedom movement,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Lokmānya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Tilak wrote his commentary on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Bhagavadgīta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̄,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Gītārahasyam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̣’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with focus on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Karmayoga</a:t>
            </a:r>
            <a:r>
              <a:rPr lang="en-IN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3E085-3FE3-4C98-7385-AFED3EBAC1A4}"/>
              </a:ext>
            </a:extLst>
          </p:cNvPr>
          <p:cNvSpPr txBox="1"/>
          <p:nvPr/>
        </p:nvSpPr>
        <p:spPr>
          <a:xfrm>
            <a:off x="4062472" y="5532307"/>
            <a:ext cx="6586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 prominent people like M K Gandhi and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Araviṇda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Maharṣi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were inspired by the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Bhagavadgīta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̄</a:t>
            </a:r>
            <a:endParaRPr lang="en-IN" sz="2400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E4E98032-D6D1-1FC8-9649-70E0FD1C9871}"/>
              </a:ext>
            </a:extLst>
          </p:cNvPr>
          <p:cNvSpPr/>
          <p:nvPr/>
        </p:nvSpPr>
        <p:spPr>
          <a:xfrm>
            <a:off x="4403187" y="5569011"/>
            <a:ext cx="5936567" cy="1152463"/>
          </a:xfrm>
          <a:prstGeom prst="round2Diag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1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012" y="5858067"/>
            <a:ext cx="5425440" cy="781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What is an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Itihāsa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A1AC6D-9BA4-D6C0-7475-B733182CF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68498"/>
              </p:ext>
            </p:extLst>
          </p:nvPr>
        </p:nvGraphicFramePr>
        <p:xfrm>
          <a:off x="194603" y="247776"/>
          <a:ext cx="11622258" cy="457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086">
                  <a:extLst>
                    <a:ext uri="{9D8B030D-6E8A-4147-A177-3AD203B41FA5}">
                      <a16:colId xmlns:a16="http://schemas.microsoft.com/office/drawing/2014/main" val="2792798859"/>
                    </a:ext>
                  </a:extLst>
                </a:gridCol>
                <a:gridCol w="3874086">
                  <a:extLst>
                    <a:ext uri="{9D8B030D-6E8A-4147-A177-3AD203B41FA5}">
                      <a16:colId xmlns:a16="http://schemas.microsoft.com/office/drawing/2014/main" val="101036963"/>
                    </a:ext>
                  </a:extLst>
                </a:gridCol>
                <a:gridCol w="3874086">
                  <a:extLst>
                    <a:ext uri="{9D8B030D-6E8A-4147-A177-3AD203B41FA5}">
                      <a16:colId xmlns:a16="http://schemas.microsoft.com/office/drawing/2014/main" val="2693749371"/>
                    </a:ext>
                  </a:extLst>
                </a:gridCol>
              </a:tblGrid>
              <a:tr h="5355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Myth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Epic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90864"/>
                  </a:ext>
                </a:extLst>
              </a:tr>
              <a:tr h="4036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analysis and interpretation of the past.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becomes a historical fiction when imagination and literary tools are added to it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stories that revolve around the divine or people with divine powers, even though it discusses ideologies, morality and righteousness.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narrative that revolves around a particular incident discussing its origin, progress and consequences. (Aristotle)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167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AF6BB4-086D-8FB9-E872-4C05DEA83E1B}"/>
              </a:ext>
            </a:extLst>
          </p:cNvPr>
          <p:cNvSpPr txBox="1"/>
          <p:nvPr/>
        </p:nvSpPr>
        <p:spPr>
          <a:xfrm>
            <a:off x="1927274" y="4984149"/>
            <a:ext cx="833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</a:t>
            </a:r>
            <a:r>
              <a:rPr lang="en-IN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Itihāsas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not behold any of these characteristics. 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</a:rPr>
              <a:t>Then…</a:t>
            </a:r>
            <a:endParaRPr lang="en-IN" sz="2400" dirty="0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9B2AA2A-E991-B80C-D3E0-95288A9D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6097536"/>
            <a:ext cx="1828800" cy="7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{18FB5965-F745-459E-BD01-4EC9B1F06BF1}tf89080264_win32</Template>
  <TotalTime>773</TotalTime>
  <Words>2116</Words>
  <Application>Microsoft Office PowerPoint</Application>
  <PresentationFormat>Widescreen</PresentationFormat>
  <Paragraphs>154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Aldhabi</vt:lpstr>
      <vt:lpstr>Algerian</vt:lpstr>
      <vt:lpstr>Arial</vt:lpstr>
      <vt:lpstr>Bodoni MT</vt:lpstr>
      <vt:lpstr>Calibri</vt:lpstr>
      <vt:lpstr>Centaur</vt:lpstr>
      <vt:lpstr>Century Gothic</vt:lpstr>
      <vt:lpstr>Elephant</vt:lpstr>
      <vt:lpstr>Lucida Calligraphy</vt:lpstr>
      <vt:lpstr>Times New Roman</vt:lpstr>
      <vt:lpstr>Wingdings</vt:lpstr>
      <vt:lpstr>Brush</vt:lpstr>
      <vt:lpstr>A Preamble to the Grand Itihāsa </vt:lpstr>
      <vt:lpstr>Is it possible at all to measure knowledge?  If possible, what are the parameters to measure knowledge? </vt:lpstr>
      <vt:lpstr>Once the devās came together and quantified knowledge. The four Vedās were placed on one side of a weighing scale, and Mahābhārata was placed on the other. The scales tipped toward Mahābhārata.</vt:lpstr>
      <vt:lpstr>PowerPoint Presentation</vt:lpstr>
      <vt:lpstr>PowerPoint Presentation</vt:lpstr>
      <vt:lpstr>PowerPoint Presentation</vt:lpstr>
      <vt:lpstr>Bhagavadgītā- Bhāshyās (discourses 0n Bhagavadgītā)</vt:lpstr>
      <vt:lpstr>PowerPoint Presentation</vt:lpstr>
      <vt:lpstr>What is an Itihāsa?</vt:lpstr>
      <vt:lpstr>PowerPoint Presentation</vt:lpstr>
      <vt:lpstr>PowerPoint Presentation</vt:lpstr>
      <vt:lpstr>puruṣārthās are qualities that should be imbibed by an individual and determines the progress of his life. </vt:lpstr>
      <vt:lpstr>PowerPoint Presentation</vt:lpstr>
      <vt:lpstr>PowerPoint Presentation</vt:lpstr>
      <vt:lpstr>The Author   Maharṣi Veda Vyāsa </vt:lpstr>
      <vt:lpstr>PowerPoint Presentation</vt:lpstr>
      <vt:lpstr>Birth of the Itihāsa  </vt:lpstr>
      <vt:lpstr>PowerPoint Presentation</vt:lpstr>
      <vt:lpstr>Inside Mahābhārata </vt:lpstr>
      <vt:lpstr>PowerPoint Presentation</vt:lpstr>
      <vt:lpstr>PowerPoint Presentation</vt:lpstr>
      <vt:lpstr>PowerPoint Presentation</vt:lpstr>
      <vt:lpstr>Content and teachings</vt:lpstr>
      <vt:lpstr>Comparison of Mahabharata with other epics</vt:lpstr>
      <vt:lpstr>PowerPoint Presentation</vt:lpstr>
      <vt:lpstr>Let the study of Mahābhārata become an initiation, upanayanam, into the divine wisdom of Bhāratmātā.  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Preamble to the Grand Itihāsa </dc:title>
  <dc:creator>Harikrishnan V P</dc:creator>
  <cp:lastModifiedBy>Bhavya Suresh - Amrita Darshanam (ICSS) - ASE, Chennai Campus</cp:lastModifiedBy>
  <cp:revision>16</cp:revision>
  <dcterms:created xsi:type="dcterms:W3CDTF">2022-07-30T09:21:37Z</dcterms:created>
  <dcterms:modified xsi:type="dcterms:W3CDTF">2024-07-06T07:41:37Z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