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7" r:id="rId12"/>
    <p:sldId id="272" r:id="rId13"/>
    <p:sldId id="273" r:id="rId14"/>
    <p:sldId id="266"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368"/>
  </p:normalViewPr>
  <p:slideViewPr>
    <p:cSldViewPr snapToGrid="0" snapToObjects="1">
      <p:cViewPr varScale="1">
        <p:scale>
          <a:sx n="57" d="100"/>
          <a:sy n="57" d="100"/>
        </p:scale>
        <p:origin x="4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29BDE-4ADB-CB4B-A3AA-6DBD079AA356}" type="datetimeFigureOut">
              <a:rPr lang="en-US" smtClean="0"/>
              <a:t>8/30/23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E0385-44C2-6D4E-BF50-726798E2E99B}" type="slidenum">
              <a:rPr lang="en-US" smtClean="0"/>
              <a:t>‹#›</a:t>
            </a:fld>
            <a:endParaRPr lang="en-US"/>
          </a:p>
        </p:txBody>
      </p:sp>
    </p:spTree>
    <p:extLst>
      <p:ext uri="{BB962C8B-B14F-4D97-AF65-F5344CB8AC3E}">
        <p14:creationId xmlns:p14="http://schemas.microsoft.com/office/powerpoint/2010/main" val="151688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avatpoint.com/prim-algorith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first spanning tree is a tree in which we have removed the edge between the vertices 1 and 5 shown as below:</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sum of the edges of the above tree is (1 + 4 + 5 + 2): 12</a:t>
            </a:r>
          </a:p>
          <a:p>
            <a:r>
              <a:rPr lang="en-IN" sz="1200" b="0" i="0" kern="1200" dirty="0">
                <a:solidFill>
                  <a:schemeClr val="tx1"/>
                </a:solidFill>
                <a:effectLst/>
                <a:latin typeface="+mn-lt"/>
                <a:ea typeface="+mn-ea"/>
                <a:cs typeface="+mn-cs"/>
              </a:rPr>
              <a:t>The second spanning tree is a tree in which we have removed the edge between the vertices 1 and 2 shown as below:</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sum of the edges of the above tree is (3 + 2 + 5 + 4) : 14</a:t>
            </a:r>
          </a:p>
          <a:p>
            <a:r>
              <a:rPr lang="en-IN" sz="1200" b="0" i="0" kern="1200" dirty="0">
                <a:solidFill>
                  <a:schemeClr val="tx1"/>
                </a:solidFill>
                <a:effectLst/>
                <a:latin typeface="+mn-lt"/>
                <a:ea typeface="+mn-ea"/>
                <a:cs typeface="+mn-cs"/>
              </a:rPr>
              <a:t>The third spanning tree is a tree in which we have removed the edge between the vertices 2 and 3 shown as below:</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sum of the edges of the above tree is (1 + 3 + 2 + 5) : 11</a:t>
            </a:r>
          </a:p>
          <a:p>
            <a:r>
              <a:rPr lang="en-IN" sz="1200" b="0" i="0" kern="1200" dirty="0">
                <a:solidFill>
                  <a:schemeClr val="tx1"/>
                </a:solidFill>
                <a:effectLst/>
                <a:latin typeface="+mn-lt"/>
                <a:ea typeface="+mn-ea"/>
                <a:cs typeface="+mn-cs"/>
              </a:rPr>
              <a:t>The fourth spanning tree is a tree in which we have removed the edge between the vertices 3 and 4 shown as below:</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The sum of the edges of the above tree is (1 + 3 + 2 + 4) : 10. The edge cost 10 is minimum so it is a minimum spanning tree.</a:t>
            </a:r>
          </a:p>
          <a:p>
            <a:endParaRPr lang="en-US" dirty="0"/>
          </a:p>
        </p:txBody>
      </p:sp>
      <p:sp>
        <p:nvSpPr>
          <p:cNvPr id="4" name="Slide Number Placeholder 3"/>
          <p:cNvSpPr>
            <a:spLocks noGrp="1"/>
          </p:cNvSpPr>
          <p:nvPr>
            <p:ph type="sldNum" sz="quarter" idx="5"/>
          </p:nvPr>
        </p:nvSpPr>
        <p:spPr/>
        <p:txBody>
          <a:bodyPr/>
          <a:lstStyle/>
          <a:p>
            <a:fld id="{580E0385-44C2-6D4E-BF50-726798E2E99B}" type="slidenum">
              <a:rPr lang="en-US" smtClean="0"/>
              <a:t>6</a:t>
            </a:fld>
            <a:endParaRPr lang="en-US"/>
          </a:p>
        </p:txBody>
      </p:sp>
    </p:spTree>
    <p:extLst>
      <p:ext uri="{BB962C8B-B14F-4D97-AF65-F5344CB8AC3E}">
        <p14:creationId xmlns:p14="http://schemas.microsoft.com/office/powerpoint/2010/main" val="81863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To learn more about the prim's algorithm, you can click the below link - </a:t>
            </a:r>
            <a:r>
              <a:rPr lang="en-IN" sz="1200" b="0" i="0" u="none" strike="noStrike" kern="1200" dirty="0">
                <a:solidFill>
                  <a:schemeClr val="tx1"/>
                </a:solidFill>
                <a:effectLst/>
                <a:latin typeface="+mn-lt"/>
                <a:ea typeface="+mn-ea"/>
                <a:cs typeface="+mn-cs"/>
                <a:hlinkClick r:id="rId3"/>
              </a:rPr>
              <a:t>https://www.javatpoint.com/prim-algorithm</a:t>
            </a:r>
            <a:endParaRPr lang="en-US" dirty="0"/>
          </a:p>
        </p:txBody>
      </p:sp>
      <p:sp>
        <p:nvSpPr>
          <p:cNvPr id="4" name="Slide Number Placeholder 3"/>
          <p:cNvSpPr>
            <a:spLocks noGrp="1"/>
          </p:cNvSpPr>
          <p:nvPr>
            <p:ph type="sldNum" sz="quarter" idx="5"/>
          </p:nvPr>
        </p:nvSpPr>
        <p:spPr/>
        <p:txBody>
          <a:bodyPr/>
          <a:lstStyle/>
          <a:p>
            <a:fld id="{580E0385-44C2-6D4E-BF50-726798E2E99B}" type="slidenum">
              <a:rPr lang="en-US" smtClean="0"/>
              <a:t>10</a:t>
            </a:fld>
            <a:endParaRPr lang="en-US"/>
          </a:p>
        </p:txBody>
      </p:sp>
    </p:spTree>
    <p:extLst>
      <p:ext uri="{BB962C8B-B14F-4D97-AF65-F5344CB8AC3E}">
        <p14:creationId xmlns:p14="http://schemas.microsoft.com/office/powerpoint/2010/main" val="5776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Prim's algorithm can be simply implemented by using the adjacency matrix or adjacency list graph representation, and to add the edge with the minimum weight requires the linearly searching of an array of weights. It requires O(|V|</a:t>
            </a:r>
            <a:r>
              <a:rPr lang="en-IN" sz="1200" b="0" i="0" kern="1200" baseline="30000" dirty="0">
                <a:solidFill>
                  <a:schemeClr val="tx1"/>
                </a:solidFill>
                <a:effectLst/>
                <a:latin typeface="+mn-lt"/>
                <a:ea typeface="+mn-ea"/>
                <a:cs typeface="+mn-cs"/>
              </a:rPr>
              <a:t>2</a:t>
            </a:r>
            <a:r>
              <a:rPr lang="en-IN" sz="1200" b="0" i="0" kern="1200" dirty="0">
                <a:solidFill>
                  <a:schemeClr val="tx1"/>
                </a:solidFill>
                <a:effectLst/>
                <a:latin typeface="+mn-lt"/>
                <a:ea typeface="+mn-ea"/>
                <a:cs typeface="+mn-cs"/>
              </a:rPr>
              <a:t>) running time. It can be improved further by using the implementation of heap to find the minimum weight edges in the inner loop of the algorithm.</a:t>
            </a:r>
            <a:endParaRPr lang="en-US" dirty="0"/>
          </a:p>
        </p:txBody>
      </p:sp>
      <p:sp>
        <p:nvSpPr>
          <p:cNvPr id="4" name="Slide Number Placeholder 3"/>
          <p:cNvSpPr>
            <a:spLocks noGrp="1"/>
          </p:cNvSpPr>
          <p:nvPr>
            <p:ph type="sldNum" sz="quarter" idx="5"/>
          </p:nvPr>
        </p:nvSpPr>
        <p:spPr/>
        <p:txBody>
          <a:bodyPr/>
          <a:lstStyle/>
          <a:p>
            <a:fld id="{580E0385-44C2-6D4E-BF50-726798E2E99B}" type="slidenum">
              <a:rPr lang="en-US" smtClean="0"/>
              <a:t>11</a:t>
            </a:fld>
            <a:endParaRPr lang="en-US"/>
          </a:p>
        </p:txBody>
      </p:sp>
    </p:spTree>
    <p:extLst>
      <p:ext uri="{BB962C8B-B14F-4D97-AF65-F5344CB8AC3E}">
        <p14:creationId xmlns:p14="http://schemas.microsoft.com/office/powerpoint/2010/main" val="159885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80E0385-44C2-6D4E-BF50-726798E2E99B}" type="slidenum">
              <a:rPr lang="en-US" smtClean="0"/>
              <a:t>16</a:t>
            </a:fld>
            <a:endParaRPr lang="en-US"/>
          </a:p>
        </p:txBody>
      </p:sp>
    </p:spTree>
    <p:extLst>
      <p:ext uri="{BB962C8B-B14F-4D97-AF65-F5344CB8AC3E}">
        <p14:creationId xmlns:p14="http://schemas.microsoft.com/office/powerpoint/2010/main" val="81485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07EC-2AF4-7E4A-8B30-94CB1971D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39B7A-4401-D443-98A3-7CA3F2539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48514-1D53-1F49-98FE-A14FD05FD2CE}"/>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75D33BCE-F8A3-3540-80F1-9228F25AA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47620-B032-D44B-98FD-2CC984B03685}"/>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39913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2716-F40E-4245-8391-312FCD61EA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A4273-55D1-BB42-8C0B-7DD52CF234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F24EF-AFF2-E944-B4B7-690D082E7A4A}"/>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4402134F-020B-7A4A-B88A-A3452A563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0E01D-5E69-5643-BC5D-AC5BCECB2764}"/>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403598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35588-1214-DD42-A577-6F75F07CD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CAC81D-DCD2-AD44-BD77-A41F73742E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1416A-E3FD-3349-B479-BF27CB4052B7}"/>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EAAB860D-95C3-D348-9C52-708A4B62B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7136C-40EB-D042-8FF8-BF845E74783F}"/>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97348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8014-D30F-5E4C-B40D-8E8EAB294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03C940-1853-114D-A142-94EE46CC9C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09A21-2D90-2C42-9CAD-7F1F60503327}"/>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3E669CB3-F047-F748-821C-F86110A60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6527A-B43C-3D43-94C6-494934ADA7D3}"/>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47992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B7E9-D963-2A4B-88FF-9A94F9703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A12D5D-D045-D648-9A2B-FE31F749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174B51-65EC-FF48-ACB4-0E87B3347A71}"/>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809DA2A3-BFCF-224D-90B9-121A4F623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EF7B-FD8D-0D45-9C37-FDC05630D76D}"/>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107024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BCA0-4B17-724D-95FF-C70B9303E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A2253-262E-AB41-B002-B1248B3EAA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79A75D-C159-7E47-8C25-26924B0FE5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D1999A-D437-0F4E-A977-D14ED1C2A4D0}"/>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6" name="Footer Placeholder 5">
            <a:extLst>
              <a:ext uri="{FF2B5EF4-FFF2-40B4-BE49-F238E27FC236}">
                <a16:creationId xmlns:a16="http://schemas.microsoft.com/office/drawing/2014/main" id="{D6A20F31-7297-A744-8FD9-E799D5F22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79FE0-DEC2-AF44-925B-709453E5A1D3}"/>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40844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0930-E9D3-724D-8AF8-653E4AAB70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84148-B09B-FB40-AC97-ED5D24B8C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761DAC-C28F-034B-8D89-3ACF36E13F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2EDEBE-38FF-8648-951B-0127DC35F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9D7E7A-BEAC-8F42-932C-38B71774F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01B6DC-9ECA-514C-B7FA-0F4D24CA59F0}"/>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8" name="Footer Placeholder 7">
            <a:extLst>
              <a:ext uri="{FF2B5EF4-FFF2-40B4-BE49-F238E27FC236}">
                <a16:creationId xmlns:a16="http://schemas.microsoft.com/office/drawing/2014/main" id="{F5792C79-D2AA-3B4B-9A9E-4172C2A05C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6B8C38-6762-4D4D-9EDE-A0612FFCB45D}"/>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120228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1EC-9E21-6742-A89B-2431F17059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A55AAD-66E6-134C-A8F8-0FA742837ACE}"/>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4" name="Footer Placeholder 3">
            <a:extLst>
              <a:ext uri="{FF2B5EF4-FFF2-40B4-BE49-F238E27FC236}">
                <a16:creationId xmlns:a16="http://schemas.microsoft.com/office/drawing/2014/main" id="{4FBC3D8A-9676-704A-AFEE-A1DA99D53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5320B-E710-B941-BAC8-E687480AE5BC}"/>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12111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29BB4-E2AC-AD40-982D-63CEE051E692}"/>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3" name="Footer Placeholder 2">
            <a:extLst>
              <a:ext uri="{FF2B5EF4-FFF2-40B4-BE49-F238E27FC236}">
                <a16:creationId xmlns:a16="http://schemas.microsoft.com/office/drawing/2014/main" id="{88D494DE-0C36-4141-8045-B137403A8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34306-056E-4F41-AF8D-D7416E1A0054}"/>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408193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514F-74D7-8B4B-A51C-8EE34A75E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2D993E-CA1A-AB45-824C-6046AB31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88EFB8-0677-7C47-B9D9-219439F80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08DFD-8F3F-DA40-A59F-B1B56664C197}"/>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6" name="Footer Placeholder 5">
            <a:extLst>
              <a:ext uri="{FF2B5EF4-FFF2-40B4-BE49-F238E27FC236}">
                <a16:creationId xmlns:a16="http://schemas.microsoft.com/office/drawing/2014/main" id="{FB7EC779-DE70-F442-8DC3-EE1C3116B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F6A0C-F1DE-9B45-8008-3BC670653FDA}"/>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94703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73C6-8939-9A40-90C7-6C8309489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35592-5F39-B542-9FA8-5040B237F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059C1-9687-7B44-B0E8-B15F92EFB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671F06-646F-314D-86B3-DBDBEC4EF72A}"/>
              </a:ext>
            </a:extLst>
          </p:cNvPr>
          <p:cNvSpPr>
            <a:spLocks noGrp="1"/>
          </p:cNvSpPr>
          <p:nvPr>
            <p:ph type="dt" sz="half" idx="10"/>
          </p:nvPr>
        </p:nvSpPr>
        <p:spPr/>
        <p:txBody>
          <a:bodyPr/>
          <a:lstStyle/>
          <a:p>
            <a:fld id="{9C91E52F-1644-7E47-8983-8AC59CF2674C}" type="datetimeFigureOut">
              <a:rPr lang="en-US" smtClean="0"/>
              <a:t>8/30/23</a:t>
            </a:fld>
            <a:endParaRPr lang="en-US"/>
          </a:p>
        </p:txBody>
      </p:sp>
      <p:sp>
        <p:nvSpPr>
          <p:cNvPr id="6" name="Footer Placeholder 5">
            <a:extLst>
              <a:ext uri="{FF2B5EF4-FFF2-40B4-BE49-F238E27FC236}">
                <a16:creationId xmlns:a16="http://schemas.microsoft.com/office/drawing/2014/main" id="{7011F930-EAAE-2940-A995-8700D2E70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2E5BA-4778-8E4B-9778-FF7456B73153}"/>
              </a:ext>
            </a:extLst>
          </p:cNvPr>
          <p:cNvSpPr>
            <a:spLocks noGrp="1"/>
          </p:cNvSpPr>
          <p:nvPr>
            <p:ph type="sldNum" sz="quarter" idx="12"/>
          </p:nvPr>
        </p:nvSpPr>
        <p:spPr/>
        <p:txBody>
          <a:bodyPr/>
          <a:lstStyle/>
          <a:p>
            <a:fld id="{0893D9B6-A6A9-FE43-B4D1-2D53B4936A7F}" type="slidenum">
              <a:rPr lang="en-US" smtClean="0"/>
              <a:t>‹#›</a:t>
            </a:fld>
            <a:endParaRPr lang="en-US"/>
          </a:p>
        </p:txBody>
      </p:sp>
    </p:spTree>
    <p:extLst>
      <p:ext uri="{BB962C8B-B14F-4D97-AF65-F5344CB8AC3E}">
        <p14:creationId xmlns:p14="http://schemas.microsoft.com/office/powerpoint/2010/main" val="189789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7C3DA-B675-AE49-BD4F-FD5A3F4DE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FA76A-3CFD-CF49-BA8E-CBB2FABF2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29CC-7D04-344E-B697-08F450B01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1E52F-1644-7E47-8983-8AC59CF2674C}" type="datetimeFigureOut">
              <a:rPr lang="en-US" smtClean="0"/>
              <a:t>8/30/23</a:t>
            </a:fld>
            <a:endParaRPr lang="en-US"/>
          </a:p>
        </p:txBody>
      </p:sp>
      <p:sp>
        <p:nvSpPr>
          <p:cNvPr id="5" name="Footer Placeholder 4">
            <a:extLst>
              <a:ext uri="{FF2B5EF4-FFF2-40B4-BE49-F238E27FC236}">
                <a16:creationId xmlns:a16="http://schemas.microsoft.com/office/drawing/2014/main" id="{D109E458-1821-FD47-B47B-F2263E7EC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8F962-639F-2643-B2F2-8B48A6FF32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3D9B6-A6A9-FE43-B4D1-2D53B4936A7F}" type="slidenum">
              <a:rPr lang="en-US" smtClean="0"/>
              <a:t>‹#›</a:t>
            </a:fld>
            <a:endParaRPr lang="en-US"/>
          </a:p>
        </p:txBody>
      </p:sp>
    </p:spTree>
    <p:extLst>
      <p:ext uri="{BB962C8B-B14F-4D97-AF65-F5344CB8AC3E}">
        <p14:creationId xmlns:p14="http://schemas.microsoft.com/office/powerpoint/2010/main" val="357336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7126-AEFD-3243-88F6-E999470EE843}"/>
              </a:ext>
            </a:extLst>
          </p:cNvPr>
          <p:cNvSpPr>
            <a:spLocks noGrp="1"/>
          </p:cNvSpPr>
          <p:nvPr>
            <p:ph type="ctrTitle"/>
          </p:nvPr>
        </p:nvSpPr>
        <p:spPr/>
        <p:txBody>
          <a:bodyPr>
            <a:normAutofit fontScale="90000"/>
          </a:bodyPr>
          <a:lstStyle/>
          <a:p>
            <a:r>
              <a:rPr lang="en-US"/>
              <a:t>04-Graph algorithms –Minimum Spanning Tree, Shortest Path algorithms</a:t>
            </a:r>
            <a:endParaRPr lang="en-US" dirty="0"/>
          </a:p>
        </p:txBody>
      </p:sp>
      <p:sp>
        <p:nvSpPr>
          <p:cNvPr id="3" name="Subtitle 2">
            <a:extLst>
              <a:ext uri="{FF2B5EF4-FFF2-40B4-BE49-F238E27FC236}">
                <a16:creationId xmlns:a16="http://schemas.microsoft.com/office/drawing/2014/main" id="{2E2C6F0E-6669-A548-84EE-8A30EF328B65}"/>
              </a:ext>
            </a:extLst>
          </p:cNvPr>
          <p:cNvSpPr>
            <a:spLocks noGrp="1"/>
          </p:cNvSpPr>
          <p:nvPr>
            <p:ph type="subTitle" idx="1"/>
          </p:nvPr>
        </p:nvSpPr>
        <p:spPr/>
        <p:txBody>
          <a:bodyPr>
            <a:normAutofit fontScale="92500" lnSpcReduction="10000"/>
          </a:bodyPr>
          <a:lstStyle/>
          <a:p>
            <a:r>
              <a:rPr lang="en-US" dirty="0"/>
              <a:t>Mr. Ullas S. </a:t>
            </a:r>
          </a:p>
          <a:p>
            <a:r>
              <a:rPr lang="en-US" dirty="0"/>
              <a:t>Assistant Professor (Sr. Gr.)</a:t>
            </a:r>
          </a:p>
          <a:p>
            <a:r>
              <a:rPr lang="en-US" dirty="0"/>
              <a:t>CSE, ASC, Amrita Vishwa Vidyapeetham,</a:t>
            </a:r>
          </a:p>
          <a:p>
            <a:r>
              <a:rPr lang="en-US" dirty="0"/>
              <a:t>Bengaluru</a:t>
            </a:r>
          </a:p>
          <a:p>
            <a:endParaRPr lang="en-US" dirty="0"/>
          </a:p>
        </p:txBody>
      </p:sp>
    </p:spTree>
    <p:extLst>
      <p:ext uri="{BB962C8B-B14F-4D97-AF65-F5344CB8AC3E}">
        <p14:creationId xmlns:p14="http://schemas.microsoft.com/office/powerpoint/2010/main" val="403185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E837BE-3660-7441-BFA2-4791DDE154A9}"/>
              </a:ext>
            </a:extLst>
          </p:cNvPr>
          <p:cNvSpPr>
            <a:spLocks noGrp="1"/>
          </p:cNvSpPr>
          <p:nvPr>
            <p:ph type="title"/>
          </p:nvPr>
        </p:nvSpPr>
        <p:spPr/>
        <p:txBody>
          <a:bodyPr/>
          <a:lstStyle/>
          <a:p>
            <a:r>
              <a:rPr lang="en-IN" b="1" dirty="0"/>
              <a:t>Prim's algorithm</a:t>
            </a:r>
            <a:endParaRPr lang="en-US" dirty="0"/>
          </a:p>
        </p:txBody>
      </p:sp>
      <p:sp>
        <p:nvSpPr>
          <p:cNvPr id="8" name="Content Placeholder 7">
            <a:extLst>
              <a:ext uri="{FF2B5EF4-FFF2-40B4-BE49-F238E27FC236}">
                <a16:creationId xmlns:a16="http://schemas.microsoft.com/office/drawing/2014/main" id="{C3757F66-597D-AB41-BCFE-E69F75D7FAE1}"/>
              </a:ext>
            </a:extLst>
          </p:cNvPr>
          <p:cNvSpPr>
            <a:spLocks noGrp="1"/>
          </p:cNvSpPr>
          <p:nvPr>
            <p:ph idx="1"/>
          </p:nvPr>
        </p:nvSpPr>
        <p:spPr/>
        <p:txBody>
          <a:bodyPr/>
          <a:lstStyle/>
          <a:p>
            <a:r>
              <a:rPr lang="en-IN" dirty="0"/>
              <a:t>It is a greedy algorithm that starts with an empty spanning tree. It is used to find the minimum spanning tree from the graph. </a:t>
            </a:r>
          </a:p>
          <a:p>
            <a:r>
              <a:rPr lang="en-IN" dirty="0"/>
              <a:t>This algorithm finds the subset of edges that includes every vertex of the graph such that the sum of the weights of the edges can be minimized.</a:t>
            </a:r>
            <a:endParaRPr lang="en-US" dirty="0"/>
          </a:p>
        </p:txBody>
      </p:sp>
    </p:spTree>
    <p:extLst>
      <p:ext uri="{BB962C8B-B14F-4D97-AF65-F5344CB8AC3E}">
        <p14:creationId xmlns:p14="http://schemas.microsoft.com/office/powerpoint/2010/main" val="230620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510F-D336-004B-A9F1-73E65F3BEAE8}"/>
              </a:ext>
            </a:extLst>
          </p:cNvPr>
          <p:cNvSpPr>
            <a:spLocks noGrp="1"/>
          </p:cNvSpPr>
          <p:nvPr>
            <p:ph type="title"/>
          </p:nvPr>
        </p:nvSpPr>
        <p:spPr/>
        <p:txBody>
          <a:bodyPr/>
          <a:lstStyle/>
          <a:p>
            <a:r>
              <a:rPr lang="en-IN" b="1" dirty="0"/>
              <a:t>Prim's algorithm Steps</a:t>
            </a:r>
            <a:endParaRPr lang="en-US" dirty="0"/>
          </a:p>
        </p:txBody>
      </p:sp>
      <p:sp>
        <p:nvSpPr>
          <p:cNvPr id="3" name="Content Placeholder 2">
            <a:extLst>
              <a:ext uri="{FF2B5EF4-FFF2-40B4-BE49-F238E27FC236}">
                <a16:creationId xmlns:a16="http://schemas.microsoft.com/office/drawing/2014/main" id="{6C659385-92D6-F84D-90AE-6C2AE34EB444}"/>
              </a:ext>
            </a:extLst>
          </p:cNvPr>
          <p:cNvSpPr>
            <a:spLocks noGrp="1"/>
          </p:cNvSpPr>
          <p:nvPr>
            <p:ph idx="1"/>
          </p:nvPr>
        </p:nvSpPr>
        <p:spPr/>
        <p:txBody>
          <a:bodyPr/>
          <a:lstStyle/>
          <a:p>
            <a:pPr marL="0" indent="0">
              <a:buNone/>
            </a:pPr>
            <a:r>
              <a:rPr lang="en-IN" dirty="0"/>
              <a:t>Step 1: Select a starting vertex  </a:t>
            </a:r>
          </a:p>
          <a:p>
            <a:pPr marL="0" indent="0">
              <a:buNone/>
            </a:pPr>
            <a:r>
              <a:rPr lang="en-IN" dirty="0"/>
              <a:t>Step 2: Repeat Steps 3 and 4 until there are fringe vertices  </a:t>
            </a:r>
          </a:p>
          <a:p>
            <a:pPr marL="0" indent="0">
              <a:buNone/>
            </a:pPr>
            <a:r>
              <a:rPr lang="en-IN" dirty="0"/>
              <a:t>Step 3: Select an edge 'e' connecting the tree vertex and fringe vertex that has minimum weight  </a:t>
            </a:r>
          </a:p>
          <a:p>
            <a:pPr marL="0" indent="0">
              <a:buNone/>
            </a:pPr>
            <a:r>
              <a:rPr lang="en-IN" dirty="0"/>
              <a:t>Step 4: Add the selected edge and the vertex to the minimum spanning tree T  </a:t>
            </a:r>
          </a:p>
          <a:p>
            <a:pPr marL="0" indent="0">
              <a:buNone/>
            </a:pPr>
            <a:r>
              <a:rPr lang="en-IN" dirty="0"/>
              <a:t>[END OF LOOP]  </a:t>
            </a:r>
          </a:p>
          <a:p>
            <a:pPr marL="0" indent="0">
              <a:buNone/>
            </a:pPr>
            <a:r>
              <a:rPr lang="en-IN" dirty="0"/>
              <a:t>Step 5: EXIT  </a:t>
            </a:r>
          </a:p>
          <a:p>
            <a:pPr marL="0" indent="0">
              <a:buNone/>
            </a:pPr>
            <a:endParaRPr lang="en-US" dirty="0"/>
          </a:p>
        </p:txBody>
      </p:sp>
    </p:spTree>
    <p:extLst>
      <p:ext uri="{BB962C8B-B14F-4D97-AF65-F5344CB8AC3E}">
        <p14:creationId xmlns:p14="http://schemas.microsoft.com/office/powerpoint/2010/main" val="86693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4CA8-5F2B-B24D-988C-05F96B0C8CF6}"/>
              </a:ext>
            </a:extLst>
          </p:cNvPr>
          <p:cNvSpPr>
            <a:spLocks noGrp="1"/>
          </p:cNvSpPr>
          <p:nvPr>
            <p:ph type="title"/>
          </p:nvPr>
        </p:nvSpPr>
        <p:spPr/>
        <p:txBody>
          <a:bodyPr/>
          <a:lstStyle/>
          <a:p>
            <a:r>
              <a:rPr lang="en-IN" b="1" dirty="0"/>
              <a:t>Prim's algorithm – </a:t>
            </a:r>
            <a:r>
              <a:rPr lang="en-IN" b="1" dirty="0" err="1"/>
              <a:t>Eg.</a:t>
            </a:r>
            <a:endParaRPr lang="en-US" dirty="0"/>
          </a:p>
        </p:txBody>
      </p:sp>
      <p:pic>
        <p:nvPicPr>
          <p:cNvPr id="5" name="Content Placeholder 4">
            <a:extLst>
              <a:ext uri="{FF2B5EF4-FFF2-40B4-BE49-F238E27FC236}">
                <a16:creationId xmlns:a16="http://schemas.microsoft.com/office/drawing/2014/main" id="{75C151AD-E1B9-544B-BBC2-741E6137C253}"/>
              </a:ext>
            </a:extLst>
          </p:cNvPr>
          <p:cNvPicPr>
            <a:picLocks noGrp="1" noChangeAspect="1"/>
          </p:cNvPicPr>
          <p:nvPr>
            <p:ph idx="1"/>
          </p:nvPr>
        </p:nvPicPr>
        <p:blipFill>
          <a:blip r:embed="rId2"/>
          <a:stretch>
            <a:fillRect/>
          </a:stretch>
        </p:blipFill>
        <p:spPr>
          <a:xfrm>
            <a:off x="2781300" y="2343944"/>
            <a:ext cx="6629400" cy="3314700"/>
          </a:xfrm>
        </p:spPr>
      </p:pic>
    </p:spTree>
    <p:extLst>
      <p:ext uri="{BB962C8B-B14F-4D97-AF65-F5344CB8AC3E}">
        <p14:creationId xmlns:p14="http://schemas.microsoft.com/office/powerpoint/2010/main" val="412694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4CA8-5F2B-B24D-988C-05F96B0C8CF6}"/>
              </a:ext>
            </a:extLst>
          </p:cNvPr>
          <p:cNvSpPr>
            <a:spLocks noGrp="1"/>
          </p:cNvSpPr>
          <p:nvPr>
            <p:ph type="title"/>
          </p:nvPr>
        </p:nvSpPr>
        <p:spPr/>
        <p:txBody>
          <a:bodyPr/>
          <a:lstStyle/>
          <a:p>
            <a:r>
              <a:rPr lang="en-IN" b="1" dirty="0"/>
              <a:t>Prim's algorithm – </a:t>
            </a:r>
            <a:r>
              <a:rPr lang="en-IN" b="1" dirty="0" err="1"/>
              <a:t>Eg.</a:t>
            </a:r>
            <a:endParaRPr lang="en-US" dirty="0"/>
          </a:p>
        </p:txBody>
      </p:sp>
      <p:pic>
        <p:nvPicPr>
          <p:cNvPr id="5" name="Content Placeholder 4">
            <a:extLst>
              <a:ext uri="{FF2B5EF4-FFF2-40B4-BE49-F238E27FC236}">
                <a16:creationId xmlns:a16="http://schemas.microsoft.com/office/drawing/2014/main" id="{75C151AD-E1B9-544B-BBC2-741E6137C253}"/>
              </a:ext>
            </a:extLst>
          </p:cNvPr>
          <p:cNvPicPr>
            <a:picLocks noGrp="1" noChangeAspect="1"/>
          </p:cNvPicPr>
          <p:nvPr>
            <p:ph idx="1"/>
          </p:nvPr>
        </p:nvPicPr>
        <p:blipFill>
          <a:blip r:embed="rId2"/>
          <a:stretch>
            <a:fillRect/>
          </a:stretch>
        </p:blipFill>
        <p:spPr>
          <a:xfrm>
            <a:off x="8912381" y="587181"/>
            <a:ext cx="2973890" cy="1486945"/>
          </a:xfrm>
        </p:spPr>
      </p:pic>
      <p:pic>
        <p:nvPicPr>
          <p:cNvPr id="4" name="Picture 3">
            <a:extLst>
              <a:ext uri="{FF2B5EF4-FFF2-40B4-BE49-F238E27FC236}">
                <a16:creationId xmlns:a16="http://schemas.microsoft.com/office/drawing/2014/main" id="{A6BA9A86-41B8-C640-9052-3EEB1640BFC4}"/>
              </a:ext>
            </a:extLst>
          </p:cNvPr>
          <p:cNvPicPr>
            <a:picLocks noChangeAspect="1"/>
          </p:cNvPicPr>
          <p:nvPr/>
        </p:nvPicPr>
        <p:blipFill>
          <a:blip r:embed="rId3"/>
          <a:stretch>
            <a:fillRect/>
          </a:stretch>
        </p:blipFill>
        <p:spPr>
          <a:xfrm>
            <a:off x="1533681" y="1912744"/>
            <a:ext cx="7378700" cy="2997200"/>
          </a:xfrm>
          <a:prstGeom prst="rect">
            <a:avLst/>
          </a:prstGeom>
        </p:spPr>
      </p:pic>
      <p:sp>
        <p:nvSpPr>
          <p:cNvPr id="6" name="Rectangle 5">
            <a:extLst>
              <a:ext uri="{FF2B5EF4-FFF2-40B4-BE49-F238E27FC236}">
                <a16:creationId xmlns:a16="http://schemas.microsoft.com/office/drawing/2014/main" id="{CA00F75A-770F-DE47-9D55-E8D507BC29C3}"/>
              </a:ext>
            </a:extLst>
          </p:cNvPr>
          <p:cNvSpPr/>
          <p:nvPr/>
        </p:nvSpPr>
        <p:spPr>
          <a:xfrm>
            <a:off x="1535162" y="5809115"/>
            <a:ext cx="4831002" cy="461665"/>
          </a:xfrm>
          <a:prstGeom prst="rect">
            <a:avLst/>
          </a:prstGeom>
        </p:spPr>
        <p:txBody>
          <a:bodyPr wrap="none">
            <a:spAutoFit/>
          </a:bodyPr>
          <a:lstStyle/>
          <a:p>
            <a:r>
              <a:rPr lang="en-IN" sz="2400" dirty="0">
                <a:solidFill>
                  <a:srgbClr val="333333"/>
                </a:solidFill>
                <a:latin typeface="inter-regular"/>
              </a:rPr>
              <a:t>Cost of MST = 4 + 2 + 1 + 3 = 10 units.</a:t>
            </a:r>
            <a:endParaRPr lang="en-US" sz="2400" dirty="0"/>
          </a:p>
        </p:txBody>
      </p:sp>
    </p:spTree>
    <p:extLst>
      <p:ext uri="{BB962C8B-B14F-4D97-AF65-F5344CB8AC3E}">
        <p14:creationId xmlns:p14="http://schemas.microsoft.com/office/powerpoint/2010/main" val="244658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5205-2989-FC4F-8315-12AEB5A13D84}"/>
              </a:ext>
            </a:extLst>
          </p:cNvPr>
          <p:cNvSpPr>
            <a:spLocks noGrp="1"/>
          </p:cNvSpPr>
          <p:nvPr>
            <p:ph type="title"/>
          </p:nvPr>
        </p:nvSpPr>
        <p:spPr/>
        <p:txBody>
          <a:bodyPr/>
          <a:lstStyle/>
          <a:p>
            <a:r>
              <a:rPr lang="en-IN" b="1" dirty="0"/>
              <a:t>Kruskal's algorithm </a:t>
            </a:r>
            <a:endParaRPr lang="en-US" dirty="0"/>
          </a:p>
        </p:txBody>
      </p:sp>
      <p:sp>
        <p:nvSpPr>
          <p:cNvPr id="3" name="Content Placeholder 2">
            <a:extLst>
              <a:ext uri="{FF2B5EF4-FFF2-40B4-BE49-F238E27FC236}">
                <a16:creationId xmlns:a16="http://schemas.microsoft.com/office/drawing/2014/main" id="{2E5305B8-64D7-8046-842B-C765056C920B}"/>
              </a:ext>
            </a:extLst>
          </p:cNvPr>
          <p:cNvSpPr>
            <a:spLocks noGrp="1"/>
          </p:cNvSpPr>
          <p:nvPr>
            <p:ph idx="1"/>
          </p:nvPr>
        </p:nvSpPr>
        <p:spPr/>
        <p:txBody>
          <a:bodyPr/>
          <a:lstStyle/>
          <a:p>
            <a:pPr algn="just"/>
            <a:r>
              <a:rPr lang="en-IN" dirty="0"/>
              <a:t>This algorithm is also used to find the minimum spanning tree for a connected weighted graph. </a:t>
            </a:r>
          </a:p>
          <a:p>
            <a:pPr algn="just"/>
            <a:r>
              <a:rPr lang="en-IN" dirty="0"/>
              <a:t>Kruskal's algorithm also follows greedy approach, which finds an optimum solution at every stage instead of focusing on a global optimum.</a:t>
            </a:r>
            <a:endParaRPr lang="en-US" dirty="0"/>
          </a:p>
        </p:txBody>
      </p:sp>
    </p:spTree>
    <p:extLst>
      <p:ext uri="{BB962C8B-B14F-4D97-AF65-F5344CB8AC3E}">
        <p14:creationId xmlns:p14="http://schemas.microsoft.com/office/powerpoint/2010/main" val="94532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FE01-7BEF-394C-BF73-0ECC59A16F98}"/>
              </a:ext>
            </a:extLst>
          </p:cNvPr>
          <p:cNvSpPr>
            <a:spLocks noGrp="1"/>
          </p:cNvSpPr>
          <p:nvPr>
            <p:ph type="title"/>
          </p:nvPr>
        </p:nvSpPr>
        <p:spPr/>
        <p:txBody>
          <a:bodyPr/>
          <a:lstStyle/>
          <a:p>
            <a:r>
              <a:rPr lang="en-IN" b="1" dirty="0"/>
              <a:t>Kruskal's algorithm - steps</a:t>
            </a:r>
            <a:endParaRPr lang="en-US" dirty="0"/>
          </a:p>
        </p:txBody>
      </p:sp>
      <p:sp>
        <p:nvSpPr>
          <p:cNvPr id="3" name="Content Placeholder 2">
            <a:extLst>
              <a:ext uri="{FF2B5EF4-FFF2-40B4-BE49-F238E27FC236}">
                <a16:creationId xmlns:a16="http://schemas.microsoft.com/office/drawing/2014/main" id="{9A82A4C0-252B-1642-84FA-BDA50181AB09}"/>
              </a:ext>
            </a:extLst>
          </p:cNvPr>
          <p:cNvSpPr>
            <a:spLocks noGrp="1"/>
          </p:cNvSpPr>
          <p:nvPr>
            <p:ph idx="1"/>
          </p:nvPr>
        </p:nvSpPr>
        <p:spPr/>
        <p:txBody>
          <a:bodyPr>
            <a:normAutofit fontScale="92500" lnSpcReduction="20000"/>
          </a:bodyPr>
          <a:lstStyle/>
          <a:p>
            <a:pPr marL="0" indent="0">
              <a:buNone/>
            </a:pPr>
            <a:r>
              <a:rPr lang="en-IN" dirty="0"/>
              <a:t>Step 1: Create a forest F in such a way that every vertex of the graph is a separate tree.  </a:t>
            </a:r>
          </a:p>
          <a:p>
            <a:pPr marL="0" indent="0">
              <a:buNone/>
            </a:pPr>
            <a:r>
              <a:rPr lang="en-IN" dirty="0"/>
              <a:t>Step 2: Create a set E that contains all the edges of the graph.  </a:t>
            </a:r>
          </a:p>
          <a:p>
            <a:pPr marL="0" indent="0">
              <a:buNone/>
            </a:pPr>
            <a:r>
              <a:rPr lang="en-IN" dirty="0"/>
              <a:t>Step 3: Repeat Steps 4 and 5 </a:t>
            </a:r>
            <a:r>
              <a:rPr lang="en-IN" b="1" dirty="0"/>
              <a:t>while</a:t>
            </a:r>
            <a:r>
              <a:rPr lang="en-IN" dirty="0"/>
              <a:t> E is NOT EMPTY and F is not spanning  </a:t>
            </a:r>
          </a:p>
          <a:p>
            <a:pPr marL="0" indent="0">
              <a:buNone/>
            </a:pPr>
            <a:r>
              <a:rPr lang="en-IN" dirty="0"/>
              <a:t>Step 4: Remove an edge from E with minimum weight  </a:t>
            </a:r>
          </a:p>
          <a:p>
            <a:pPr marL="0" indent="0">
              <a:buNone/>
            </a:pPr>
            <a:r>
              <a:rPr lang="en-IN" dirty="0"/>
              <a:t>Step 5: IF the edge obtained in Step 4 connects two different trees, then add it to the forest F   </a:t>
            </a:r>
          </a:p>
          <a:p>
            <a:pPr marL="0" indent="0">
              <a:buNone/>
            </a:pPr>
            <a:r>
              <a:rPr lang="en-IN" dirty="0"/>
              <a:t>    (</a:t>
            </a:r>
            <a:r>
              <a:rPr lang="en-IN" b="1" dirty="0"/>
              <a:t>for</a:t>
            </a:r>
            <a:r>
              <a:rPr lang="en-IN" dirty="0"/>
              <a:t> combining two trees into one tree).  </a:t>
            </a:r>
          </a:p>
          <a:p>
            <a:pPr marL="0" indent="0">
              <a:buNone/>
            </a:pPr>
            <a:r>
              <a:rPr lang="en-IN" dirty="0"/>
              <a:t>ELSE  </a:t>
            </a:r>
          </a:p>
          <a:p>
            <a:pPr marL="0" indent="0">
              <a:buNone/>
            </a:pPr>
            <a:r>
              <a:rPr lang="en-IN" dirty="0"/>
              <a:t>   Discard the edge  </a:t>
            </a:r>
          </a:p>
          <a:p>
            <a:pPr marL="0" indent="0">
              <a:buNone/>
            </a:pPr>
            <a:r>
              <a:rPr lang="en-IN" dirty="0"/>
              <a:t>Step 6: END  </a:t>
            </a:r>
          </a:p>
        </p:txBody>
      </p:sp>
    </p:spTree>
    <p:extLst>
      <p:ext uri="{BB962C8B-B14F-4D97-AF65-F5344CB8AC3E}">
        <p14:creationId xmlns:p14="http://schemas.microsoft.com/office/powerpoint/2010/main" val="173249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45F9-35A2-F44E-9721-74D28C093BA6}"/>
              </a:ext>
            </a:extLst>
          </p:cNvPr>
          <p:cNvSpPr>
            <a:spLocks noGrp="1"/>
          </p:cNvSpPr>
          <p:nvPr>
            <p:ph type="title"/>
          </p:nvPr>
        </p:nvSpPr>
        <p:spPr/>
        <p:txBody>
          <a:bodyPr/>
          <a:lstStyle/>
          <a:p>
            <a:r>
              <a:rPr lang="en-IN" b="1" dirty="0"/>
              <a:t>Kruskal's algorithm - </a:t>
            </a:r>
            <a:r>
              <a:rPr lang="en-IN" b="1" dirty="0" err="1"/>
              <a:t>Eg</a:t>
            </a:r>
            <a:endParaRPr lang="en-US" dirty="0"/>
          </a:p>
        </p:txBody>
      </p:sp>
      <p:pic>
        <p:nvPicPr>
          <p:cNvPr id="5" name="Content Placeholder 4">
            <a:extLst>
              <a:ext uri="{FF2B5EF4-FFF2-40B4-BE49-F238E27FC236}">
                <a16:creationId xmlns:a16="http://schemas.microsoft.com/office/drawing/2014/main" id="{EC2CC6A4-B457-854A-B18E-64428C8450B0}"/>
              </a:ext>
            </a:extLst>
          </p:cNvPr>
          <p:cNvPicPr>
            <a:picLocks noGrp="1" noChangeAspect="1"/>
          </p:cNvPicPr>
          <p:nvPr>
            <p:ph idx="1"/>
          </p:nvPr>
        </p:nvPicPr>
        <p:blipFill>
          <a:blip r:embed="rId3"/>
          <a:stretch>
            <a:fillRect/>
          </a:stretch>
        </p:blipFill>
        <p:spPr>
          <a:xfrm>
            <a:off x="1048214" y="1690688"/>
            <a:ext cx="7966927" cy="4173850"/>
          </a:xfrm>
        </p:spPr>
      </p:pic>
    </p:spTree>
    <p:extLst>
      <p:ext uri="{BB962C8B-B14F-4D97-AF65-F5344CB8AC3E}">
        <p14:creationId xmlns:p14="http://schemas.microsoft.com/office/powerpoint/2010/main" val="30961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BB8C-A7FB-4A47-9535-CBC92531ADBE}"/>
              </a:ext>
            </a:extLst>
          </p:cNvPr>
          <p:cNvSpPr>
            <a:spLocks noGrp="1"/>
          </p:cNvSpPr>
          <p:nvPr>
            <p:ph type="title"/>
          </p:nvPr>
        </p:nvSpPr>
        <p:spPr/>
        <p:txBody>
          <a:bodyPr/>
          <a:lstStyle/>
          <a:p>
            <a:r>
              <a:rPr lang="en-IN" b="1" dirty="0"/>
              <a:t>Kruskal's algorithm - </a:t>
            </a:r>
            <a:r>
              <a:rPr lang="en-IN" b="1" dirty="0" err="1"/>
              <a:t>Eg</a:t>
            </a:r>
            <a:endParaRPr lang="en-US" dirty="0"/>
          </a:p>
        </p:txBody>
      </p:sp>
      <p:pic>
        <p:nvPicPr>
          <p:cNvPr id="5" name="Content Placeholder 4">
            <a:extLst>
              <a:ext uri="{FF2B5EF4-FFF2-40B4-BE49-F238E27FC236}">
                <a16:creationId xmlns:a16="http://schemas.microsoft.com/office/drawing/2014/main" id="{9BACDC0F-2D0A-3A4A-86C0-090C5FECA9FC}"/>
              </a:ext>
            </a:extLst>
          </p:cNvPr>
          <p:cNvPicPr>
            <a:picLocks noGrp="1" noChangeAspect="1"/>
          </p:cNvPicPr>
          <p:nvPr>
            <p:ph idx="1"/>
          </p:nvPr>
        </p:nvPicPr>
        <p:blipFill>
          <a:blip r:embed="rId2"/>
          <a:stretch>
            <a:fillRect/>
          </a:stretch>
        </p:blipFill>
        <p:spPr>
          <a:xfrm>
            <a:off x="1159727" y="1874341"/>
            <a:ext cx="10194073" cy="4392446"/>
          </a:xfrm>
        </p:spPr>
      </p:pic>
    </p:spTree>
    <p:extLst>
      <p:ext uri="{BB962C8B-B14F-4D97-AF65-F5344CB8AC3E}">
        <p14:creationId xmlns:p14="http://schemas.microsoft.com/office/powerpoint/2010/main" val="246151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4777-8941-C545-BDA7-C265780EDA51}"/>
              </a:ext>
            </a:extLst>
          </p:cNvPr>
          <p:cNvSpPr>
            <a:spLocks noGrp="1"/>
          </p:cNvSpPr>
          <p:nvPr>
            <p:ph type="title"/>
          </p:nvPr>
        </p:nvSpPr>
        <p:spPr/>
        <p:txBody>
          <a:bodyPr/>
          <a:lstStyle/>
          <a:p>
            <a:r>
              <a:rPr lang="en-IN" b="1" dirty="0"/>
              <a:t>Kruskal's algorithm - </a:t>
            </a:r>
            <a:r>
              <a:rPr lang="en-IN" b="1" dirty="0" err="1"/>
              <a:t>Eg</a:t>
            </a:r>
            <a:endParaRPr lang="en-US" dirty="0"/>
          </a:p>
        </p:txBody>
      </p:sp>
      <p:pic>
        <p:nvPicPr>
          <p:cNvPr id="5" name="Content Placeholder 4">
            <a:extLst>
              <a:ext uri="{FF2B5EF4-FFF2-40B4-BE49-F238E27FC236}">
                <a16:creationId xmlns:a16="http://schemas.microsoft.com/office/drawing/2014/main" id="{2C470883-1E3E-1E46-B13C-96EA909928F6}"/>
              </a:ext>
            </a:extLst>
          </p:cNvPr>
          <p:cNvPicPr>
            <a:picLocks noGrp="1" noChangeAspect="1"/>
          </p:cNvPicPr>
          <p:nvPr>
            <p:ph idx="1"/>
          </p:nvPr>
        </p:nvPicPr>
        <p:blipFill>
          <a:blip r:embed="rId2"/>
          <a:stretch>
            <a:fillRect/>
          </a:stretch>
        </p:blipFill>
        <p:spPr>
          <a:xfrm>
            <a:off x="571809" y="2539011"/>
            <a:ext cx="7427168" cy="4062511"/>
          </a:xfrm>
        </p:spPr>
      </p:pic>
      <p:pic>
        <p:nvPicPr>
          <p:cNvPr id="6" name="Content Placeholder 4">
            <a:extLst>
              <a:ext uri="{FF2B5EF4-FFF2-40B4-BE49-F238E27FC236}">
                <a16:creationId xmlns:a16="http://schemas.microsoft.com/office/drawing/2014/main" id="{23687471-133A-F448-A1B0-B3DCCB766CCF}"/>
              </a:ext>
            </a:extLst>
          </p:cNvPr>
          <p:cNvPicPr>
            <a:picLocks noChangeAspect="1"/>
          </p:cNvPicPr>
          <p:nvPr/>
        </p:nvPicPr>
        <p:blipFill>
          <a:blip r:embed="rId3"/>
          <a:stretch>
            <a:fillRect/>
          </a:stretch>
        </p:blipFill>
        <p:spPr>
          <a:xfrm>
            <a:off x="6272106" y="365125"/>
            <a:ext cx="3389805" cy="1775909"/>
          </a:xfrm>
          <a:prstGeom prst="rect">
            <a:avLst/>
          </a:prstGeom>
        </p:spPr>
      </p:pic>
    </p:spTree>
    <p:extLst>
      <p:ext uri="{BB962C8B-B14F-4D97-AF65-F5344CB8AC3E}">
        <p14:creationId xmlns:p14="http://schemas.microsoft.com/office/powerpoint/2010/main" val="45568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99DE-5CDD-764F-9A62-5DFB6631278A}"/>
              </a:ext>
            </a:extLst>
          </p:cNvPr>
          <p:cNvSpPr>
            <a:spLocks noGrp="1"/>
          </p:cNvSpPr>
          <p:nvPr>
            <p:ph type="title"/>
          </p:nvPr>
        </p:nvSpPr>
        <p:spPr/>
        <p:txBody>
          <a:bodyPr/>
          <a:lstStyle/>
          <a:p>
            <a:r>
              <a:rPr lang="en-US" dirty="0"/>
              <a:t>Spanning Tree</a:t>
            </a:r>
          </a:p>
        </p:txBody>
      </p:sp>
      <p:pic>
        <p:nvPicPr>
          <p:cNvPr id="5" name="Content Placeholder 4">
            <a:extLst>
              <a:ext uri="{FF2B5EF4-FFF2-40B4-BE49-F238E27FC236}">
                <a16:creationId xmlns:a16="http://schemas.microsoft.com/office/drawing/2014/main" id="{212E397F-8823-ED4C-B6BA-CDA8F00F7DAB}"/>
              </a:ext>
            </a:extLst>
          </p:cNvPr>
          <p:cNvPicPr>
            <a:picLocks noGrp="1" noChangeAspect="1"/>
          </p:cNvPicPr>
          <p:nvPr>
            <p:ph sz="half" idx="1"/>
          </p:nvPr>
        </p:nvPicPr>
        <p:blipFill>
          <a:blip r:embed="rId2"/>
          <a:stretch>
            <a:fillRect/>
          </a:stretch>
        </p:blipFill>
        <p:spPr>
          <a:xfrm>
            <a:off x="500566" y="1825625"/>
            <a:ext cx="3784600" cy="3060700"/>
          </a:xfrm>
        </p:spPr>
      </p:pic>
      <p:sp>
        <p:nvSpPr>
          <p:cNvPr id="6" name="Content Placeholder 5">
            <a:extLst>
              <a:ext uri="{FF2B5EF4-FFF2-40B4-BE49-F238E27FC236}">
                <a16:creationId xmlns:a16="http://schemas.microsoft.com/office/drawing/2014/main" id="{FFD84FCF-D806-8647-8D06-F9D58358C381}"/>
              </a:ext>
            </a:extLst>
          </p:cNvPr>
          <p:cNvSpPr>
            <a:spLocks noGrp="1"/>
          </p:cNvSpPr>
          <p:nvPr>
            <p:ph sz="half" idx="2"/>
          </p:nvPr>
        </p:nvSpPr>
        <p:spPr>
          <a:xfrm>
            <a:off x="4648200" y="1825625"/>
            <a:ext cx="6705600" cy="4351338"/>
          </a:xfrm>
        </p:spPr>
        <p:txBody>
          <a:bodyPr>
            <a:normAutofit fontScale="92500" lnSpcReduction="10000"/>
          </a:bodyPr>
          <a:lstStyle/>
          <a:p>
            <a:pPr algn="just"/>
            <a:r>
              <a:rPr lang="en-IN" dirty="0"/>
              <a:t>Graph can be represented as G(V, E), where 'V' is the number of vertices, and 'E' is the number of edges. </a:t>
            </a:r>
          </a:p>
          <a:p>
            <a:pPr algn="just"/>
            <a:r>
              <a:rPr lang="en-IN" dirty="0"/>
              <a:t>The spanning tree of the above graph would be represented as G`(V`, E`). </a:t>
            </a:r>
          </a:p>
          <a:p>
            <a:pPr algn="just"/>
            <a:r>
              <a:rPr lang="en-IN" dirty="0"/>
              <a:t>In this case, V` = V means that the number of vertices in the spanning tree would be the same as the number of vertices in the graph. </a:t>
            </a:r>
          </a:p>
          <a:p>
            <a:pPr algn="just"/>
            <a:r>
              <a:rPr lang="en-IN" dirty="0"/>
              <a:t>The number of edges in the spanning tree is the subset of the number of edges in the original graph.</a:t>
            </a:r>
            <a:endParaRPr lang="en-US" dirty="0"/>
          </a:p>
        </p:txBody>
      </p:sp>
    </p:spTree>
    <p:extLst>
      <p:ext uri="{BB962C8B-B14F-4D97-AF65-F5344CB8AC3E}">
        <p14:creationId xmlns:p14="http://schemas.microsoft.com/office/powerpoint/2010/main" val="214508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22BA-D8AA-AC44-B42E-97C8A7FB7AC5}"/>
              </a:ext>
            </a:extLst>
          </p:cNvPr>
          <p:cNvSpPr>
            <a:spLocks noGrp="1"/>
          </p:cNvSpPr>
          <p:nvPr>
            <p:ph type="title"/>
          </p:nvPr>
        </p:nvSpPr>
        <p:spPr/>
        <p:txBody>
          <a:bodyPr/>
          <a:lstStyle/>
          <a:p>
            <a:r>
              <a:rPr lang="en-US" dirty="0"/>
              <a:t>Spanning Tree – </a:t>
            </a:r>
            <a:r>
              <a:rPr lang="en-US" i="1" dirty="0"/>
              <a:t>Contd.</a:t>
            </a:r>
          </a:p>
        </p:txBody>
      </p:sp>
      <p:sp>
        <p:nvSpPr>
          <p:cNvPr id="3" name="Content Placeholder 2">
            <a:extLst>
              <a:ext uri="{FF2B5EF4-FFF2-40B4-BE49-F238E27FC236}">
                <a16:creationId xmlns:a16="http://schemas.microsoft.com/office/drawing/2014/main" id="{4003BEBF-B5A5-0745-83E1-81D3343339CC}"/>
              </a:ext>
            </a:extLst>
          </p:cNvPr>
          <p:cNvSpPr>
            <a:spLocks noGrp="1"/>
          </p:cNvSpPr>
          <p:nvPr>
            <p:ph sz="half" idx="1"/>
          </p:nvPr>
        </p:nvSpPr>
        <p:spPr>
          <a:xfrm>
            <a:off x="838200" y="1825625"/>
            <a:ext cx="10934700" cy="4351338"/>
          </a:xfrm>
        </p:spPr>
        <p:txBody>
          <a:bodyPr>
            <a:normAutofit/>
          </a:bodyPr>
          <a:lstStyle/>
          <a:p>
            <a:r>
              <a:rPr lang="en-IN" dirty="0"/>
              <a:t>The number of vertices in the spanning tree would be the same as the number of vertices in the original graph.</a:t>
            </a:r>
            <a:br>
              <a:rPr lang="en-IN" dirty="0"/>
            </a:br>
            <a:r>
              <a:rPr lang="en-IN" b="1" dirty="0"/>
              <a:t>V` = V</a:t>
            </a:r>
            <a:endParaRPr lang="en-IN" dirty="0"/>
          </a:p>
          <a:p>
            <a:r>
              <a:rPr lang="en-IN" dirty="0"/>
              <a:t>The number of edges in the spanning tree would be equal to the number of vertices minus 1.</a:t>
            </a:r>
            <a:br>
              <a:rPr lang="en-IN" dirty="0"/>
            </a:br>
            <a:r>
              <a:rPr lang="en-IN" b="1" dirty="0"/>
              <a:t>E` = |V| - 1</a:t>
            </a:r>
            <a:endParaRPr lang="en-IN" dirty="0"/>
          </a:p>
          <a:p>
            <a:r>
              <a:rPr lang="en-IN" dirty="0"/>
              <a:t>The spanning tree should not contain any cycle.</a:t>
            </a:r>
          </a:p>
          <a:p>
            <a:r>
              <a:rPr lang="en-IN" dirty="0"/>
              <a:t>The spanning tree should not be disconnected.</a:t>
            </a:r>
            <a:br>
              <a:rPr lang="en-IN" dirty="0"/>
            </a:br>
            <a:endParaRPr lang="en-US" dirty="0"/>
          </a:p>
        </p:txBody>
      </p:sp>
    </p:spTree>
    <p:extLst>
      <p:ext uri="{BB962C8B-B14F-4D97-AF65-F5344CB8AC3E}">
        <p14:creationId xmlns:p14="http://schemas.microsoft.com/office/powerpoint/2010/main" val="193994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594B-F7DD-6C47-A469-5897203AEE88}"/>
              </a:ext>
            </a:extLst>
          </p:cNvPr>
          <p:cNvSpPr>
            <a:spLocks noGrp="1"/>
          </p:cNvSpPr>
          <p:nvPr>
            <p:ph type="title"/>
          </p:nvPr>
        </p:nvSpPr>
        <p:spPr/>
        <p:txBody>
          <a:bodyPr/>
          <a:lstStyle/>
          <a:p>
            <a:r>
              <a:rPr lang="en-US" dirty="0"/>
              <a:t>Spanning Tree- </a:t>
            </a:r>
            <a:r>
              <a:rPr lang="en-US" i="1" dirty="0"/>
              <a:t>Contd.</a:t>
            </a:r>
          </a:p>
        </p:txBody>
      </p:sp>
      <p:pic>
        <p:nvPicPr>
          <p:cNvPr id="6" name="Content Placeholder 5">
            <a:extLst>
              <a:ext uri="{FF2B5EF4-FFF2-40B4-BE49-F238E27FC236}">
                <a16:creationId xmlns:a16="http://schemas.microsoft.com/office/drawing/2014/main" id="{96A7FF16-17AE-9F40-A823-5FA323401F58}"/>
              </a:ext>
            </a:extLst>
          </p:cNvPr>
          <p:cNvPicPr>
            <a:picLocks noGrp="1" noChangeAspect="1"/>
          </p:cNvPicPr>
          <p:nvPr>
            <p:ph sz="half" idx="1"/>
          </p:nvPr>
        </p:nvPicPr>
        <p:blipFill>
          <a:blip r:embed="rId2"/>
          <a:stretch>
            <a:fillRect/>
          </a:stretch>
        </p:blipFill>
        <p:spPr>
          <a:xfrm>
            <a:off x="1600570" y="1825625"/>
            <a:ext cx="3656860" cy="4351338"/>
          </a:xfrm>
        </p:spPr>
      </p:pic>
      <p:pic>
        <p:nvPicPr>
          <p:cNvPr id="7" name="Content Placeholder 6">
            <a:extLst>
              <a:ext uri="{FF2B5EF4-FFF2-40B4-BE49-F238E27FC236}">
                <a16:creationId xmlns:a16="http://schemas.microsoft.com/office/drawing/2014/main" id="{756679C8-744A-C14F-9997-31ECD502486F}"/>
              </a:ext>
            </a:extLst>
          </p:cNvPr>
          <p:cNvPicPr>
            <a:picLocks noGrp="1" noChangeAspect="1"/>
          </p:cNvPicPr>
          <p:nvPr>
            <p:ph sz="half" idx="2"/>
          </p:nvPr>
        </p:nvPicPr>
        <p:blipFill>
          <a:blip r:embed="rId3"/>
          <a:stretch>
            <a:fillRect/>
          </a:stretch>
        </p:blipFill>
        <p:spPr>
          <a:xfrm>
            <a:off x="6717871" y="1825625"/>
            <a:ext cx="4090257" cy="4351338"/>
          </a:xfrm>
          <a:prstGeom prst="rect">
            <a:avLst/>
          </a:prstGeom>
        </p:spPr>
      </p:pic>
    </p:spTree>
    <p:extLst>
      <p:ext uri="{BB962C8B-B14F-4D97-AF65-F5344CB8AC3E}">
        <p14:creationId xmlns:p14="http://schemas.microsoft.com/office/powerpoint/2010/main" val="22473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594B-F7DD-6C47-A469-5897203AEE88}"/>
              </a:ext>
            </a:extLst>
          </p:cNvPr>
          <p:cNvSpPr>
            <a:spLocks noGrp="1"/>
          </p:cNvSpPr>
          <p:nvPr>
            <p:ph type="title"/>
          </p:nvPr>
        </p:nvSpPr>
        <p:spPr/>
        <p:txBody>
          <a:bodyPr/>
          <a:lstStyle/>
          <a:p>
            <a:r>
              <a:rPr lang="en-US" dirty="0"/>
              <a:t>Spanning Tree- </a:t>
            </a:r>
            <a:r>
              <a:rPr lang="en-US" i="1" dirty="0"/>
              <a:t>Contd.</a:t>
            </a:r>
          </a:p>
        </p:txBody>
      </p:sp>
      <p:pic>
        <p:nvPicPr>
          <p:cNvPr id="9" name="Content Placeholder 8">
            <a:extLst>
              <a:ext uri="{FF2B5EF4-FFF2-40B4-BE49-F238E27FC236}">
                <a16:creationId xmlns:a16="http://schemas.microsoft.com/office/drawing/2014/main" id="{6F586796-5EC4-9C46-B19C-67F1E9D08D69}"/>
              </a:ext>
            </a:extLst>
          </p:cNvPr>
          <p:cNvPicPr>
            <a:picLocks noGrp="1" noChangeAspect="1"/>
          </p:cNvPicPr>
          <p:nvPr>
            <p:ph sz="half" idx="1"/>
          </p:nvPr>
        </p:nvPicPr>
        <p:blipFill>
          <a:blip r:embed="rId2"/>
          <a:stretch>
            <a:fillRect/>
          </a:stretch>
        </p:blipFill>
        <p:spPr>
          <a:xfrm>
            <a:off x="1383871" y="1825625"/>
            <a:ext cx="4090257" cy="4351338"/>
          </a:xfrm>
          <a:prstGeom prst="rect">
            <a:avLst/>
          </a:prstGeom>
        </p:spPr>
      </p:pic>
      <p:pic>
        <p:nvPicPr>
          <p:cNvPr id="10" name="Content Placeholder 9">
            <a:extLst>
              <a:ext uri="{FF2B5EF4-FFF2-40B4-BE49-F238E27FC236}">
                <a16:creationId xmlns:a16="http://schemas.microsoft.com/office/drawing/2014/main" id="{3973650E-C330-FE4C-AD0B-971F7D50E3A0}"/>
              </a:ext>
            </a:extLst>
          </p:cNvPr>
          <p:cNvPicPr>
            <a:picLocks noGrp="1" noChangeAspect="1"/>
          </p:cNvPicPr>
          <p:nvPr>
            <p:ph sz="half" idx="2"/>
          </p:nvPr>
        </p:nvPicPr>
        <p:blipFill>
          <a:blip r:embed="rId3"/>
          <a:stretch>
            <a:fillRect/>
          </a:stretch>
        </p:blipFill>
        <p:spPr>
          <a:xfrm>
            <a:off x="6717871" y="1825625"/>
            <a:ext cx="4090257" cy="4351338"/>
          </a:xfrm>
          <a:prstGeom prst="rect">
            <a:avLst/>
          </a:prstGeom>
        </p:spPr>
      </p:pic>
    </p:spTree>
    <p:extLst>
      <p:ext uri="{BB962C8B-B14F-4D97-AF65-F5344CB8AC3E}">
        <p14:creationId xmlns:p14="http://schemas.microsoft.com/office/powerpoint/2010/main" val="18262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17CD-5C0C-9045-A84C-B4500FD418D6}"/>
              </a:ext>
            </a:extLst>
          </p:cNvPr>
          <p:cNvSpPr>
            <a:spLocks noGrp="1"/>
          </p:cNvSpPr>
          <p:nvPr>
            <p:ph type="title"/>
          </p:nvPr>
        </p:nvSpPr>
        <p:spPr/>
        <p:txBody>
          <a:bodyPr/>
          <a:lstStyle/>
          <a:p>
            <a:r>
              <a:rPr lang="en-US" dirty="0"/>
              <a:t>Minimum Spanning Tree</a:t>
            </a:r>
          </a:p>
        </p:txBody>
      </p:sp>
      <p:sp>
        <p:nvSpPr>
          <p:cNvPr id="3" name="Content Placeholder 2">
            <a:extLst>
              <a:ext uri="{FF2B5EF4-FFF2-40B4-BE49-F238E27FC236}">
                <a16:creationId xmlns:a16="http://schemas.microsoft.com/office/drawing/2014/main" id="{B0519E22-C423-B442-A9FE-A315167778F5}"/>
              </a:ext>
            </a:extLst>
          </p:cNvPr>
          <p:cNvSpPr>
            <a:spLocks noGrp="1"/>
          </p:cNvSpPr>
          <p:nvPr>
            <p:ph sz="half" idx="1"/>
          </p:nvPr>
        </p:nvSpPr>
        <p:spPr>
          <a:xfrm>
            <a:off x="838200" y="1690688"/>
            <a:ext cx="10515600" cy="1738312"/>
          </a:xfrm>
        </p:spPr>
        <p:txBody>
          <a:bodyPr/>
          <a:lstStyle/>
          <a:p>
            <a:pPr algn="just"/>
            <a:r>
              <a:rPr lang="en-IN" dirty="0"/>
              <a:t>The minimum spanning tree is a spanning tree whose sum of the edges is minimum. Consider the below graph that contains the edge weight:</a:t>
            </a:r>
            <a:endParaRPr lang="en-US" dirty="0"/>
          </a:p>
        </p:txBody>
      </p:sp>
      <p:pic>
        <p:nvPicPr>
          <p:cNvPr id="5" name="Picture 4">
            <a:extLst>
              <a:ext uri="{FF2B5EF4-FFF2-40B4-BE49-F238E27FC236}">
                <a16:creationId xmlns:a16="http://schemas.microsoft.com/office/drawing/2014/main" id="{E4CF0F26-48DD-5A44-A373-73E5D755770D}"/>
              </a:ext>
            </a:extLst>
          </p:cNvPr>
          <p:cNvPicPr>
            <a:picLocks noChangeAspect="1"/>
          </p:cNvPicPr>
          <p:nvPr/>
        </p:nvPicPr>
        <p:blipFill>
          <a:blip r:embed="rId3"/>
          <a:stretch>
            <a:fillRect/>
          </a:stretch>
        </p:blipFill>
        <p:spPr>
          <a:xfrm>
            <a:off x="3289300" y="2643554"/>
            <a:ext cx="4483100" cy="4138246"/>
          </a:xfrm>
          <a:prstGeom prst="rect">
            <a:avLst/>
          </a:prstGeom>
        </p:spPr>
      </p:pic>
    </p:spTree>
    <p:extLst>
      <p:ext uri="{BB962C8B-B14F-4D97-AF65-F5344CB8AC3E}">
        <p14:creationId xmlns:p14="http://schemas.microsoft.com/office/powerpoint/2010/main" val="284203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7213-95DD-7743-9DF5-4856E99DF098}"/>
              </a:ext>
            </a:extLst>
          </p:cNvPr>
          <p:cNvSpPr>
            <a:spLocks noGrp="1"/>
          </p:cNvSpPr>
          <p:nvPr>
            <p:ph type="title"/>
          </p:nvPr>
        </p:nvSpPr>
        <p:spPr/>
        <p:txBody>
          <a:bodyPr/>
          <a:lstStyle/>
          <a:p>
            <a:r>
              <a:rPr lang="en-US" dirty="0"/>
              <a:t>Minimum Spanning Tree</a:t>
            </a:r>
          </a:p>
        </p:txBody>
      </p:sp>
      <p:pic>
        <p:nvPicPr>
          <p:cNvPr id="6" name="Content Placeholder 5">
            <a:extLst>
              <a:ext uri="{FF2B5EF4-FFF2-40B4-BE49-F238E27FC236}">
                <a16:creationId xmlns:a16="http://schemas.microsoft.com/office/drawing/2014/main" id="{0282726E-073A-7040-B35A-8F3EB1A3A59C}"/>
              </a:ext>
            </a:extLst>
          </p:cNvPr>
          <p:cNvPicPr>
            <a:picLocks noGrp="1" noChangeAspect="1"/>
          </p:cNvPicPr>
          <p:nvPr>
            <p:ph sz="half" idx="1"/>
          </p:nvPr>
        </p:nvPicPr>
        <p:blipFill>
          <a:blip r:embed="rId2"/>
          <a:stretch>
            <a:fillRect/>
          </a:stretch>
        </p:blipFill>
        <p:spPr>
          <a:xfrm>
            <a:off x="0" y="3124201"/>
            <a:ext cx="12240275" cy="2992066"/>
          </a:xfrm>
          <a:prstGeom prst="rect">
            <a:avLst/>
          </a:prstGeom>
        </p:spPr>
      </p:pic>
      <p:pic>
        <p:nvPicPr>
          <p:cNvPr id="5" name="Content Placeholder 4">
            <a:extLst>
              <a:ext uri="{FF2B5EF4-FFF2-40B4-BE49-F238E27FC236}">
                <a16:creationId xmlns:a16="http://schemas.microsoft.com/office/drawing/2014/main" id="{7337EC6C-A16E-0544-BA03-931C32B9E802}"/>
              </a:ext>
            </a:extLst>
          </p:cNvPr>
          <p:cNvPicPr>
            <a:picLocks noGrp="1" noChangeAspect="1"/>
          </p:cNvPicPr>
          <p:nvPr>
            <p:ph sz="half" idx="2"/>
          </p:nvPr>
        </p:nvPicPr>
        <p:blipFill>
          <a:blip r:embed="rId3"/>
          <a:stretch>
            <a:fillRect/>
          </a:stretch>
        </p:blipFill>
        <p:spPr>
          <a:xfrm>
            <a:off x="9505089" y="247650"/>
            <a:ext cx="2420211" cy="2234040"/>
          </a:xfrm>
          <a:prstGeom prst="rect">
            <a:avLst/>
          </a:prstGeom>
        </p:spPr>
      </p:pic>
    </p:spTree>
    <p:extLst>
      <p:ext uri="{BB962C8B-B14F-4D97-AF65-F5344CB8AC3E}">
        <p14:creationId xmlns:p14="http://schemas.microsoft.com/office/powerpoint/2010/main" val="305888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0366-743E-0E4F-A676-4C9600052F1B}"/>
              </a:ext>
            </a:extLst>
          </p:cNvPr>
          <p:cNvSpPr>
            <a:spLocks noGrp="1"/>
          </p:cNvSpPr>
          <p:nvPr>
            <p:ph type="title"/>
          </p:nvPr>
        </p:nvSpPr>
        <p:spPr/>
        <p:txBody>
          <a:bodyPr/>
          <a:lstStyle/>
          <a:p>
            <a:r>
              <a:rPr lang="en-IN" dirty="0"/>
              <a:t>General properties of minimum spanning tree</a:t>
            </a:r>
            <a:endParaRPr lang="en-US" dirty="0"/>
          </a:p>
        </p:txBody>
      </p:sp>
      <p:sp>
        <p:nvSpPr>
          <p:cNvPr id="5" name="Content Placeholder 4">
            <a:extLst>
              <a:ext uri="{FF2B5EF4-FFF2-40B4-BE49-F238E27FC236}">
                <a16:creationId xmlns:a16="http://schemas.microsoft.com/office/drawing/2014/main" id="{B8EBBCDC-D038-2E41-9503-C10B652F39E1}"/>
              </a:ext>
            </a:extLst>
          </p:cNvPr>
          <p:cNvSpPr>
            <a:spLocks noGrp="1"/>
          </p:cNvSpPr>
          <p:nvPr>
            <p:ph idx="1"/>
          </p:nvPr>
        </p:nvSpPr>
        <p:spPr/>
        <p:txBody>
          <a:bodyPr/>
          <a:lstStyle/>
          <a:p>
            <a:pPr algn="just"/>
            <a:r>
              <a:rPr lang="en-IN" dirty="0"/>
              <a:t>If we remove any edge from the spanning tree, then it becomes disconnected.</a:t>
            </a:r>
          </a:p>
          <a:p>
            <a:pPr algn="just"/>
            <a:r>
              <a:rPr lang="en-IN" dirty="0"/>
              <a:t>If we add an edge to the spanning tree then it creates a loop.</a:t>
            </a:r>
          </a:p>
          <a:p>
            <a:pPr algn="just"/>
            <a:r>
              <a:rPr lang="en-IN" dirty="0"/>
              <a:t>There can be a maximum </a:t>
            </a:r>
            <a:r>
              <a:rPr lang="en-IN" b="1" dirty="0"/>
              <a:t>n</a:t>
            </a:r>
            <a:r>
              <a:rPr lang="en-IN" b="1" baseline="30000" dirty="0"/>
              <a:t>n-2</a:t>
            </a:r>
            <a:r>
              <a:rPr lang="en-IN" dirty="0"/>
              <a:t> number of spanning trees that can be created from a complete graph</a:t>
            </a:r>
          </a:p>
          <a:p>
            <a:pPr algn="just"/>
            <a:r>
              <a:rPr lang="en-IN" dirty="0"/>
              <a:t>A spanning tree has </a:t>
            </a:r>
            <a:r>
              <a:rPr lang="en-IN" b="1" dirty="0"/>
              <a:t>n-1</a:t>
            </a:r>
            <a:r>
              <a:rPr lang="en-IN" dirty="0"/>
              <a:t> edges, where 'n' is the number of nodes.</a:t>
            </a:r>
          </a:p>
          <a:p>
            <a:pPr algn="just"/>
            <a:r>
              <a:rPr lang="en-IN" dirty="0"/>
              <a:t>If the graph is a complete graph, then the spanning tree can be constructed by removing maximum (e-n+1) edges, where 'e' is the number of edges and 'n' is the number of vertices.</a:t>
            </a:r>
          </a:p>
        </p:txBody>
      </p:sp>
    </p:spTree>
    <p:extLst>
      <p:ext uri="{BB962C8B-B14F-4D97-AF65-F5344CB8AC3E}">
        <p14:creationId xmlns:p14="http://schemas.microsoft.com/office/powerpoint/2010/main" val="289359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0542CB-F8D3-154D-BA3B-E9F695C9CFC4}"/>
              </a:ext>
            </a:extLst>
          </p:cNvPr>
          <p:cNvSpPr>
            <a:spLocks noGrp="1"/>
          </p:cNvSpPr>
          <p:nvPr>
            <p:ph type="body" idx="1"/>
          </p:nvPr>
        </p:nvSpPr>
        <p:spPr/>
        <p:txBody>
          <a:bodyPr/>
          <a:lstStyle/>
          <a:p>
            <a:r>
              <a:rPr lang="en-IN" dirty="0"/>
              <a:t>Applications of minimum spanning tree</a:t>
            </a:r>
            <a:endParaRPr lang="en-US" dirty="0"/>
          </a:p>
        </p:txBody>
      </p:sp>
      <p:sp>
        <p:nvSpPr>
          <p:cNvPr id="3" name="Content Placeholder 2">
            <a:extLst>
              <a:ext uri="{FF2B5EF4-FFF2-40B4-BE49-F238E27FC236}">
                <a16:creationId xmlns:a16="http://schemas.microsoft.com/office/drawing/2014/main" id="{FF7DFE59-179C-3944-809C-4235EFE6798B}"/>
              </a:ext>
            </a:extLst>
          </p:cNvPr>
          <p:cNvSpPr>
            <a:spLocks noGrp="1"/>
          </p:cNvSpPr>
          <p:nvPr>
            <p:ph sz="half" idx="2"/>
          </p:nvPr>
        </p:nvSpPr>
        <p:spPr/>
        <p:txBody>
          <a:bodyPr/>
          <a:lstStyle/>
          <a:p>
            <a:r>
              <a:rPr lang="en-IN" dirty="0"/>
              <a:t>Minimum spanning tree can be used to design water-supply networks, telecommunication networks, and electrical grids.</a:t>
            </a:r>
          </a:p>
          <a:p>
            <a:r>
              <a:rPr lang="en-IN" dirty="0"/>
              <a:t>It can be used to find paths in the map.</a:t>
            </a:r>
          </a:p>
        </p:txBody>
      </p:sp>
      <p:sp>
        <p:nvSpPr>
          <p:cNvPr id="5" name="Text Placeholder 4">
            <a:extLst>
              <a:ext uri="{FF2B5EF4-FFF2-40B4-BE49-F238E27FC236}">
                <a16:creationId xmlns:a16="http://schemas.microsoft.com/office/drawing/2014/main" id="{E09C20B7-168A-194B-9D3F-DAAA36BFC82F}"/>
              </a:ext>
            </a:extLst>
          </p:cNvPr>
          <p:cNvSpPr>
            <a:spLocks noGrp="1"/>
          </p:cNvSpPr>
          <p:nvPr>
            <p:ph type="body" sz="quarter" idx="3"/>
          </p:nvPr>
        </p:nvSpPr>
        <p:spPr/>
        <p:txBody>
          <a:bodyPr/>
          <a:lstStyle/>
          <a:p>
            <a:r>
              <a:rPr lang="en-IN" dirty="0"/>
              <a:t>Algorithms for Minimum spanning tree</a:t>
            </a:r>
          </a:p>
        </p:txBody>
      </p:sp>
      <p:sp>
        <p:nvSpPr>
          <p:cNvPr id="6" name="Content Placeholder 5">
            <a:extLst>
              <a:ext uri="{FF2B5EF4-FFF2-40B4-BE49-F238E27FC236}">
                <a16:creationId xmlns:a16="http://schemas.microsoft.com/office/drawing/2014/main" id="{AC105A48-0DE0-4145-A94D-F1C47EB3EC60}"/>
              </a:ext>
            </a:extLst>
          </p:cNvPr>
          <p:cNvSpPr>
            <a:spLocks noGrp="1"/>
          </p:cNvSpPr>
          <p:nvPr>
            <p:ph sz="quarter" idx="4"/>
          </p:nvPr>
        </p:nvSpPr>
        <p:spPr/>
        <p:txBody>
          <a:bodyPr/>
          <a:lstStyle/>
          <a:p>
            <a:r>
              <a:rPr lang="en-IN" dirty="0"/>
              <a:t>Prim's Algorithm</a:t>
            </a:r>
          </a:p>
          <a:p>
            <a:r>
              <a:rPr lang="en-IN" dirty="0"/>
              <a:t>Kruskal's Algorithm</a:t>
            </a:r>
          </a:p>
          <a:p>
            <a:pPr marL="0" indent="0">
              <a:buNone/>
            </a:pPr>
            <a:endParaRPr lang="en-US" dirty="0"/>
          </a:p>
        </p:txBody>
      </p:sp>
    </p:spTree>
    <p:extLst>
      <p:ext uri="{BB962C8B-B14F-4D97-AF65-F5344CB8AC3E}">
        <p14:creationId xmlns:p14="http://schemas.microsoft.com/office/powerpoint/2010/main" val="2905230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1190</Words>
  <Application>Microsoft Macintosh PowerPoint</Application>
  <PresentationFormat>Widescreen</PresentationFormat>
  <Paragraphs>72</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inter-regular</vt:lpstr>
      <vt:lpstr>Office Theme</vt:lpstr>
      <vt:lpstr>04-Graph algorithms –Minimum Spanning Tree, Shortest Path algorithms</vt:lpstr>
      <vt:lpstr>Spanning Tree</vt:lpstr>
      <vt:lpstr>Spanning Tree – Contd.</vt:lpstr>
      <vt:lpstr>Spanning Tree- Contd.</vt:lpstr>
      <vt:lpstr>Spanning Tree- Contd.</vt:lpstr>
      <vt:lpstr>Minimum Spanning Tree</vt:lpstr>
      <vt:lpstr>Minimum Spanning Tree</vt:lpstr>
      <vt:lpstr>General properties of minimum spanning tree</vt:lpstr>
      <vt:lpstr>PowerPoint Presentation</vt:lpstr>
      <vt:lpstr>Prim's algorithm</vt:lpstr>
      <vt:lpstr>Prim's algorithm Steps</vt:lpstr>
      <vt:lpstr>Prim's algorithm – Eg.</vt:lpstr>
      <vt:lpstr>Prim's algorithm – Eg.</vt:lpstr>
      <vt:lpstr>Kruskal's algorithm </vt:lpstr>
      <vt:lpstr>Kruskal's algorithm - steps</vt:lpstr>
      <vt:lpstr>Kruskal's algorithm - Eg</vt:lpstr>
      <vt:lpstr>Kruskal's algorithm - Eg</vt:lpstr>
      <vt:lpstr>Kruskal's algorithm - Eg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1-Introduction to Graph Data Structure </dc:title>
  <dc:creator>Mr. Ullas S.</dc:creator>
  <cp:lastModifiedBy>Mr. Ullas S.</cp:lastModifiedBy>
  <cp:revision>21</cp:revision>
  <dcterms:created xsi:type="dcterms:W3CDTF">2023-08-09T05:46:11Z</dcterms:created>
  <dcterms:modified xsi:type="dcterms:W3CDTF">2023-08-30T05:40:47Z</dcterms:modified>
</cp:coreProperties>
</file>