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192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A3123E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192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A3123E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192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A3123E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192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192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412991"/>
            <a:ext cx="12191999" cy="44500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645140" y="6519670"/>
            <a:ext cx="1263396" cy="28498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9911" y="2550032"/>
            <a:ext cx="2932176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A3123E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55471" y="1536953"/>
            <a:ext cx="9481057" cy="1463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56619" y="6434355"/>
            <a:ext cx="243840" cy="209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192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6"/>
                </a:lnTo>
                <a:lnTo>
                  <a:pt x="12192000" y="68579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B8114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9511" y="4747259"/>
            <a:ext cx="4591812" cy="147370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269735" y="4914900"/>
            <a:ext cx="0" cy="1442085"/>
          </a:xfrm>
          <a:custGeom>
            <a:avLst/>
            <a:gdLst/>
            <a:ahLst/>
            <a:cxnLst/>
            <a:rect l="l" t="t" r="r" b="b"/>
            <a:pathLst>
              <a:path h="1442085">
                <a:moveTo>
                  <a:pt x="0" y="0"/>
                </a:moveTo>
                <a:lnTo>
                  <a:pt x="0" y="1441729"/>
                </a:lnTo>
              </a:path>
            </a:pathLst>
          </a:custGeom>
          <a:ln w="635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36233" y="4938140"/>
            <a:ext cx="5514975" cy="11766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50317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FFFFFF"/>
                </a:solidFill>
                <a:latin typeface="Georgia"/>
                <a:cs typeface="Georgia"/>
              </a:rPr>
              <a:t>Dr. </a:t>
            </a:r>
            <a:r>
              <a:rPr lang="en-US" sz="2200" spc="-5" dirty="0">
                <a:solidFill>
                  <a:srgbClr val="FFFFFF"/>
                </a:solidFill>
                <a:latin typeface="Georgia"/>
                <a:cs typeface="Georgia"/>
              </a:rPr>
              <a:t>Manju </a:t>
            </a:r>
            <a:r>
              <a:rPr lang="en-US" sz="2200" spc="-5" dirty="0" err="1">
                <a:solidFill>
                  <a:srgbClr val="FFFFFF"/>
                </a:solidFill>
                <a:latin typeface="Georgia"/>
                <a:cs typeface="Georgia"/>
              </a:rPr>
              <a:t>Venugopalan</a:t>
            </a:r>
            <a:endParaRPr sz="2200" dirty="0">
              <a:latin typeface="Georgia"/>
              <a:cs typeface="Georgia"/>
            </a:endParaRPr>
          </a:p>
          <a:p>
            <a:pPr marL="12700" marR="5080">
              <a:lnSpc>
                <a:spcPct val="100000"/>
              </a:lnSpc>
              <a:spcBef>
                <a:spcPts val="20"/>
              </a:spcBef>
            </a:pPr>
            <a:r>
              <a:rPr sz="2000" dirty="0">
                <a:solidFill>
                  <a:srgbClr val="FFFFFF"/>
                </a:solidFill>
                <a:latin typeface="Georgia"/>
                <a:cs typeface="Georgia"/>
              </a:rPr>
              <a:t>Department </a:t>
            </a:r>
            <a:r>
              <a:rPr sz="2000" spc="-5" dirty="0">
                <a:solidFill>
                  <a:srgbClr val="FFFFFF"/>
                </a:solidFill>
                <a:latin typeface="Georgia"/>
                <a:cs typeface="Georgia"/>
              </a:rPr>
              <a:t>of Computer Science </a:t>
            </a:r>
            <a:r>
              <a:rPr sz="2000" dirty="0">
                <a:solidFill>
                  <a:srgbClr val="FFFFFF"/>
                </a:solidFill>
                <a:latin typeface="Georgia"/>
                <a:cs typeface="Georgia"/>
              </a:rPr>
              <a:t>&amp; Engineering, </a:t>
            </a:r>
            <a:r>
              <a:rPr sz="2000" spc="-47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FFFFFF"/>
                </a:solidFill>
                <a:latin typeface="Georgia"/>
                <a:cs typeface="Georgia"/>
              </a:rPr>
              <a:t>Amrita</a:t>
            </a:r>
            <a:r>
              <a:rPr sz="2000" spc="-5" dirty="0">
                <a:solidFill>
                  <a:srgbClr val="FFFFFF"/>
                </a:solidFill>
                <a:latin typeface="Georgia"/>
                <a:cs typeface="Georgia"/>
              </a:rPr>
              <a:t> School</a:t>
            </a:r>
            <a:r>
              <a:rPr sz="20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sz="20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US" sz="2000" spc="-5" dirty="0">
                <a:solidFill>
                  <a:srgbClr val="FFFFFF"/>
                </a:solidFill>
                <a:latin typeface="Georgia"/>
                <a:cs typeface="Georgia"/>
              </a:rPr>
              <a:t>Computing</a:t>
            </a:r>
            <a:r>
              <a:rPr sz="2000" spc="-5" dirty="0">
                <a:solidFill>
                  <a:srgbClr val="FFFFFF"/>
                </a:solidFill>
                <a:latin typeface="Georgia"/>
                <a:cs typeface="Georgia"/>
              </a:rPr>
              <a:t>,</a:t>
            </a:r>
            <a:r>
              <a:rPr sz="20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FFFFFF"/>
                </a:solidFill>
                <a:latin typeface="Georgia"/>
                <a:cs typeface="Georgia"/>
              </a:rPr>
              <a:t>Bengaluru</a:t>
            </a:r>
            <a:endParaRPr sz="2000" dirty="0">
              <a:latin typeface="Georgia"/>
              <a:cs typeface="Georgia"/>
            </a:endParaRPr>
          </a:p>
          <a:p>
            <a:pPr marR="681355" algn="r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355471" y="1536953"/>
            <a:ext cx="9481057" cy="15824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algn="ctr">
              <a:lnSpc>
                <a:spcPct val="100000"/>
              </a:lnSpc>
              <a:spcBef>
                <a:spcPts val="100"/>
              </a:spcBef>
            </a:pPr>
            <a:endParaRPr dirty="0"/>
          </a:p>
          <a:p>
            <a:pPr marL="127000" algn="ctr">
              <a:lnSpc>
                <a:spcPct val="100000"/>
              </a:lnSpc>
              <a:spcBef>
                <a:spcPts val="45"/>
              </a:spcBef>
            </a:pPr>
            <a:r>
              <a:rPr sz="4800" spc="-5" dirty="0"/>
              <a:t>Linear</a:t>
            </a:r>
            <a:r>
              <a:rPr sz="4800" spc="-15" dirty="0"/>
              <a:t> </a:t>
            </a:r>
            <a:r>
              <a:rPr lang="en-US" sz="4800" spc="-5" dirty="0"/>
              <a:t>R</a:t>
            </a:r>
            <a:r>
              <a:rPr sz="4800" spc="-5" dirty="0"/>
              <a:t>egression</a:t>
            </a:r>
            <a:endParaRPr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12991"/>
            <a:ext cx="12192000" cy="445134"/>
            <a:chOff x="0" y="6412991"/>
            <a:chExt cx="12192000" cy="4451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412991"/>
              <a:ext cx="12191999" cy="44500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45140" y="6519670"/>
              <a:ext cx="1263396" cy="28498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786383" y="1347216"/>
            <a:ext cx="8957310" cy="3790315"/>
            <a:chOff x="786383" y="1347216"/>
            <a:chExt cx="8957310" cy="379031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6383" y="1347216"/>
              <a:ext cx="8957066" cy="379018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72455" y="3087623"/>
              <a:ext cx="3804285" cy="806450"/>
            </a:xfrm>
            <a:custGeom>
              <a:avLst/>
              <a:gdLst/>
              <a:ahLst/>
              <a:cxnLst/>
              <a:rect l="l" t="t" r="r" b="b"/>
              <a:pathLst>
                <a:path w="3804284" h="806450">
                  <a:moveTo>
                    <a:pt x="3803904" y="0"/>
                  </a:moveTo>
                  <a:lnTo>
                    <a:pt x="0" y="0"/>
                  </a:lnTo>
                  <a:lnTo>
                    <a:pt x="0" y="806195"/>
                  </a:lnTo>
                  <a:lnTo>
                    <a:pt x="3803904" y="806195"/>
                  </a:lnTo>
                  <a:lnTo>
                    <a:pt x="38039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72455" y="3087623"/>
              <a:ext cx="3804285" cy="806450"/>
            </a:xfrm>
            <a:custGeom>
              <a:avLst/>
              <a:gdLst/>
              <a:ahLst/>
              <a:cxnLst/>
              <a:rect l="l" t="t" r="r" b="b"/>
              <a:pathLst>
                <a:path w="3804284" h="806450">
                  <a:moveTo>
                    <a:pt x="0" y="806195"/>
                  </a:moveTo>
                  <a:lnTo>
                    <a:pt x="3803904" y="806195"/>
                  </a:lnTo>
                  <a:lnTo>
                    <a:pt x="3803904" y="0"/>
                  </a:lnTo>
                  <a:lnTo>
                    <a:pt x="0" y="0"/>
                  </a:lnTo>
                  <a:lnTo>
                    <a:pt x="0" y="80619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9800" y="6566484"/>
            <a:ext cx="2813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10</a:t>
            </a:fld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12991"/>
            <a:ext cx="12192000" cy="445134"/>
            <a:chOff x="0" y="6412991"/>
            <a:chExt cx="12192000" cy="4451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412991"/>
              <a:ext cx="12191999" cy="44500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45140" y="6519670"/>
              <a:ext cx="1263396" cy="284986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41703" y="891540"/>
            <a:ext cx="7170419" cy="490727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9800" y="6566484"/>
            <a:ext cx="2813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11</a:t>
            </a:fld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082019" y="6434429"/>
            <a:ext cx="193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12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5952" y="357885"/>
            <a:ext cx="3686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Georgia"/>
                <a:cs typeface="Georgia"/>
              </a:rPr>
              <a:t>Linear</a:t>
            </a:r>
            <a:r>
              <a:rPr sz="3600" spc="-100" dirty="0">
                <a:latin typeface="Georgia"/>
                <a:cs typeface="Georgia"/>
              </a:rPr>
              <a:t> </a:t>
            </a:r>
            <a:r>
              <a:rPr sz="3600" dirty="0">
                <a:latin typeface="Georgia"/>
                <a:cs typeface="Georgia"/>
              </a:rPr>
              <a:t>Regression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8429" y="1366620"/>
            <a:ext cx="8371840" cy="275780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79400" indent="-228600">
              <a:lnSpc>
                <a:spcPct val="100000"/>
              </a:lnSpc>
              <a:spcBef>
                <a:spcPts val="390"/>
              </a:spcBef>
              <a:buFont typeface="Arial MT"/>
              <a:buChar char="•"/>
              <a:tabLst>
                <a:tab pos="279400" algn="l"/>
              </a:tabLst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Simple</a:t>
            </a:r>
            <a:r>
              <a:rPr sz="24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Linear regression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involves</a:t>
            </a:r>
            <a:r>
              <a:rPr sz="2400" dirty="0">
                <a:latin typeface="Calibri"/>
                <a:cs typeface="Calibri"/>
              </a:rPr>
              <a:t> a </a:t>
            </a:r>
            <a:r>
              <a:rPr sz="2400" spc="-10" dirty="0">
                <a:latin typeface="Calibri"/>
                <a:cs typeface="Calibri"/>
              </a:rPr>
              <a:t>response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variable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a</a:t>
            </a:r>
            <a:endParaRPr sz="2400">
              <a:latin typeface="Calibri"/>
              <a:cs typeface="Calibri"/>
            </a:endParaRPr>
          </a:p>
          <a:p>
            <a:pPr marL="279400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latin typeface="Calibri"/>
                <a:cs typeface="Calibri"/>
              </a:rPr>
              <a:t>single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predictor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  <a:p>
            <a:pPr marL="965200">
              <a:lnSpc>
                <a:spcPct val="100000"/>
              </a:lnSpc>
              <a:spcBef>
                <a:spcPts val="795"/>
              </a:spcBef>
            </a:pPr>
            <a:r>
              <a:rPr sz="2400" dirty="0">
                <a:latin typeface="Calibri"/>
                <a:cs typeface="Calibri"/>
              </a:rPr>
              <a:t>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θ</a:t>
            </a:r>
            <a:r>
              <a:rPr sz="2400" spc="-7" baseline="-20833" dirty="0">
                <a:latin typeface="Calibri"/>
                <a:cs typeface="Calibri"/>
              </a:rPr>
              <a:t>0</a:t>
            </a:r>
            <a:r>
              <a:rPr sz="2400" spc="254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θ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7" baseline="-20833" dirty="0">
                <a:latin typeface="Calibri"/>
                <a:cs typeface="Calibri"/>
              </a:rPr>
              <a:t>1</a:t>
            </a:r>
            <a:r>
              <a:rPr sz="2400" spc="240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  <a:p>
            <a:pPr marL="508000">
              <a:lnSpc>
                <a:spcPct val="100000"/>
              </a:lnSpc>
              <a:spcBef>
                <a:spcPts val="780"/>
              </a:spcBef>
            </a:pPr>
            <a:r>
              <a:rPr sz="2400" spc="-10" dirty="0">
                <a:latin typeface="Calibri"/>
                <a:cs typeface="Calibri"/>
              </a:rPr>
              <a:t>where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θ</a:t>
            </a:r>
            <a:r>
              <a:rPr sz="2400" spc="-7" baseline="-20833" dirty="0">
                <a:latin typeface="Calibri"/>
                <a:cs typeface="Calibri"/>
              </a:rPr>
              <a:t>0</a:t>
            </a:r>
            <a:r>
              <a:rPr sz="2400" spc="277" baseline="-20833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(y-intercept)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θ</a:t>
            </a:r>
            <a:r>
              <a:rPr sz="2400" spc="-7" baseline="-20833" dirty="0">
                <a:latin typeface="Calibri"/>
                <a:cs typeface="Calibri"/>
              </a:rPr>
              <a:t>1</a:t>
            </a:r>
            <a:r>
              <a:rPr sz="2400" spc="270" baseline="-20833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(slope)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regression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coefficients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50">
              <a:latin typeface="Calibri"/>
              <a:cs typeface="Calibri"/>
            </a:endParaRPr>
          </a:p>
          <a:p>
            <a:pPr marL="2794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79400" algn="l"/>
              </a:tabLst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Method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 least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squares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estimates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best-fitting</a:t>
            </a:r>
            <a:r>
              <a:rPr sz="2400" spc="-15" dirty="0">
                <a:latin typeface="Calibri"/>
                <a:cs typeface="Calibri"/>
              </a:rPr>
              <a:t> straight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8AAF7F1-FD41-D7EC-0363-681D555A4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06" y="4533618"/>
            <a:ext cx="6544588" cy="201958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0283" y="30547"/>
            <a:ext cx="9148967" cy="68274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16939" y="6434355"/>
            <a:ext cx="1115695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October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5,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2021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76978" y="6434355"/>
            <a:ext cx="2635885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Data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Mining: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Concepts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and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Techniques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9344" y="68711"/>
            <a:ext cx="9134653" cy="678928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16939" y="6434355"/>
            <a:ext cx="1115695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October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5,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2021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76978" y="6434355"/>
            <a:ext cx="2635885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Data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Mining: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Concepts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and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Techniques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5044" y="67"/>
            <a:ext cx="9150791" cy="683650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76978" y="6434355"/>
            <a:ext cx="2635885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Data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Mining: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Concepts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and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Techniques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5044" y="98"/>
            <a:ext cx="9190526" cy="685780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16939" y="6434355"/>
            <a:ext cx="1115695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October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5,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2021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76978" y="6434355"/>
            <a:ext cx="2635885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Data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Mining: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Concepts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and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Techniques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1808" y="69"/>
            <a:ext cx="9046444" cy="679073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16939" y="6434355"/>
            <a:ext cx="1115695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October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5,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2021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76978" y="6434355"/>
            <a:ext cx="2635885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Data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Mining: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Concepts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and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Techniques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12991"/>
            <a:ext cx="12192000" cy="445134"/>
            <a:chOff x="0" y="6412991"/>
            <a:chExt cx="12192000" cy="4451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412991"/>
              <a:ext cx="12191999" cy="44500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45140" y="6519670"/>
              <a:ext cx="1263396" cy="28498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65200" y="6515811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18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27427" y="1501334"/>
            <a:ext cx="8323391" cy="273146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434429"/>
            <a:ext cx="11156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October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5,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2021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76978" y="6434429"/>
            <a:ext cx="26358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Data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Mining: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Concepts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and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Techniques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82019" y="6434429"/>
            <a:ext cx="193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19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1808" y="101"/>
            <a:ext cx="9146230" cy="68577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0116" y="1541233"/>
            <a:ext cx="3308350" cy="10509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Georgia"/>
                <a:cs typeface="Georgia"/>
              </a:rPr>
              <a:t>Linear</a:t>
            </a:r>
            <a:r>
              <a:rPr sz="2800" spc="-2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regression</a:t>
            </a:r>
            <a:endParaRPr sz="28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Georgia"/>
                <a:cs typeface="Georgia"/>
              </a:rPr>
              <a:t>Logistic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Regression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1908" y="6566484"/>
            <a:ext cx="1790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fld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0116" y="264921"/>
            <a:ext cx="12096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Topics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3179" y="2048255"/>
            <a:ext cx="6095331" cy="3086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0116" y="264921"/>
            <a:ext cx="35179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Logistic</a:t>
            </a:r>
            <a:r>
              <a:rPr spc="-55" dirty="0"/>
              <a:t> </a:t>
            </a:r>
            <a:r>
              <a:rPr dirty="0"/>
              <a:t>Regression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9800" y="6566484"/>
            <a:ext cx="2806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20</a:t>
            </a:fld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12991"/>
            <a:ext cx="12192000" cy="445134"/>
            <a:chOff x="0" y="6412991"/>
            <a:chExt cx="12192000" cy="4451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412991"/>
              <a:ext cx="12191999" cy="44500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45140" y="6519670"/>
              <a:ext cx="1263396" cy="284986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6383" y="1203960"/>
            <a:ext cx="6400799" cy="44394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9800" y="6566484"/>
            <a:ext cx="2806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21</a:t>
            </a:fld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5476" y="1911095"/>
            <a:ext cx="3200745" cy="762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6387" y="568197"/>
            <a:ext cx="95167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Logistic</a:t>
            </a:r>
            <a:r>
              <a:rPr spc="15" dirty="0"/>
              <a:t> </a:t>
            </a:r>
            <a:r>
              <a:rPr spc="-5" dirty="0"/>
              <a:t>Regression</a:t>
            </a:r>
            <a:r>
              <a:rPr sz="2800" spc="-5" dirty="0"/>
              <a:t>(Handling</a:t>
            </a:r>
            <a:r>
              <a:rPr sz="2800" spc="35" dirty="0"/>
              <a:t> </a:t>
            </a:r>
            <a:r>
              <a:rPr sz="2800" spc="-10" dirty="0"/>
              <a:t>Categorical</a:t>
            </a:r>
            <a:r>
              <a:rPr sz="2800" spc="50" dirty="0"/>
              <a:t> </a:t>
            </a:r>
            <a:r>
              <a:rPr sz="2800" spc="-5" dirty="0"/>
              <a:t>Target</a:t>
            </a:r>
            <a:r>
              <a:rPr sz="2800" spc="30" dirty="0"/>
              <a:t> </a:t>
            </a:r>
            <a:r>
              <a:rPr sz="2800" spc="-10" dirty="0"/>
              <a:t>Feature)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1052271" y="1437843"/>
            <a:ext cx="22891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Georgia"/>
                <a:cs typeface="Georgia"/>
              </a:rPr>
              <a:t>Logistic</a:t>
            </a:r>
            <a:r>
              <a:rPr sz="2400" spc="-6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function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4040" y="4028058"/>
            <a:ext cx="106172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Georgia"/>
                <a:cs typeface="Georgia"/>
              </a:rPr>
              <a:t>To </a:t>
            </a:r>
            <a:r>
              <a:rPr sz="2400" spc="-5" dirty="0">
                <a:latin typeface="Georgia"/>
                <a:cs typeface="Georgia"/>
              </a:rPr>
              <a:t>build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logistic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regression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model,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we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threshold</a:t>
            </a:r>
            <a:r>
              <a:rPr sz="2400" spc="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the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output of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the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basic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linear </a:t>
            </a:r>
            <a:r>
              <a:rPr sz="2400" spc="-56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regression model </a:t>
            </a:r>
            <a:r>
              <a:rPr sz="2400" spc="-5" dirty="0">
                <a:latin typeface="Georgia"/>
                <a:cs typeface="Georgia"/>
              </a:rPr>
              <a:t>using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the logistic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function.</a:t>
            </a:r>
            <a:endParaRPr sz="2400">
              <a:latin typeface="Georgia"/>
              <a:cs typeface="Georgi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6328" y="4472940"/>
            <a:ext cx="3429000" cy="141004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73040" y="1161099"/>
            <a:ext cx="3399486" cy="28481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9800" y="6566484"/>
            <a:ext cx="2806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22</a:t>
            </a:fld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8285">
              <a:lnSpc>
                <a:spcPct val="100000"/>
              </a:lnSpc>
              <a:spcBef>
                <a:spcPts val="105"/>
              </a:spcBef>
            </a:pPr>
            <a:r>
              <a:rPr dirty="0"/>
              <a:t>Thank</a:t>
            </a:r>
            <a:r>
              <a:rPr spc="-50" dirty="0"/>
              <a:t> </a:t>
            </a:r>
            <a:r>
              <a:rPr spc="-5" dirty="0"/>
              <a:t>you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539800" y="6566484"/>
            <a:ext cx="2806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23</a:t>
            </a:fld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0116" y="1755140"/>
            <a:ext cx="9678035" cy="835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8600" marR="7620" indent="-228600" algn="r">
              <a:lnSpc>
                <a:spcPts val="3190"/>
              </a:lnSpc>
              <a:spcBef>
                <a:spcPts val="95"/>
              </a:spcBef>
              <a:buFont typeface="Arial MT"/>
              <a:buChar char="•"/>
              <a:tabLst>
                <a:tab pos="228600" algn="l"/>
              </a:tabLst>
            </a:pPr>
            <a:r>
              <a:rPr sz="2800" spc="-5" dirty="0">
                <a:latin typeface="Georgia"/>
                <a:cs typeface="Georgia"/>
              </a:rPr>
              <a:t>model</a:t>
            </a:r>
            <a:r>
              <a:rPr sz="2800" spc="-10" dirty="0">
                <a:latin typeface="Georgia"/>
                <a:cs typeface="Georgia"/>
              </a:rPr>
              <a:t> the</a:t>
            </a:r>
            <a:r>
              <a:rPr sz="2800" spc="-5" dirty="0">
                <a:latin typeface="Georgia"/>
                <a:cs typeface="Georgia"/>
              </a:rPr>
              <a:t> relationship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between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one or more</a:t>
            </a:r>
            <a:r>
              <a:rPr sz="2800" spc="30" dirty="0">
                <a:latin typeface="Georgia"/>
                <a:cs typeface="Georgia"/>
              </a:rPr>
              <a:t> </a:t>
            </a:r>
            <a:r>
              <a:rPr sz="2800" i="1" spc="-10" dirty="0">
                <a:latin typeface="Georgia"/>
                <a:cs typeface="Georgia"/>
              </a:rPr>
              <a:t>independent</a:t>
            </a:r>
            <a:r>
              <a:rPr sz="2800" i="1" spc="6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or</a:t>
            </a:r>
            <a:endParaRPr sz="2800" dirty="0">
              <a:latin typeface="Georgia"/>
              <a:cs typeface="Georgia"/>
            </a:endParaRPr>
          </a:p>
          <a:p>
            <a:pPr marR="5080" algn="r">
              <a:lnSpc>
                <a:spcPts val="3190"/>
              </a:lnSpc>
            </a:pPr>
            <a:r>
              <a:rPr sz="2800" b="1" spc="-5" dirty="0">
                <a:latin typeface="Georgia"/>
                <a:cs typeface="Georgia"/>
              </a:rPr>
              <a:t>predictor</a:t>
            </a:r>
            <a:r>
              <a:rPr sz="2800" b="1" spc="-4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variables</a:t>
            </a:r>
            <a:r>
              <a:rPr sz="2800" spc="4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and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i="1" spc="-10" dirty="0">
                <a:latin typeface="Georgia"/>
                <a:cs typeface="Georgia"/>
              </a:rPr>
              <a:t>dependent</a:t>
            </a:r>
            <a:r>
              <a:rPr sz="2800" i="1" spc="4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or</a:t>
            </a:r>
            <a:r>
              <a:rPr sz="2800" spc="25" dirty="0">
                <a:latin typeface="Georgia"/>
                <a:cs typeface="Georgia"/>
              </a:rPr>
              <a:t> </a:t>
            </a:r>
            <a:r>
              <a:rPr sz="2800" b="1" spc="-10" dirty="0">
                <a:latin typeface="Georgia"/>
                <a:cs typeface="Georgia"/>
              </a:rPr>
              <a:t>response</a:t>
            </a:r>
            <a:r>
              <a:rPr sz="2800" b="1" spc="-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variable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1908" y="6566484"/>
            <a:ext cx="1790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fld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0116" y="264921"/>
            <a:ext cx="20078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Regression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12991"/>
            <a:ext cx="12192000" cy="445134"/>
            <a:chOff x="0" y="6412991"/>
            <a:chExt cx="12192000" cy="4451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412991"/>
              <a:ext cx="12191999" cy="44500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45140" y="6519670"/>
              <a:ext cx="1263396" cy="284986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9378" y="583850"/>
            <a:ext cx="7544848" cy="543373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41908" y="6566484"/>
            <a:ext cx="1790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4</a:t>
            </a:fld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381000"/>
            <a:ext cx="9144000" cy="63246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76978" y="6434355"/>
            <a:ext cx="2635885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Data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Mining: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Concepts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and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Techniques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76198"/>
            <a:ext cx="8991600" cy="678179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76978" y="6434355"/>
            <a:ext cx="2635885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Data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Mining: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Concepts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and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Techniques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228598"/>
            <a:ext cx="9144000" cy="65532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16939" y="6434355"/>
            <a:ext cx="1115695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October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5,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2021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76978" y="6434355"/>
            <a:ext cx="2635885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Data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Mining: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Concepts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and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Techniques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76200"/>
            <a:ext cx="9144000" cy="65532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16939" y="6434355"/>
            <a:ext cx="1115695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October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5,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2021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76978" y="6434355"/>
            <a:ext cx="2635885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Data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Mining: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Concepts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and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Techniques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116" y="264921"/>
            <a:ext cx="44037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Linear</a:t>
            </a:r>
            <a:r>
              <a:rPr spc="-30" dirty="0"/>
              <a:t> </a:t>
            </a:r>
            <a:r>
              <a:rPr spc="-5" dirty="0"/>
              <a:t>regression</a:t>
            </a:r>
            <a:r>
              <a:rPr spc="-15" dirty="0"/>
              <a:t> </a:t>
            </a:r>
            <a:r>
              <a:rPr spc="-5" dirty="0"/>
              <a:t>Model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3326" y="1155953"/>
            <a:ext cx="2648670" cy="5524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5026" y="2027682"/>
            <a:ext cx="399498" cy="4000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8410" y="2679763"/>
            <a:ext cx="379060" cy="39871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66774" y="2004771"/>
            <a:ext cx="1499870" cy="1075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Georgia"/>
                <a:cs typeface="Georgia"/>
              </a:rPr>
              <a:t>Y</a:t>
            </a:r>
            <a:r>
              <a:rPr sz="2400" spc="-8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intercept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Georgia"/>
              <a:cs typeface="Georgia"/>
            </a:endParaRPr>
          </a:p>
          <a:p>
            <a:pPr marL="54610">
              <a:lnSpc>
                <a:spcPct val="100000"/>
              </a:lnSpc>
            </a:pPr>
            <a:r>
              <a:rPr sz="2400" spc="-5" dirty="0">
                <a:latin typeface="Georgia"/>
                <a:cs typeface="Georgia"/>
              </a:rPr>
              <a:t>Slope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9800" y="6566484"/>
            <a:ext cx="2813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9</a:t>
            </a:fld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243</Words>
  <Application>Microsoft Office PowerPoint</Application>
  <PresentationFormat>Widescreen</PresentationFormat>
  <Paragraphs>66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 MT</vt:lpstr>
      <vt:lpstr>Calibri</vt:lpstr>
      <vt:lpstr>Georgia</vt:lpstr>
      <vt:lpstr>Tahoma</vt:lpstr>
      <vt:lpstr>Office Theme</vt:lpstr>
      <vt:lpstr>PowerPoint Presentation</vt:lpstr>
      <vt:lpstr>Topics</vt:lpstr>
      <vt:lpstr>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Linear regression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Logistic Regression</vt:lpstr>
      <vt:lpstr>PowerPoint Presentation</vt:lpstr>
      <vt:lpstr>Logistic Regression(Handling Categorical Target Feature)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bp_peeta@blr.amrita.edu</dc:creator>
  <cp:lastModifiedBy>Manju Sreekumar</cp:lastModifiedBy>
  <cp:revision>2</cp:revision>
  <dcterms:created xsi:type="dcterms:W3CDTF">2024-09-25T16:12:38Z</dcterms:created>
  <dcterms:modified xsi:type="dcterms:W3CDTF">2024-09-25T17:33:12Z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2024-09-25T00:00:00Z</vt:filetime>
  </property>
</Properties>
</file>