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 Sreekumar" userId="861c7ea35185bf9e" providerId="LiveId" clId="{6E973946-09C6-48A2-A9D5-AC28B0B4D227}"/>
    <pc:docChg chg="undo custSel modSld">
      <pc:chgData name="Manju Sreekumar" userId="861c7ea35185bf9e" providerId="LiveId" clId="{6E973946-09C6-48A2-A9D5-AC28B0B4D227}" dt="2024-09-02T05:02:00.630" v="60" actId="1037"/>
      <pc:docMkLst>
        <pc:docMk/>
      </pc:docMkLst>
      <pc:sldChg chg="modSp mod">
        <pc:chgData name="Manju Sreekumar" userId="861c7ea35185bf9e" providerId="LiveId" clId="{6E973946-09C6-48A2-A9D5-AC28B0B4D227}" dt="2024-09-02T04:19:47.477" v="3" actId="20577"/>
        <pc:sldMkLst>
          <pc:docMk/>
          <pc:sldMk cId="0" sldId="256"/>
        </pc:sldMkLst>
        <pc:spChg chg="mod">
          <ac:chgData name="Manju Sreekumar" userId="861c7ea35185bf9e" providerId="LiveId" clId="{6E973946-09C6-48A2-A9D5-AC28B0B4D227}" dt="2024-09-02T04:19:47.477" v="3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Manju Sreekumar" userId="861c7ea35185bf9e" providerId="LiveId" clId="{6E973946-09C6-48A2-A9D5-AC28B0B4D227}" dt="2024-09-02T04:19:35.777" v="1" actId="255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Manju Sreekumar" userId="861c7ea35185bf9e" providerId="LiveId" clId="{6E973946-09C6-48A2-A9D5-AC28B0B4D227}" dt="2024-09-02T04:49:52.895" v="6" actId="20577"/>
        <pc:sldMkLst>
          <pc:docMk/>
          <pc:sldMk cId="0" sldId="288"/>
        </pc:sldMkLst>
        <pc:spChg chg="mod">
          <ac:chgData name="Manju Sreekumar" userId="861c7ea35185bf9e" providerId="LiveId" clId="{6E973946-09C6-48A2-A9D5-AC28B0B4D227}" dt="2024-09-02T04:49:52.895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delSp modSp mod">
        <pc:chgData name="Manju Sreekumar" userId="861c7ea35185bf9e" providerId="LiveId" clId="{6E973946-09C6-48A2-A9D5-AC28B0B4D227}" dt="2024-09-02T05:02:00.630" v="60" actId="1037"/>
        <pc:sldMkLst>
          <pc:docMk/>
          <pc:sldMk cId="0" sldId="290"/>
        </pc:sldMkLst>
        <pc:spChg chg="mod">
          <ac:chgData name="Manju Sreekumar" userId="861c7ea35185bf9e" providerId="LiveId" clId="{6E973946-09C6-48A2-A9D5-AC28B0B4D227}" dt="2024-09-02T04:57:56.380" v="32" actId="14100"/>
          <ac:spMkLst>
            <pc:docMk/>
            <pc:sldMk cId="0" sldId="290"/>
            <ac:spMk id="2" creationId="{00000000-0000-0000-0000-000000000000}"/>
          </ac:spMkLst>
        </pc:spChg>
        <pc:spChg chg="del mod">
          <ac:chgData name="Manju Sreekumar" userId="861c7ea35185bf9e" providerId="LiveId" clId="{6E973946-09C6-48A2-A9D5-AC28B0B4D227}" dt="2024-09-02T04:59:25.192" v="52" actId="478"/>
          <ac:spMkLst>
            <pc:docMk/>
            <pc:sldMk cId="0" sldId="290"/>
            <ac:spMk id="4" creationId="{00000000-0000-0000-0000-000000000000}"/>
          </ac:spMkLst>
        </pc:spChg>
        <pc:spChg chg="mod">
          <ac:chgData name="Manju Sreekumar" userId="861c7ea35185bf9e" providerId="LiveId" clId="{6E973946-09C6-48A2-A9D5-AC28B0B4D227}" dt="2024-09-02T04:59:15.241" v="50" actId="20577"/>
          <ac:spMkLst>
            <pc:docMk/>
            <pc:sldMk cId="0" sldId="290"/>
            <ac:spMk id="5" creationId="{00000000-0000-0000-0000-000000000000}"/>
          </ac:spMkLst>
        </pc:spChg>
        <pc:spChg chg="mod">
          <ac:chgData name="Manju Sreekumar" userId="861c7ea35185bf9e" providerId="LiveId" clId="{6E973946-09C6-48A2-A9D5-AC28B0B4D227}" dt="2024-09-02T05:02:00.630" v="60" actId="1037"/>
          <ac:spMkLst>
            <pc:docMk/>
            <pc:sldMk cId="0" sldId="290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12991"/>
            <a:ext cx="12191999" cy="4450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45140" y="6519670"/>
            <a:ext cx="1263396" cy="2849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7620" y="1018743"/>
            <a:ext cx="5052695" cy="118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7376" y="1536953"/>
            <a:ext cx="9477247" cy="146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9800" y="6566484"/>
            <a:ext cx="28130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B8114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987" y="4747259"/>
            <a:ext cx="4606413" cy="147370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269735" y="4914900"/>
            <a:ext cx="0" cy="1442085"/>
          </a:xfrm>
          <a:custGeom>
            <a:avLst/>
            <a:gdLst/>
            <a:ahLst/>
            <a:cxnLst/>
            <a:rect l="l" t="t" r="r" b="b"/>
            <a:pathLst>
              <a:path h="1442085">
                <a:moveTo>
                  <a:pt x="0" y="0"/>
                </a:moveTo>
                <a:lnTo>
                  <a:pt x="0" y="1441729"/>
                </a:lnTo>
              </a:path>
            </a:pathLst>
          </a:custGeom>
          <a:ln w="63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12994" y="4953000"/>
            <a:ext cx="5931406" cy="12381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03170">
              <a:lnSpc>
                <a:spcPct val="100000"/>
              </a:lnSpc>
              <a:spcBef>
                <a:spcPts val="95"/>
              </a:spcBef>
            </a:pPr>
            <a:r>
              <a:rPr sz="2600" spc="-10" dirty="0" err="1">
                <a:solidFill>
                  <a:srgbClr val="FFFFFF"/>
                </a:solidFill>
                <a:latin typeface="Georgia"/>
                <a:cs typeface="Georgia"/>
              </a:rPr>
              <a:t>Dr.</a:t>
            </a:r>
            <a:r>
              <a:rPr lang="en-US" sz="2600" spc="-10" dirty="0" err="1">
                <a:solidFill>
                  <a:srgbClr val="FFFFFF"/>
                </a:solidFill>
                <a:latin typeface="Georgia"/>
                <a:cs typeface="Georgia"/>
              </a:rPr>
              <a:t>Manju</a:t>
            </a:r>
            <a:r>
              <a:rPr lang="en-US" sz="26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2600" spc="-10" dirty="0" err="1">
                <a:solidFill>
                  <a:srgbClr val="FFFFFF"/>
                </a:solidFill>
                <a:latin typeface="Georgia"/>
                <a:cs typeface="Georgia"/>
              </a:rPr>
              <a:t>Venugopalan</a:t>
            </a:r>
            <a:endParaRPr sz="2600" dirty="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Department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of Computer Science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&amp; Engineering, </a:t>
            </a:r>
            <a:endParaRPr lang="en-US" sz="2000" dirty="0">
              <a:solidFill>
                <a:srgbClr val="FFFFFF"/>
              </a:solidFill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2000" spc="-4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Amrita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 School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Engineering,</a:t>
            </a:r>
            <a:r>
              <a:rPr sz="20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Bengaluru</a:t>
            </a:r>
            <a:endParaRPr sz="2000" dirty="0">
              <a:latin typeface="Georgia"/>
              <a:cs typeface="Georgia"/>
            </a:endParaRPr>
          </a:p>
          <a:p>
            <a:pPr marR="681355" algn="r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357376" y="1536953"/>
            <a:ext cx="947724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algn="ctr">
              <a:lnSpc>
                <a:spcPct val="100000"/>
              </a:lnSpc>
              <a:spcBef>
                <a:spcPts val="45"/>
              </a:spcBef>
            </a:pPr>
            <a:r>
              <a:rPr sz="4800" spc="-5" dirty="0"/>
              <a:t>Decision</a:t>
            </a:r>
            <a:r>
              <a:rPr sz="4800" spc="-45" dirty="0"/>
              <a:t> </a:t>
            </a:r>
            <a:r>
              <a:rPr sz="4800" spc="-5" dirty="0"/>
              <a:t>Tree</a:t>
            </a:r>
            <a:r>
              <a:rPr lang="en-US" sz="4800" spc="-5" dirty="0"/>
              <a:t> Classifier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158" y="459397"/>
            <a:ext cx="7772097" cy="54391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28444" y="507491"/>
            <a:ext cx="7655559" cy="5447030"/>
            <a:chOff x="2028444" y="507491"/>
            <a:chExt cx="7655559" cy="5447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544" y="545591"/>
              <a:ext cx="7578852" cy="537057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47494" y="526541"/>
              <a:ext cx="7617459" cy="5408930"/>
            </a:xfrm>
            <a:custGeom>
              <a:avLst/>
              <a:gdLst/>
              <a:ahLst/>
              <a:cxnLst/>
              <a:rect l="l" t="t" r="r" b="b"/>
              <a:pathLst>
                <a:path w="7617459" h="5408930">
                  <a:moveTo>
                    <a:pt x="0" y="5408676"/>
                  </a:moveTo>
                  <a:lnTo>
                    <a:pt x="7616952" y="5408676"/>
                  </a:lnTo>
                  <a:lnTo>
                    <a:pt x="7616952" y="0"/>
                  </a:lnTo>
                  <a:lnTo>
                    <a:pt x="0" y="0"/>
                  </a:lnTo>
                  <a:lnTo>
                    <a:pt x="0" y="540867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544" y="545591"/>
              <a:ext cx="7578852" cy="53705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47494" y="526541"/>
              <a:ext cx="7617459" cy="5408930"/>
            </a:xfrm>
            <a:custGeom>
              <a:avLst/>
              <a:gdLst/>
              <a:ahLst/>
              <a:cxnLst/>
              <a:rect l="l" t="t" r="r" b="b"/>
              <a:pathLst>
                <a:path w="7617459" h="5408930">
                  <a:moveTo>
                    <a:pt x="0" y="5408676"/>
                  </a:moveTo>
                  <a:lnTo>
                    <a:pt x="7616952" y="5408676"/>
                  </a:lnTo>
                  <a:lnTo>
                    <a:pt x="7616952" y="0"/>
                  </a:lnTo>
                  <a:lnTo>
                    <a:pt x="0" y="0"/>
                  </a:lnTo>
                  <a:lnTo>
                    <a:pt x="0" y="540867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072" y="1124711"/>
            <a:ext cx="10277856" cy="4610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883" y="938783"/>
            <a:ext cx="10238232" cy="49804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364" y="1159763"/>
            <a:ext cx="9051036" cy="47838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711" y="1517741"/>
            <a:ext cx="7183887" cy="31824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60744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How</a:t>
            </a:r>
            <a:r>
              <a:rPr sz="320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to</a:t>
            </a:r>
            <a:r>
              <a:rPr sz="320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choose</a:t>
            </a:r>
            <a:r>
              <a:rPr sz="320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best</a:t>
            </a:r>
            <a:r>
              <a:rPr sz="3200" spc="-2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decision</a:t>
            </a:r>
            <a:r>
              <a:rPr sz="320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node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329" y="1705368"/>
            <a:ext cx="9365505" cy="34032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4855" y="1091183"/>
            <a:ext cx="6486145" cy="4490085"/>
            <a:chOff x="1514855" y="1091183"/>
            <a:chExt cx="4619625" cy="4490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6973" y="1718758"/>
              <a:ext cx="3801013" cy="33705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33905" y="1110233"/>
              <a:ext cx="4581525" cy="4451985"/>
            </a:xfrm>
            <a:custGeom>
              <a:avLst/>
              <a:gdLst/>
              <a:ahLst/>
              <a:cxnLst/>
              <a:rect l="l" t="t" r="r" b="b"/>
              <a:pathLst>
                <a:path w="4581525" h="4451985">
                  <a:moveTo>
                    <a:pt x="0" y="4451604"/>
                  </a:moveTo>
                  <a:lnTo>
                    <a:pt x="4581144" y="4451604"/>
                  </a:lnTo>
                  <a:lnTo>
                    <a:pt x="4581144" y="0"/>
                  </a:lnTo>
                  <a:lnTo>
                    <a:pt x="0" y="0"/>
                  </a:lnTo>
                  <a:lnTo>
                    <a:pt x="0" y="445160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2955" y="1129283"/>
              <a:ext cx="4543044" cy="44135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3905" y="1110233"/>
              <a:ext cx="4581525" cy="4451985"/>
            </a:xfrm>
            <a:custGeom>
              <a:avLst/>
              <a:gdLst/>
              <a:ahLst/>
              <a:cxnLst/>
              <a:rect l="l" t="t" r="r" b="b"/>
              <a:pathLst>
                <a:path w="4581525" h="4451985">
                  <a:moveTo>
                    <a:pt x="0" y="4451604"/>
                  </a:moveTo>
                  <a:lnTo>
                    <a:pt x="4581144" y="4451604"/>
                  </a:lnTo>
                  <a:lnTo>
                    <a:pt x="4581144" y="0"/>
                  </a:lnTo>
                  <a:lnTo>
                    <a:pt x="0" y="0"/>
                  </a:lnTo>
                  <a:lnTo>
                    <a:pt x="0" y="445160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663" y="769619"/>
            <a:ext cx="8770620" cy="4687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903" y="348995"/>
            <a:ext cx="8793480" cy="4991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620" y="969715"/>
            <a:ext cx="7867721" cy="32777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16052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Example</a:t>
            </a:r>
            <a:endParaRPr sz="3200">
              <a:latin typeface="Georgia"/>
              <a:cs typeface="Georg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2796" y="926636"/>
          <a:ext cx="7137399" cy="4674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6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3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521">
                <a:tc>
                  <a:txBody>
                    <a:bodyPr/>
                    <a:lstStyle/>
                    <a:p>
                      <a:pPr marL="300990">
                        <a:lnSpc>
                          <a:spcPts val="2335"/>
                        </a:lnSpc>
                      </a:pPr>
                      <a:r>
                        <a:rPr sz="2000" spc="65" dirty="0">
                          <a:latin typeface="Arial MT"/>
                          <a:cs typeface="Arial MT"/>
                        </a:rPr>
                        <a:t>age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2335"/>
                        </a:lnSpc>
                      </a:pPr>
                      <a:r>
                        <a:rPr sz="2000" spc="55" dirty="0">
                          <a:latin typeface="Arial MT"/>
                          <a:cs typeface="Arial MT"/>
                        </a:rPr>
                        <a:t>income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335"/>
                        </a:lnSpc>
                      </a:pPr>
                      <a:r>
                        <a:rPr sz="2000" spc="70" dirty="0">
                          <a:latin typeface="Arial MT"/>
                          <a:cs typeface="Arial MT"/>
                        </a:rPr>
                        <a:t>student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335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credit_rating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2335"/>
                        </a:lnSpc>
                      </a:pPr>
                      <a:r>
                        <a:rPr sz="2000" spc="65" dirty="0">
                          <a:latin typeface="Arial MT"/>
                          <a:cs typeface="Arial MT"/>
                        </a:rPr>
                        <a:t>buys_computer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52">
                <a:tc>
                  <a:txBody>
                    <a:bodyPr/>
                    <a:lstStyle/>
                    <a:p>
                      <a:pPr marL="44450">
                        <a:lnSpc>
                          <a:spcPts val="2370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&lt;=30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70"/>
                        </a:lnSpc>
                      </a:pPr>
                      <a:r>
                        <a:rPr sz="2000" spc="70" dirty="0">
                          <a:latin typeface="Arial MT"/>
                          <a:cs typeface="Arial MT"/>
                        </a:rPr>
                        <a:t>high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370"/>
                        </a:lnSpc>
                      </a:pPr>
                      <a:r>
                        <a:rPr sz="2000" spc="11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70"/>
                        </a:lnSpc>
                      </a:pPr>
                      <a:r>
                        <a:rPr sz="2000" spc="25" dirty="0">
                          <a:latin typeface="Arial MT"/>
                          <a:cs typeface="Arial MT"/>
                        </a:rPr>
                        <a:t>fair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2370"/>
                        </a:lnSpc>
                      </a:pPr>
                      <a:r>
                        <a:rPr sz="2000" spc="11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620">
                <a:tc>
                  <a:txBody>
                    <a:bodyPr/>
                    <a:lstStyle/>
                    <a:p>
                      <a:pPr marL="44450">
                        <a:lnSpc>
                          <a:spcPts val="2330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&lt;=30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70" dirty="0">
                          <a:latin typeface="Arial MT"/>
                          <a:cs typeface="Arial MT"/>
                        </a:rPr>
                        <a:t>high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330"/>
                        </a:lnSpc>
                      </a:pPr>
                      <a:r>
                        <a:rPr sz="2000" spc="11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excellent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2330"/>
                        </a:lnSpc>
                      </a:pPr>
                      <a:r>
                        <a:rPr sz="2000" spc="11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71">
                <a:tc>
                  <a:txBody>
                    <a:bodyPr/>
                    <a:lstStyle/>
                    <a:p>
                      <a:pPr marL="44450">
                        <a:lnSpc>
                          <a:spcPts val="2330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31…40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70" dirty="0">
                          <a:latin typeface="Arial MT"/>
                          <a:cs typeface="Arial MT"/>
                        </a:rPr>
                        <a:t>high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330"/>
                        </a:lnSpc>
                      </a:pPr>
                      <a:r>
                        <a:rPr sz="2000" spc="11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25" dirty="0">
                          <a:latin typeface="Arial MT"/>
                          <a:cs typeface="Arial MT"/>
                        </a:rPr>
                        <a:t>fair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620">
                <a:tc>
                  <a:txBody>
                    <a:bodyPr/>
                    <a:lstStyle/>
                    <a:p>
                      <a:pPr marL="44450">
                        <a:lnSpc>
                          <a:spcPts val="2330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&gt;40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70" dirty="0">
                          <a:latin typeface="Arial MT"/>
                          <a:cs typeface="Arial MT"/>
                        </a:rPr>
                        <a:t>medium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330"/>
                        </a:lnSpc>
                      </a:pPr>
                      <a:r>
                        <a:rPr sz="2000" spc="11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25" dirty="0">
                          <a:latin typeface="Arial MT"/>
                          <a:cs typeface="Arial MT"/>
                        </a:rPr>
                        <a:t>fair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11">
                <a:tc>
                  <a:txBody>
                    <a:bodyPr/>
                    <a:lstStyle/>
                    <a:p>
                      <a:pPr marL="44450">
                        <a:lnSpc>
                          <a:spcPts val="2330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&gt;40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60" dirty="0">
                          <a:latin typeface="Arial MT"/>
                          <a:cs typeface="Arial MT"/>
                        </a:rPr>
                        <a:t>low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25" dirty="0">
                          <a:latin typeface="Arial MT"/>
                          <a:cs typeface="Arial MT"/>
                        </a:rPr>
                        <a:t>fair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728">
                <a:tc>
                  <a:txBody>
                    <a:bodyPr/>
                    <a:lstStyle/>
                    <a:p>
                      <a:pPr marL="44450">
                        <a:lnSpc>
                          <a:spcPts val="2335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&gt;40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5"/>
                        </a:lnSpc>
                      </a:pPr>
                      <a:r>
                        <a:rPr sz="2000" spc="60" dirty="0">
                          <a:latin typeface="Arial MT"/>
                          <a:cs typeface="Arial MT"/>
                        </a:rPr>
                        <a:t>low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35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5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excellent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2335"/>
                        </a:lnSpc>
                      </a:pPr>
                      <a:r>
                        <a:rPr sz="2000" spc="11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620">
                <a:tc>
                  <a:txBody>
                    <a:bodyPr/>
                    <a:lstStyle/>
                    <a:p>
                      <a:pPr marL="44450">
                        <a:lnSpc>
                          <a:spcPts val="2335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31…40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5"/>
                        </a:lnSpc>
                      </a:pPr>
                      <a:r>
                        <a:rPr sz="2000" spc="60" dirty="0">
                          <a:latin typeface="Arial MT"/>
                          <a:cs typeface="Arial MT"/>
                        </a:rPr>
                        <a:t>low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35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5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excellent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35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620">
                <a:tc>
                  <a:txBody>
                    <a:bodyPr/>
                    <a:lstStyle/>
                    <a:p>
                      <a:pPr marL="44450">
                        <a:lnSpc>
                          <a:spcPts val="2335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&lt;=30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5"/>
                        </a:lnSpc>
                      </a:pPr>
                      <a:r>
                        <a:rPr sz="2000" spc="70" dirty="0">
                          <a:latin typeface="Arial MT"/>
                          <a:cs typeface="Arial MT"/>
                        </a:rPr>
                        <a:t>medium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335"/>
                        </a:lnSpc>
                      </a:pPr>
                      <a:r>
                        <a:rPr sz="2000" spc="11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5"/>
                        </a:lnSpc>
                      </a:pPr>
                      <a:r>
                        <a:rPr sz="2000" spc="25" dirty="0">
                          <a:latin typeface="Arial MT"/>
                          <a:cs typeface="Arial MT"/>
                        </a:rPr>
                        <a:t>fair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2335"/>
                        </a:lnSpc>
                      </a:pPr>
                      <a:r>
                        <a:rPr sz="2000" spc="11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620">
                <a:tc>
                  <a:txBody>
                    <a:bodyPr/>
                    <a:lstStyle/>
                    <a:p>
                      <a:pPr marL="44450">
                        <a:lnSpc>
                          <a:spcPts val="2335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&lt;=30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5"/>
                        </a:lnSpc>
                      </a:pPr>
                      <a:r>
                        <a:rPr sz="2000" spc="60" dirty="0">
                          <a:latin typeface="Arial MT"/>
                          <a:cs typeface="Arial MT"/>
                        </a:rPr>
                        <a:t>low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35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5"/>
                        </a:lnSpc>
                      </a:pPr>
                      <a:r>
                        <a:rPr sz="2000" spc="25" dirty="0">
                          <a:latin typeface="Arial MT"/>
                          <a:cs typeface="Arial MT"/>
                        </a:rPr>
                        <a:t>fair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35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635">
                <a:tc>
                  <a:txBody>
                    <a:bodyPr/>
                    <a:lstStyle/>
                    <a:p>
                      <a:pPr marL="44450">
                        <a:lnSpc>
                          <a:spcPts val="2335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&gt;40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5"/>
                        </a:lnSpc>
                      </a:pPr>
                      <a:r>
                        <a:rPr sz="2000" spc="70" dirty="0">
                          <a:latin typeface="Arial MT"/>
                          <a:cs typeface="Arial MT"/>
                        </a:rPr>
                        <a:t>medium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35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5"/>
                        </a:lnSpc>
                      </a:pPr>
                      <a:r>
                        <a:rPr sz="2000" spc="25" dirty="0">
                          <a:latin typeface="Arial MT"/>
                          <a:cs typeface="Arial MT"/>
                        </a:rPr>
                        <a:t>fair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35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650">
                <a:tc>
                  <a:txBody>
                    <a:bodyPr/>
                    <a:lstStyle/>
                    <a:p>
                      <a:pPr marL="44450">
                        <a:lnSpc>
                          <a:spcPts val="2330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&lt;=30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70" dirty="0">
                          <a:latin typeface="Arial MT"/>
                          <a:cs typeface="Arial MT"/>
                        </a:rPr>
                        <a:t>medium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excellent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635">
                <a:tc>
                  <a:txBody>
                    <a:bodyPr/>
                    <a:lstStyle/>
                    <a:p>
                      <a:pPr marL="44450">
                        <a:lnSpc>
                          <a:spcPts val="2330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31…40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70" dirty="0">
                          <a:latin typeface="Arial MT"/>
                          <a:cs typeface="Arial MT"/>
                        </a:rPr>
                        <a:t>medium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330"/>
                        </a:lnSpc>
                      </a:pPr>
                      <a:r>
                        <a:rPr sz="2000" spc="11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excellent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635">
                <a:tc>
                  <a:txBody>
                    <a:bodyPr/>
                    <a:lstStyle/>
                    <a:p>
                      <a:pPr marL="44450">
                        <a:lnSpc>
                          <a:spcPts val="2330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31…40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70" dirty="0">
                          <a:latin typeface="Arial MT"/>
                          <a:cs typeface="Arial MT"/>
                        </a:rPr>
                        <a:t>high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25" dirty="0">
                          <a:latin typeface="Arial MT"/>
                          <a:cs typeface="Arial MT"/>
                        </a:rPr>
                        <a:t>fair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yes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641">
                <a:tc>
                  <a:txBody>
                    <a:bodyPr/>
                    <a:lstStyle/>
                    <a:p>
                      <a:pPr marL="44450">
                        <a:lnSpc>
                          <a:spcPts val="2330"/>
                        </a:lnSpc>
                      </a:pPr>
                      <a:r>
                        <a:rPr sz="2000" spc="50" dirty="0">
                          <a:latin typeface="Arial MT"/>
                          <a:cs typeface="Arial MT"/>
                        </a:rPr>
                        <a:t>&gt;40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70" dirty="0">
                          <a:latin typeface="Arial MT"/>
                          <a:cs typeface="Arial MT"/>
                        </a:rPr>
                        <a:t>medium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330"/>
                        </a:lnSpc>
                      </a:pPr>
                      <a:r>
                        <a:rPr sz="2000" spc="11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2330"/>
                        </a:lnSpc>
                      </a:pPr>
                      <a:r>
                        <a:rPr sz="2000" spc="45" dirty="0">
                          <a:latin typeface="Arial MT"/>
                          <a:cs typeface="Arial MT"/>
                        </a:rPr>
                        <a:t>excellent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2330"/>
                        </a:lnSpc>
                      </a:pPr>
                      <a:r>
                        <a:rPr sz="2000" spc="110" dirty="0">
                          <a:latin typeface="Arial MT"/>
                          <a:cs typeface="Arial MT"/>
                        </a:rPr>
                        <a:t>no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17752" y="5716320"/>
            <a:ext cx="3122295" cy="6292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450" spc="-5" dirty="0">
                <a:solidFill>
                  <a:srgbClr val="121228"/>
                </a:solidFill>
                <a:latin typeface="Marlett"/>
                <a:cs typeface="Marlett"/>
              </a:rPr>
              <a:t></a:t>
            </a:r>
            <a:r>
              <a:rPr sz="1800" spc="-5" dirty="0">
                <a:solidFill>
                  <a:srgbClr val="121228"/>
                </a:solidFill>
                <a:latin typeface="Calibri"/>
                <a:cs typeface="Calibri"/>
              </a:rPr>
              <a:t>Class</a:t>
            </a:r>
            <a:r>
              <a:rPr sz="1800" spc="-20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1228"/>
                </a:solidFill>
                <a:latin typeface="Calibri"/>
                <a:cs typeface="Calibri"/>
              </a:rPr>
              <a:t>P:</a:t>
            </a:r>
            <a:r>
              <a:rPr sz="1800" spc="20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21228"/>
                </a:solidFill>
                <a:latin typeface="Calibri"/>
                <a:cs typeface="Calibri"/>
              </a:rPr>
              <a:t>buys_computer</a:t>
            </a:r>
            <a:r>
              <a:rPr sz="1800" spc="-5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1228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1228"/>
                </a:solidFill>
                <a:latin typeface="Calibri"/>
                <a:cs typeface="Calibri"/>
              </a:rPr>
              <a:t>“yes”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450" spc="-5" dirty="0">
                <a:solidFill>
                  <a:srgbClr val="121228"/>
                </a:solidFill>
                <a:latin typeface="Marlett"/>
                <a:cs typeface="Marlett"/>
              </a:rPr>
              <a:t></a:t>
            </a:r>
            <a:r>
              <a:rPr sz="1800" spc="-5" dirty="0">
                <a:solidFill>
                  <a:srgbClr val="121228"/>
                </a:solidFill>
                <a:latin typeface="Calibri"/>
                <a:cs typeface="Calibri"/>
              </a:rPr>
              <a:t>Class</a:t>
            </a:r>
            <a:r>
              <a:rPr sz="1800" spc="-20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1228"/>
                </a:solidFill>
                <a:latin typeface="Calibri"/>
                <a:cs typeface="Calibri"/>
              </a:rPr>
              <a:t>N:</a:t>
            </a:r>
            <a:r>
              <a:rPr sz="1800" spc="5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21228"/>
                </a:solidFill>
                <a:latin typeface="Calibri"/>
                <a:cs typeface="Calibri"/>
              </a:rPr>
              <a:t>buys_computer</a:t>
            </a:r>
            <a:r>
              <a:rPr sz="1800" spc="15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21228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12122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21228"/>
                </a:solidFill>
                <a:latin typeface="Calibri"/>
                <a:cs typeface="Calibri"/>
              </a:rPr>
              <a:t>“no”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54468" y="992124"/>
            <a:ext cx="4403090" cy="1316990"/>
            <a:chOff x="7554468" y="992124"/>
            <a:chExt cx="4403090" cy="13169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104" y="1030224"/>
              <a:ext cx="4276100" cy="12405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3518" y="1011174"/>
              <a:ext cx="4364990" cy="1278890"/>
            </a:xfrm>
            <a:custGeom>
              <a:avLst/>
              <a:gdLst/>
              <a:ahLst/>
              <a:cxnLst/>
              <a:rect l="l" t="t" r="r" b="b"/>
              <a:pathLst>
                <a:path w="4364990" h="1278889">
                  <a:moveTo>
                    <a:pt x="0" y="1278636"/>
                  </a:moveTo>
                  <a:lnTo>
                    <a:pt x="4364735" y="1278636"/>
                  </a:lnTo>
                  <a:lnTo>
                    <a:pt x="4364735" y="0"/>
                  </a:lnTo>
                  <a:lnTo>
                    <a:pt x="0" y="0"/>
                  </a:lnTo>
                  <a:lnTo>
                    <a:pt x="0" y="12786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2568" y="1030224"/>
              <a:ext cx="4326635" cy="12405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73518" y="1011174"/>
              <a:ext cx="4364990" cy="1278890"/>
            </a:xfrm>
            <a:custGeom>
              <a:avLst/>
              <a:gdLst/>
              <a:ahLst/>
              <a:cxnLst/>
              <a:rect l="l" t="t" r="r" b="b"/>
              <a:pathLst>
                <a:path w="4364990" h="1278889">
                  <a:moveTo>
                    <a:pt x="0" y="1278636"/>
                  </a:moveTo>
                  <a:lnTo>
                    <a:pt x="4364735" y="1278636"/>
                  </a:lnTo>
                  <a:lnTo>
                    <a:pt x="4364735" y="0"/>
                  </a:lnTo>
                  <a:lnTo>
                    <a:pt x="0" y="0"/>
                  </a:lnTo>
                  <a:lnTo>
                    <a:pt x="0" y="12786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6047" y="12191"/>
            <a:ext cx="8586470" cy="6250305"/>
            <a:chOff x="1146047" y="12191"/>
            <a:chExt cx="8586470" cy="62503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9151" y="3252251"/>
              <a:ext cx="5801443" cy="6384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4147" y="50291"/>
              <a:ext cx="8510016" cy="61737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65097" y="31241"/>
              <a:ext cx="8548370" cy="6212205"/>
            </a:xfrm>
            <a:custGeom>
              <a:avLst/>
              <a:gdLst/>
              <a:ahLst/>
              <a:cxnLst/>
              <a:rect l="l" t="t" r="r" b="b"/>
              <a:pathLst>
                <a:path w="8548370" h="6212205">
                  <a:moveTo>
                    <a:pt x="0" y="6211823"/>
                  </a:moveTo>
                  <a:lnTo>
                    <a:pt x="8548116" y="6211823"/>
                  </a:lnTo>
                  <a:lnTo>
                    <a:pt x="8548116" y="0"/>
                  </a:lnTo>
                  <a:lnTo>
                    <a:pt x="0" y="0"/>
                  </a:lnTo>
                  <a:lnTo>
                    <a:pt x="0" y="621182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4147" y="50291"/>
              <a:ext cx="8510016" cy="61737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65097" y="31241"/>
              <a:ext cx="8548370" cy="6212205"/>
            </a:xfrm>
            <a:custGeom>
              <a:avLst/>
              <a:gdLst/>
              <a:ahLst/>
              <a:cxnLst/>
              <a:rect l="l" t="t" r="r" b="b"/>
              <a:pathLst>
                <a:path w="8548370" h="6212205">
                  <a:moveTo>
                    <a:pt x="0" y="6211823"/>
                  </a:moveTo>
                  <a:lnTo>
                    <a:pt x="8548116" y="6211823"/>
                  </a:lnTo>
                  <a:lnTo>
                    <a:pt x="8548116" y="0"/>
                  </a:lnTo>
                  <a:lnTo>
                    <a:pt x="0" y="0"/>
                  </a:lnTo>
                  <a:lnTo>
                    <a:pt x="0" y="621182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568" y="594360"/>
              <a:ext cx="5021580" cy="6766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7036" y="2051303"/>
              <a:ext cx="1921764" cy="67665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2546" y="1048702"/>
            <a:ext cx="7887970" cy="2977515"/>
            <a:chOff x="562546" y="1048702"/>
            <a:chExt cx="7887970" cy="2977515"/>
          </a:xfrm>
        </p:grpSpPr>
        <p:sp>
          <p:nvSpPr>
            <p:cNvPr id="3" name="object 3"/>
            <p:cNvSpPr/>
            <p:nvPr/>
          </p:nvSpPr>
          <p:spPr>
            <a:xfrm>
              <a:off x="576833" y="1062989"/>
              <a:ext cx="7859395" cy="2948940"/>
            </a:xfrm>
            <a:custGeom>
              <a:avLst/>
              <a:gdLst/>
              <a:ahLst/>
              <a:cxnLst/>
              <a:rect l="l" t="t" r="r" b="b"/>
              <a:pathLst>
                <a:path w="7859395" h="2948940">
                  <a:moveTo>
                    <a:pt x="0" y="2948939"/>
                  </a:moveTo>
                  <a:lnTo>
                    <a:pt x="7859268" y="2948939"/>
                  </a:lnTo>
                  <a:lnTo>
                    <a:pt x="7859268" y="0"/>
                  </a:lnTo>
                  <a:lnTo>
                    <a:pt x="0" y="0"/>
                  </a:lnTo>
                  <a:lnTo>
                    <a:pt x="0" y="294893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98598" y="1159636"/>
              <a:ext cx="1188720" cy="470534"/>
            </a:xfrm>
            <a:custGeom>
              <a:avLst/>
              <a:gdLst/>
              <a:ahLst/>
              <a:cxnLst/>
              <a:rect l="l" t="t" r="r" b="b"/>
              <a:pathLst>
                <a:path w="1188720" h="470535">
                  <a:moveTo>
                    <a:pt x="1038225" y="0"/>
                  </a:moveTo>
                  <a:lnTo>
                    <a:pt x="1031620" y="19050"/>
                  </a:lnTo>
                  <a:lnTo>
                    <a:pt x="1058789" y="30859"/>
                  </a:lnTo>
                  <a:lnTo>
                    <a:pt x="1082182" y="47228"/>
                  </a:lnTo>
                  <a:lnTo>
                    <a:pt x="1117600" y="93599"/>
                  </a:lnTo>
                  <a:lnTo>
                    <a:pt x="1138348" y="156035"/>
                  </a:lnTo>
                  <a:lnTo>
                    <a:pt x="1145286" y="232663"/>
                  </a:lnTo>
                  <a:lnTo>
                    <a:pt x="1143547" y="274117"/>
                  </a:lnTo>
                  <a:lnTo>
                    <a:pt x="1129641" y="345642"/>
                  </a:lnTo>
                  <a:lnTo>
                    <a:pt x="1101659" y="401452"/>
                  </a:lnTo>
                  <a:lnTo>
                    <a:pt x="1059126" y="439120"/>
                  </a:lnTo>
                  <a:lnTo>
                    <a:pt x="1032382" y="450976"/>
                  </a:lnTo>
                  <a:lnTo>
                    <a:pt x="1038225" y="470026"/>
                  </a:lnTo>
                  <a:lnTo>
                    <a:pt x="1102328" y="440007"/>
                  </a:lnTo>
                  <a:lnTo>
                    <a:pt x="1149477" y="387985"/>
                  </a:lnTo>
                  <a:lnTo>
                    <a:pt x="1178512" y="318262"/>
                  </a:lnTo>
                  <a:lnTo>
                    <a:pt x="1185785" y="278399"/>
                  </a:lnTo>
                  <a:lnTo>
                    <a:pt x="1188212" y="235203"/>
                  </a:lnTo>
                  <a:lnTo>
                    <a:pt x="1185783" y="192079"/>
                  </a:lnTo>
                  <a:lnTo>
                    <a:pt x="1178496" y="152241"/>
                  </a:lnTo>
                  <a:lnTo>
                    <a:pt x="1166352" y="115689"/>
                  </a:lnTo>
                  <a:lnTo>
                    <a:pt x="1127896" y="53488"/>
                  </a:lnTo>
                  <a:lnTo>
                    <a:pt x="1072322" y="12289"/>
                  </a:lnTo>
                  <a:lnTo>
                    <a:pt x="1038225" y="0"/>
                  </a:lnTo>
                  <a:close/>
                </a:path>
                <a:path w="1188720" h="470535">
                  <a:moveTo>
                    <a:pt x="149859" y="0"/>
                  </a:moveTo>
                  <a:lnTo>
                    <a:pt x="85915" y="30114"/>
                  </a:lnTo>
                  <a:lnTo>
                    <a:pt x="38734" y="82423"/>
                  </a:lnTo>
                  <a:lnTo>
                    <a:pt x="9699" y="152241"/>
                  </a:lnTo>
                  <a:lnTo>
                    <a:pt x="2426" y="192079"/>
                  </a:lnTo>
                  <a:lnTo>
                    <a:pt x="0" y="235203"/>
                  </a:lnTo>
                  <a:lnTo>
                    <a:pt x="2407" y="278399"/>
                  </a:lnTo>
                  <a:lnTo>
                    <a:pt x="9636" y="318262"/>
                  </a:lnTo>
                  <a:lnTo>
                    <a:pt x="21699" y="354790"/>
                  </a:lnTo>
                  <a:lnTo>
                    <a:pt x="60063" y="416752"/>
                  </a:lnTo>
                  <a:lnTo>
                    <a:pt x="115689" y="457761"/>
                  </a:lnTo>
                  <a:lnTo>
                    <a:pt x="149859" y="470026"/>
                  </a:lnTo>
                  <a:lnTo>
                    <a:pt x="155828" y="450976"/>
                  </a:lnTo>
                  <a:lnTo>
                    <a:pt x="129067" y="439120"/>
                  </a:lnTo>
                  <a:lnTo>
                    <a:pt x="105949" y="422608"/>
                  </a:lnTo>
                  <a:lnTo>
                    <a:pt x="70738" y="375665"/>
                  </a:lnTo>
                  <a:lnTo>
                    <a:pt x="49768" y="311785"/>
                  </a:lnTo>
                  <a:lnTo>
                    <a:pt x="42799" y="232663"/>
                  </a:lnTo>
                  <a:lnTo>
                    <a:pt x="44539" y="192593"/>
                  </a:lnTo>
                  <a:lnTo>
                    <a:pt x="58497" y="123025"/>
                  </a:lnTo>
                  <a:lnTo>
                    <a:pt x="86528" y="68145"/>
                  </a:lnTo>
                  <a:lnTo>
                    <a:pt x="129442" y="30859"/>
                  </a:lnTo>
                  <a:lnTo>
                    <a:pt x="156590" y="19050"/>
                  </a:lnTo>
                  <a:lnTo>
                    <a:pt x="149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5"/>
              </a:lnSpc>
              <a:spcBef>
                <a:spcPts val="95"/>
              </a:spcBef>
              <a:tabLst>
                <a:tab pos="1286510" algn="l"/>
                <a:tab pos="2496820" algn="l"/>
              </a:tabLst>
            </a:pPr>
            <a:r>
              <a:rPr spc="-5" dirty="0"/>
              <a:t>𝐺𝑎𝑖𝑛	𝑎𝑔𝑒	=</a:t>
            </a:r>
            <a:r>
              <a:rPr spc="190" dirty="0"/>
              <a:t> </a:t>
            </a:r>
            <a:r>
              <a:rPr spc="-5" dirty="0"/>
              <a:t>0.25</a:t>
            </a:r>
          </a:p>
          <a:p>
            <a:pPr marL="18415">
              <a:lnSpc>
                <a:spcPts val="4565"/>
              </a:lnSpc>
            </a:pPr>
            <a:r>
              <a:rPr spc="10" dirty="0"/>
              <a:t>𝐺𝑎𝑖𝑛(𝑖𝑛𝑐𝑜𝑚𝑒)</a:t>
            </a:r>
            <a:r>
              <a:rPr spc="190" dirty="0"/>
              <a:t> </a:t>
            </a:r>
            <a:r>
              <a:rPr spc="-5" dirty="0"/>
              <a:t>=</a:t>
            </a:r>
            <a:r>
              <a:rPr spc="200" dirty="0"/>
              <a:t> </a:t>
            </a:r>
            <a:r>
              <a:rPr spc="-5" dirty="0"/>
              <a:t>0.029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883716" y="2118105"/>
            <a:ext cx="6480175" cy="1181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55"/>
              </a:lnSpc>
              <a:spcBef>
                <a:spcPts val="95"/>
              </a:spcBef>
            </a:pPr>
            <a:r>
              <a:rPr sz="4000" spc="10" dirty="0">
                <a:latin typeface="Cambria Math"/>
                <a:cs typeface="Cambria Math"/>
              </a:rPr>
              <a:t>𝐺𝑎𝑖𝑛(𝑠𝑡𝑢𝑑𝑒𝑛𝑡)</a:t>
            </a:r>
            <a:r>
              <a:rPr sz="4000" spc="21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=</a:t>
            </a:r>
            <a:r>
              <a:rPr sz="4000" spc="204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0.151</a:t>
            </a:r>
            <a:endParaRPr sz="4000">
              <a:latin typeface="Cambria Math"/>
              <a:cs typeface="Cambria Math"/>
            </a:endParaRPr>
          </a:p>
          <a:p>
            <a:pPr marL="12700">
              <a:lnSpc>
                <a:spcPts val="4555"/>
              </a:lnSpc>
            </a:pPr>
            <a:r>
              <a:rPr sz="4000" spc="10" dirty="0">
                <a:latin typeface="Cambria Math"/>
                <a:cs typeface="Cambria Math"/>
              </a:rPr>
              <a:t>𝐺𝑎𝑖𝑛(𝑐𝑟𝑒𝑑𝑖𝑡_𝑟𝑎𝑡𝑖𝑛𝑔)</a:t>
            </a:r>
            <a:r>
              <a:rPr sz="4000" spc="190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=</a:t>
            </a:r>
            <a:r>
              <a:rPr sz="4000" spc="200" dirty="0">
                <a:latin typeface="Cambria Math"/>
                <a:cs typeface="Cambria Math"/>
              </a:rPr>
              <a:t> </a:t>
            </a:r>
            <a:r>
              <a:rPr sz="4000" spc="-10" dirty="0">
                <a:latin typeface="Cambria Math"/>
                <a:cs typeface="Cambria Math"/>
              </a:rPr>
              <a:t>0.048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116" y="4616577"/>
            <a:ext cx="8891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485765" algn="l"/>
              </a:tabLst>
            </a:pPr>
            <a:r>
              <a:rPr sz="2400" dirty="0">
                <a:latin typeface="Georgia"/>
                <a:cs typeface="Georgia"/>
              </a:rPr>
              <a:t>Age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has</a:t>
            </a:r>
            <a:r>
              <a:rPr sz="2400" dirty="0">
                <a:latin typeface="Georgia"/>
                <a:cs typeface="Georgia"/>
              </a:rPr>
              <a:t> maximum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information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gain.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So	</a:t>
            </a:r>
            <a:r>
              <a:rPr sz="2400" dirty="0">
                <a:latin typeface="Georgia"/>
                <a:cs typeface="Georgia"/>
              </a:rPr>
              <a:t>age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is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selected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as</a:t>
            </a:r>
            <a:r>
              <a:rPr sz="2400" spc="-10" dirty="0">
                <a:latin typeface="Georgia"/>
                <a:cs typeface="Georgia"/>
              </a:rPr>
              <a:t> the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best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node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 split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.</a:t>
            </a:r>
            <a:r>
              <a:rPr sz="2400" spc="-5" dirty="0">
                <a:latin typeface="Georgia"/>
                <a:cs typeface="Georgia"/>
              </a:rPr>
              <a:t> So </a:t>
            </a:r>
            <a:r>
              <a:rPr sz="2400" dirty="0">
                <a:latin typeface="Georgia"/>
                <a:cs typeface="Georgia"/>
              </a:rPr>
              <a:t>age is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selected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as root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node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0196" y="354011"/>
            <a:ext cx="7986939" cy="59739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306" y="782930"/>
            <a:ext cx="7900660" cy="50292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090" y="1003810"/>
            <a:ext cx="3904713" cy="282447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58511" y="964691"/>
            <a:ext cx="6957059" cy="4043679"/>
            <a:chOff x="4858511" y="964691"/>
            <a:chExt cx="6957059" cy="404367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6690" y="1002792"/>
              <a:ext cx="6603442" cy="39669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7561" y="983741"/>
              <a:ext cx="6918959" cy="4005579"/>
            </a:xfrm>
            <a:custGeom>
              <a:avLst/>
              <a:gdLst/>
              <a:ahLst/>
              <a:cxnLst/>
              <a:rect l="l" t="t" r="r" b="b"/>
              <a:pathLst>
                <a:path w="6918959" h="4005579">
                  <a:moveTo>
                    <a:pt x="0" y="4005072"/>
                  </a:moveTo>
                  <a:lnTo>
                    <a:pt x="6918959" y="4005072"/>
                  </a:lnTo>
                  <a:lnTo>
                    <a:pt x="6918959" y="0"/>
                  </a:lnTo>
                  <a:lnTo>
                    <a:pt x="0" y="0"/>
                  </a:lnTo>
                  <a:lnTo>
                    <a:pt x="0" y="400507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6611" y="1002792"/>
              <a:ext cx="6880859" cy="39669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77561" y="983741"/>
              <a:ext cx="6918959" cy="4005579"/>
            </a:xfrm>
            <a:custGeom>
              <a:avLst/>
              <a:gdLst/>
              <a:ahLst/>
              <a:cxnLst/>
              <a:rect l="l" t="t" r="r" b="b"/>
              <a:pathLst>
                <a:path w="6918959" h="4005579">
                  <a:moveTo>
                    <a:pt x="0" y="4005072"/>
                  </a:moveTo>
                  <a:lnTo>
                    <a:pt x="6918959" y="4005072"/>
                  </a:lnTo>
                  <a:lnTo>
                    <a:pt x="6918959" y="0"/>
                  </a:lnTo>
                  <a:lnTo>
                    <a:pt x="0" y="0"/>
                  </a:lnTo>
                  <a:lnTo>
                    <a:pt x="0" y="400507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72455" y="1421891"/>
            <a:ext cx="5960745" cy="4014470"/>
            <a:chOff x="5172455" y="1421891"/>
            <a:chExt cx="5960745" cy="4014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0555" y="1459991"/>
              <a:ext cx="5818399" cy="38791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91505" y="1440941"/>
              <a:ext cx="5922645" cy="3976370"/>
            </a:xfrm>
            <a:custGeom>
              <a:avLst/>
              <a:gdLst/>
              <a:ahLst/>
              <a:cxnLst/>
              <a:rect l="l" t="t" r="r" b="b"/>
              <a:pathLst>
                <a:path w="5922645" h="3976370">
                  <a:moveTo>
                    <a:pt x="0" y="3976116"/>
                  </a:moveTo>
                  <a:lnTo>
                    <a:pt x="5922263" y="3976116"/>
                  </a:lnTo>
                  <a:lnTo>
                    <a:pt x="5922263" y="0"/>
                  </a:lnTo>
                  <a:lnTo>
                    <a:pt x="0" y="0"/>
                  </a:lnTo>
                  <a:lnTo>
                    <a:pt x="0" y="39761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0555" y="1459991"/>
              <a:ext cx="5884163" cy="39380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91505" y="1440941"/>
              <a:ext cx="5922645" cy="3976370"/>
            </a:xfrm>
            <a:custGeom>
              <a:avLst/>
              <a:gdLst/>
              <a:ahLst/>
              <a:cxnLst/>
              <a:rect l="l" t="t" r="r" b="b"/>
              <a:pathLst>
                <a:path w="5922645" h="3976370">
                  <a:moveTo>
                    <a:pt x="0" y="3976116"/>
                  </a:moveTo>
                  <a:lnTo>
                    <a:pt x="5922263" y="3976116"/>
                  </a:lnTo>
                  <a:lnTo>
                    <a:pt x="5922263" y="0"/>
                  </a:lnTo>
                  <a:lnTo>
                    <a:pt x="0" y="0"/>
                  </a:lnTo>
                  <a:lnTo>
                    <a:pt x="0" y="39761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090" y="1003810"/>
            <a:ext cx="3904713" cy="282447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7036" y="654730"/>
            <a:ext cx="8470831" cy="52991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8672" y="1271683"/>
            <a:ext cx="7241630" cy="45044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2851" y="1268861"/>
            <a:ext cx="6934383" cy="46844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4784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Decision</a:t>
            </a:r>
            <a:r>
              <a:rPr sz="320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Tree</a:t>
            </a:r>
            <a:r>
              <a:rPr sz="3200" spc="-3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An</a:t>
            </a:r>
            <a:r>
              <a:rPr sz="3200" spc="-2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Example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7996" y="1310639"/>
            <a:ext cx="1584960" cy="462280"/>
          </a:xfrm>
          <a:prstGeom prst="rect">
            <a:avLst/>
          </a:prstGeom>
          <a:solidFill>
            <a:srgbClr val="00CCFF"/>
          </a:solidFill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Employed?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2116" y="2936748"/>
            <a:ext cx="1679575" cy="463550"/>
          </a:xfrm>
          <a:prstGeom prst="rect">
            <a:avLst/>
          </a:prstGeom>
          <a:solidFill>
            <a:srgbClr val="00FFCC"/>
          </a:solidFill>
          <a:ln w="127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Credit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7588" y="2887979"/>
            <a:ext cx="1108075" cy="46355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Income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60522" y="1766061"/>
            <a:ext cx="1066165" cy="1146810"/>
            <a:chOff x="3160522" y="1766061"/>
            <a:chExt cx="1066165" cy="1146810"/>
          </a:xfrm>
        </p:grpSpPr>
        <p:sp>
          <p:nvSpPr>
            <p:cNvPr id="7" name="object 7"/>
            <p:cNvSpPr/>
            <p:nvPr/>
          </p:nvSpPr>
          <p:spPr>
            <a:xfrm>
              <a:off x="3358896" y="1772411"/>
              <a:ext cx="861060" cy="1134110"/>
            </a:xfrm>
            <a:custGeom>
              <a:avLst/>
              <a:gdLst/>
              <a:ahLst/>
              <a:cxnLst/>
              <a:rect l="l" t="t" r="r" b="b"/>
              <a:pathLst>
                <a:path w="861060" h="1134110">
                  <a:moveTo>
                    <a:pt x="861059" y="0"/>
                  </a:moveTo>
                  <a:lnTo>
                    <a:pt x="0" y="11338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6872" y="2013203"/>
              <a:ext cx="582295" cy="463550"/>
            </a:xfrm>
            <a:custGeom>
              <a:avLst/>
              <a:gdLst/>
              <a:ahLst/>
              <a:cxnLst/>
              <a:rect l="l" t="t" r="r" b="b"/>
              <a:pathLst>
                <a:path w="582295" h="463550">
                  <a:moveTo>
                    <a:pt x="0" y="463296"/>
                  </a:moveTo>
                  <a:lnTo>
                    <a:pt x="582168" y="463296"/>
                  </a:lnTo>
                  <a:lnTo>
                    <a:pt x="582168" y="0"/>
                  </a:lnTo>
                  <a:lnTo>
                    <a:pt x="0" y="0"/>
                  </a:lnTo>
                  <a:lnTo>
                    <a:pt x="0" y="4632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991100" y="1786127"/>
            <a:ext cx="862965" cy="1102360"/>
          </a:xfrm>
          <a:custGeom>
            <a:avLst/>
            <a:gdLst/>
            <a:ahLst/>
            <a:cxnLst/>
            <a:rect l="l" t="t" r="r" b="b"/>
            <a:pathLst>
              <a:path w="862964" h="1102360">
                <a:moveTo>
                  <a:pt x="0" y="0"/>
                </a:moveTo>
                <a:lnTo>
                  <a:pt x="862584" y="11018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59328" y="2036190"/>
            <a:ext cx="39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2196" y="1901697"/>
            <a:ext cx="469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40864" y="3400044"/>
            <a:ext cx="690880" cy="1012190"/>
          </a:xfrm>
          <a:custGeom>
            <a:avLst/>
            <a:gdLst/>
            <a:ahLst/>
            <a:cxnLst/>
            <a:rect l="l" t="t" r="r" b="b"/>
            <a:pathLst>
              <a:path w="690880" h="1012189">
                <a:moveTo>
                  <a:pt x="690372" y="0"/>
                </a:moveTo>
                <a:lnTo>
                  <a:pt x="0" y="101193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7955" y="3400044"/>
            <a:ext cx="692150" cy="1012190"/>
          </a:xfrm>
          <a:custGeom>
            <a:avLst/>
            <a:gdLst/>
            <a:ahLst/>
            <a:cxnLst/>
            <a:rect l="l" t="t" r="r" b="b"/>
            <a:pathLst>
              <a:path w="692150" h="1012189">
                <a:moveTo>
                  <a:pt x="0" y="0"/>
                </a:moveTo>
                <a:lnTo>
                  <a:pt x="691896" y="10119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39967" y="3351276"/>
            <a:ext cx="449580" cy="879475"/>
          </a:xfrm>
          <a:custGeom>
            <a:avLst/>
            <a:gdLst/>
            <a:ahLst/>
            <a:cxnLst/>
            <a:rect l="l" t="t" r="r" b="b"/>
            <a:pathLst>
              <a:path w="449579" h="879475">
                <a:moveTo>
                  <a:pt x="449580" y="0"/>
                </a:moveTo>
                <a:lnTo>
                  <a:pt x="0" y="8793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57188" y="3351276"/>
            <a:ext cx="449580" cy="879475"/>
          </a:xfrm>
          <a:custGeom>
            <a:avLst/>
            <a:gdLst/>
            <a:ahLst/>
            <a:cxnLst/>
            <a:rect l="l" t="t" r="r" b="b"/>
            <a:pathLst>
              <a:path w="449579" h="879475">
                <a:moveTo>
                  <a:pt x="0" y="0"/>
                </a:moveTo>
                <a:lnTo>
                  <a:pt x="449580" y="87934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33727" y="4411979"/>
            <a:ext cx="1175385" cy="46228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3556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approve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3672840" y="4411979"/>
            <a:ext cx="867410" cy="46228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reject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32447" y="4230623"/>
            <a:ext cx="867410" cy="46355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reject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55691" y="4200144"/>
            <a:ext cx="1219200" cy="463550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3556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approve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70954" y="3544316"/>
            <a:ext cx="48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0807" y="3588511"/>
            <a:ext cx="567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high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78279" y="3628135"/>
            <a:ext cx="243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4689" algn="l"/>
              </a:tabLst>
            </a:pPr>
            <a:r>
              <a:rPr sz="2400" dirty="0">
                <a:latin typeface="Times New Roman"/>
                <a:cs typeface="Times New Roman"/>
              </a:rPr>
              <a:t>high	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40623" y="3092195"/>
            <a:ext cx="3561715" cy="830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710" marR="28003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Whether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approve/reject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404" y="1136903"/>
            <a:ext cx="7817885" cy="49088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1746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Final</a:t>
            </a:r>
            <a:r>
              <a:rPr sz="3200" spc="-9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tree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9861" y="1370298"/>
            <a:ext cx="7701482" cy="43893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5241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Rules</a:t>
            </a:r>
            <a:r>
              <a:rPr sz="3200" spc="-1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extracted</a:t>
            </a:r>
            <a:r>
              <a:rPr sz="3200" spc="-3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from</a:t>
            </a:r>
            <a:r>
              <a:rPr sz="320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the</a:t>
            </a:r>
            <a:r>
              <a:rPr sz="320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tree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1117218"/>
            <a:ext cx="7063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Shorter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trees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are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preferred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over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larger</a:t>
            </a:r>
            <a:r>
              <a:rPr sz="2800" spc="1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trees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2599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Inductive</a:t>
            </a:r>
            <a:r>
              <a:rPr sz="3200" spc="-9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Bias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4629" y="353313"/>
            <a:ext cx="5229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Overfitting</a:t>
            </a:r>
            <a:r>
              <a:rPr sz="3200" spc="-4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and</a:t>
            </a:r>
            <a:r>
              <a:rPr sz="320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Tree</a:t>
            </a:r>
            <a:r>
              <a:rPr sz="3200" spc="-3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Pruning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1966" y="6616320"/>
            <a:ext cx="19304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33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600200"/>
            <a:ext cx="10210799" cy="47607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1300" algn="l"/>
                <a:tab pos="195453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Overfitting</a:t>
            </a:r>
            <a:r>
              <a:rPr sz="2400" spc="-5" dirty="0">
                <a:latin typeface="Georgia"/>
                <a:cs typeface="Georgia"/>
              </a:rPr>
              <a:t>:	</a:t>
            </a:r>
            <a:r>
              <a:rPr sz="2400" dirty="0">
                <a:latin typeface="Georgia"/>
                <a:cs typeface="Georgia"/>
              </a:rPr>
              <a:t>An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induced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tree</a:t>
            </a:r>
            <a:r>
              <a:rPr sz="2400" dirty="0">
                <a:latin typeface="Georgia"/>
                <a:cs typeface="Georgia"/>
              </a:rPr>
              <a:t> may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overfit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the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training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data</a:t>
            </a:r>
            <a:endParaRPr sz="2400" dirty="0">
              <a:latin typeface="Georgia"/>
              <a:cs typeface="Georgia"/>
            </a:endParaRPr>
          </a:p>
          <a:p>
            <a:pPr marL="698500" lvl="1" indent="-228600">
              <a:lnSpc>
                <a:spcPts val="2735"/>
              </a:lnSpc>
              <a:spcBef>
                <a:spcPts val="20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Georgia"/>
                <a:cs typeface="Georgia"/>
              </a:rPr>
              <a:t>Too many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branches,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some</a:t>
            </a:r>
            <a:r>
              <a:rPr sz="2400" dirty="0">
                <a:latin typeface="Georgia"/>
                <a:cs typeface="Georgia"/>
              </a:rPr>
              <a:t> may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reflect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anomalies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due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endParaRPr sz="2400" dirty="0">
              <a:latin typeface="Georgia"/>
              <a:cs typeface="Georgia"/>
            </a:endParaRPr>
          </a:p>
          <a:p>
            <a:pPr marL="698500">
              <a:lnSpc>
                <a:spcPts val="2735"/>
              </a:lnSpc>
            </a:pPr>
            <a:r>
              <a:rPr sz="2400" dirty="0">
                <a:latin typeface="Georgia"/>
                <a:cs typeface="Georgia"/>
              </a:rPr>
              <a:t>noise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or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outliers</a:t>
            </a:r>
            <a:endParaRPr sz="2400" dirty="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Georgia"/>
                <a:cs typeface="Georgia"/>
              </a:rPr>
              <a:t>Poor </a:t>
            </a:r>
            <a:r>
              <a:rPr sz="2400" spc="-5" dirty="0">
                <a:latin typeface="Georgia"/>
                <a:cs typeface="Georgia"/>
              </a:rPr>
              <a:t>accuracy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for</a:t>
            </a:r>
            <a:r>
              <a:rPr sz="240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unseen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samples</a:t>
            </a:r>
            <a:endParaRPr sz="2400"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Georgia"/>
                <a:cs typeface="Georgia"/>
              </a:rPr>
              <a:t>Two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approaches</a:t>
            </a:r>
            <a:r>
              <a:rPr sz="2400" spc="1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avoid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overfitting</a:t>
            </a:r>
            <a:endParaRPr sz="2400" dirty="0">
              <a:latin typeface="Georgia"/>
              <a:cs typeface="Georgia"/>
            </a:endParaRPr>
          </a:p>
          <a:p>
            <a:pPr marL="698500" marR="5080" lvl="1" indent="-228600">
              <a:lnSpc>
                <a:spcPct val="901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Prepruning</a:t>
            </a:r>
            <a:r>
              <a:rPr sz="2400" dirty="0">
                <a:latin typeface="Georgia"/>
                <a:cs typeface="Georgia"/>
              </a:rPr>
              <a:t>: </a:t>
            </a:r>
            <a:r>
              <a:rPr sz="2400" i="1" dirty="0">
                <a:latin typeface="Georgia"/>
                <a:cs typeface="Georgia"/>
              </a:rPr>
              <a:t>Halt </a:t>
            </a:r>
            <a:r>
              <a:rPr sz="2400" i="1" spc="-5" dirty="0">
                <a:latin typeface="Georgia"/>
                <a:cs typeface="Georgia"/>
              </a:rPr>
              <a:t>tree construction </a:t>
            </a:r>
            <a:r>
              <a:rPr sz="2400" i="1" dirty="0">
                <a:latin typeface="Georgia"/>
                <a:cs typeface="Georgia"/>
              </a:rPr>
              <a:t>early </a:t>
            </a:r>
            <a:r>
              <a:rPr sz="2400" dirty="0">
                <a:latin typeface="Times New Roman"/>
                <a:cs typeface="Times New Roman"/>
              </a:rPr>
              <a:t>̵ </a:t>
            </a:r>
            <a:r>
              <a:rPr sz="2400" spc="-5" dirty="0">
                <a:latin typeface="Georgia"/>
                <a:cs typeface="Georgia"/>
              </a:rPr>
              <a:t>do </a:t>
            </a:r>
            <a:r>
              <a:rPr sz="2400" dirty="0">
                <a:latin typeface="Georgia"/>
                <a:cs typeface="Georgia"/>
              </a:rPr>
              <a:t>not </a:t>
            </a:r>
            <a:r>
              <a:rPr sz="2400" spc="-5" dirty="0">
                <a:latin typeface="Georgia"/>
                <a:cs typeface="Georgia"/>
              </a:rPr>
              <a:t>split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node if </a:t>
            </a:r>
            <a:r>
              <a:rPr sz="2400" spc="-5" dirty="0">
                <a:latin typeface="Georgia"/>
                <a:cs typeface="Georgia"/>
              </a:rPr>
              <a:t>this would </a:t>
            </a:r>
            <a:r>
              <a:rPr sz="2400" dirty="0">
                <a:latin typeface="Georgia"/>
                <a:cs typeface="Georgia"/>
              </a:rPr>
              <a:t>result in </a:t>
            </a:r>
            <a:r>
              <a:rPr sz="2400" spc="-5" dirty="0">
                <a:latin typeface="Georgia"/>
                <a:cs typeface="Georgia"/>
              </a:rPr>
              <a:t>the goodness </a:t>
            </a:r>
            <a:r>
              <a:rPr sz="2400" dirty="0">
                <a:latin typeface="Georgia"/>
                <a:cs typeface="Georgia"/>
              </a:rPr>
              <a:t>measure </a:t>
            </a:r>
            <a:r>
              <a:rPr sz="2400" spc="-5" dirty="0">
                <a:latin typeface="Georgia"/>
                <a:cs typeface="Georgia"/>
              </a:rPr>
              <a:t>falling </a:t>
            </a:r>
            <a:r>
              <a:rPr sz="2400" spc="-56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below</a:t>
            </a:r>
            <a:r>
              <a:rPr sz="2400" spc="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10" dirty="0">
                <a:latin typeface="Georgia"/>
                <a:cs typeface="Georgia"/>
              </a:rPr>
              <a:t>threshold</a:t>
            </a:r>
            <a:endParaRPr sz="2400" dirty="0">
              <a:latin typeface="Georgia"/>
              <a:cs typeface="Georgia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Georgia"/>
                <a:cs typeface="Georgia"/>
              </a:rPr>
              <a:t>Difficult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choose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 </a:t>
            </a:r>
            <a:r>
              <a:rPr sz="2000" spc="-5" dirty="0">
                <a:latin typeface="Georgia"/>
                <a:cs typeface="Georgia"/>
              </a:rPr>
              <a:t>appropriate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threshold</a:t>
            </a:r>
            <a:endParaRPr lang="en-US" sz="2000" spc="-5" dirty="0">
              <a:latin typeface="Georgia"/>
              <a:cs typeface="Georgia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endParaRPr sz="2000" dirty="0">
              <a:latin typeface="Georgia"/>
              <a:cs typeface="Georgia"/>
            </a:endParaRPr>
          </a:p>
          <a:p>
            <a:pPr marL="698500" marR="509905" lvl="1" indent="-228600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Postpruning</a:t>
            </a:r>
            <a:r>
              <a:rPr sz="2400" spc="-5" dirty="0">
                <a:latin typeface="Georgia"/>
                <a:cs typeface="Georgia"/>
              </a:rPr>
              <a:t>: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i="1" spc="-5" dirty="0">
                <a:latin typeface="Georgia"/>
                <a:cs typeface="Georgia"/>
              </a:rPr>
              <a:t>Remove</a:t>
            </a:r>
            <a:r>
              <a:rPr sz="2400" i="1" spc="1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branches </a:t>
            </a:r>
            <a:r>
              <a:rPr sz="2400" spc="-5" dirty="0">
                <a:latin typeface="Georgia"/>
                <a:cs typeface="Georgia"/>
              </a:rPr>
              <a:t>from </a:t>
            </a: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“fully grown” </a:t>
            </a:r>
            <a:r>
              <a:rPr sz="2400" spc="-56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tree—get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5" dirty="0">
                <a:latin typeface="Georgia"/>
                <a:cs typeface="Georgia"/>
              </a:rPr>
              <a:t> sequence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of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progressively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pruned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trees</a:t>
            </a:r>
            <a:endParaRPr sz="2400" dirty="0">
              <a:latin typeface="Georgia"/>
              <a:cs typeface="Georgia"/>
            </a:endParaRPr>
          </a:p>
          <a:p>
            <a:pPr marL="1155700" marR="629285" lvl="2" indent="-228600">
              <a:lnSpc>
                <a:spcPts val="2160"/>
              </a:lnSpc>
              <a:spcBef>
                <a:spcPts val="520"/>
              </a:spcBef>
              <a:buFont typeface="Arial MT"/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Georgia"/>
                <a:cs typeface="Georgia"/>
              </a:rPr>
              <a:t>Use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set of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data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different from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the training </a:t>
            </a:r>
            <a:r>
              <a:rPr sz="2000" dirty="0">
                <a:latin typeface="Georgia"/>
                <a:cs typeface="Georgia"/>
              </a:rPr>
              <a:t>data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decide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which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“best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pruned </a:t>
            </a:r>
            <a:r>
              <a:rPr sz="2000" dirty="0">
                <a:latin typeface="Georgia"/>
                <a:cs typeface="Georgia"/>
              </a:rPr>
              <a:t>tree”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3628" y="353313"/>
            <a:ext cx="52254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Attribute</a:t>
            </a:r>
            <a:r>
              <a:rPr sz="3200" spc="-2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Selection</a:t>
            </a:r>
            <a:r>
              <a:rPr sz="3200" spc="-5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Measures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5629" y="1282255"/>
            <a:ext cx="4961255" cy="137604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Georgia"/>
                <a:cs typeface="Georgia"/>
              </a:rPr>
              <a:t>Information</a:t>
            </a:r>
            <a:r>
              <a:rPr sz="2400" b="1" spc="-30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gain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Georgia"/>
                <a:cs typeface="Georgia"/>
              </a:rPr>
              <a:t>biased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towards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multivalued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attributes</a:t>
            </a:r>
            <a:endParaRPr sz="20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Georgia"/>
                <a:cs typeface="Georgia"/>
              </a:rPr>
              <a:t>Gain</a:t>
            </a:r>
            <a:r>
              <a:rPr sz="2400" b="1" spc="-40" dirty="0">
                <a:latin typeface="Georgia"/>
                <a:cs typeface="Georgia"/>
              </a:rPr>
              <a:t> </a:t>
            </a:r>
            <a:r>
              <a:rPr sz="2400" b="1" spc="-5" dirty="0">
                <a:latin typeface="Georgia"/>
                <a:cs typeface="Georgia"/>
              </a:rPr>
              <a:t>ratio</a:t>
            </a:r>
            <a:r>
              <a:rPr sz="2400" spc="-5" dirty="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2829" y="5096357"/>
            <a:ext cx="67157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tends </a:t>
            </a:r>
            <a:r>
              <a:rPr sz="2000" spc="-5" dirty="0">
                <a:latin typeface="Georgia"/>
                <a:cs typeface="Georgia"/>
              </a:rPr>
              <a:t>to prefer </a:t>
            </a:r>
            <a:r>
              <a:rPr sz="2000" dirty="0">
                <a:latin typeface="Georgia"/>
                <a:cs typeface="Georgia"/>
              </a:rPr>
              <a:t>unbalanced </a:t>
            </a:r>
            <a:r>
              <a:rPr sz="2000" spc="-5" dirty="0">
                <a:latin typeface="Georgia"/>
                <a:cs typeface="Georgia"/>
              </a:rPr>
              <a:t>splits </a:t>
            </a:r>
            <a:r>
              <a:rPr sz="2000" dirty="0">
                <a:latin typeface="Georgia"/>
                <a:cs typeface="Georgia"/>
              </a:rPr>
              <a:t>in </a:t>
            </a:r>
            <a:r>
              <a:rPr sz="2000" spc="-5" dirty="0">
                <a:latin typeface="Georgia"/>
                <a:cs typeface="Georgia"/>
              </a:rPr>
              <a:t>which one </a:t>
            </a:r>
            <a:r>
              <a:rPr sz="2000" dirty="0">
                <a:latin typeface="Georgia"/>
                <a:cs typeface="Georgia"/>
              </a:rPr>
              <a:t>partition is </a:t>
            </a:r>
            <a:r>
              <a:rPr sz="2000" spc="-4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much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smaller than </a:t>
            </a:r>
            <a:r>
              <a:rPr sz="2000" spc="-5" dirty="0">
                <a:latin typeface="Georgia"/>
                <a:cs typeface="Georgia"/>
              </a:rPr>
              <a:t>the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others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6125" y="3755897"/>
            <a:ext cx="5553075" cy="7429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2704" y="2859834"/>
            <a:ext cx="5697079" cy="81984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71966" y="6616320"/>
            <a:ext cx="19304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34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316" y="1044588"/>
            <a:ext cx="3313684" cy="908582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Georgia"/>
                <a:cs typeface="Georgia"/>
              </a:rPr>
              <a:t>Gini</a:t>
            </a:r>
            <a:r>
              <a:rPr sz="2400" b="1" spc="-4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index</a:t>
            </a:r>
            <a:r>
              <a:rPr sz="2400" dirty="0">
                <a:latin typeface="Georgia"/>
                <a:cs typeface="Georgia"/>
              </a:rPr>
              <a:t>:</a:t>
            </a:r>
          </a:p>
          <a:p>
            <a:pPr marL="1153160">
              <a:lnSpc>
                <a:spcPct val="100000"/>
              </a:lnSpc>
              <a:spcBef>
                <a:spcPts val="830"/>
              </a:spcBef>
            </a:pPr>
            <a:r>
              <a:rPr sz="1950" i="1" spc="430" dirty="0">
                <a:latin typeface="Times New Roman"/>
                <a:cs typeface="Times New Roman"/>
              </a:rPr>
              <a:t>gin</a:t>
            </a:r>
            <a:r>
              <a:rPr sz="1950" i="1" spc="235" dirty="0">
                <a:latin typeface="Times New Roman"/>
                <a:cs typeface="Times New Roman"/>
              </a:rPr>
              <a:t>i</a:t>
            </a:r>
            <a:r>
              <a:rPr sz="1950" spc="409" dirty="0">
                <a:latin typeface="Times New Roman"/>
                <a:cs typeface="Times New Roman"/>
              </a:rPr>
              <a:t>(</a:t>
            </a:r>
            <a:r>
              <a:rPr sz="1950" i="1" spc="710" dirty="0">
                <a:latin typeface="Times New Roman"/>
                <a:cs typeface="Times New Roman"/>
              </a:rPr>
              <a:t>D</a:t>
            </a:r>
            <a:r>
              <a:rPr sz="1950" spc="330" dirty="0">
                <a:latin typeface="Times New Roman"/>
                <a:cs typeface="Times New Roman"/>
              </a:rPr>
              <a:t>)</a:t>
            </a:r>
            <a:r>
              <a:rPr sz="1950" spc="-105" dirty="0">
                <a:latin typeface="Times New Roman"/>
                <a:cs typeface="Times New Roman"/>
              </a:rPr>
              <a:t> </a:t>
            </a:r>
            <a:r>
              <a:rPr sz="1950" spc="620" dirty="0">
                <a:latin typeface="Symbol"/>
                <a:cs typeface="Symbol"/>
              </a:rPr>
              <a:t></a:t>
            </a:r>
            <a:r>
              <a:rPr lang="en-US" sz="1950" spc="620" dirty="0">
                <a:latin typeface="Symbol"/>
                <a:cs typeface="Symbol"/>
              </a:rPr>
              <a:t>1-</a:t>
            </a:r>
            <a:endParaRPr sz="195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800" y="6566484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35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4516" y="2432685"/>
            <a:ext cx="9631680" cy="185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10" dirty="0">
                <a:latin typeface="Georgia"/>
                <a:cs typeface="Georgia"/>
              </a:rPr>
              <a:t>where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pj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is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the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relative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frequency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of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class</a:t>
            </a:r>
            <a:r>
              <a:rPr sz="1600" spc="3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j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in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5" dirty="0">
                <a:latin typeface="Georgia"/>
                <a:cs typeface="Georgia"/>
              </a:rPr>
              <a:t>D</a:t>
            </a:r>
            <a:endParaRPr sz="16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har char="•"/>
            </a:pP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1550"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Choose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attribute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with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low</a:t>
            </a:r>
            <a:r>
              <a:rPr sz="2000" spc="-5" dirty="0">
                <a:latin typeface="Georgia"/>
                <a:cs typeface="Georgia"/>
              </a:rPr>
              <a:t> gini</a:t>
            </a:r>
            <a:r>
              <a:rPr sz="2000" dirty="0">
                <a:latin typeface="Georgia"/>
                <a:cs typeface="Georgia"/>
              </a:rPr>
              <a:t> index</a:t>
            </a: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eorgia"/>
                <a:cs typeface="Georgia"/>
              </a:rPr>
              <a:t>has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difficulty when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# </a:t>
            </a:r>
            <a:r>
              <a:rPr sz="2000" spc="-5" dirty="0">
                <a:latin typeface="Georgia"/>
                <a:cs typeface="Georgia"/>
              </a:rPr>
              <a:t>of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classes</a:t>
            </a:r>
            <a:r>
              <a:rPr sz="2000" dirty="0">
                <a:latin typeface="Georgia"/>
                <a:cs typeface="Georgia"/>
              </a:rPr>
              <a:t> is </a:t>
            </a:r>
            <a:r>
              <a:rPr sz="2000" spc="-10" dirty="0">
                <a:latin typeface="Georgia"/>
                <a:cs typeface="Georgia"/>
              </a:rPr>
              <a:t>large</a:t>
            </a:r>
            <a:endParaRPr sz="2000" dirty="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tends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favor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tests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that</a:t>
            </a:r>
            <a:r>
              <a:rPr sz="2000" dirty="0">
                <a:latin typeface="Georgia"/>
                <a:cs typeface="Georgia"/>
              </a:rPr>
              <a:t> result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equal-sized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partitions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purity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both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partitions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66376" y="1425296"/>
            <a:ext cx="798878" cy="823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3030">
              <a:lnSpc>
                <a:spcPts val="2145"/>
              </a:lnSpc>
              <a:spcBef>
                <a:spcPts val="125"/>
              </a:spcBef>
            </a:pPr>
            <a:r>
              <a:rPr sz="1950" i="1" spc="500" dirty="0">
                <a:latin typeface="Times New Roman"/>
                <a:cs typeface="Times New Roman"/>
              </a:rPr>
              <a:t>n</a:t>
            </a:r>
            <a:endParaRPr sz="1950" dirty="0">
              <a:latin typeface="Times New Roman"/>
              <a:cs typeface="Times New Roman"/>
            </a:endParaRPr>
          </a:p>
          <a:p>
            <a:pPr marL="72390">
              <a:lnSpc>
                <a:spcPts val="2065"/>
              </a:lnSpc>
            </a:pPr>
            <a:r>
              <a:rPr lang="en-IN" sz="1950" spc="715" dirty="0">
                <a:latin typeface="Symbol"/>
                <a:cs typeface="Symbol"/>
              </a:rPr>
              <a:t></a:t>
            </a:r>
            <a:endParaRPr lang="en-US" sz="1950" spc="715" dirty="0">
              <a:latin typeface="Symbol"/>
              <a:cs typeface="Symbol"/>
            </a:endParaRPr>
          </a:p>
          <a:p>
            <a:pPr marL="72390">
              <a:lnSpc>
                <a:spcPts val="2065"/>
              </a:lnSpc>
            </a:pPr>
            <a:r>
              <a:rPr lang="en-US" sz="1950" i="1" spc="-290" dirty="0">
                <a:latin typeface="Times New Roman"/>
                <a:cs typeface="Times New Roman"/>
              </a:rPr>
              <a:t>j=</a:t>
            </a:r>
            <a:r>
              <a:rPr lang="en-US" sz="1950" spc="500" dirty="0">
                <a:latin typeface="Times New Roman"/>
                <a:cs typeface="Times New Roman"/>
              </a:rPr>
              <a:t>1</a:t>
            </a:r>
            <a:endParaRPr lang="en-US" sz="19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0600" y="1570374"/>
            <a:ext cx="102992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925" i="1" spc="847" baseline="-24216" dirty="0">
                <a:latin typeface="Times New Roman"/>
                <a:cs typeface="Times New Roman"/>
              </a:rPr>
              <a:t>p</a:t>
            </a:r>
            <a:r>
              <a:rPr lang="en-US" sz="2925" i="1" spc="847" baseline="-24216" dirty="0">
                <a:latin typeface="Times New Roman"/>
                <a:cs typeface="Times New Roman"/>
              </a:rPr>
              <a:t>j</a:t>
            </a:r>
            <a:r>
              <a:rPr sz="1950" spc="565" dirty="0">
                <a:latin typeface="Times New Roman"/>
                <a:cs typeface="Times New Roman"/>
              </a:rPr>
              <a:t>2</a:t>
            </a:r>
            <a:endParaRPr sz="1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1033166"/>
            <a:ext cx="8819515" cy="206946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Instances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are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represented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by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attribute-value</a:t>
            </a:r>
            <a:r>
              <a:rPr sz="2800" spc="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pairs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The target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function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has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discrete</a:t>
            </a:r>
            <a:r>
              <a:rPr sz="2800" spc="-5" dirty="0">
                <a:latin typeface="Georgia"/>
                <a:cs typeface="Georgia"/>
              </a:rPr>
              <a:t> output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values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The training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data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may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contain</a:t>
            </a:r>
            <a:r>
              <a:rPr sz="2800" spc="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errors.</a:t>
            </a:r>
            <a:endParaRPr sz="2800">
              <a:latin typeface="Georgia"/>
              <a:cs typeface="Georg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Georgia"/>
                <a:cs typeface="Georgia"/>
              </a:rPr>
              <a:t>The</a:t>
            </a:r>
            <a:r>
              <a:rPr sz="280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training</a:t>
            </a:r>
            <a:r>
              <a:rPr sz="2800" spc="2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data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may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contain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missing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attribute</a:t>
            </a:r>
            <a:r>
              <a:rPr sz="2800" spc="35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values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800" y="6566484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36</a:t>
            </a:fld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4902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Decision</a:t>
            </a:r>
            <a:r>
              <a:rPr sz="3200" spc="-1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tree</a:t>
            </a:r>
            <a:r>
              <a:rPr sz="3200" spc="-2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suited</a:t>
            </a:r>
            <a:r>
              <a:rPr sz="3200" spc="-1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when</a:t>
            </a:r>
            <a:r>
              <a:rPr sz="3200" spc="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-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5878" y="2550032"/>
            <a:ext cx="269621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A3123E"/>
                </a:solidFill>
                <a:latin typeface="Georgia"/>
                <a:cs typeface="Georgia"/>
              </a:rPr>
              <a:t>Thank</a:t>
            </a:r>
            <a:r>
              <a:rPr spc="-5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pc="-5" dirty="0">
                <a:solidFill>
                  <a:srgbClr val="A3123E"/>
                </a:solidFill>
                <a:latin typeface="Georgia"/>
                <a:cs typeface="Georgia"/>
              </a:rPr>
              <a:t>you</a:t>
            </a:r>
            <a:endParaRPr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800" y="6566484"/>
            <a:ext cx="280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37</a:t>
            </a:fld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476" y="1017357"/>
            <a:ext cx="4772025" cy="39739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7149" y="2351749"/>
            <a:ext cx="4458427" cy="4767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78369" y="3374263"/>
            <a:ext cx="230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Cl</a:t>
            </a:r>
            <a:r>
              <a:rPr sz="1800" spc="-5" dirty="0">
                <a:latin typeface="Arial MT"/>
                <a:cs typeface="Arial MT"/>
              </a:rPr>
              <a:t>ass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Non-Mammals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35852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Numerical</a:t>
            </a:r>
            <a:r>
              <a:rPr sz="3200" spc="-75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dirty="0">
                <a:solidFill>
                  <a:srgbClr val="A3123E"/>
                </a:solidFill>
                <a:latin typeface="Georgia"/>
                <a:cs typeface="Georgia"/>
              </a:rPr>
              <a:t>attribute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8072" y="2052827"/>
            <a:ext cx="9442704" cy="153708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1647" y="1110996"/>
            <a:ext cx="928369" cy="652780"/>
          </a:xfrm>
          <a:prstGeom prst="rect">
            <a:avLst/>
          </a:prstGeom>
          <a:solidFill>
            <a:srgbClr val="00CCFF"/>
          </a:solidFill>
          <a:ln w="127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latin typeface="Times New Roman"/>
                <a:cs typeface="Times New Roman"/>
              </a:rPr>
              <a:t>age?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8507" y="3733800"/>
            <a:ext cx="1492250" cy="652780"/>
          </a:xfrm>
          <a:prstGeom prst="rect">
            <a:avLst/>
          </a:prstGeom>
          <a:solidFill>
            <a:srgbClr val="00FFCC"/>
          </a:solidFill>
          <a:ln w="127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student?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3808" y="3733800"/>
            <a:ext cx="2226945" cy="65278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credit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rating?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28417" y="1787398"/>
            <a:ext cx="1440815" cy="1852295"/>
            <a:chOff x="2328417" y="1787398"/>
            <a:chExt cx="1440815" cy="1852295"/>
          </a:xfrm>
        </p:grpSpPr>
        <p:sp>
          <p:nvSpPr>
            <p:cNvPr id="6" name="object 6"/>
            <p:cNvSpPr/>
            <p:nvPr/>
          </p:nvSpPr>
          <p:spPr>
            <a:xfrm>
              <a:off x="2540507" y="1793748"/>
              <a:ext cx="1222375" cy="1839595"/>
            </a:xfrm>
            <a:custGeom>
              <a:avLst/>
              <a:gdLst/>
              <a:ahLst/>
              <a:cxnLst/>
              <a:rect l="l" t="t" r="r" b="b"/>
              <a:pathLst>
                <a:path w="1222375" h="1839595">
                  <a:moveTo>
                    <a:pt x="1222247" y="0"/>
                  </a:moveTo>
                  <a:lnTo>
                    <a:pt x="0" y="183946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4767" y="2385060"/>
              <a:ext cx="1042669" cy="652780"/>
            </a:xfrm>
            <a:custGeom>
              <a:avLst/>
              <a:gdLst/>
              <a:ahLst/>
              <a:cxnLst/>
              <a:rect l="l" t="t" r="r" b="b"/>
              <a:pathLst>
                <a:path w="1042670" h="652780">
                  <a:moveTo>
                    <a:pt x="0" y="652272"/>
                  </a:moveTo>
                  <a:lnTo>
                    <a:pt x="1042416" y="652272"/>
                  </a:lnTo>
                  <a:lnTo>
                    <a:pt x="1042416" y="0"/>
                  </a:lnTo>
                  <a:lnTo>
                    <a:pt x="0" y="0"/>
                  </a:lnTo>
                  <a:lnTo>
                    <a:pt x="0" y="6522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00371" y="1857755"/>
            <a:ext cx="3175" cy="759460"/>
          </a:xfrm>
          <a:custGeom>
            <a:avLst/>
            <a:gdLst/>
            <a:ahLst/>
            <a:cxnLst/>
            <a:rect l="l" t="t" r="r" b="b"/>
            <a:pathLst>
              <a:path w="3175" h="759460">
                <a:moveTo>
                  <a:pt x="3048" y="0"/>
                </a:moveTo>
                <a:lnTo>
                  <a:pt x="0" y="75895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9303" y="1746504"/>
            <a:ext cx="2052955" cy="1972310"/>
          </a:xfrm>
          <a:custGeom>
            <a:avLst/>
            <a:gdLst/>
            <a:ahLst/>
            <a:cxnLst/>
            <a:rect l="l" t="t" r="r" b="b"/>
            <a:pathLst>
              <a:path w="2052954" h="1972310">
                <a:moveTo>
                  <a:pt x="0" y="0"/>
                </a:moveTo>
                <a:lnTo>
                  <a:pt x="2052827" y="197205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17394" y="2408301"/>
            <a:ext cx="678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&lt;=30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5905" y="2571064"/>
            <a:ext cx="5054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&gt;40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54252" y="4390644"/>
            <a:ext cx="1030605" cy="1376680"/>
          </a:xfrm>
          <a:custGeom>
            <a:avLst/>
            <a:gdLst/>
            <a:ahLst/>
            <a:cxnLst/>
            <a:rect l="l" t="t" r="r" b="b"/>
            <a:pathLst>
              <a:path w="1030605" h="1376679">
                <a:moveTo>
                  <a:pt x="1030223" y="0"/>
                </a:moveTo>
                <a:lnTo>
                  <a:pt x="0" y="1376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3867" y="4390644"/>
            <a:ext cx="937260" cy="1376680"/>
          </a:xfrm>
          <a:custGeom>
            <a:avLst/>
            <a:gdLst/>
            <a:ahLst/>
            <a:cxnLst/>
            <a:rect l="l" t="t" r="r" b="b"/>
            <a:pathLst>
              <a:path w="937260" h="1376679">
                <a:moveTo>
                  <a:pt x="0" y="0"/>
                </a:moveTo>
                <a:lnTo>
                  <a:pt x="937259" y="13761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3216" y="4390644"/>
            <a:ext cx="844550" cy="1270000"/>
          </a:xfrm>
          <a:custGeom>
            <a:avLst/>
            <a:gdLst/>
            <a:ahLst/>
            <a:cxnLst/>
            <a:rect l="l" t="t" r="r" b="b"/>
            <a:pathLst>
              <a:path w="844550" h="1270000">
                <a:moveTo>
                  <a:pt x="0" y="0"/>
                </a:moveTo>
                <a:lnTo>
                  <a:pt x="844295" y="126949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550408" y="4384294"/>
            <a:ext cx="1337310" cy="1925955"/>
            <a:chOff x="5550408" y="4384294"/>
            <a:chExt cx="1337310" cy="1925955"/>
          </a:xfrm>
        </p:grpSpPr>
        <p:sp>
          <p:nvSpPr>
            <p:cNvPr id="16" name="object 16"/>
            <p:cNvSpPr/>
            <p:nvPr/>
          </p:nvSpPr>
          <p:spPr>
            <a:xfrm>
              <a:off x="5942076" y="4390644"/>
              <a:ext cx="939165" cy="1270000"/>
            </a:xfrm>
            <a:custGeom>
              <a:avLst/>
              <a:gdLst/>
              <a:ahLst/>
              <a:cxnLst/>
              <a:rect l="l" t="t" r="r" b="b"/>
              <a:pathLst>
                <a:path w="939165" h="1270000">
                  <a:moveTo>
                    <a:pt x="938783" y="0"/>
                  </a:moveTo>
                  <a:lnTo>
                    <a:pt x="0" y="126949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50408" y="5643981"/>
              <a:ext cx="634365" cy="666750"/>
            </a:xfrm>
            <a:custGeom>
              <a:avLst/>
              <a:gdLst/>
              <a:ahLst/>
              <a:cxnLst/>
              <a:rect l="l" t="t" r="r" b="b"/>
              <a:pathLst>
                <a:path w="634364" h="666750">
                  <a:moveTo>
                    <a:pt x="607059" y="0"/>
                  </a:moveTo>
                  <a:lnTo>
                    <a:pt x="0" y="25298"/>
                  </a:lnTo>
                  <a:lnTo>
                    <a:pt x="26669" y="666191"/>
                  </a:lnTo>
                  <a:lnTo>
                    <a:pt x="633856" y="640892"/>
                  </a:lnTo>
                  <a:lnTo>
                    <a:pt x="607059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11698" y="5853137"/>
              <a:ext cx="294640" cy="149860"/>
            </a:xfrm>
            <a:custGeom>
              <a:avLst/>
              <a:gdLst/>
              <a:ahLst/>
              <a:cxnLst/>
              <a:rect l="l" t="t" r="r" b="b"/>
              <a:pathLst>
                <a:path w="294639" h="149860">
                  <a:moveTo>
                    <a:pt x="47573" y="28600"/>
                  </a:moveTo>
                  <a:lnTo>
                    <a:pt x="14859" y="28600"/>
                  </a:lnTo>
                  <a:lnTo>
                    <a:pt x="17017" y="29159"/>
                  </a:lnTo>
                  <a:lnTo>
                    <a:pt x="18541" y="30391"/>
                  </a:lnTo>
                  <a:lnTo>
                    <a:pt x="26797" y="117932"/>
                  </a:lnTo>
                  <a:lnTo>
                    <a:pt x="27071" y="128562"/>
                  </a:lnTo>
                  <a:lnTo>
                    <a:pt x="26162" y="134607"/>
                  </a:lnTo>
                  <a:lnTo>
                    <a:pt x="23914" y="138379"/>
                  </a:lnTo>
                  <a:lnTo>
                    <a:pt x="21716" y="141858"/>
                  </a:lnTo>
                  <a:lnTo>
                    <a:pt x="17017" y="143814"/>
                  </a:lnTo>
                  <a:lnTo>
                    <a:pt x="7112" y="144221"/>
                  </a:lnTo>
                  <a:lnTo>
                    <a:pt x="7365" y="149580"/>
                  </a:lnTo>
                  <a:lnTo>
                    <a:pt x="74675" y="146773"/>
                  </a:lnTo>
                  <a:lnTo>
                    <a:pt x="74556" y="141719"/>
                  </a:lnTo>
                  <a:lnTo>
                    <a:pt x="67055" y="141719"/>
                  </a:lnTo>
                  <a:lnTo>
                    <a:pt x="62102" y="141262"/>
                  </a:lnTo>
                  <a:lnTo>
                    <a:pt x="48260" y="45084"/>
                  </a:lnTo>
                  <a:lnTo>
                    <a:pt x="56634" y="36321"/>
                  </a:lnTo>
                  <a:lnTo>
                    <a:pt x="47878" y="36321"/>
                  </a:lnTo>
                  <a:lnTo>
                    <a:pt x="47573" y="28600"/>
                  </a:lnTo>
                  <a:close/>
                </a:path>
                <a:path w="294639" h="149860">
                  <a:moveTo>
                    <a:pt x="123571" y="23977"/>
                  </a:moveTo>
                  <a:lnTo>
                    <a:pt x="90297" y="23977"/>
                  </a:lnTo>
                  <a:lnTo>
                    <a:pt x="95885" y="26542"/>
                  </a:lnTo>
                  <a:lnTo>
                    <a:pt x="99313" y="32016"/>
                  </a:lnTo>
                  <a:lnTo>
                    <a:pt x="107696" y="114566"/>
                  </a:lnTo>
                  <a:lnTo>
                    <a:pt x="107950" y="127063"/>
                  </a:lnTo>
                  <a:lnTo>
                    <a:pt x="107568" y="128562"/>
                  </a:lnTo>
                  <a:lnTo>
                    <a:pt x="106806" y="132372"/>
                  </a:lnTo>
                  <a:lnTo>
                    <a:pt x="86740" y="140906"/>
                  </a:lnTo>
                  <a:lnTo>
                    <a:pt x="86867" y="146265"/>
                  </a:lnTo>
                  <a:lnTo>
                    <a:pt x="154304" y="143459"/>
                  </a:lnTo>
                  <a:lnTo>
                    <a:pt x="154064" y="138379"/>
                  </a:lnTo>
                  <a:lnTo>
                    <a:pt x="147447" y="138379"/>
                  </a:lnTo>
                  <a:lnTo>
                    <a:pt x="143001" y="137871"/>
                  </a:lnTo>
                  <a:lnTo>
                    <a:pt x="140462" y="136575"/>
                  </a:lnTo>
                  <a:lnTo>
                    <a:pt x="138049" y="135293"/>
                  </a:lnTo>
                  <a:lnTo>
                    <a:pt x="136143" y="133438"/>
                  </a:lnTo>
                  <a:lnTo>
                    <a:pt x="135000" y="131000"/>
                  </a:lnTo>
                  <a:lnTo>
                    <a:pt x="133476" y="127990"/>
                  </a:lnTo>
                  <a:lnTo>
                    <a:pt x="132587" y="122161"/>
                  </a:lnTo>
                  <a:lnTo>
                    <a:pt x="132206" y="113537"/>
                  </a:lnTo>
                  <a:lnTo>
                    <a:pt x="129793" y="55397"/>
                  </a:lnTo>
                  <a:lnTo>
                    <a:pt x="129224" y="46781"/>
                  </a:lnTo>
                  <a:lnTo>
                    <a:pt x="128285" y="39373"/>
                  </a:lnTo>
                  <a:lnTo>
                    <a:pt x="126990" y="33169"/>
                  </a:lnTo>
                  <a:lnTo>
                    <a:pt x="125349" y="28168"/>
                  </a:lnTo>
                  <a:lnTo>
                    <a:pt x="123571" y="23977"/>
                  </a:lnTo>
                  <a:close/>
                </a:path>
                <a:path w="294639" h="149860">
                  <a:moveTo>
                    <a:pt x="74549" y="141414"/>
                  </a:moveTo>
                  <a:lnTo>
                    <a:pt x="67055" y="141719"/>
                  </a:lnTo>
                  <a:lnTo>
                    <a:pt x="74556" y="141719"/>
                  </a:lnTo>
                  <a:lnTo>
                    <a:pt x="74549" y="141414"/>
                  </a:lnTo>
                  <a:close/>
                </a:path>
                <a:path w="294639" h="149860">
                  <a:moveTo>
                    <a:pt x="154050" y="138099"/>
                  </a:moveTo>
                  <a:lnTo>
                    <a:pt x="147447" y="138379"/>
                  </a:lnTo>
                  <a:lnTo>
                    <a:pt x="154064" y="138379"/>
                  </a:lnTo>
                  <a:lnTo>
                    <a:pt x="154050" y="138099"/>
                  </a:lnTo>
                  <a:close/>
                </a:path>
                <a:path w="294639" h="149860">
                  <a:moveTo>
                    <a:pt x="99822" y="5257"/>
                  </a:moveTo>
                  <a:lnTo>
                    <a:pt x="59217" y="23205"/>
                  </a:lnTo>
                  <a:lnTo>
                    <a:pt x="47878" y="36321"/>
                  </a:lnTo>
                  <a:lnTo>
                    <a:pt x="56634" y="36321"/>
                  </a:lnTo>
                  <a:lnTo>
                    <a:pt x="65230" y="29856"/>
                  </a:lnTo>
                  <a:lnTo>
                    <a:pt x="73888" y="25866"/>
                  </a:lnTo>
                  <a:lnTo>
                    <a:pt x="82676" y="24295"/>
                  </a:lnTo>
                  <a:lnTo>
                    <a:pt x="90297" y="23977"/>
                  </a:lnTo>
                  <a:lnTo>
                    <a:pt x="123571" y="23977"/>
                  </a:lnTo>
                  <a:lnTo>
                    <a:pt x="121792" y="19786"/>
                  </a:lnTo>
                  <a:lnTo>
                    <a:pt x="117348" y="13842"/>
                  </a:lnTo>
                  <a:lnTo>
                    <a:pt x="111760" y="10337"/>
                  </a:lnTo>
                  <a:lnTo>
                    <a:pt x="106299" y="6845"/>
                  </a:lnTo>
                  <a:lnTo>
                    <a:pt x="99822" y="5257"/>
                  </a:lnTo>
                  <a:close/>
                </a:path>
                <a:path w="294639" h="149860">
                  <a:moveTo>
                    <a:pt x="46736" y="7467"/>
                  </a:moveTo>
                  <a:lnTo>
                    <a:pt x="40386" y="7734"/>
                  </a:lnTo>
                  <a:lnTo>
                    <a:pt x="0" y="26098"/>
                  </a:lnTo>
                  <a:lnTo>
                    <a:pt x="2412" y="31356"/>
                  </a:lnTo>
                  <a:lnTo>
                    <a:pt x="6223" y="29705"/>
                  </a:lnTo>
                  <a:lnTo>
                    <a:pt x="9525" y="28828"/>
                  </a:lnTo>
                  <a:lnTo>
                    <a:pt x="14859" y="28600"/>
                  </a:lnTo>
                  <a:lnTo>
                    <a:pt x="47573" y="28600"/>
                  </a:lnTo>
                  <a:lnTo>
                    <a:pt x="46736" y="7467"/>
                  </a:lnTo>
                  <a:close/>
                </a:path>
                <a:path w="294639" h="149860">
                  <a:moveTo>
                    <a:pt x="225932" y="0"/>
                  </a:moveTo>
                  <a:lnTo>
                    <a:pt x="187156" y="15517"/>
                  </a:lnTo>
                  <a:lnTo>
                    <a:pt x="167122" y="48008"/>
                  </a:lnTo>
                  <a:lnTo>
                    <a:pt x="163150" y="76887"/>
                  </a:lnTo>
                  <a:lnTo>
                    <a:pt x="164570" y="88711"/>
                  </a:lnTo>
                  <a:lnTo>
                    <a:pt x="190674" y="132280"/>
                  </a:lnTo>
                  <a:lnTo>
                    <a:pt x="230250" y="144462"/>
                  </a:lnTo>
                  <a:lnTo>
                    <a:pt x="239442" y="143478"/>
                  </a:lnTo>
                  <a:lnTo>
                    <a:pt x="248158" y="141327"/>
                  </a:lnTo>
                  <a:lnTo>
                    <a:pt x="256397" y="138006"/>
                  </a:lnTo>
                  <a:lnTo>
                    <a:pt x="263962" y="133629"/>
                  </a:lnTo>
                  <a:lnTo>
                    <a:pt x="236219" y="133629"/>
                  </a:lnTo>
                  <a:lnTo>
                    <a:pt x="227004" y="132669"/>
                  </a:lnTo>
                  <a:lnTo>
                    <a:pt x="198550" y="102295"/>
                  </a:lnTo>
                  <a:lnTo>
                    <a:pt x="190246" y="62560"/>
                  </a:lnTo>
                  <a:lnTo>
                    <a:pt x="190178" y="53746"/>
                  </a:lnTo>
                  <a:lnTo>
                    <a:pt x="190753" y="45745"/>
                  </a:lnTo>
                  <a:lnTo>
                    <a:pt x="211200" y="11861"/>
                  </a:lnTo>
                  <a:lnTo>
                    <a:pt x="221741" y="9855"/>
                  </a:lnTo>
                  <a:lnTo>
                    <a:pt x="263011" y="9855"/>
                  </a:lnTo>
                  <a:lnTo>
                    <a:pt x="254031" y="4716"/>
                  </a:lnTo>
                  <a:lnTo>
                    <a:pt x="240672" y="859"/>
                  </a:lnTo>
                  <a:lnTo>
                    <a:pt x="225932" y="0"/>
                  </a:lnTo>
                  <a:close/>
                </a:path>
                <a:path w="294639" h="149860">
                  <a:moveTo>
                    <a:pt x="263011" y="9855"/>
                  </a:moveTo>
                  <a:lnTo>
                    <a:pt x="221741" y="9855"/>
                  </a:lnTo>
                  <a:lnTo>
                    <a:pt x="229546" y="10426"/>
                  </a:lnTo>
                  <a:lnTo>
                    <a:pt x="236743" y="12809"/>
                  </a:lnTo>
                  <a:lnTo>
                    <a:pt x="261953" y="47209"/>
                  </a:lnTo>
                  <a:lnTo>
                    <a:pt x="267207" y="79463"/>
                  </a:lnTo>
                  <a:lnTo>
                    <a:pt x="267160" y="92917"/>
                  </a:lnTo>
                  <a:lnTo>
                    <a:pt x="249285" y="130114"/>
                  </a:lnTo>
                  <a:lnTo>
                    <a:pt x="236219" y="133629"/>
                  </a:lnTo>
                  <a:lnTo>
                    <a:pt x="263962" y="133629"/>
                  </a:lnTo>
                  <a:lnTo>
                    <a:pt x="290599" y="94752"/>
                  </a:lnTo>
                  <a:lnTo>
                    <a:pt x="294381" y="66825"/>
                  </a:lnTo>
                  <a:lnTo>
                    <a:pt x="292840" y="54266"/>
                  </a:lnTo>
                  <a:lnTo>
                    <a:pt x="289353" y="42492"/>
                  </a:lnTo>
                  <a:lnTo>
                    <a:pt x="283938" y="31545"/>
                  </a:lnTo>
                  <a:lnTo>
                    <a:pt x="276605" y="21424"/>
                  </a:lnTo>
                  <a:lnTo>
                    <a:pt x="266009" y="11571"/>
                  </a:lnTo>
                  <a:lnTo>
                    <a:pt x="263011" y="9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503420" y="3044951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4775" y="5766815"/>
            <a:ext cx="608330" cy="641985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3619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3336035" y="5766815"/>
            <a:ext cx="734695" cy="64198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08035" y="5660135"/>
            <a:ext cx="734695" cy="64198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34611" y="3738371"/>
            <a:ext cx="736600" cy="641985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09465" y="2630170"/>
            <a:ext cx="664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3</a:t>
            </a:r>
            <a:r>
              <a:rPr sz="2000" b="1" spc="10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Times New Roman"/>
                <a:cs typeface="Times New Roman"/>
              </a:rPr>
              <a:t>..</a:t>
            </a:r>
            <a:r>
              <a:rPr sz="2000" b="1" spc="10" dirty="0">
                <a:latin typeface="Times New Roman"/>
                <a:cs typeface="Times New Roman"/>
              </a:rPr>
              <a:t>4</a:t>
            </a:r>
            <a:r>
              <a:rPr sz="2000" b="1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04509" y="4732146"/>
            <a:ext cx="2530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4230" algn="l"/>
              </a:tabLst>
            </a:pPr>
            <a:r>
              <a:rPr sz="2400" dirty="0">
                <a:latin typeface="Times New Roman"/>
                <a:cs typeface="Times New Roman"/>
              </a:rPr>
              <a:t>exce</a:t>
            </a:r>
            <a:r>
              <a:rPr sz="2400" spc="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lent	fair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1857" y="4837633"/>
            <a:ext cx="4324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0664" y="4837633"/>
            <a:ext cx="3302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87511" y="2747772"/>
            <a:ext cx="3560445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Buys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computer/not?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16" y="264921"/>
            <a:ext cx="2484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Example</a:t>
            </a:r>
            <a:r>
              <a:rPr sz="3200" spc="-80" dirty="0">
                <a:solidFill>
                  <a:srgbClr val="A3123E"/>
                </a:solidFill>
                <a:latin typeface="Georgia"/>
                <a:cs typeface="Georgia"/>
              </a:rPr>
              <a:t> </a:t>
            </a:r>
            <a:r>
              <a:rPr sz="3200" spc="-5" dirty="0">
                <a:solidFill>
                  <a:srgbClr val="A3123E"/>
                </a:solidFill>
                <a:latin typeface="Georgia"/>
                <a:cs typeface="Georgia"/>
              </a:rPr>
              <a:t>data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179" y="998219"/>
            <a:ext cx="6925056" cy="46558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731519"/>
            <a:ext cx="8301355" cy="5234940"/>
            <a:chOff x="1524000" y="731519"/>
            <a:chExt cx="8301355" cy="5234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769619"/>
              <a:ext cx="8225028" cy="51587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43050" y="750569"/>
              <a:ext cx="8263255" cy="5196840"/>
            </a:xfrm>
            <a:custGeom>
              <a:avLst/>
              <a:gdLst/>
              <a:ahLst/>
              <a:cxnLst/>
              <a:rect l="l" t="t" r="r" b="b"/>
              <a:pathLst>
                <a:path w="8263255" h="5196840">
                  <a:moveTo>
                    <a:pt x="0" y="5196840"/>
                  </a:moveTo>
                  <a:lnTo>
                    <a:pt x="8263128" y="5196840"/>
                  </a:lnTo>
                  <a:lnTo>
                    <a:pt x="8263128" y="0"/>
                  </a:lnTo>
                  <a:lnTo>
                    <a:pt x="0" y="0"/>
                  </a:lnTo>
                  <a:lnTo>
                    <a:pt x="0" y="51968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769619"/>
              <a:ext cx="8225028" cy="51587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3050" y="750569"/>
              <a:ext cx="8263255" cy="5196840"/>
            </a:xfrm>
            <a:custGeom>
              <a:avLst/>
              <a:gdLst/>
              <a:ahLst/>
              <a:cxnLst/>
              <a:rect l="l" t="t" r="r" b="b"/>
              <a:pathLst>
                <a:path w="8263255" h="5196840">
                  <a:moveTo>
                    <a:pt x="0" y="5196840"/>
                  </a:moveTo>
                  <a:lnTo>
                    <a:pt x="8263128" y="5196840"/>
                  </a:lnTo>
                  <a:lnTo>
                    <a:pt x="8263128" y="0"/>
                  </a:lnTo>
                  <a:lnTo>
                    <a:pt x="0" y="0"/>
                  </a:lnTo>
                  <a:lnTo>
                    <a:pt x="0" y="51968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104900"/>
            <a:ext cx="8229600" cy="4648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14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533</Words>
  <Application>Microsoft Office PowerPoint</Application>
  <PresentationFormat>Widescreen</PresentationFormat>
  <Paragraphs>194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 MT</vt:lpstr>
      <vt:lpstr>Calibri</vt:lpstr>
      <vt:lpstr>Cambria Math</vt:lpstr>
      <vt:lpstr>Georgia</vt:lpstr>
      <vt:lpstr>Marlett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Decision Tree An Example</vt:lpstr>
      <vt:lpstr>PowerPoint Presentation</vt:lpstr>
      <vt:lpstr>Numerical attribute</vt:lpstr>
      <vt:lpstr>age?</vt:lpstr>
      <vt:lpstr>Example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choose best decision node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𝐺𝑎𝑖𝑛 𝑎𝑔𝑒 = 0.25 𝐺𝑎𝑖𝑛(𝑖𝑛𝑐𝑜𝑚𝑒) = 0.029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tree</vt:lpstr>
      <vt:lpstr>Rules extracted from the tree</vt:lpstr>
      <vt:lpstr>Inductive Bias</vt:lpstr>
      <vt:lpstr>Overfitting and Tree Pruning</vt:lpstr>
      <vt:lpstr>Attribute Selection Measures</vt:lpstr>
      <vt:lpstr>PowerPoint Presentation</vt:lpstr>
      <vt:lpstr>Decision tree suited when 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Manju Sreekumar</cp:lastModifiedBy>
  <cp:revision>3</cp:revision>
  <dcterms:created xsi:type="dcterms:W3CDTF">2024-08-30T17:46:22Z</dcterms:created>
  <dcterms:modified xsi:type="dcterms:W3CDTF">2024-09-02T05:02:08Z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2024-08-30T00:00:00Z</vt:filetime>
  </property>
</Properties>
</file>