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5" r:id="rId3"/>
    <p:sldId id="271" r:id="rId4"/>
    <p:sldId id="272" r:id="rId5"/>
    <p:sldId id="268" r:id="rId6"/>
    <p:sldId id="274" r:id="rId7"/>
    <p:sldId id="269" r:id="rId8"/>
    <p:sldId id="270" r:id="rId9"/>
    <p:sldId id="276" r:id="rId10"/>
    <p:sldId id="278" r:id="rId11"/>
    <p:sldId id="280" r:id="rId12"/>
    <p:sldId id="281" r:id="rId13"/>
    <p:sldId id="282" r:id="rId14"/>
    <p:sldId id="289" r:id="rId15"/>
    <p:sldId id="283" r:id="rId16"/>
    <p:sldId id="277" r:id="rId17"/>
    <p:sldId id="284" r:id="rId18"/>
    <p:sldId id="285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8AA971-9459-3A3B-ADB2-0BB254D8B7AF}" v="1" dt="2024-07-31T05:51:42.647"/>
    <p1510:client id="{D220B6D9-EE0F-7C0D-A979-57392393439E}" v="1" dt="2024-07-30T15:07:16.609"/>
    <p1510:client id="{DF576EDD-FE4F-7F43-3193-7911C851BE7D}" v="3" dt="2024-07-30T15:45:04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78d56154694c9cd6892e5a7ff868f61f2b39bb8f8133e22a0a7722b5beace603::" providerId="AD" clId="Web-{DF576EDD-FE4F-7F43-3193-7911C851BE7D}"/>
    <pc:docChg chg="modSld">
      <pc:chgData name="Guest User" userId="S::urn:spo:anon#78d56154694c9cd6892e5a7ff868f61f2b39bb8f8133e22a0a7722b5beace603::" providerId="AD" clId="Web-{DF576EDD-FE4F-7F43-3193-7911C851BE7D}" dt="2024-07-30T15:45:04.381" v="2" actId="1076"/>
      <pc:docMkLst>
        <pc:docMk/>
      </pc:docMkLst>
      <pc:sldChg chg="modSp">
        <pc:chgData name="Guest User" userId="S::urn:spo:anon#78d56154694c9cd6892e5a7ff868f61f2b39bb8f8133e22a0a7722b5beace603::" providerId="AD" clId="Web-{DF576EDD-FE4F-7F43-3193-7911C851BE7D}" dt="2024-07-30T15:33:55.822" v="1" actId="14100"/>
        <pc:sldMkLst>
          <pc:docMk/>
          <pc:sldMk cId="3465882325" sldId="283"/>
        </pc:sldMkLst>
        <pc:picChg chg="mod">
          <ac:chgData name="Guest User" userId="S::urn:spo:anon#78d56154694c9cd6892e5a7ff868f61f2b39bb8f8133e22a0a7722b5beace603::" providerId="AD" clId="Web-{DF576EDD-FE4F-7F43-3193-7911C851BE7D}" dt="2024-07-30T15:33:55.822" v="1" actId="14100"/>
          <ac:picMkLst>
            <pc:docMk/>
            <pc:sldMk cId="3465882325" sldId="283"/>
            <ac:picMk id="5" creationId="{00000000-0000-0000-0000-000000000000}"/>
          </ac:picMkLst>
        </pc:picChg>
      </pc:sldChg>
      <pc:sldChg chg="modSp">
        <pc:chgData name="Guest User" userId="S::urn:spo:anon#78d56154694c9cd6892e5a7ff868f61f2b39bb8f8133e22a0a7722b5beace603::" providerId="AD" clId="Web-{DF576EDD-FE4F-7F43-3193-7911C851BE7D}" dt="2024-07-30T15:45:04.381" v="2" actId="1076"/>
        <pc:sldMkLst>
          <pc:docMk/>
          <pc:sldMk cId="876896040" sldId="284"/>
        </pc:sldMkLst>
        <pc:picChg chg="mod">
          <ac:chgData name="Guest User" userId="S::urn:spo:anon#78d56154694c9cd6892e5a7ff868f61f2b39bb8f8133e22a0a7722b5beace603::" providerId="AD" clId="Web-{DF576EDD-FE4F-7F43-3193-7911C851BE7D}" dt="2024-07-30T15:45:04.381" v="2" actId="1076"/>
          <ac:picMkLst>
            <pc:docMk/>
            <pc:sldMk cId="876896040" sldId="284"/>
            <ac:picMk id="6" creationId="{00000000-0000-0000-0000-000000000000}"/>
          </ac:picMkLst>
        </pc:picChg>
      </pc:sldChg>
    </pc:docChg>
  </pc:docChgLst>
  <pc:docChgLst>
    <pc:chgData name="Guest User" userId="S::urn:spo:anon#78d56154694c9cd6892e5a7ff868f61f2b39bb8f8133e22a0a7722b5beace603::" providerId="AD" clId="Web-{AB8AA971-9459-3A3B-ADB2-0BB254D8B7AF}"/>
    <pc:docChg chg="modSld">
      <pc:chgData name="Guest User" userId="S::urn:spo:anon#78d56154694c9cd6892e5a7ff868f61f2b39bb8f8133e22a0a7722b5beace603::" providerId="AD" clId="Web-{AB8AA971-9459-3A3B-ADB2-0BB254D8B7AF}" dt="2024-07-31T05:51:42.647" v="0" actId="1076"/>
      <pc:docMkLst>
        <pc:docMk/>
      </pc:docMkLst>
      <pc:sldChg chg="modSp">
        <pc:chgData name="Guest User" userId="S::urn:spo:anon#78d56154694c9cd6892e5a7ff868f61f2b39bb8f8133e22a0a7722b5beace603::" providerId="AD" clId="Web-{AB8AA971-9459-3A3B-ADB2-0BB254D8B7AF}" dt="2024-07-31T05:51:42.647" v="0" actId="1076"/>
        <pc:sldMkLst>
          <pc:docMk/>
          <pc:sldMk cId="1369793313" sldId="287"/>
        </pc:sldMkLst>
        <pc:picChg chg="mod">
          <ac:chgData name="Guest User" userId="S::urn:spo:anon#78d56154694c9cd6892e5a7ff868f61f2b39bb8f8133e22a0a7722b5beace603::" providerId="AD" clId="Web-{AB8AA971-9459-3A3B-ADB2-0BB254D8B7AF}" dt="2024-07-31T05:51:42.647" v="0" actId="1076"/>
          <ac:picMkLst>
            <pc:docMk/>
            <pc:sldMk cId="1369793313" sldId="287"/>
            <ac:picMk id="5" creationId="{A9D9D4A3-B031-BB83-2DA9-0257C2C40C0E}"/>
          </ac:picMkLst>
        </pc:picChg>
      </pc:sldChg>
    </pc:docChg>
  </pc:docChgLst>
  <pc:docChgLst>
    <pc:chgData name="Guest User" userId="S::urn:spo:anon#78d56154694c9cd6892e5a7ff868f61f2b39bb8f8133e22a0a7722b5beace603::" providerId="AD" clId="Web-{D220B6D9-EE0F-7C0D-A979-57392393439E}"/>
    <pc:docChg chg="delSld">
      <pc:chgData name="Guest User" userId="S::urn:spo:anon#78d56154694c9cd6892e5a7ff868f61f2b39bb8f8133e22a0a7722b5beace603::" providerId="AD" clId="Web-{D220B6D9-EE0F-7C0D-A979-57392393439E}" dt="2024-07-30T15:07:16.609" v="0"/>
      <pc:docMkLst>
        <pc:docMk/>
      </pc:docMkLst>
      <pc:sldChg chg="del">
        <pc:chgData name="Guest User" userId="S::urn:spo:anon#78d56154694c9cd6892e5a7ff868f61f2b39bb8f8133e22a0a7722b5beace603::" providerId="AD" clId="Web-{D220B6D9-EE0F-7C0D-A979-57392393439E}" dt="2024-07-30T15:07:16.609" v="0"/>
        <pc:sldMkLst>
          <pc:docMk/>
          <pc:sldMk cId="1662591783" sldId="27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link-SN-data%20analysis\Blink+Flare%20data%20SN%20Dec'22\Aqueous%20flare+Blin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Thenmozhi_100_WB!$A$1</c:f>
              <c:strCache>
                <c:ptCount val="1"/>
                <c:pt idx="0">
                  <c:v>Flare 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Thenmozhi_100_WB!$A$70:$A$100</c:f>
              <c:numCache>
                <c:formatCode>General</c:formatCode>
                <c:ptCount val="31"/>
                <c:pt idx="0">
                  <c:v>1.0251309399999999</c:v>
                </c:pt>
                <c:pt idx="1">
                  <c:v>1.0110518500000001</c:v>
                </c:pt>
                <c:pt idx="2">
                  <c:v>1.02416763</c:v>
                </c:pt>
                <c:pt idx="3">
                  <c:v>1.0385616499999999</c:v>
                </c:pt>
                <c:pt idx="4">
                  <c:v>1.05469086</c:v>
                </c:pt>
                <c:pt idx="5">
                  <c:v>1.1624515099999999</c:v>
                </c:pt>
                <c:pt idx="6">
                  <c:v>1.8907049899999999</c:v>
                </c:pt>
                <c:pt idx="7">
                  <c:v>3.3386224699999998</c:v>
                </c:pt>
                <c:pt idx="8">
                  <c:v>5.8377110500000002</c:v>
                </c:pt>
                <c:pt idx="9">
                  <c:v>9.1610564700000001</c:v>
                </c:pt>
                <c:pt idx="10">
                  <c:v>12.64142702</c:v>
                </c:pt>
                <c:pt idx="11">
                  <c:v>16.752040789999999</c:v>
                </c:pt>
                <c:pt idx="12">
                  <c:v>18.943748159999998</c:v>
                </c:pt>
                <c:pt idx="13">
                  <c:v>19.314837270000002</c:v>
                </c:pt>
                <c:pt idx="14">
                  <c:v>18.48152163</c:v>
                </c:pt>
                <c:pt idx="15">
                  <c:v>17.11117501</c:v>
                </c:pt>
                <c:pt idx="16">
                  <c:v>14.852307890000001</c:v>
                </c:pt>
                <c:pt idx="17">
                  <c:v>12.85626905</c:v>
                </c:pt>
                <c:pt idx="18">
                  <c:v>10.68677948</c:v>
                </c:pt>
                <c:pt idx="19">
                  <c:v>8.8373546399999992</c:v>
                </c:pt>
                <c:pt idx="20">
                  <c:v>7.5347852700000004</c:v>
                </c:pt>
                <c:pt idx="21">
                  <c:v>6.2597010099999997</c:v>
                </c:pt>
                <c:pt idx="22">
                  <c:v>5.3746323599999997</c:v>
                </c:pt>
                <c:pt idx="23">
                  <c:v>4.6789954399999996</c:v>
                </c:pt>
                <c:pt idx="24">
                  <c:v>4.28741138</c:v>
                </c:pt>
                <c:pt idx="25">
                  <c:v>4.0099112000000003</c:v>
                </c:pt>
                <c:pt idx="26">
                  <c:v>3.9613939</c:v>
                </c:pt>
                <c:pt idx="27">
                  <c:v>4.1248348999999997</c:v>
                </c:pt>
                <c:pt idx="28">
                  <c:v>4.4946272399999998</c:v>
                </c:pt>
                <c:pt idx="29">
                  <c:v>4.8818517200000002</c:v>
                </c:pt>
                <c:pt idx="30">
                  <c:v>5.3027301800000002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9EE-415C-BF6A-32709895D6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7141280"/>
        <c:axId val="1857141696"/>
      </c:scatterChart>
      <c:scatterChart>
        <c:scatterStyle val="smoothMarker"/>
        <c:varyColors val="0"/>
        <c:ser>
          <c:idx val="1"/>
          <c:order val="1"/>
          <c:tx>
            <c:v>Blink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Thenmozhi_100_WB!$B$70:$B$100</c:f>
              <c:numCache>
                <c:formatCode>General</c:formatCode>
                <c:ptCount val="31"/>
                <c:pt idx="0">
                  <c:v>3.5827076500000001</c:v>
                </c:pt>
                <c:pt idx="1">
                  <c:v>3.5377416199999998</c:v>
                </c:pt>
                <c:pt idx="2">
                  <c:v>3.5824402700000002</c:v>
                </c:pt>
                <c:pt idx="3">
                  <c:v>3.7225766600000001</c:v>
                </c:pt>
                <c:pt idx="4">
                  <c:v>4.8933212399999997</c:v>
                </c:pt>
                <c:pt idx="5">
                  <c:v>6.5080957499999998</c:v>
                </c:pt>
                <c:pt idx="6">
                  <c:v>5.1322817499999998</c:v>
                </c:pt>
                <c:pt idx="7">
                  <c:v>2.6423106299999999</c:v>
                </c:pt>
                <c:pt idx="8">
                  <c:v>1.81799697</c:v>
                </c:pt>
                <c:pt idx="9">
                  <c:v>2.4218017600000001</c:v>
                </c:pt>
                <c:pt idx="10">
                  <c:v>2.87355048</c:v>
                </c:pt>
                <c:pt idx="11">
                  <c:v>3.2633159900000002</c:v>
                </c:pt>
                <c:pt idx="12">
                  <c:v>3.4519492999999999</c:v>
                </c:pt>
                <c:pt idx="13">
                  <c:v>3.5457142099999999</c:v>
                </c:pt>
                <c:pt idx="14">
                  <c:v>3.52889958</c:v>
                </c:pt>
                <c:pt idx="15">
                  <c:v>3.5678696400000001</c:v>
                </c:pt>
                <c:pt idx="16">
                  <c:v>3.5874507000000002</c:v>
                </c:pt>
                <c:pt idx="17">
                  <c:v>3.6169519600000002</c:v>
                </c:pt>
                <c:pt idx="18">
                  <c:v>3.58072423</c:v>
                </c:pt>
                <c:pt idx="19">
                  <c:v>3.6965290999999998</c:v>
                </c:pt>
                <c:pt idx="20">
                  <c:v>3.6374500099999998</c:v>
                </c:pt>
                <c:pt idx="21">
                  <c:v>3.6890875599999999</c:v>
                </c:pt>
                <c:pt idx="22">
                  <c:v>3.61275725</c:v>
                </c:pt>
                <c:pt idx="23">
                  <c:v>3.5726040499999998</c:v>
                </c:pt>
                <c:pt idx="24">
                  <c:v>3.6266307200000001</c:v>
                </c:pt>
                <c:pt idx="25">
                  <c:v>3.6879284999999999</c:v>
                </c:pt>
                <c:pt idx="26">
                  <c:v>3.6490319200000001</c:v>
                </c:pt>
                <c:pt idx="27">
                  <c:v>3.5758033400000002</c:v>
                </c:pt>
                <c:pt idx="28">
                  <c:v>3.5702519800000001</c:v>
                </c:pt>
                <c:pt idx="29">
                  <c:v>3.6583636400000001</c:v>
                </c:pt>
                <c:pt idx="30">
                  <c:v>3.59258648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9EE-415C-BF6A-32709895D6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7227087"/>
        <c:axId val="1147226255"/>
      </c:scatterChart>
      <c:valAx>
        <c:axId val="1857141280"/>
        <c:scaling>
          <c:orientation val="minMax"/>
          <c:max val="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7141696"/>
        <c:crosses val="autoZero"/>
        <c:crossBetween val="midCat"/>
        <c:majorUnit val="10"/>
      </c:valAx>
      <c:valAx>
        <c:axId val="185714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7141280"/>
        <c:crosses val="autoZero"/>
        <c:crossBetween val="midCat"/>
      </c:valAx>
      <c:valAx>
        <c:axId val="114722625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7227087"/>
        <c:crosses val="max"/>
        <c:crossBetween val="midCat"/>
      </c:valAx>
      <c:valAx>
        <c:axId val="1147227087"/>
        <c:scaling>
          <c:orientation val="minMax"/>
        </c:scaling>
        <c:delete val="1"/>
        <c:axPos val="b"/>
        <c:majorTickMark val="out"/>
        <c:minorTickMark val="none"/>
        <c:tickLblPos val="nextTo"/>
        <c:crossAx val="11472262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7E2DB-204A-48AB-A8DF-C40897176939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EA5CF-ACDC-4A6B-BDFE-7BA95AC7F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0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https://www.youtube.com/watch?v=qhjj6WG7Rgc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EA5CF-ACDC-4A6B-BDFE-7BA95AC7F6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6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Computer Vision (CV): </a:t>
            </a:r>
            <a:r>
              <a:rPr lang="en-US" b="1"/>
              <a:t>Facial recognition systems,</a:t>
            </a:r>
            <a:r>
              <a:rPr lang="en-US" b="1" baseline="0"/>
              <a:t> </a:t>
            </a:r>
            <a:r>
              <a:rPr lang="en-US"/>
              <a:t>Self-driving cars, Augmented reality (AR) GPS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NLP: </a:t>
            </a:r>
            <a:r>
              <a:rPr lang="en-US" sz="2400"/>
              <a:t>Voice assistants: SIRI,ALEXA.</a:t>
            </a:r>
            <a:r>
              <a:rPr lang="en-US" sz="2400" baseline="0"/>
              <a:t> </a:t>
            </a:r>
            <a:r>
              <a:rPr lang="en-US" sz="2400" b="1"/>
              <a:t>Machine translation,</a:t>
            </a:r>
            <a:r>
              <a:rPr lang="en-US" sz="2400" b="1" baseline="0"/>
              <a:t> </a:t>
            </a:r>
            <a:r>
              <a:rPr lang="en-US" sz="2400"/>
              <a:t>Smart replies and text suggestions:</a:t>
            </a:r>
            <a:endParaRPr lang="en-US" sz="2400" b="1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EA5CF-ACDC-4A6B-BDFE-7BA95AC7F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27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</a:t>
            </a:r>
            <a:r>
              <a:rPr lang="en-US" err="1"/>
              <a:t>maths</a:t>
            </a:r>
            <a:r>
              <a:rPr lang="en-US"/>
              <a:t> it’s a function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EA5CF-ACDC-4A6B-BDFE-7BA95AC7F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6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https://www.castle.cloud/gnuradio-for-windows/download/- </a:t>
            </a:r>
            <a:r>
              <a:rPr lang="en-US" err="1"/>
              <a:t>GNUcompanion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EA5CF-ACDC-4A6B-BDFE-7BA95AC7F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5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6217-2E3A-43FB-956F-FC7A295B9AB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EA42-1420-403C-AA6C-8572ADE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1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6217-2E3A-43FB-956F-FC7A295B9AB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EA42-1420-403C-AA6C-8572ADE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0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6217-2E3A-43FB-956F-FC7A295B9AB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EA42-1420-403C-AA6C-8572ADE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6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6217-2E3A-43FB-956F-FC7A295B9AB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EA42-1420-403C-AA6C-8572ADE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8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6217-2E3A-43FB-956F-FC7A295B9AB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EA42-1420-403C-AA6C-8572ADE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3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6217-2E3A-43FB-956F-FC7A295B9AB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EA42-1420-403C-AA6C-8572ADE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1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6217-2E3A-43FB-956F-FC7A295B9AB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EA42-1420-403C-AA6C-8572ADE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6217-2E3A-43FB-956F-FC7A295B9AB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EA42-1420-403C-AA6C-8572ADE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8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6217-2E3A-43FB-956F-FC7A295B9AB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EA42-1420-403C-AA6C-8572ADE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7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6217-2E3A-43FB-956F-FC7A295B9AB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EA42-1420-403C-AA6C-8572ADE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0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6217-2E3A-43FB-956F-FC7A295B9AB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EA42-1420-403C-AA6C-8572ADE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5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6217-2E3A-43FB-956F-FC7A295B9AB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CEA42-1420-403C-AA6C-8572ADE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1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42.png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12" Type="http://schemas.openxmlformats.org/officeDocument/2006/relationships/image" Target="../media/image41.emf"/><Relationship Id="rId17" Type="http://schemas.openxmlformats.org/officeDocument/2006/relationships/image" Target="../media/image44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hart" Target="../charts/char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6445" y="2164084"/>
            <a:ext cx="10039110" cy="2387600"/>
          </a:xfrm>
        </p:spPr>
        <p:txBody>
          <a:bodyPr>
            <a:normAutofit/>
          </a:bodyPr>
          <a:lstStyle/>
          <a:p>
            <a:r>
              <a:rPr lang="en-US">
                <a:latin typeface="Arial Black" panose="020B0A04020102020204" pitchFamily="34" charset="0"/>
                <a:cs typeface="Arial" panose="020B0604020202020204" pitchFamily="34" charset="0"/>
              </a:rPr>
              <a:t>Introduction to Communication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40529"/>
            <a:ext cx="9144000" cy="1363501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Sirisha Tadepalli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085" r="16731"/>
          <a:stretch/>
        </p:blipFill>
        <p:spPr>
          <a:xfrm>
            <a:off x="0" y="0"/>
            <a:ext cx="4157466" cy="28043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829" y="108692"/>
            <a:ext cx="7724172" cy="261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5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916" y="250613"/>
            <a:ext cx="61141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Symmetry of Functions and Sequences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5989" y="949655"/>
            <a:ext cx="742739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Odd signals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x is said to be even if it satisfies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x(t) = x(-t) or x(n) = x(-n)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Geometrically, an even function or sequence is symmetric with respect to the vertical axis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x is said to be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odd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if it satisfies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x(t) = - x(-t) for all t (where t is a real number)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x(n) = −x(−n) for all n (where n is an integer)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One can easily show that an odd function or sequence x must be such that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x(0) = 0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assuming that the domain of x includes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930" y="0"/>
            <a:ext cx="3762900" cy="3124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383" y="3519590"/>
            <a:ext cx="4001058" cy="32008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71759" y="31216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71759" y="400764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</a:t>
            </a:r>
          </a:p>
        </p:txBody>
      </p:sp>
    </p:spTree>
    <p:extLst>
      <p:ext uri="{BB962C8B-B14F-4D97-AF65-F5344CB8AC3E}">
        <p14:creationId xmlns:p14="http://schemas.microsoft.com/office/powerpoint/2010/main" val="30316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165" y="0"/>
            <a:ext cx="6191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Periodicity of Functions and Sequences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165" y="523220"/>
            <a:ext cx="1118574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said to be periodic with period T (or simply T -periodic) if, for some strictly positive real constant T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x(t) = x(t + T ) for all t (where t is a real number)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T-periodic function x is said to have the frequency 1/T and angular frequency 2π/T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sequence x is said to be periodic with period N (or simply N-periodic) if, for some strictly positive integer N,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x(n) = x(n + N) for all n (where n is an integer)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N-periodic sequence x is said to have a frequency 1/N and angular frequency 2π/N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or sequence that is not periodic is said to be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Aperiodic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22" y="4368561"/>
            <a:ext cx="4491814" cy="2489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763" y="4463314"/>
            <a:ext cx="5758541" cy="22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34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02381" cy="37152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9765" y="137786"/>
            <a:ext cx="7240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frequency of the signal? If T =0.2s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4480" y="3453658"/>
            <a:ext cx="44653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Signal Energy and Power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44480" y="3976878"/>
            <a:ext cx="757592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energy E contained in the function x is defined as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power P contained in the function x is given by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840075" y="3976878"/>
                <a:ext cx="2324611" cy="468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𝒅𝒕</m:t>
                        </m:r>
                      </m:e>
                    </m:nary>
                  </m:oMath>
                </a14:m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075" y="3976878"/>
                <a:ext cx="2324611" cy="468013"/>
              </a:xfrm>
              <a:prstGeom prst="rect">
                <a:avLst/>
              </a:prstGeom>
              <a:blipFill>
                <a:blip r:embed="rId3"/>
                <a:stretch>
                  <a:fillRect l="-7874" t="-1039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079289" y="4706501"/>
                <a:ext cx="3528595" cy="984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type m:val="skw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289" y="4706501"/>
                <a:ext cx="3528595" cy="9849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646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4" y="0"/>
            <a:ext cx="10669489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14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05978"/>
            <a:ext cx="9450888" cy="1110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Palatino Linotype" panose="02040502050505030304" pitchFamily="18" charset="0"/>
              </a:rPr>
              <a:t>Unit step Function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00150"/>
            <a:ext cx="9450888" cy="43989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Palatino Linotype" panose="02040502050505030304" pitchFamily="18" charset="0"/>
              </a:rPr>
              <a:t>The unit-step function (also known as the Heaviside step function), denoted u(t), is defined as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5143" y="2195577"/>
            <a:ext cx="3530562" cy="1204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9964" y="2022952"/>
            <a:ext cx="2632814" cy="1663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44466" y="3571238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Palatino Linotype" panose="02040502050505030304" pitchFamily="18" charset="0"/>
              </a:rPr>
              <a:t>Ramp function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4466" y="4565411"/>
            <a:ext cx="8229600" cy="3394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Palatino Linotype" panose="02040502050505030304" pitchFamily="18" charset="0"/>
              </a:rPr>
              <a:t>Ramp function, r(t) is defined as</a:t>
            </a:r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44348" y="5151012"/>
            <a:ext cx="3015339" cy="1239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17033" y="4672584"/>
            <a:ext cx="1949363" cy="185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17824" y="2305224"/>
            <a:ext cx="2491641" cy="102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240117" y="2195578"/>
            <a:ext cx="2951883" cy="130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480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099" y="153186"/>
            <a:ext cx="5862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Linear time-invariant system (LTI)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8099" y="914399"/>
            <a:ext cx="8116864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Why the LTI system?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a system on the spectrum of a signal can be analyzed easily if and only if the system is LTI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Impulse response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      x(t) = </a:t>
            </a:r>
            <a:r>
              <a:rPr lang="el-GR" sz="240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(t)                                   y(t) = h(t) 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unit impulse				Impulse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impulse response completely characterizes the behavior of an LTI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δ[n −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] → LTI → h[n −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] (Time-invariance–works for any constant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474" y="915186"/>
            <a:ext cx="3764712" cy="351694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532340" y="2542782"/>
            <a:ext cx="1440493" cy="701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68252" y="2893511"/>
            <a:ext cx="7640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72833" y="2893511"/>
            <a:ext cx="7640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882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099" y="237995"/>
            <a:ext cx="5862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Linear time-invariant system (LTI)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8411" y="1189973"/>
            <a:ext cx="999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980" y="903063"/>
            <a:ext cx="11411211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Linear system and Time invariant system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LTI system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Linear system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follows superposition: Law of additivity and Law of homogeneity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Time invariant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90" y="2299373"/>
            <a:ext cx="4019550" cy="3762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550" y="2657766"/>
            <a:ext cx="7085651" cy="304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8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280" y="0"/>
            <a:ext cx="5862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Linear time-invariant system (LTI)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959" y="3053219"/>
            <a:ext cx="5073041" cy="3804781"/>
          </a:xfrm>
          <a:prstGeom prst="rect">
            <a:avLst/>
          </a:prstGeom>
        </p:spPr>
      </p:pic>
      <p:pic>
        <p:nvPicPr>
          <p:cNvPr id="6" name="Convolution 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2839" y="570872"/>
            <a:ext cx="4847572" cy="63054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27736" y="523220"/>
            <a:ext cx="66721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is an integral that expresses the amount of overlap of one function 𝑓(𝑡), as it is shifted over function 𝑔(𝑡), for a continuous-time signal it is expressed as: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t="17406"/>
          <a:stretch/>
        </p:blipFill>
        <p:spPr>
          <a:xfrm>
            <a:off x="6644090" y="2006062"/>
            <a:ext cx="4515480" cy="9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099" y="153186"/>
            <a:ext cx="5862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Linear time-invariant system (LTI)</a:t>
            </a:r>
          </a:p>
        </p:txBody>
      </p:sp>
      <p:sp>
        <p:nvSpPr>
          <p:cNvPr id="3" name="Rectangle 2"/>
          <p:cNvSpPr/>
          <p:nvPr/>
        </p:nvSpPr>
        <p:spPr>
          <a:xfrm>
            <a:off x="222212" y="645446"/>
            <a:ext cx="316695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For a Discrete signal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x[n] → LTI → y[n]  </a:t>
            </a: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402411" y="750538"/>
                <a:ext cx="5495735" cy="1174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pt-B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 </m:t>
                          </m:r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11" y="750538"/>
                <a:ext cx="5495735" cy="11748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88099" y="2274838"/>
            <a:ext cx="112358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the length of vector x is N and the length of vector h is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response vector Y of length M+ N -1: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length(y) = length(x) + length(h)- 1: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the nonzero values of x[n] are in the interval [ax,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] and the nonzero values of h[n] are in the interval [ah,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] then the nonzero values of the output y[n] are in the interval [ax + ah,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</p:txBody>
      </p:sp>
    </p:spTree>
    <p:extLst>
      <p:ext uri="{BB962C8B-B14F-4D97-AF65-F5344CB8AC3E}">
        <p14:creationId xmlns:p14="http://schemas.microsoft.com/office/powerpoint/2010/main" val="613639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438150"/>
            <a:ext cx="8229600" cy="4156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Sol: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361950"/>
            <a:ext cx="822960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Qn. Consider an LTI system with impulse response                       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Find the response of the system to input signal </a:t>
            </a: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0" y="-330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3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837440"/>
              </p:ext>
            </p:extLst>
          </p:nvPr>
        </p:nvGraphicFramePr>
        <p:xfrm>
          <a:off x="1715653" y="1298344"/>
          <a:ext cx="4087094" cy="79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09800" imgH="431800" progId="Equation.DSMT4">
                  <p:embed/>
                </p:oleObj>
              </mc:Choice>
              <mc:Fallback>
                <p:oleObj name="Equation" r:id="rId2" imgW="2209800" imgH="431800" progId="Equation.DSMT4">
                  <p:embed/>
                  <p:pic>
                    <p:nvPicPr>
                      <p:cNvPr id="604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5653" y="1298344"/>
                        <a:ext cx="4087094" cy="7927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750417"/>
              </p:ext>
            </p:extLst>
          </p:nvPr>
        </p:nvGraphicFramePr>
        <p:xfrm>
          <a:off x="474985" y="3183626"/>
          <a:ext cx="3552317" cy="66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98600" imgH="431640" progId="Equation.DSMT4">
                  <p:embed/>
                </p:oleObj>
              </mc:Choice>
              <mc:Fallback>
                <p:oleObj name="Equation" r:id="rId4" imgW="2298600" imgH="431640" progId="Equation.DSMT4">
                  <p:embed/>
                  <p:pic>
                    <p:nvPicPr>
                      <p:cNvPr id="604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5" y="3183626"/>
                        <a:ext cx="3552317" cy="66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937629"/>
              </p:ext>
            </p:extLst>
          </p:nvPr>
        </p:nvGraphicFramePr>
        <p:xfrm>
          <a:off x="4375971" y="3170313"/>
          <a:ext cx="5276934" cy="68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88960" imgH="431640" progId="Equation.DSMT4">
                  <p:embed/>
                </p:oleObj>
              </mc:Choice>
              <mc:Fallback>
                <p:oleObj name="Equation" r:id="rId6" imgW="3288960" imgH="431640" progId="Equation.DSMT4">
                  <p:embed/>
                  <p:pic>
                    <p:nvPicPr>
                      <p:cNvPr id="604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971" y="3170313"/>
                        <a:ext cx="5276934" cy="68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20"/>
          <p:cNvSpPr>
            <a:spLocks noChangeArrowheads="1"/>
          </p:cNvSpPr>
          <p:nvPr/>
        </p:nvSpPr>
        <p:spPr bwMode="auto">
          <a:xfrm>
            <a:off x="417597" y="4095202"/>
            <a:ext cx="36670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Similarly, we can obtain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197321"/>
              </p:ext>
            </p:extLst>
          </p:nvPr>
        </p:nvGraphicFramePr>
        <p:xfrm>
          <a:off x="417597" y="4928862"/>
          <a:ext cx="7974841" cy="619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05040" imgH="203040" progId="Equation.DSMT4">
                  <p:embed/>
                </p:oleObj>
              </mc:Choice>
              <mc:Fallback>
                <p:oleObj name="Equation" r:id="rId8" imgW="2705040" imgH="203040" progId="Equation.DSMT4">
                  <p:embed/>
                  <p:pic>
                    <p:nvPicPr>
                      <p:cNvPr id="6043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97" y="4928862"/>
                        <a:ext cx="7974841" cy="6192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3730"/>
              </p:ext>
            </p:extLst>
          </p:nvPr>
        </p:nvGraphicFramePr>
        <p:xfrm>
          <a:off x="9011432" y="4999207"/>
          <a:ext cx="2422635" cy="548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19200" imgH="279400" progId="Equation.DSMT4">
                  <p:embed/>
                </p:oleObj>
              </mc:Choice>
              <mc:Fallback>
                <p:oleObj name="Equation" r:id="rId10" imgW="1219200" imgH="279400" progId="Equation.DSMT4">
                  <p:embed/>
                  <p:pic>
                    <p:nvPicPr>
                      <p:cNvPr id="6043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1432" y="4999207"/>
                        <a:ext cx="2422635" cy="5488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" name="Picture 37">
            <a:extLst>
              <a:ext uri="{FF2B5EF4-FFF2-40B4-BE49-F238E27FC236}">
                <a16:creationId xmlns:a16="http://schemas.microsoft.com/office/drawing/2014/main" id="{7B4654E6-E3FA-129C-BAAF-28137170555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30991" y="382868"/>
            <a:ext cx="3693371" cy="4936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009F902-BAFD-7C3D-2960-C930A8669697}"/>
                  </a:ext>
                </a:extLst>
              </p:cNvPr>
              <p:cNvSpPr txBox="1"/>
              <p:nvPr/>
            </p:nvSpPr>
            <p:spPr>
              <a:xfrm>
                <a:off x="6172200" y="783962"/>
                <a:ext cx="44958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IN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009F902-BAFD-7C3D-2960-C930A8669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783962"/>
                <a:ext cx="449580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Object 12">
            <a:extLst>
              <a:ext uri="{FF2B5EF4-FFF2-40B4-BE49-F238E27FC236}">
                <a16:creationId xmlns:a16="http://schemas.microsoft.com/office/drawing/2014/main" id="{1457F04F-52C1-F655-A747-01A1321FC6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994660"/>
              </p:ext>
            </p:extLst>
          </p:nvPr>
        </p:nvGraphicFramePr>
        <p:xfrm>
          <a:off x="2819970" y="2254913"/>
          <a:ext cx="5467189" cy="528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857500" imgH="279400" progId="Equation.DSMT4">
                  <p:embed/>
                </p:oleObj>
              </mc:Choice>
              <mc:Fallback>
                <p:oleObj name="Equation" r:id="rId14" imgW="2857500" imgH="279400" progId="Equation.DSMT4">
                  <p:embed/>
                  <p:pic>
                    <p:nvPicPr>
                      <p:cNvPr id="14" name="Object 12">
                        <a:extLst>
                          <a:ext uri="{FF2B5EF4-FFF2-40B4-BE49-F238E27FC236}">
                            <a16:creationId xmlns:a16="http://schemas.microsoft.com/office/drawing/2014/main" id="{1457F04F-52C1-F655-A747-01A1321FC6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970" y="2254913"/>
                        <a:ext cx="5467189" cy="5284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DA9CB8EC-CE97-4B74-9B44-38EB486E7C13}"/>
              </a:ext>
            </a:extLst>
          </p:cNvPr>
          <p:cNvSpPr/>
          <p:nvPr/>
        </p:nvSpPr>
        <p:spPr>
          <a:xfrm>
            <a:off x="968101" y="2110984"/>
            <a:ext cx="17988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Since both </a:t>
            </a:r>
          </a:p>
        </p:txBody>
      </p:sp>
      <p:graphicFrame>
        <p:nvGraphicFramePr>
          <p:cNvPr id="42" name="Object 14">
            <a:extLst>
              <a:ext uri="{FF2B5EF4-FFF2-40B4-BE49-F238E27FC236}">
                <a16:creationId xmlns:a16="http://schemas.microsoft.com/office/drawing/2014/main" id="{66B08922-64A8-6517-BDD9-2326649423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570726"/>
              </p:ext>
            </p:extLst>
          </p:nvPr>
        </p:nvGraphicFramePr>
        <p:xfrm>
          <a:off x="1021080" y="2510755"/>
          <a:ext cx="2180612" cy="681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71600" imgH="431800" progId="Equation.DSMT4">
                  <p:embed/>
                </p:oleObj>
              </mc:Choice>
              <mc:Fallback>
                <p:oleObj name="Equation" r:id="rId16" imgW="1371600" imgH="431800" progId="Equation.DSMT4">
                  <p:embed/>
                  <p:pic>
                    <p:nvPicPr>
                      <p:cNvPr id="16" name="Object 14">
                        <a:extLst>
                          <a:ext uri="{FF2B5EF4-FFF2-40B4-BE49-F238E27FC236}">
                            <a16:creationId xmlns:a16="http://schemas.microsoft.com/office/drawing/2014/main" id="{66B08922-64A8-6517-BDD9-2326649423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080" y="2510755"/>
                        <a:ext cx="2180612" cy="6814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544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495" y="307365"/>
            <a:ext cx="5613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What is a Communication system?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1495" y="769030"/>
            <a:ext cx="75814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 transmission of information is called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Information can be exchanged by one-to-one or one-to-many or many-many (Fig. 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It can be wired or wireless (Electronics view)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12912" y="5743264"/>
            <a:ext cx="367565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Fig.1 Basic classification of an  electronic communication system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[4]</a:t>
            </a:r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399" y="2944932"/>
            <a:ext cx="325758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Fig. 2 Basic Information can be transmitted: one-to-many</a:t>
            </a:r>
          </a:p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Ex: Radio Broadcasting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912" y="307365"/>
            <a:ext cx="3518070" cy="24463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23" y="2944932"/>
            <a:ext cx="6648559" cy="37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68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4D3D-3123-E574-AA0E-6511FC494CA1}"/>
              </a:ext>
            </a:extLst>
          </p:cNvPr>
          <p:cNvSpPr txBox="1">
            <a:spLocks/>
          </p:cNvSpPr>
          <p:nvPr/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Verification : Computationally</a:t>
            </a: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C443D-04F0-AA0B-EEAF-F635EE3DD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47" y="1657350"/>
            <a:ext cx="3856516" cy="3127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D9D4A3-B031-BB83-2DA9-0257C2C40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013" y="1809750"/>
            <a:ext cx="3984467" cy="31275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421406-75E6-0C8E-F900-357E0E6E7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030" y="1512571"/>
            <a:ext cx="4248840" cy="3417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4CFBFB-F2F1-12D0-E8A0-7790C90DAE86}"/>
                  </a:ext>
                </a:extLst>
              </p:cNvPr>
              <p:cNvSpPr txBox="1"/>
              <p:nvPr/>
            </p:nvSpPr>
            <p:spPr>
              <a:xfrm>
                <a:off x="750891" y="5523843"/>
                <a:ext cx="73914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i="1">
                    <a:latin typeface="Cambria Math" panose="02040503050406030204" pitchFamily="18" charset="0"/>
                  </a:rPr>
                  <a:t>What will be the response  y[n] for input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IN" sz="2400"/>
                  <a:t> ?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4CFBFB-F2F1-12D0-E8A0-7790C90DA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91" y="5523843"/>
                <a:ext cx="7391400" cy="461665"/>
              </a:xfrm>
              <a:prstGeom prst="rect">
                <a:avLst/>
              </a:prstGeom>
              <a:blipFill>
                <a:blip r:embed="rId5"/>
                <a:stretch>
                  <a:fillRect l="-1237" t="-1315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793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7187"/>
          <a:stretch/>
        </p:blipFill>
        <p:spPr>
          <a:xfrm>
            <a:off x="475988" y="0"/>
            <a:ext cx="11039605" cy="679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2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677" y="463463"/>
            <a:ext cx="1033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rial Black" panose="020B0A04020102020204" pitchFamily="34" charset="0"/>
              </a:rPr>
              <a:t>Why communication engineering for AI?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5677" y="1164921"/>
            <a:ext cx="1157404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Foundational understanding for applying AI models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Ex: Human-machine interaction, Machine-to-machine interaction, Computer Vision, and Natural language processing (NLP)</a:t>
            </a:r>
          </a:p>
          <a:p>
            <a:pPr marL="263525" lvl="1" indent="-263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 Interaction: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Many AI systems are designed to interact with the physical world through sensors and actuators.  </a:t>
            </a:r>
          </a:p>
          <a:p>
            <a:pPr marL="720725" lvl="2" indent="-263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communication engineering principles helps you grasp how these devices convert data into electrical signals and vice versa.  Ex: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3525" lvl="2" indent="-263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 Data Transmission: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engineering knowledge equips you with techniques for optimizing data transmission and minimizing errors. Ex: Autonomous vehicles</a:t>
            </a:r>
          </a:p>
        </p:txBody>
      </p:sp>
    </p:spTree>
    <p:extLst>
      <p:ext uri="{BB962C8B-B14F-4D97-AF65-F5344CB8AC3E}">
        <p14:creationId xmlns:p14="http://schemas.microsoft.com/office/powerpoint/2010/main" val="54885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24625" cy="4095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5" y="3713967"/>
            <a:ext cx="5648854" cy="31440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8482" y="1595374"/>
            <a:ext cx="536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mobile technology</a:t>
            </a:r>
          </a:p>
        </p:txBody>
      </p:sp>
    </p:spTree>
    <p:extLst>
      <p:ext uri="{BB962C8B-B14F-4D97-AF65-F5344CB8AC3E}">
        <p14:creationId xmlns:p14="http://schemas.microsoft.com/office/powerpoint/2010/main" val="177083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5468" y="125259"/>
            <a:ext cx="11574049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Syllabus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1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communication systems, introduction to signals, different types of signals and their characteristics, concept of system, linear time-invariant (LTI) system, sinusoids- concept of frequency, in-phase and quadrature component, bandwidth, pass band and stop band, Introduction to SDR platforms and devices- MATLAB Simulink and GNU radio Companion (GRC), RTL-SDR and </a:t>
            </a:r>
            <a:r>
              <a:rPr lang="en-US" sz="20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Adalm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Pluto. Signal analysis/ spectrum analysis and visualization using SDR tools.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2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 for modulation, analog modulation schemes, amplitude modulation (AM) and its types - AM-DSB-SC, AMDSB-TC, SSB. AM Demodulation schemes, angle modulation- frequency modulation (FM) -Narrowband and wideband, phase modulation, FM demodulation, implementation of analog modulation/demodulation schemes using SDR tools.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3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Quadrature amplitude modulation and demodulation, pulse analog modulation schemes, digital carrier modulation/demodulation Schemes- amplitude shift keying (ASK), frequency shift keying (FSK), phase shift keying (PSK), M-</a:t>
            </a:r>
            <a:r>
              <a:rPr lang="en-US" sz="20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ary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signaling, BPSK, QPSK, implementation of digital modulation/demodulation schemes using SDR tools. Multicarrier modulation- OFDM, MIMO, Prospects of AI in communication system- radio signal or modulation classification.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48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8618" y="1106716"/>
            <a:ext cx="11411212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>
              <a:lnSpc>
                <a:spcPct val="150000"/>
              </a:lnSpc>
              <a:spcAft>
                <a:spcPts val="600"/>
              </a:spcAf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B1. </a:t>
            </a:r>
            <a:r>
              <a:rPr lang="en-US" sz="20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Wyglinski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Alexander M., Robin Getz, Travis Collins, and Di Pu. Software-defined radio for engineers. </a:t>
            </a:r>
            <a:r>
              <a:rPr lang="en-US" sz="20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Artech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House, 2018.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lnSpc>
                <a:spcPct val="150000"/>
              </a:lnSpc>
              <a:spcAft>
                <a:spcPts val="600"/>
              </a:spcAf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B2. </a:t>
            </a:r>
            <a:r>
              <a:rPr lang="en-US" sz="20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Qasim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Chaudhari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Wireless Communications from the Ground Up: An SDR Perspective, 2018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lnSpc>
                <a:spcPct val="150000"/>
              </a:lnSpc>
              <a:spcAft>
                <a:spcPts val="600"/>
              </a:spcAf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B3. Andrew Barron, Software Defined Radio: for Amateur Radio Operators and Shortwave Listeners, 2019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lnSpc>
                <a:spcPct val="150000"/>
              </a:lnSpc>
              <a:spcAft>
                <a:spcPts val="600"/>
              </a:spcAf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B4. C.R. Johnson and W.A. </a:t>
            </a:r>
            <a:r>
              <a:rPr lang="en-US" sz="20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Sethares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Software Receiver Design: Build Your Own Digital Communication System in Five Easy Steps, Cambridge University Press, 2011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lnSpc>
                <a:spcPct val="150000"/>
              </a:lnSpc>
              <a:spcAft>
                <a:spcPts val="600"/>
              </a:spcAf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B5. </a:t>
            </a:r>
            <a:r>
              <a:rPr lang="en-US" sz="20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Proakis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John G., </a:t>
            </a:r>
            <a:r>
              <a:rPr lang="en-US" sz="20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Masoud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Salehi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Gerhard </a:t>
            </a:r>
            <a:r>
              <a:rPr lang="en-US" sz="20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Bauch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Contemporary communication systems using MATLAB. Cengage Learning, 2012.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lnSpc>
                <a:spcPct val="150000"/>
              </a:lnSpc>
              <a:spcAft>
                <a:spcPts val="600"/>
              </a:spcAf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B6. </a:t>
            </a:r>
            <a:r>
              <a:rPr lang="en-US" sz="20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Wyglinski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Alexander M., and Di Pu. Digital communication systems engineering with software defined radio. </a:t>
            </a:r>
            <a:r>
              <a:rPr lang="en-US" sz="20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Artech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House, 2013.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247" y="369255"/>
            <a:ext cx="2836867" cy="587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textbooks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72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729" y="212942"/>
            <a:ext cx="1146131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signals</a:t>
            </a:r>
          </a:p>
          <a:p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a signal?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fundamental quantity of representing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can be of any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Ex: Analog, digital, Sound, temperature, intensity, Pressure, etc..,</a:t>
            </a:r>
          </a:p>
          <a:p>
            <a:endParaRPr lang="en-US" sz="2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152" y="0"/>
            <a:ext cx="3176848" cy="24667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66729"/>
            <a:ext cx="6114397" cy="2757473"/>
          </a:xfrm>
          <a:prstGeom prst="rect">
            <a:avLst/>
          </a:prstGeom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934495"/>
              </p:ext>
            </p:extLst>
          </p:nvPr>
        </p:nvGraphicFramePr>
        <p:xfrm>
          <a:off x="6254951" y="2479156"/>
          <a:ext cx="4552245" cy="2732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344828"/>
            <a:ext cx="4995928" cy="3961477"/>
          </a:xfrm>
          <a:prstGeom prst="rect">
            <a:avLst/>
          </a:prstGeom>
        </p:spPr>
      </p:pic>
      <p:pic>
        <p:nvPicPr>
          <p:cNvPr id="1030" name="Picture 6" descr="The signal channel raw EEG signal and corresponding frequency bands:... |  Download Scientific Diagra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072" y="2344828"/>
            <a:ext cx="6109874" cy="425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02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81797" y="225468"/>
            <a:ext cx="45427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a signal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Amplitude (height)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(width)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Phase (angle)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816" b="6445"/>
          <a:stretch/>
        </p:blipFill>
        <p:spPr>
          <a:xfrm>
            <a:off x="7741085" y="3171759"/>
            <a:ext cx="4450915" cy="36826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590" y="225468"/>
            <a:ext cx="671261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Types of Signals: or classification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1. Analog signal: continuous t and continuous y(t)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 Continuous-time signal: continuous t and discrete y(t)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 Discrete signal: discrete t and continuous y(t)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4. Digital signal: discrete t and discrete t 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w does an analog signal differ from a continuous signal and a digital  signal from a discrete signal? - Quo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90" y="2733741"/>
            <a:ext cx="6917207" cy="412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0436" y="2971704"/>
            <a:ext cx="388307" cy="4001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36846" y="2971704"/>
            <a:ext cx="388307" cy="4001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0436" y="5149787"/>
            <a:ext cx="388307" cy="4001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36845" y="5126830"/>
            <a:ext cx="388307" cy="4001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09630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780" y="0"/>
            <a:ext cx="6411220" cy="34771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8099" y="237995"/>
            <a:ext cx="549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systems</a:t>
            </a:r>
          </a:p>
        </p:txBody>
      </p:sp>
      <p:sp>
        <p:nvSpPr>
          <p:cNvPr id="5" name="Rectangle 4"/>
          <p:cNvSpPr/>
          <p:nvPr/>
        </p:nvSpPr>
        <p:spPr>
          <a:xfrm>
            <a:off x="50104" y="911528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an entity that processes one or more input signals to produce one or more output signals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No. of inputs: SISO, MIMO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Type of signal: Continuous-time system, discrete-time, hybrid system, and digital or analog systems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One-dimensional and multi-dimensional</a:t>
            </a:r>
          </a:p>
          <a:p>
            <a:pPr marL="363538" lvl="1" indent="-363538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Example: Speech recognition system</a:t>
            </a:r>
          </a:p>
          <a:p>
            <a:pPr marL="363538" lvl="1" indent="-363538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Amplification and noise reduction</a:t>
            </a:r>
          </a:p>
          <a:p>
            <a:pPr marL="363538" lvl="1" indent="-363538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ECG abnormalities detection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876" y="4388638"/>
            <a:ext cx="6847124" cy="166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2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Introduction to Communication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Communication system</dc:title>
  <dc:creator>t_sirisha</dc:creator>
  <cp:revision>1</cp:revision>
  <dcterms:created xsi:type="dcterms:W3CDTF">2024-07-06T08:07:33Z</dcterms:created>
  <dcterms:modified xsi:type="dcterms:W3CDTF">2024-07-31T05:51:44Z</dcterms:modified>
</cp:coreProperties>
</file>