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82" r:id="rId14"/>
    <p:sldId id="283" r:id="rId15"/>
    <p:sldId id="271" r:id="rId16"/>
    <p:sldId id="272" r:id="rId17"/>
    <p:sldId id="281"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0" i="0">
                <a:solidFill>
                  <a:srgbClr val="A2123D"/>
                </a:solidFill>
                <a:latin typeface="Georgia"/>
                <a:cs typeface="Georg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1">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6" name="Holder 6"/>
          <p:cNvSpPr>
            <a:spLocks noGrp="1"/>
          </p:cNvSpPr>
          <p:nvPr>
            <p:ph type="sldNum" sz="quarter" idx="7"/>
          </p:nvPr>
        </p:nvSpPr>
        <p:spPr/>
        <p:txBody>
          <a:bodyPr lIns="0" tIns="0" rIns="0" bIns="0"/>
          <a:lstStyle>
            <a:lvl1pPr>
              <a:defRPr sz="1800" b="0" i="0">
                <a:solidFill>
                  <a:srgbClr val="888888"/>
                </a:solidFill>
                <a:latin typeface="Carlito"/>
                <a:cs typeface="Carlito"/>
              </a:defRPr>
            </a:lvl1pPr>
          </a:lstStyle>
          <a:p>
            <a:pPr marL="153670">
              <a:lnSpc>
                <a:spcPts val="181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A2123D"/>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800" b="0" i="1">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6" name="Holder 6"/>
          <p:cNvSpPr>
            <a:spLocks noGrp="1"/>
          </p:cNvSpPr>
          <p:nvPr>
            <p:ph type="sldNum" sz="quarter" idx="7"/>
          </p:nvPr>
        </p:nvSpPr>
        <p:spPr/>
        <p:txBody>
          <a:bodyPr lIns="0" tIns="0" rIns="0" bIns="0"/>
          <a:lstStyle>
            <a:lvl1pPr>
              <a:defRPr sz="1800" b="0" i="0">
                <a:solidFill>
                  <a:srgbClr val="888888"/>
                </a:solidFill>
                <a:latin typeface="Carlito"/>
                <a:cs typeface="Carlito"/>
              </a:defRPr>
            </a:lvl1pPr>
          </a:lstStyle>
          <a:p>
            <a:pPr marL="153670">
              <a:lnSpc>
                <a:spcPts val="181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A2123D"/>
                </a:solidFill>
                <a:latin typeface="Georgia"/>
                <a:cs typeface="Georg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7" name="Holder 7"/>
          <p:cNvSpPr>
            <a:spLocks noGrp="1"/>
          </p:cNvSpPr>
          <p:nvPr>
            <p:ph type="sldNum" sz="quarter" idx="7"/>
          </p:nvPr>
        </p:nvSpPr>
        <p:spPr/>
        <p:txBody>
          <a:bodyPr lIns="0" tIns="0" rIns="0" bIns="0"/>
          <a:lstStyle>
            <a:lvl1pPr>
              <a:defRPr sz="1800" b="0" i="0">
                <a:solidFill>
                  <a:srgbClr val="888888"/>
                </a:solidFill>
                <a:latin typeface="Carlito"/>
                <a:cs typeface="Carlito"/>
              </a:defRPr>
            </a:lvl1pPr>
          </a:lstStyle>
          <a:p>
            <a:pPr marL="153670">
              <a:lnSpc>
                <a:spcPts val="181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A2123D"/>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5" name="Holder 5"/>
          <p:cNvSpPr>
            <a:spLocks noGrp="1"/>
          </p:cNvSpPr>
          <p:nvPr>
            <p:ph type="sldNum" sz="quarter" idx="7"/>
          </p:nvPr>
        </p:nvSpPr>
        <p:spPr/>
        <p:txBody>
          <a:bodyPr lIns="0" tIns="0" rIns="0" bIns="0"/>
          <a:lstStyle>
            <a:lvl1pPr>
              <a:defRPr sz="1800" b="0" i="0">
                <a:solidFill>
                  <a:srgbClr val="888888"/>
                </a:solidFill>
                <a:latin typeface="Carlito"/>
                <a:cs typeface="Carlito"/>
              </a:defRPr>
            </a:lvl1pPr>
          </a:lstStyle>
          <a:p>
            <a:pPr marL="153670">
              <a:lnSpc>
                <a:spcPts val="181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4" name="Holder 4"/>
          <p:cNvSpPr>
            <a:spLocks noGrp="1"/>
          </p:cNvSpPr>
          <p:nvPr>
            <p:ph type="sldNum" sz="quarter" idx="7"/>
          </p:nvPr>
        </p:nvSpPr>
        <p:spPr/>
        <p:txBody>
          <a:bodyPr lIns="0" tIns="0" rIns="0" bIns="0"/>
          <a:lstStyle>
            <a:lvl1pPr>
              <a:defRPr sz="1800" b="0" i="0">
                <a:solidFill>
                  <a:srgbClr val="888888"/>
                </a:solidFill>
                <a:latin typeface="Carlito"/>
                <a:cs typeface="Carlito"/>
              </a:defRPr>
            </a:lvl1pPr>
          </a:lstStyle>
          <a:p>
            <a:pPr marL="153670">
              <a:lnSpc>
                <a:spcPts val="181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370319"/>
            <a:ext cx="12191999" cy="487679"/>
          </a:xfrm>
          <a:prstGeom prst="rect">
            <a:avLst/>
          </a:prstGeom>
        </p:spPr>
      </p:pic>
      <p:pic>
        <p:nvPicPr>
          <p:cNvPr id="17" name="bg object 17"/>
          <p:cNvPicPr/>
          <p:nvPr/>
        </p:nvPicPr>
        <p:blipFill>
          <a:blip r:embed="rId8" cstate="print"/>
          <a:stretch>
            <a:fillRect/>
          </a:stretch>
        </p:blipFill>
        <p:spPr>
          <a:xfrm>
            <a:off x="126492" y="6490714"/>
            <a:ext cx="1781556" cy="313944"/>
          </a:xfrm>
          <a:prstGeom prst="rect">
            <a:avLst/>
          </a:prstGeom>
        </p:spPr>
      </p:pic>
      <p:sp>
        <p:nvSpPr>
          <p:cNvPr id="2" name="Holder 2"/>
          <p:cNvSpPr>
            <a:spLocks noGrp="1"/>
          </p:cNvSpPr>
          <p:nvPr>
            <p:ph type="title"/>
          </p:nvPr>
        </p:nvSpPr>
        <p:spPr>
          <a:xfrm>
            <a:off x="555751" y="193294"/>
            <a:ext cx="10542905" cy="574040"/>
          </a:xfrm>
          <a:prstGeom prst="rect">
            <a:avLst/>
          </a:prstGeom>
        </p:spPr>
        <p:txBody>
          <a:bodyPr wrap="square" lIns="0" tIns="0" rIns="0" bIns="0">
            <a:spAutoFit/>
          </a:bodyPr>
          <a:lstStyle>
            <a:lvl1pPr>
              <a:defRPr sz="3200" b="0" i="0">
                <a:solidFill>
                  <a:srgbClr val="A2123D"/>
                </a:solidFill>
                <a:latin typeface="Georgia"/>
                <a:cs typeface="Georgia"/>
              </a:defRPr>
            </a:lvl1pPr>
          </a:lstStyle>
          <a:p>
            <a:endParaRPr/>
          </a:p>
        </p:txBody>
      </p:sp>
      <p:sp>
        <p:nvSpPr>
          <p:cNvPr id="3" name="Holder 3"/>
          <p:cNvSpPr>
            <a:spLocks noGrp="1"/>
          </p:cNvSpPr>
          <p:nvPr>
            <p:ph type="body" idx="1"/>
          </p:nvPr>
        </p:nvSpPr>
        <p:spPr>
          <a:xfrm>
            <a:off x="6757161" y="1604594"/>
            <a:ext cx="4998720" cy="1732914"/>
          </a:xfrm>
          <a:prstGeom prst="rect">
            <a:avLst/>
          </a:prstGeom>
        </p:spPr>
        <p:txBody>
          <a:bodyPr wrap="square" lIns="0" tIns="0" rIns="0" bIns="0">
            <a:spAutoFit/>
          </a:bodyPr>
          <a:lstStyle>
            <a:lvl1pPr>
              <a:defRPr sz="2800" b="0" i="1">
                <a:solidFill>
                  <a:schemeClr val="bg1"/>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6" name="Holder 6"/>
          <p:cNvSpPr>
            <a:spLocks noGrp="1"/>
          </p:cNvSpPr>
          <p:nvPr>
            <p:ph type="sldNum" sz="quarter" idx="7"/>
          </p:nvPr>
        </p:nvSpPr>
        <p:spPr>
          <a:xfrm>
            <a:off x="11313921" y="6408445"/>
            <a:ext cx="320928" cy="254634"/>
          </a:xfrm>
          <a:prstGeom prst="rect">
            <a:avLst/>
          </a:prstGeom>
        </p:spPr>
        <p:txBody>
          <a:bodyPr wrap="square" lIns="0" tIns="0" rIns="0" bIns="0">
            <a:spAutoFit/>
          </a:bodyPr>
          <a:lstStyle>
            <a:lvl1pPr>
              <a:defRPr sz="1800" b="0" i="0">
                <a:solidFill>
                  <a:srgbClr val="888888"/>
                </a:solidFill>
                <a:latin typeface="Carlito"/>
                <a:cs typeface="Carlito"/>
              </a:defRPr>
            </a:lvl1pPr>
          </a:lstStyle>
          <a:p>
            <a:pPr marL="153670">
              <a:lnSpc>
                <a:spcPts val="181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jp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jp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jpg"/><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jpg"/><Relationship Id="rId7"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1746" y="0"/>
                </a:moveTo>
                <a:lnTo>
                  <a:pt x="0" y="0"/>
                </a:lnTo>
                <a:lnTo>
                  <a:pt x="0" y="6858000"/>
                </a:lnTo>
                <a:lnTo>
                  <a:pt x="12191746" y="6858000"/>
                </a:lnTo>
                <a:lnTo>
                  <a:pt x="12191746" y="0"/>
                </a:lnTo>
                <a:close/>
              </a:path>
            </a:pathLst>
          </a:custGeom>
          <a:solidFill>
            <a:srgbClr val="B8114F"/>
          </a:solidFill>
        </p:spPr>
        <p:txBody>
          <a:bodyPr wrap="square" lIns="0" tIns="0" rIns="0" bIns="0" rtlCol="0"/>
          <a:lstStyle/>
          <a:p>
            <a:endParaRPr/>
          </a:p>
        </p:txBody>
      </p:sp>
      <p:pic>
        <p:nvPicPr>
          <p:cNvPr id="3" name="object 3"/>
          <p:cNvPicPr/>
          <p:nvPr/>
        </p:nvPicPr>
        <p:blipFill>
          <a:blip r:embed="rId2" cstate="print"/>
          <a:stretch>
            <a:fillRect/>
          </a:stretch>
        </p:blipFill>
        <p:spPr>
          <a:xfrm>
            <a:off x="2953511" y="2225579"/>
            <a:ext cx="3451860" cy="1104900"/>
          </a:xfrm>
          <a:prstGeom prst="rect">
            <a:avLst/>
          </a:prstGeom>
        </p:spPr>
      </p:pic>
      <p:sp>
        <p:nvSpPr>
          <p:cNvPr id="4" name="object 4"/>
          <p:cNvSpPr/>
          <p:nvPr/>
        </p:nvSpPr>
        <p:spPr>
          <a:xfrm>
            <a:off x="6554723" y="1792223"/>
            <a:ext cx="0" cy="1637030"/>
          </a:xfrm>
          <a:custGeom>
            <a:avLst/>
            <a:gdLst/>
            <a:ahLst/>
            <a:cxnLst/>
            <a:rect l="l" t="t" r="r" b="b"/>
            <a:pathLst>
              <a:path h="1637029">
                <a:moveTo>
                  <a:pt x="0" y="0"/>
                </a:moveTo>
                <a:lnTo>
                  <a:pt x="0" y="1636522"/>
                </a:lnTo>
              </a:path>
            </a:pathLst>
          </a:custGeom>
          <a:ln w="6350">
            <a:solidFill>
              <a:srgbClr val="FFC000"/>
            </a:solidFill>
          </a:ln>
        </p:spPr>
        <p:txBody>
          <a:bodyPr wrap="square" lIns="0" tIns="0" rIns="0" bIns="0" rtlCol="0"/>
          <a:lstStyle/>
          <a:p>
            <a:endParaRPr/>
          </a:p>
        </p:txBody>
      </p:sp>
      <p:sp>
        <p:nvSpPr>
          <p:cNvPr id="6" name="object 6"/>
          <p:cNvSpPr txBox="1">
            <a:spLocks noGrp="1"/>
          </p:cNvSpPr>
          <p:nvPr>
            <p:ph type="title"/>
          </p:nvPr>
        </p:nvSpPr>
        <p:spPr>
          <a:xfrm>
            <a:off x="2666999" y="452450"/>
            <a:ext cx="8000997" cy="112082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rlito"/>
                <a:cs typeface="Carlito"/>
              </a:rPr>
              <a:t>Machine</a:t>
            </a:r>
            <a:r>
              <a:rPr sz="3600" b="1" spc="-100" dirty="0">
                <a:solidFill>
                  <a:srgbClr val="FFFFFF"/>
                </a:solidFill>
                <a:latin typeface="Carlito"/>
                <a:cs typeface="Carlito"/>
              </a:rPr>
              <a:t> </a:t>
            </a:r>
            <a:r>
              <a:rPr sz="3600" b="1" spc="-10" dirty="0">
                <a:solidFill>
                  <a:srgbClr val="FFFFFF"/>
                </a:solidFill>
                <a:latin typeface="Carlito"/>
                <a:cs typeface="Carlito"/>
              </a:rPr>
              <a:t>Learning</a:t>
            </a:r>
            <a:r>
              <a:rPr lang="en-US" sz="3600" b="1" spc="-10" dirty="0">
                <a:solidFill>
                  <a:srgbClr val="FFFFFF"/>
                </a:solidFill>
                <a:latin typeface="Carlito"/>
                <a:cs typeface="Carlito"/>
              </a:rPr>
              <a:t>-Evaluation Metrics for Classification</a:t>
            </a:r>
            <a:endParaRPr sz="3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53670">
              <a:lnSpc>
                <a:spcPts val="1810"/>
              </a:lnSpc>
            </a:pPr>
            <a:fld id="{81D60167-4931-47E6-BA6A-407CBD079E47}" type="slidenum">
              <a:rPr spc="-50" dirty="0"/>
              <a:t>1</a:t>
            </a:fld>
            <a:endParaRPr spc="-50" dirty="0"/>
          </a:p>
        </p:txBody>
      </p:sp>
      <p:sp>
        <p:nvSpPr>
          <p:cNvPr id="8" name="object 8"/>
          <p:cNvSpPr txBox="1">
            <a:spLocks noGrp="1"/>
          </p:cNvSpPr>
          <p:nvPr>
            <p:ph type="body" idx="1"/>
          </p:nvPr>
        </p:nvSpPr>
        <p:spPr>
          <a:xfrm>
            <a:off x="6757161" y="1604594"/>
            <a:ext cx="4998720" cy="1732914"/>
          </a:xfrm>
          <a:prstGeom prst="rect">
            <a:avLst/>
          </a:prstGeom>
        </p:spPr>
        <p:txBody>
          <a:bodyPr vert="horz" wrap="square" lIns="0" tIns="12065" rIns="0" bIns="0" rtlCol="0">
            <a:spAutoFit/>
          </a:bodyPr>
          <a:lstStyle/>
          <a:p>
            <a:pPr marL="12700" marR="5080">
              <a:lnSpc>
                <a:spcPct val="100000"/>
              </a:lnSpc>
              <a:spcBef>
                <a:spcPts val="95"/>
              </a:spcBef>
            </a:pPr>
            <a:r>
              <a:rPr i="1" dirty="0"/>
              <a:t>Classification</a:t>
            </a:r>
            <a:r>
              <a:rPr i="1" spc="-100" dirty="0"/>
              <a:t> </a:t>
            </a:r>
            <a:r>
              <a:rPr i="1" dirty="0"/>
              <a:t>Evaluation</a:t>
            </a:r>
            <a:r>
              <a:rPr i="1" spc="-90" dirty="0"/>
              <a:t> </a:t>
            </a:r>
            <a:r>
              <a:rPr i="1" dirty="0"/>
              <a:t>metrics</a:t>
            </a:r>
            <a:r>
              <a:rPr i="1" spc="-65" dirty="0"/>
              <a:t> </a:t>
            </a:r>
            <a:r>
              <a:rPr i="1" spc="-25" dirty="0"/>
              <a:t>in</a:t>
            </a:r>
            <a:r>
              <a:rPr spc="-25" dirty="0"/>
              <a:t> </a:t>
            </a:r>
            <a:r>
              <a:rPr dirty="0"/>
              <a:t>Machine</a:t>
            </a:r>
            <a:r>
              <a:rPr spc="-15" dirty="0"/>
              <a:t> </a:t>
            </a:r>
            <a:r>
              <a:rPr spc="-25" dirty="0"/>
              <a:t>Learning-</a:t>
            </a:r>
            <a:r>
              <a:rPr spc="-10" dirty="0"/>
              <a:t>Accuracy, </a:t>
            </a:r>
            <a:r>
              <a:rPr dirty="0"/>
              <a:t>Confusion</a:t>
            </a:r>
            <a:r>
              <a:rPr spc="-65" dirty="0"/>
              <a:t> </a:t>
            </a:r>
            <a:r>
              <a:rPr spc="-10" dirty="0"/>
              <a:t>Matrix-</a:t>
            </a:r>
            <a:r>
              <a:rPr dirty="0"/>
              <a:t>related</a:t>
            </a:r>
            <a:r>
              <a:rPr spc="-50" dirty="0"/>
              <a:t> </a:t>
            </a:r>
            <a:r>
              <a:rPr spc="-10" dirty="0"/>
              <a:t>metrics </a:t>
            </a:r>
            <a:r>
              <a:rPr dirty="0"/>
              <a:t>and</a:t>
            </a:r>
            <a:r>
              <a:rPr spc="-50" dirty="0"/>
              <a:t> </a:t>
            </a:r>
            <a:r>
              <a:rPr dirty="0"/>
              <a:t>ROC</a:t>
            </a:r>
            <a:r>
              <a:rPr spc="-25" dirty="0"/>
              <a:t> </a:t>
            </a:r>
            <a:r>
              <a:rPr spc="-20" dirty="0"/>
              <a:t>curve</a:t>
            </a:r>
          </a:p>
        </p:txBody>
      </p:sp>
      <p:sp>
        <p:nvSpPr>
          <p:cNvPr id="5" name="TextBox 4">
            <a:extLst>
              <a:ext uri="{FF2B5EF4-FFF2-40B4-BE49-F238E27FC236}">
                <a16:creationId xmlns:a16="http://schemas.microsoft.com/office/drawing/2014/main" id="{110E0B7C-388A-665C-ABE7-985C0B41F78F}"/>
              </a:ext>
            </a:extLst>
          </p:cNvPr>
          <p:cNvSpPr txBox="1"/>
          <p:nvPr/>
        </p:nvSpPr>
        <p:spPr>
          <a:xfrm>
            <a:off x="6934200" y="4419600"/>
            <a:ext cx="4267200" cy="1200329"/>
          </a:xfrm>
          <a:prstGeom prst="rect">
            <a:avLst/>
          </a:prstGeom>
          <a:noFill/>
        </p:spPr>
        <p:txBody>
          <a:bodyPr wrap="square" rtlCol="0">
            <a:spAutoFit/>
          </a:bodyPr>
          <a:lstStyle/>
          <a:p>
            <a:r>
              <a:rPr lang="en-US" dirty="0">
                <a:solidFill>
                  <a:schemeClr val="bg1"/>
                </a:solidFill>
              </a:rPr>
              <a:t>Dr. Manju </a:t>
            </a:r>
            <a:r>
              <a:rPr lang="en-US" dirty="0" err="1">
                <a:solidFill>
                  <a:schemeClr val="bg1"/>
                </a:solidFill>
              </a:rPr>
              <a:t>Venugopalan</a:t>
            </a:r>
            <a:endParaRPr lang="en-US" dirty="0">
              <a:solidFill>
                <a:schemeClr val="bg1"/>
              </a:solidFill>
            </a:endParaRPr>
          </a:p>
          <a:p>
            <a:r>
              <a:rPr lang="en-US" dirty="0">
                <a:solidFill>
                  <a:schemeClr val="bg1"/>
                </a:solidFill>
              </a:rPr>
              <a:t>Asst professor (Sr. Gr)</a:t>
            </a:r>
          </a:p>
          <a:p>
            <a:r>
              <a:rPr lang="en-US" dirty="0">
                <a:solidFill>
                  <a:schemeClr val="bg1"/>
                </a:solidFill>
              </a:rPr>
              <a:t>Dept of CSE</a:t>
            </a:r>
          </a:p>
          <a:p>
            <a:r>
              <a:rPr lang="en-US" dirty="0">
                <a:solidFill>
                  <a:schemeClr val="bg1"/>
                </a:solidFill>
              </a:rPr>
              <a:t>Amrita School of Computing, Bengaluru</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b="1" dirty="0">
                <a:latin typeface="Georgia"/>
                <a:cs typeface="Georgia"/>
              </a:rPr>
              <a:t>Precision</a:t>
            </a:r>
            <a:endParaRPr sz="3600" dirty="0">
              <a:latin typeface="Georgia"/>
              <a:cs typeface="Georgia"/>
            </a:endParaRPr>
          </a:p>
        </p:txBody>
      </p:sp>
      <p:sp>
        <p:nvSpPr>
          <p:cNvPr id="3" name="object 3"/>
          <p:cNvSpPr txBox="1"/>
          <p:nvPr/>
        </p:nvSpPr>
        <p:spPr>
          <a:xfrm>
            <a:off x="1082039" y="1010158"/>
            <a:ext cx="10530840" cy="434340"/>
          </a:xfrm>
          <a:prstGeom prst="rect">
            <a:avLst/>
          </a:prstGeom>
          <a:solidFill>
            <a:srgbClr val="FFFF00"/>
          </a:solidFill>
        </p:spPr>
        <p:txBody>
          <a:bodyPr vert="horz" wrap="square" lIns="0" tIns="0" rIns="0" bIns="0" rtlCol="0">
            <a:spAutoFit/>
          </a:bodyPr>
          <a:lstStyle/>
          <a:p>
            <a:pPr>
              <a:lnSpc>
                <a:spcPts val="3240"/>
              </a:lnSpc>
            </a:pPr>
            <a:r>
              <a:rPr sz="2800" dirty="0">
                <a:latin typeface="Carlito"/>
                <a:cs typeface="Carlito"/>
              </a:rPr>
              <a:t>It</a:t>
            </a:r>
            <a:r>
              <a:rPr sz="2800" spc="-45" dirty="0">
                <a:latin typeface="Carlito"/>
                <a:cs typeface="Carlito"/>
              </a:rPr>
              <a:t> </a:t>
            </a:r>
            <a:r>
              <a:rPr sz="2800" dirty="0">
                <a:latin typeface="Carlito"/>
                <a:cs typeface="Carlito"/>
              </a:rPr>
              <a:t>is</a:t>
            </a:r>
            <a:r>
              <a:rPr sz="2800" spc="-50" dirty="0">
                <a:latin typeface="Carlito"/>
                <a:cs typeface="Carlito"/>
              </a:rPr>
              <a:t> </a:t>
            </a:r>
            <a:r>
              <a:rPr sz="2800" dirty="0">
                <a:latin typeface="Carlito"/>
                <a:cs typeface="Carlito"/>
              </a:rPr>
              <a:t>the</a:t>
            </a:r>
            <a:r>
              <a:rPr sz="2800" spc="-35" dirty="0">
                <a:latin typeface="Carlito"/>
                <a:cs typeface="Carlito"/>
              </a:rPr>
              <a:t> </a:t>
            </a:r>
            <a:r>
              <a:rPr sz="2800" dirty="0">
                <a:latin typeface="Carlito"/>
                <a:cs typeface="Carlito"/>
              </a:rPr>
              <a:t>ratio</a:t>
            </a:r>
            <a:r>
              <a:rPr sz="2800" spc="-50" dirty="0">
                <a:latin typeface="Carlito"/>
                <a:cs typeface="Carlito"/>
              </a:rPr>
              <a:t> </a:t>
            </a:r>
            <a:r>
              <a:rPr sz="2800" dirty="0">
                <a:latin typeface="Carlito"/>
                <a:cs typeface="Carlito"/>
              </a:rPr>
              <a:t>of</a:t>
            </a:r>
            <a:r>
              <a:rPr sz="2800" spc="-45" dirty="0">
                <a:latin typeface="Carlito"/>
                <a:cs typeface="Carlito"/>
              </a:rPr>
              <a:t> </a:t>
            </a:r>
            <a:r>
              <a:rPr sz="2800" spc="-10" dirty="0">
                <a:latin typeface="Carlito"/>
                <a:cs typeface="Carlito"/>
              </a:rPr>
              <a:t>True</a:t>
            </a:r>
            <a:r>
              <a:rPr sz="2800" spc="-45" dirty="0">
                <a:latin typeface="Carlito"/>
                <a:cs typeface="Carlito"/>
              </a:rPr>
              <a:t> </a:t>
            </a:r>
            <a:r>
              <a:rPr sz="2800" dirty="0">
                <a:latin typeface="Carlito"/>
                <a:cs typeface="Carlito"/>
              </a:rPr>
              <a:t>Positives</a:t>
            </a:r>
            <a:r>
              <a:rPr sz="2800" spc="-15" dirty="0">
                <a:latin typeface="Carlito"/>
                <a:cs typeface="Carlito"/>
              </a:rPr>
              <a:t> </a:t>
            </a:r>
            <a:r>
              <a:rPr sz="2800" dirty="0">
                <a:latin typeface="Carlito"/>
                <a:cs typeface="Carlito"/>
              </a:rPr>
              <a:t>to</a:t>
            </a:r>
            <a:r>
              <a:rPr sz="2800" spc="-50" dirty="0">
                <a:latin typeface="Carlito"/>
                <a:cs typeface="Carlito"/>
              </a:rPr>
              <a:t> </a:t>
            </a:r>
            <a:r>
              <a:rPr sz="2800" dirty="0">
                <a:latin typeface="Carlito"/>
                <a:cs typeface="Carlito"/>
              </a:rPr>
              <a:t>all</a:t>
            </a:r>
            <a:r>
              <a:rPr sz="2800" spc="-70" dirty="0">
                <a:latin typeface="Carlito"/>
                <a:cs typeface="Carlito"/>
              </a:rPr>
              <a:t> </a:t>
            </a:r>
            <a:r>
              <a:rPr sz="2800" dirty="0">
                <a:latin typeface="Carlito"/>
                <a:cs typeface="Carlito"/>
              </a:rPr>
              <a:t>the</a:t>
            </a:r>
            <a:r>
              <a:rPr sz="2800" spc="-35" dirty="0">
                <a:latin typeface="Carlito"/>
                <a:cs typeface="Carlito"/>
              </a:rPr>
              <a:t> </a:t>
            </a:r>
            <a:r>
              <a:rPr sz="2800" dirty="0">
                <a:latin typeface="Carlito"/>
                <a:cs typeface="Carlito"/>
              </a:rPr>
              <a:t>positives</a:t>
            </a:r>
            <a:r>
              <a:rPr sz="2800" spc="-25" dirty="0">
                <a:latin typeface="Carlito"/>
                <a:cs typeface="Carlito"/>
              </a:rPr>
              <a:t> </a:t>
            </a:r>
            <a:r>
              <a:rPr sz="2800" dirty="0">
                <a:latin typeface="Carlito"/>
                <a:cs typeface="Carlito"/>
              </a:rPr>
              <a:t>predicted</a:t>
            </a:r>
            <a:r>
              <a:rPr sz="2800" spc="-25" dirty="0">
                <a:latin typeface="Carlito"/>
                <a:cs typeface="Carlito"/>
              </a:rPr>
              <a:t> </a:t>
            </a:r>
            <a:r>
              <a:rPr sz="2800" dirty="0">
                <a:latin typeface="Carlito"/>
                <a:cs typeface="Carlito"/>
              </a:rPr>
              <a:t>by</a:t>
            </a:r>
            <a:r>
              <a:rPr sz="2800" spc="-30" dirty="0">
                <a:latin typeface="Carlito"/>
                <a:cs typeface="Carlito"/>
              </a:rPr>
              <a:t> </a:t>
            </a:r>
            <a:r>
              <a:rPr sz="2800" dirty="0">
                <a:latin typeface="Carlito"/>
                <a:cs typeface="Carlito"/>
              </a:rPr>
              <a:t>the</a:t>
            </a:r>
            <a:r>
              <a:rPr sz="2800" spc="-45" dirty="0">
                <a:latin typeface="Carlito"/>
                <a:cs typeface="Carlito"/>
              </a:rPr>
              <a:t> </a:t>
            </a:r>
            <a:r>
              <a:rPr sz="2800" spc="-10" dirty="0">
                <a:latin typeface="Carlito"/>
                <a:cs typeface="Carlito"/>
              </a:rPr>
              <a:t>model.</a:t>
            </a:r>
            <a:endParaRPr sz="2800">
              <a:latin typeface="Carlito"/>
              <a:cs typeface="Carlito"/>
            </a:endParaRPr>
          </a:p>
        </p:txBody>
      </p:sp>
      <p:sp>
        <p:nvSpPr>
          <p:cNvPr id="4" name="object 4"/>
          <p:cNvSpPr txBox="1"/>
          <p:nvPr/>
        </p:nvSpPr>
        <p:spPr>
          <a:xfrm>
            <a:off x="612140" y="767821"/>
            <a:ext cx="10340975" cy="1946910"/>
          </a:xfrm>
          <a:prstGeom prst="rect">
            <a:avLst/>
          </a:prstGeom>
        </p:spPr>
        <p:txBody>
          <a:bodyPr vert="horz" wrap="square" lIns="0" tIns="226695" rIns="0" bIns="0" rtlCol="0">
            <a:spAutoFit/>
          </a:bodyPr>
          <a:lstStyle/>
          <a:p>
            <a:pPr marL="12700">
              <a:lnSpc>
                <a:spcPct val="100000"/>
              </a:lnSpc>
              <a:spcBef>
                <a:spcPts val="1785"/>
              </a:spcBef>
            </a:pPr>
            <a:r>
              <a:rPr sz="2800" spc="-50" dirty="0">
                <a:latin typeface="Arial"/>
                <a:cs typeface="Arial"/>
              </a:rPr>
              <a:t>•</a:t>
            </a:r>
            <a:endParaRPr sz="2800">
              <a:latin typeface="Arial"/>
              <a:cs typeface="Arial"/>
            </a:endParaRPr>
          </a:p>
          <a:p>
            <a:pPr marL="469265" indent="-456565">
              <a:lnSpc>
                <a:spcPct val="100000"/>
              </a:lnSpc>
              <a:spcBef>
                <a:spcPts val="1680"/>
              </a:spcBef>
              <a:buFont typeface="Arial"/>
              <a:buChar char="•"/>
              <a:tabLst>
                <a:tab pos="469265" algn="l"/>
              </a:tabLst>
            </a:pPr>
            <a:r>
              <a:rPr sz="2800" dirty="0">
                <a:latin typeface="Carlito"/>
                <a:cs typeface="Carlito"/>
              </a:rPr>
              <a:t>It</a:t>
            </a:r>
            <a:r>
              <a:rPr sz="2800" spc="-60" dirty="0">
                <a:latin typeface="Carlito"/>
                <a:cs typeface="Carlito"/>
              </a:rPr>
              <a:t> </a:t>
            </a:r>
            <a:r>
              <a:rPr sz="2800" dirty="0">
                <a:latin typeface="Carlito"/>
                <a:cs typeface="Carlito"/>
              </a:rPr>
              <a:t>is</a:t>
            </a:r>
            <a:r>
              <a:rPr sz="2800" spc="-65" dirty="0">
                <a:latin typeface="Carlito"/>
                <a:cs typeface="Carlito"/>
              </a:rPr>
              <a:t> </a:t>
            </a:r>
            <a:r>
              <a:rPr sz="2800" dirty="0">
                <a:latin typeface="Carlito"/>
                <a:cs typeface="Carlito"/>
              </a:rPr>
              <a:t>useful</a:t>
            </a:r>
            <a:r>
              <a:rPr sz="2800" spc="-30" dirty="0">
                <a:latin typeface="Carlito"/>
                <a:cs typeface="Carlito"/>
              </a:rPr>
              <a:t> </a:t>
            </a:r>
            <a:r>
              <a:rPr sz="2800" dirty="0">
                <a:latin typeface="Carlito"/>
                <a:cs typeface="Carlito"/>
              </a:rPr>
              <a:t>for</a:t>
            </a:r>
            <a:r>
              <a:rPr sz="2800" spc="-65" dirty="0">
                <a:latin typeface="Carlito"/>
                <a:cs typeface="Carlito"/>
              </a:rPr>
              <a:t> </a:t>
            </a:r>
            <a:r>
              <a:rPr sz="2800" dirty="0">
                <a:latin typeface="Carlito"/>
                <a:cs typeface="Carlito"/>
              </a:rPr>
              <a:t>the</a:t>
            </a:r>
            <a:r>
              <a:rPr sz="2800" spc="-50" dirty="0">
                <a:latin typeface="Carlito"/>
                <a:cs typeface="Carlito"/>
              </a:rPr>
              <a:t> </a:t>
            </a:r>
            <a:r>
              <a:rPr sz="2800" spc="-10" dirty="0">
                <a:latin typeface="Carlito"/>
                <a:cs typeface="Carlito"/>
              </a:rPr>
              <a:t>skewed</a:t>
            </a:r>
            <a:r>
              <a:rPr sz="2800" spc="-65" dirty="0">
                <a:latin typeface="Carlito"/>
                <a:cs typeface="Carlito"/>
              </a:rPr>
              <a:t> </a:t>
            </a:r>
            <a:r>
              <a:rPr sz="2800" dirty="0">
                <a:latin typeface="Carlito"/>
                <a:cs typeface="Carlito"/>
              </a:rPr>
              <a:t>and</a:t>
            </a:r>
            <a:r>
              <a:rPr sz="2800" spc="-50" dirty="0">
                <a:latin typeface="Carlito"/>
                <a:cs typeface="Carlito"/>
              </a:rPr>
              <a:t> </a:t>
            </a:r>
            <a:r>
              <a:rPr sz="2800" dirty="0">
                <a:latin typeface="Carlito"/>
                <a:cs typeface="Carlito"/>
              </a:rPr>
              <a:t>unbalanced</a:t>
            </a:r>
            <a:r>
              <a:rPr sz="2800" spc="-15" dirty="0">
                <a:latin typeface="Carlito"/>
                <a:cs typeface="Carlito"/>
              </a:rPr>
              <a:t> </a:t>
            </a:r>
            <a:r>
              <a:rPr sz="2800" spc="-10" dirty="0">
                <a:latin typeface="Carlito"/>
                <a:cs typeface="Carlito"/>
              </a:rPr>
              <a:t>dataset.</a:t>
            </a:r>
            <a:endParaRPr sz="2800">
              <a:latin typeface="Carlito"/>
              <a:cs typeface="Carlito"/>
            </a:endParaRPr>
          </a:p>
          <a:p>
            <a:pPr marL="469265" indent="-456565">
              <a:lnSpc>
                <a:spcPct val="100000"/>
              </a:lnSpc>
              <a:spcBef>
                <a:spcPts val="1680"/>
              </a:spcBef>
              <a:buFont typeface="Arial"/>
              <a:buChar char="•"/>
              <a:tabLst>
                <a:tab pos="469265" algn="l"/>
              </a:tabLst>
            </a:pPr>
            <a:r>
              <a:rPr sz="2800" dirty="0">
                <a:latin typeface="Carlito"/>
                <a:cs typeface="Carlito"/>
              </a:rPr>
              <a:t>The</a:t>
            </a:r>
            <a:r>
              <a:rPr sz="2800" spc="-35" dirty="0">
                <a:latin typeface="Carlito"/>
                <a:cs typeface="Carlito"/>
              </a:rPr>
              <a:t> </a:t>
            </a:r>
            <a:r>
              <a:rPr sz="2800" dirty="0">
                <a:latin typeface="Carlito"/>
                <a:cs typeface="Carlito"/>
              </a:rPr>
              <a:t>more</a:t>
            </a:r>
            <a:r>
              <a:rPr sz="2800" spc="-40" dirty="0">
                <a:latin typeface="Carlito"/>
                <a:cs typeface="Carlito"/>
              </a:rPr>
              <a:t> </a:t>
            </a:r>
            <a:r>
              <a:rPr sz="2800" dirty="0">
                <a:latin typeface="Carlito"/>
                <a:cs typeface="Carlito"/>
              </a:rPr>
              <a:t>False</a:t>
            </a:r>
            <a:r>
              <a:rPr sz="2800" spc="-30" dirty="0">
                <a:latin typeface="Carlito"/>
                <a:cs typeface="Carlito"/>
              </a:rPr>
              <a:t> </a:t>
            </a:r>
            <a:r>
              <a:rPr sz="2800" dirty="0">
                <a:latin typeface="Carlito"/>
                <a:cs typeface="Carlito"/>
              </a:rPr>
              <a:t>positives</a:t>
            </a:r>
            <a:r>
              <a:rPr sz="2800" spc="-15" dirty="0">
                <a:latin typeface="Carlito"/>
                <a:cs typeface="Carlito"/>
              </a:rPr>
              <a:t> </a:t>
            </a:r>
            <a:r>
              <a:rPr sz="2800" dirty="0">
                <a:latin typeface="Carlito"/>
                <a:cs typeface="Carlito"/>
              </a:rPr>
              <a:t>the</a:t>
            </a:r>
            <a:r>
              <a:rPr sz="2800" spc="-30" dirty="0">
                <a:latin typeface="Carlito"/>
                <a:cs typeface="Carlito"/>
              </a:rPr>
              <a:t> </a:t>
            </a:r>
            <a:r>
              <a:rPr sz="2800" dirty="0">
                <a:latin typeface="Carlito"/>
                <a:cs typeface="Carlito"/>
              </a:rPr>
              <a:t>model</a:t>
            </a:r>
            <a:r>
              <a:rPr sz="2800" spc="-35" dirty="0">
                <a:latin typeface="Carlito"/>
                <a:cs typeface="Carlito"/>
              </a:rPr>
              <a:t> </a:t>
            </a:r>
            <a:r>
              <a:rPr sz="2800" dirty="0">
                <a:latin typeface="Carlito"/>
                <a:cs typeface="Carlito"/>
              </a:rPr>
              <a:t>predicts, the</a:t>
            </a:r>
            <a:r>
              <a:rPr sz="2800" spc="-35" dirty="0">
                <a:latin typeface="Carlito"/>
                <a:cs typeface="Carlito"/>
              </a:rPr>
              <a:t> </a:t>
            </a:r>
            <a:r>
              <a:rPr sz="2800" dirty="0">
                <a:latin typeface="Carlito"/>
                <a:cs typeface="Carlito"/>
              </a:rPr>
              <a:t>lower</a:t>
            </a:r>
            <a:r>
              <a:rPr sz="2800" spc="-40" dirty="0">
                <a:latin typeface="Carlito"/>
                <a:cs typeface="Carlito"/>
              </a:rPr>
              <a:t> </a:t>
            </a:r>
            <a:r>
              <a:rPr sz="2800" dirty="0">
                <a:latin typeface="Carlito"/>
                <a:cs typeface="Carlito"/>
              </a:rPr>
              <a:t>the</a:t>
            </a:r>
            <a:r>
              <a:rPr sz="2800" spc="-25" dirty="0">
                <a:latin typeface="Carlito"/>
                <a:cs typeface="Carlito"/>
              </a:rPr>
              <a:t> </a:t>
            </a:r>
            <a:r>
              <a:rPr sz="2800" spc="-10" dirty="0">
                <a:latin typeface="Carlito"/>
                <a:cs typeface="Carlito"/>
              </a:rPr>
              <a:t>precision</a:t>
            </a:r>
            <a:endParaRPr sz="2800">
              <a:latin typeface="Carlito"/>
              <a:cs typeface="Carlito"/>
            </a:endParaRPr>
          </a:p>
        </p:txBody>
      </p:sp>
      <p:grpSp>
        <p:nvGrpSpPr>
          <p:cNvPr id="5" name="object 5"/>
          <p:cNvGrpSpPr/>
          <p:nvPr/>
        </p:nvGrpSpPr>
        <p:grpSpPr>
          <a:xfrm>
            <a:off x="496823" y="3124200"/>
            <a:ext cx="6212205" cy="1651000"/>
            <a:chOff x="496823" y="3124200"/>
            <a:chExt cx="6212205" cy="1651000"/>
          </a:xfrm>
        </p:grpSpPr>
        <p:pic>
          <p:nvPicPr>
            <p:cNvPr id="6" name="object 6"/>
            <p:cNvPicPr/>
            <p:nvPr/>
          </p:nvPicPr>
          <p:blipFill>
            <a:blip r:embed="rId2" cstate="print"/>
            <a:stretch>
              <a:fillRect/>
            </a:stretch>
          </p:blipFill>
          <p:spPr>
            <a:xfrm>
              <a:off x="496823" y="3124200"/>
              <a:ext cx="6211824" cy="1650492"/>
            </a:xfrm>
            <a:prstGeom prst="rect">
              <a:avLst/>
            </a:prstGeom>
          </p:spPr>
        </p:pic>
        <p:pic>
          <p:nvPicPr>
            <p:cNvPr id="7" name="object 7"/>
            <p:cNvPicPr/>
            <p:nvPr/>
          </p:nvPicPr>
          <p:blipFill>
            <a:blip r:embed="rId3" cstate="print"/>
            <a:stretch>
              <a:fillRect/>
            </a:stretch>
          </p:blipFill>
          <p:spPr>
            <a:xfrm>
              <a:off x="4962525" y="4439666"/>
              <a:ext cx="739901" cy="153669"/>
            </a:xfrm>
            <a:prstGeom prst="rect">
              <a:avLst/>
            </a:prstGeom>
          </p:spPr>
        </p:pic>
      </p:grpSp>
      <p:grpSp>
        <p:nvGrpSpPr>
          <p:cNvPr id="8" name="object 8"/>
          <p:cNvGrpSpPr/>
          <p:nvPr/>
        </p:nvGrpSpPr>
        <p:grpSpPr>
          <a:xfrm>
            <a:off x="7097937" y="2765881"/>
            <a:ext cx="4112260" cy="2597150"/>
            <a:chOff x="7097937" y="2765881"/>
            <a:chExt cx="4112260" cy="2597150"/>
          </a:xfrm>
        </p:grpSpPr>
        <p:pic>
          <p:nvPicPr>
            <p:cNvPr id="9" name="object 9"/>
            <p:cNvPicPr/>
            <p:nvPr/>
          </p:nvPicPr>
          <p:blipFill>
            <a:blip r:embed="rId4" cstate="print"/>
            <a:stretch>
              <a:fillRect/>
            </a:stretch>
          </p:blipFill>
          <p:spPr>
            <a:xfrm>
              <a:off x="7097937" y="2765881"/>
              <a:ext cx="3945393" cy="2597074"/>
            </a:xfrm>
            <a:prstGeom prst="rect">
              <a:avLst/>
            </a:prstGeom>
          </p:spPr>
        </p:pic>
        <p:pic>
          <p:nvPicPr>
            <p:cNvPr id="10" name="object 10"/>
            <p:cNvPicPr/>
            <p:nvPr/>
          </p:nvPicPr>
          <p:blipFill>
            <a:blip r:embed="rId5" cstate="print"/>
            <a:stretch>
              <a:fillRect/>
            </a:stretch>
          </p:blipFill>
          <p:spPr>
            <a:xfrm>
              <a:off x="8096884" y="3529965"/>
              <a:ext cx="3112795" cy="995680"/>
            </a:xfrm>
            <a:prstGeom prst="rect">
              <a:avLst/>
            </a:prstGeom>
          </p:spPr>
        </p:pic>
      </p:grpSp>
      <p:sp>
        <p:nvSpPr>
          <p:cNvPr id="11" name="object 11"/>
          <p:cNvSpPr txBox="1"/>
          <p:nvPr/>
        </p:nvSpPr>
        <p:spPr>
          <a:xfrm>
            <a:off x="723391" y="5429808"/>
            <a:ext cx="10343515" cy="878840"/>
          </a:xfrm>
          <a:prstGeom prst="rect">
            <a:avLst/>
          </a:prstGeom>
        </p:spPr>
        <p:txBody>
          <a:bodyPr vert="horz" wrap="square" lIns="0" tIns="12065" rIns="0" bIns="0" rtlCol="0">
            <a:spAutoFit/>
          </a:bodyPr>
          <a:lstStyle/>
          <a:p>
            <a:pPr marL="469265" marR="5080" indent="-457200">
              <a:lnSpc>
                <a:spcPct val="100000"/>
              </a:lnSpc>
              <a:spcBef>
                <a:spcPts val="95"/>
              </a:spcBef>
              <a:buFont typeface="Arial"/>
              <a:buChar char="•"/>
              <a:tabLst>
                <a:tab pos="469265" algn="l"/>
              </a:tabLst>
            </a:pPr>
            <a:r>
              <a:rPr sz="2800" dirty="0">
                <a:latin typeface="Carlito"/>
                <a:cs typeface="Carlito"/>
              </a:rPr>
              <a:t>The</a:t>
            </a:r>
            <a:r>
              <a:rPr sz="2800" spc="-65" dirty="0">
                <a:latin typeface="Carlito"/>
                <a:cs typeface="Carlito"/>
              </a:rPr>
              <a:t> </a:t>
            </a:r>
            <a:r>
              <a:rPr sz="2800" dirty="0">
                <a:latin typeface="Carlito"/>
                <a:cs typeface="Carlito"/>
              </a:rPr>
              <a:t>precision</a:t>
            </a:r>
            <a:r>
              <a:rPr sz="2800" spc="-35" dirty="0">
                <a:latin typeface="Carlito"/>
                <a:cs typeface="Carlito"/>
              </a:rPr>
              <a:t> </a:t>
            </a:r>
            <a:r>
              <a:rPr sz="2800" spc="-10" dirty="0">
                <a:latin typeface="Carlito"/>
                <a:cs typeface="Carlito"/>
              </a:rPr>
              <a:t>considers</a:t>
            </a:r>
            <a:r>
              <a:rPr sz="2800" spc="-35" dirty="0">
                <a:latin typeface="Carlito"/>
                <a:cs typeface="Carlito"/>
              </a:rPr>
              <a:t> </a:t>
            </a:r>
            <a:r>
              <a:rPr sz="2800" dirty="0">
                <a:latin typeface="Carlito"/>
                <a:cs typeface="Carlito"/>
              </a:rPr>
              <a:t>when</a:t>
            </a:r>
            <a:r>
              <a:rPr sz="2800" spc="-60" dirty="0">
                <a:latin typeface="Carlito"/>
                <a:cs typeface="Carlito"/>
              </a:rPr>
              <a:t> </a:t>
            </a:r>
            <a:r>
              <a:rPr sz="2800" dirty="0">
                <a:latin typeface="Carlito"/>
                <a:cs typeface="Carlito"/>
              </a:rPr>
              <a:t>a</a:t>
            </a:r>
            <a:r>
              <a:rPr sz="2800" spc="-60" dirty="0">
                <a:latin typeface="Carlito"/>
                <a:cs typeface="Carlito"/>
              </a:rPr>
              <a:t> </a:t>
            </a:r>
            <a:r>
              <a:rPr sz="2800" dirty="0">
                <a:latin typeface="Carlito"/>
                <a:cs typeface="Carlito"/>
              </a:rPr>
              <a:t>sample</a:t>
            </a:r>
            <a:r>
              <a:rPr sz="2800" spc="-55" dirty="0">
                <a:latin typeface="Carlito"/>
                <a:cs typeface="Carlito"/>
              </a:rPr>
              <a:t> </a:t>
            </a:r>
            <a:r>
              <a:rPr sz="2800" dirty="0">
                <a:latin typeface="Carlito"/>
                <a:cs typeface="Carlito"/>
              </a:rPr>
              <a:t>is</a:t>
            </a:r>
            <a:r>
              <a:rPr sz="2800" spc="-65" dirty="0">
                <a:latin typeface="Carlito"/>
                <a:cs typeface="Carlito"/>
              </a:rPr>
              <a:t> </a:t>
            </a:r>
            <a:r>
              <a:rPr sz="2800" dirty="0">
                <a:latin typeface="Carlito"/>
                <a:cs typeface="Carlito"/>
              </a:rPr>
              <a:t>classified</a:t>
            </a:r>
            <a:r>
              <a:rPr sz="2800" spc="-55" dirty="0">
                <a:latin typeface="Carlito"/>
                <a:cs typeface="Carlito"/>
              </a:rPr>
              <a:t> </a:t>
            </a:r>
            <a:r>
              <a:rPr sz="2800" dirty="0">
                <a:latin typeface="Carlito"/>
                <a:cs typeface="Carlito"/>
              </a:rPr>
              <a:t>as</a:t>
            </a:r>
            <a:r>
              <a:rPr sz="2800" spc="-65" dirty="0">
                <a:latin typeface="Carlito"/>
                <a:cs typeface="Carlito"/>
              </a:rPr>
              <a:t> </a:t>
            </a:r>
            <a:r>
              <a:rPr sz="2800" dirty="0">
                <a:latin typeface="Carlito"/>
                <a:cs typeface="Carlito"/>
              </a:rPr>
              <a:t>Positive,</a:t>
            </a:r>
            <a:r>
              <a:rPr sz="2800" spc="-45" dirty="0">
                <a:latin typeface="Carlito"/>
                <a:cs typeface="Carlito"/>
              </a:rPr>
              <a:t> </a:t>
            </a:r>
            <a:r>
              <a:rPr sz="2800" dirty="0">
                <a:latin typeface="Carlito"/>
                <a:cs typeface="Carlito"/>
              </a:rPr>
              <a:t>but</a:t>
            </a:r>
            <a:r>
              <a:rPr sz="2800" spc="-50" dirty="0">
                <a:latin typeface="Carlito"/>
                <a:cs typeface="Carlito"/>
              </a:rPr>
              <a:t> </a:t>
            </a:r>
            <a:r>
              <a:rPr sz="2800" spc="-25" dirty="0">
                <a:latin typeface="Carlito"/>
                <a:cs typeface="Carlito"/>
              </a:rPr>
              <a:t>it </a:t>
            </a:r>
            <a:r>
              <a:rPr sz="2800" dirty="0">
                <a:latin typeface="Carlito"/>
                <a:cs typeface="Carlito"/>
              </a:rPr>
              <a:t>does</a:t>
            </a:r>
            <a:r>
              <a:rPr sz="2800" spc="-70" dirty="0">
                <a:latin typeface="Carlito"/>
                <a:cs typeface="Carlito"/>
              </a:rPr>
              <a:t> </a:t>
            </a:r>
            <a:r>
              <a:rPr sz="2800" dirty="0">
                <a:latin typeface="Carlito"/>
                <a:cs typeface="Carlito"/>
              </a:rPr>
              <a:t>not</a:t>
            </a:r>
            <a:r>
              <a:rPr sz="2800" spc="-60" dirty="0">
                <a:latin typeface="Carlito"/>
                <a:cs typeface="Carlito"/>
              </a:rPr>
              <a:t> </a:t>
            </a:r>
            <a:r>
              <a:rPr sz="2800" dirty="0">
                <a:latin typeface="Carlito"/>
                <a:cs typeface="Carlito"/>
              </a:rPr>
              <a:t>care</a:t>
            </a:r>
            <a:r>
              <a:rPr sz="2800" spc="-65" dirty="0">
                <a:latin typeface="Carlito"/>
                <a:cs typeface="Carlito"/>
              </a:rPr>
              <a:t> </a:t>
            </a:r>
            <a:r>
              <a:rPr sz="2800" dirty="0">
                <a:latin typeface="Carlito"/>
                <a:cs typeface="Carlito"/>
              </a:rPr>
              <a:t>about</a:t>
            </a:r>
            <a:r>
              <a:rPr sz="2800" spc="-60" dirty="0">
                <a:latin typeface="Carlito"/>
                <a:cs typeface="Carlito"/>
              </a:rPr>
              <a:t> </a:t>
            </a:r>
            <a:r>
              <a:rPr sz="2800" dirty="0">
                <a:latin typeface="Carlito"/>
                <a:cs typeface="Carlito"/>
              </a:rPr>
              <a:t>correctly</a:t>
            </a:r>
            <a:r>
              <a:rPr sz="2800" spc="-65" dirty="0">
                <a:latin typeface="Carlito"/>
                <a:cs typeface="Carlito"/>
              </a:rPr>
              <a:t> </a:t>
            </a:r>
            <a:r>
              <a:rPr sz="2800" dirty="0">
                <a:latin typeface="Carlito"/>
                <a:cs typeface="Carlito"/>
              </a:rPr>
              <a:t>classifying</a:t>
            </a:r>
            <a:r>
              <a:rPr sz="2800" spc="-70" dirty="0">
                <a:latin typeface="Carlito"/>
                <a:cs typeface="Carlito"/>
              </a:rPr>
              <a:t> </a:t>
            </a:r>
            <a:r>
              <a:rPr sz="2800" dirty="0">
                <a:latin typeface="Carlito"/>
                <a:cs typeface="Carlito"/>
              </a:rPr>
              <a:t>all</a:t>
            </a:r>
            <a:r>
              <a:rPr sz="2800" spc="-80" dirty="0">
                <a:latin typeface="Carlito"/>
                <a:cs typeface="Carlito"/>
              </a:rPr>
              <a:t> </a:t>
            </a:r>
            <a:r>
              <a:rPr sz="2800" dirty="0">
                <a:latin typeface="Carlito"/>
                <a:cs typeface="Carlito"/>
              </a:rPr>
              <a:t>positive</a:t>
            </a:r>
            <a:r>
              <a:rPr sz="2800" spc="-50" dirty="0">
                <a:latin typeface="Carlito"/>
                <a:cs typeface="Carlito"/>
              </a:rPr>
              <a:t> </a:t>
            </a:r>
            <a:r>
              <a:rPr sz="2800" spc="-10" dirty="0">
                <a:latin typeface="Carlito"/>
                <a:cs typeface="Carlito"/>
              </a:rPr>
              <a:t>samples</a:t>
            </a:r>
            <a:endParaRPr sz="2800">
              <a:latin typeface="Carlito"/>
              <a:cs typeface="Carlito"/>
            </a:endParaRPr>
          </a:p>
        </p:txBody>
      </p:sp>
      <p:pic>
        <p:nvPicPr>
          <p:cNvPr id="12" name="object 12"/>
          <p:cNvPicPr/>
          <p:nvPr/>
        </p:nvPicPr>
        <p:blipFill>
          <a:blip r:embed="rId6" cstate="print"/>
          <a:stretch>
            <a:fillRect/>
          </a:stretch>
        </p:blipFill>
        <p:spPr>
          <a:xfrm>
            <a:off x="10862157" y="5654598"/>
            <a:ext cx="957502" cy="488950"/>
          </a:xfrm>
          <a:prstGeom prst="rect">
            <a:avLst/>
          </a:prstGeom>
        </p:spPr>
      </p:pic>
      <p:sp>
        <p:nvSpPr>
          <p:cNvPr id="13" name="object 13"/>
          <p:cNvSpPr txBox="1"/>
          <p:nvPr/>
        </p:nvSpPr>
        <p:spPr>
          <a:xfrm>
            <a:off x="11339321" y="6408445"/>
            <a:ext cx="257175" cy="254635"/>
          </a:xfrm>
          <a:prstGeom prst="rect">
            <a:avLst/>
          </a:prstGeom>
        </p:spPr>
        <p:txBody>
          <a:bodyPr vert="horz" wrap="square" lIns="0" tIns="0" rIns="0" bIns="0" rtlCol="0">
            <a:spAutoFit/>
          </a:bodyPr>
          <a:lstStyle/>
          <a:p>
            <a:pPr marL="12700">
              <a:lnSpc>
                <a:spcPts val="1810"/>
              </a:lnSpc>
            </a:pPr>
            <a:r>
              <a:rPr sz="1800" spc="-25" dirty="0">
                <a:solidFill>
                  <a:srgbClr val="888888"/>
                </a:solidFill>
                <a:latin typeface="Carlito"/>
                <a:cs typeface="Carlito"/>
              </a:rPr>
              <a:t>10</a:t>
            </a:r>
            <a:endParaRPr sz="180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 y="260349"/>
            <a:ext cx="9773920" cy="635000"/>
          </a:xfrm>
          <a:prstGeom prst="rect">
            <a:avLst/>
          </a:prstGeom>
        </p:spPr>
        <p:txBody>
          <a:bodyPr vert="horz" wrap="square" lIns="0" tIns="12065" rIns="0" bIns="0" rtlCol="0">
            <a:spAutoFit/>
          </a:bodyPr>
          <a:lstStyle/>
          <a:p>
            <a:pPr marL="12700">
              <a:lnSpc>
                <a:spcPct val="100000"/>
              </a:lnSpc>
              <a:spcBef>
                <a:spcPts val="95"/>
              </a:spcBef>
            </a:pPr>
            <a:r>
              <a:rPr sz="4000" b="1" dirty="0">
                <a:solidFill>
                  <a:srgbClr val="C00000"/>
                </a:solidFill>
                <a:latin typeface="Carlito"/>
                <a:cs typeface="Carlito"/>
              </a:rPr>
              <a:t>Recall</a:t>
            </a:r>
            <a:r>
              <a:rPr sz="4000" b="1" spc="-95" dirty="0">
                <a:solidFill>
                  <a:srgbClr val="C00000"/>
                </a:solidFill>
                <a:latin typeface="Carlito"/>
                <a:cs typeface="Carlito"/>
              </a:rPr>
              <a:t> </a:t>
            </a:r>
            <a:endParaRPr sz="4000" dirty="0">
              <a:latin typeface="Carlito"/>
              <a:cs typeface="Carlito"/>
            </a:endParaRPr>
          </a:p>
        </p:txBody>
      </p:sp>
      <p:sp>
        <p:nvSpPr>
          <p:cNvPr id="3" name="object 3"/>
          <p:cNvSpPr txBox="1"/>
          <p:nvPr/>
        </p:nvSpPr>
        <p:spPr>
          <a:xfrm>
            <a:off x="612140" y="1104976"/>
            <a:ext cx="132715" cy="391795"/>
          </a:xfrm>
          <a:prstGeom prst="rect">
            <a:avLst/>
          </a:prstGeom>
        </p:spPr>
        <p:txBody>
          <a:bodyPr vert="horz" wrap="square" lIns="0" tIns="12700" rIns="0" bIns="0" rtlCol="0">
            <a:spAutoFit/>
          </a:bodyPr>
          <a:lstStyle/>
          <a:p>
            <a:pPr marL="12700">
              <a:lnSpc>
                <a:spcPct val="100000"/>
              </a:lnSpc>
              <a:spcBef>
                <a:spcPts val="100"/>
              </a:spcBef>
            </a:pPr>
            <a:r>
              <a:rPr sz="2400" spc="-50" dirty="0">
                <a:latin typeface="Arial"/>
                <a:cs typeface="Arial"/>
              </a:rPr>
              <a:t>•</a:t>
            </a:r>
            <a:endParaRPr sz="2400">
              <a:latin typeface="Arial"/>
              <a:cs typeface="Arial"/>
            </a:endParaRPr>
          </a:p>
        </p:txBody>
      </p:sp>
      <p:sp>
        <p:nvSpPr>
          <p:cNvPr id="4" name="object 4"/>
          <p:cNvSpPr txBox="1"/>
          <p:nvPr/>
        </p:nvSpPr>
        <p:spPr>
          <a:xfrm>
            <a:off x="911352" y="1131442"/>
            <a:ext cx="7954645" cy="372110"/>
          </a:xfrm>
          <a:prstGeom prst="rect">
            <a:avLst/>
          </a:prstGeom>
          <a:solidFill>
            <a:srgbClr val="FFFF00"/>
          </a:solidFill>
        </p:spPr>
        <p:txBody>
          <a:bodyPr vert="horz" wrap="square" lIns="0" tIns="0" rIns="0" bIns="0" rtlCol="0">
            <a:spAutoFit/>
          </a:bodyPr>
          <a:lstStyle/>
          <a:p>
            <a:pPr>
              <a:lnSpc>
                <a:spcPts val="2775"/>
              </a:lnSpc>
            </a:pPr>
            <a:r>
              <a:rPr sz="2400" dirty="0">
                <a:latin typeface="Carlito"/>
                <a:cs typeface="Carlito"/>
              </a:rPr>
              <a:t>It</a:t>
            </a:r>
            <a:r>
              <a:rPr sz="2400" spc="-55" dirty="0">
                <a:latin typeface="Carlito"/>
                <a:cs typeface="Carlito"/>
              </a:rPr>
              <a:t> </a:t>
            </a:r>
            <a:r>
              <a:rPr sz="2400" dirty="0">
                <a:latin typeface="Carlito"/>
                <a:cs typeface="Carlito"/>
              </a:rPr>
              <a:t>is</a:t>
            </a:r>
            <a:r>
              <a:rPr sz="2400" spc="-30" dirty="0">
                <a:latin typeface="Carlito"/>
                <a:cs typeface="Carlito"/>
              </a:rPr>
              <a:t> </a:t>
            </a:r>
            <a:r>
              <a:rPr sz="2400" dirty="0">
                <a:latin typeface="Carlito"/>
                <a:cs typeface="Carlito"/>
              </a:rPr>
              <a:t>the</a:t>
            </a:r>
            <a:r>
              <a:rPr sz="2400" spc="-25" dirty="0">
                <a:latin typeface="Carlito"/>
                <a:cs typeface="Carlito"/>
              </a:rPr>
              <a:t> </a:t>
            </a:r>
            <a:r>
              <a:rPr sz="2400" dirty="0">
                <a:latin typeface="Carlito"/>
                <a:cs typeface="Carlito"/>
              </a:rPr>
              <a:t>ratio</a:t>
            </a:r>
            <a:r>
              <a:rPr sz="2400" spc="-55" dirty="0">
                <a:latin typeface="Carlito"/>
                <a:cs typeface="Carlito"/>
              </a:rPr>
              <a:t> </a:t>
            </a:r>
            <a:r>
              <a:rPr sz="2400" dirty="0">
                <a:latin typeface="Carlito"/>
                <a:cs typeface="Carlito"/>
              </a:rPr>
              <a:t>of</a:t>
            </a:r>
            <a:r>
              <a:rPr sz="2400" spc="-35" dirty="0">
                <a:latin typeface="Carlito"/>
                <a:cs typeface="Carlito"/>
              </a:rPr>
              <a:t> </a:t>
            </a:r>
            <a:r>
              <a:rPr sz="2400" dirty="0">
                <a:latin typeface="Carlito"/>
                <a:cs typeface="Carlito"/>
              </a:rPr>
              <a:t>true</a:t>
            </a:r>
            <a:r>
              <a:rPr sz="2400" spc="-35" dirty="0">
                <a:latin typeface="Carlito"/>
                <a:cs typeface="Carlito"/>
              </a:rPr>
              <a:t> </a:t>
            </a:r>
            <a:r>
              <a:rPr sz="2400" dirty="0">
                <a:latin typeface="Carlito"/>
                <a:cs typeface="Carlito"/>
              </a:rPr>
              <a:t>positives</a:t>
            </a:r>
            <a:r>
              <a:rPr sz="2400" spc="-30" dirty="0">
                <a:latin typeface="Carlito"/>
                <a:cs typeface="Carlito"/>
              </a:rPr>
              <a:t> </a:t>
            </a:r>
            <a:r>
              <a:rPr sz="2400" dirty="0">
                <a:latin typeface="Carlito"/>
                <a:cs typeface="Carlito"/>
              </a:rPr>
              <a:t>to</a:t>
            </a:r>
            <a:r>
              <a:rPr sz="2400" spc="-45" dirty="0">
                <a:latin typeface="Carlito"/>
                <a:cs typeface="Carlito"/>
              </a:rPr>
              <a:t> </a:t>
            </a:r>
            <a:r>
              <a:rPr sz="2400" dirty="0">
                <a:latin typeface="Carlito"/>
                <a:cs typeface="Carlito"/>
              </a:rPr>
              <a:t>all</a:t>
            </a:r>
            <a:r>
              <a:rPr sz="2400" spc="-40" dirty="0">
                <a:latin typeface="Carlito"/>
                <a:cs typeface="Carlito"/>
              </a:rPr>
              <a:t> </a:t>
            </a:r>
            <a:r>
              <a:rPr sz="2400" dirty="0">
                <a:latin typeface="Carlito"/>
                <a:cs typeface="Carlito"/>
              </a:rPr>
              <a:t>the</a:t>
            </a:r>
            <a:r>
              <a:rPr sz="2400" spc="-30" dirty="0">
                <a:latin typeface="Carlito"/>
                <a:cs typeface="Carlito"/>
              </a:rPr>
              <a:t> </a:t>
            </a:r>
            <a:r>
              <a:rPr sz="2400" dirty="0">
                <a:latin typeface="Carlito"/>
                <a:cs typeface="Carlito"/>
              </a:rPr>
              <a:t>positives</a:t>
            </a:r>
            <a:r>
              <a:rPr sz="2400" spc="-25" dirty="0">
                <a:latin typeface="Carlito"/>
                <a:cs typeface="Carlito"/>
              </a:rPr>
              <a:t> </a:t>
            </a:r>
            <a:r>
              <a:rPr sz="2400" dirty="0">
                <a:latin typeface="Carlito"/>
                <a:cs typeface="Carlito"/>
              </a:rPr>
              <a:t>in</a:t>
            </a:r>
            <a:r>
              <a:rPr sz="2400" spc="-45" dirty="0">
                <a:latin typeface="Carlito"/>
                <a:cs typeface="Carlito"/>
              </a:rPr>
              <a:t> </a:t>
            </a:r>
            <a:r>
              <a:rPr sz="2400" dirty="0">
                <a:latin typeface="Carlito"/>
                <a:cs typeface="Carlito"/>
              </a:rPr>
              <a:t>your</a:t>
            </a:r>
            <a:r>
              <a:rPr sz="2400" spc="-30" dirty="0">
                <a:latin typeface="Carlito"/>
                <a:cs typeface="Carlito"/>
              </a:rPr>
              <a:t> </a:t>
            </a:r>
            <a:r>
              <a:rPr sz="2400" spc="-10" dirty="0">
                <a:latin typeface="Carlito"/>
                <a:cs typeface="Carlito"/>
              </a:rPr>
              <a:t>dataset.</a:t>
            </a:r>
            <a:endParaRPr sz="2400">
              <a:latin typeface="Carlito"/>
              <a:cs typeface="Carlito"/>
            </a:endParaRPr>
          </a:p>
        </p:txBody>
      </p:sp>
      <p:sp>
        <p:nvSpPr>
          <p:cNvPr id="5" name="object 5"/>
          <p:cNvSpPr txBox="1"/>
          <p:nvPr/>
        </p:nvSpPr>
        <p:spPr>
          <a:xfrm>
            <a:off x="612140" y="1471909"/>
            <a:ext cx="8408035" cy="1122680"/>
          </a:xfrm>
          <a:prstGeom prst="rect">
            <a:avLst/>
          </a:prstGeom>
        </p:spPr>
        <p:txBody>
          <a:bodyPr vert="horz" wrap="square" lIns="0" tIns="194945" rIns="0" bIns="0" rtlCol="0">
            <a:spAutoFit/>
          </a:bodyPr>
          <a:lstStyle/>
          <a:p>
            <a:pPr marL="299085" indent="-286385">
              <a:lnSpc>
                <a:spcPct val="100000"/>
              </a:lnSpc>
              <a:spcBef>
                <a:spcPts val="1535"/>
              </a:spcBef>
              <a:buFont typeface="Arial"/>
              <a:buChar char="•"/>
              <a:tabLst>
                <a:tab pos="299085" algn="l"/>
              </a:tabLst>
            </a:pPr>
            <a:r>
              <a:rPr sz="2400" dirty="0">
                <a:latin typeface="Carlito"/>
                <a:cs typeface="Carlito"/>
              </a:rPr>
              <a:t>It</a:t>
            </a:r>
            <a:r>
              <a:rPr sz="2400" spc="-65" dirty="0">
                <a:latin typeface="Carlito"/>
                <a:cs typeface="Carlito"/>
              </a:rPr>
              <a:t> </a:t>
            </a:r>
            <a:r>
              <a:rPr sz="2400" spc="-10" dirty="0">
                <a:latin typeface="Carlito"/>
                <a:cs typeface="Carlito"/>
              </a:rPr>
              <a:t>measures</a:t>
            </a:r>
            <a:r>
              <a:rPr sz="2400" spc="-45" dirty="0">
                <a:latin typeface="Carlito"/>
                <a:cs typeface="Carlito"/>
              </a:rPr>
              <a:t> </a:t>
            </a:r>
            <a:r>
              <a:rPr sz="2400" dirty="0">
                <a:latin typeface="Carlito"/>
                <a:cs typeface="Carlito"/>
              </a:rPr>
              <a:t>the</a:t>
            </a:r>
            <a:r>
              <a:rPr sz="2400" spc="-40" dirty="0">
                <a:latin typeface="Carlito"/>
                <a:cs typeface="Carlito"/>
              </a:rPr>
              <a:t> </a:t>
            </a:r>
            <a:r>
              <a:rPr sz="2400" spc="-10" dirty="0">
                <a:latin typeface="Carlito"/>
                <a:cs typeface="Carlito"/>
              </a:rPr>
              <a:t>model’s</a:t>
            </a:r>
            <a:r>
              <a:rPr sz="2400" spc="-60" dirty="0">
                <a:latin typeface="Carlito"/>
                <a:cs typeface="Carlito"/>
              </a:rPr>
              <a:t> </a:t>
            </a:r>
            <a:r>
              <a:rPr sz="2400" dirty="0">
                <a:latin typeface="Carlito"/>
                <a:cs typeface="Carlito"/>
              </a:rPr>
              <a:t>ability</a:t>
            </a:r>
            <a:r>
              <a:rPr sz="2400" spc="-50" dirty="0">
                <a:latin typeface="Carlito"/>
                <a:cs typeface="Carlito"/>
              </a:rPr>
              <a:t> </a:t>
            </a:r>
            <a:r>
              <a:rPr sz="2400" dirty="0">
                <a:latin typeface="Carlito"/>
                <a:cs typeface="Carlito"/>
              </a:rPr>
              <a:t>to</a:t>
            </a:r>
            <a:r>
              <a:rPr sz="2400" spc="-65" dirty="0">
                <a:latin typeface="Carlito"/>
                <a:cs typeface="Carlito"/>
              </a:rPr>
              <a:t> </a:t>
            </a:r>
            <a:r>
              <a:rPr sz="2400" dirty="0">
                <a:latin typeface="Carlito"/>
                <a:cs typeface="Carlito"/>
              </a:rPr>
              <a:t>detect</a:t>
            </a:r>
            <a:r>
              <a:rPr sz="2400" spc="-55" dirty="0">
                <a:latin typeface="Carlito"/>
                <a:cs typeface="Carlito"/>
              </a:rPr>
              <a:t> </a:t>
            </a:r>
            <a:r>
              <a:rPr sz="2400" dirty="0">
                <a:latin typeface="Carlito"/>
                <a:cs typeface="Carlito"/>
              </a:rPr>
              <a:t>positive</a:t>
            </a:r>
            <a:r>
              <a:rPr sz="2400" spc="-45" dirty="0">
                <a:latin typeface="Carlito"/>
                <a:cs typeface="Carlito"/>
              </a:rPr>
              <a:t> </a:t>
            </a:r>
            <a:r>
              <a:rPr sz="2400" spc="-10" dirty="0">
                <a:latin typeface="Carlito"/>
                <a:cs typeface="Carlito"/>
              </a:rPr>
              <a:t>samples.</a:t>
            </a:r>
            <a:endParaRPr sz="2400">
              <a:latin typeface="Carlito"/>
              <a:cs typeface="Carlito"/>
            </a:endParaRPr>
          </a:p>
          <a:p>
            <a:pPr marL="299085" indent="-286385">
              <a:lnSpc>
                <a:spcPct val="100000"/>
              </a:lnSpc>
              <a:spcBef>
                <a:spcPts val="1440"/>
              </a:spcBef>
              <a:buFont typeface="Arial"/>
              <a:buChar char="•"/>
              <a:tabLst>
                <a:tab pos="299085" algn="l"/>
              </a:tabLst>
            </a:pPr>
            <a:r>
              <a:rPr sz="2400" dirty="0">
                <a:latin typeface="Carlito"/>
                <a:cs typeface="Carlito"/>
              </a:rPr>
              <a:t>The</a:t>
            </a:r>
            <a:r>
              <a:rPr sz="2400" spc="-35" dirty="0">
                <a:latin typeface="Carlito"/>
                <a:cs typeface="Carlito"/>
              </a:rPr>
              <a:t> </a:t>
            </a:r>
            <a:r>
              <a:rPr sz="2400" dirty="0">
                <a:latin typeface="Carlito"/>
                <a:cs typeface="Carlito"/>
              </a:rPr>
              <a:t>more</a:t>
            </a:r>
            <a:r>
              <a:rPr sz="2400" spc="-60" dirty="0">
                <a:latin typeface="Carlito"/>
                <a:cs typeface="Carlito"/>
              </a:rPr>
              <a:t> </a:t>
            </a:r>
            <a:r>
              <a:rPr sz="2400" dirty="0">
                <a:latin typeface="Carlito"/>
                <a:cs typeface="Carlito"/>
              </a:rPr>
              <a:t>false</a:t>
            </a:r>
            <a:r>
              <a:rPr sz="2400" spc="-40" dirty="0">
                <a:latin typeface="Carlito"/>
                <a:cs typeface="Carlito"/>
              </a:rPr>
              <a:t> </a:t>
            </a:r>
            <a:r>
              <a:rPr sz="2400" spc="-10" dirty="0">
                <a:latin typeface="Carlito"/>
                <a:cs typeface="Carlito"/>
              </a:rPr>
              <a:t>negatives</a:t>
            </a:r>
            <a:r>
              <a:rPr sz="2400" spc="-40" dirty="0">
                <a:latin typeface="Carlito"/>
                <a:cs typeface="Carlito"/>
              </a:rPr>
              <a:t> </a:t>
            </a:r>
            <a:r>
              <a:rPr sz="2400" dirty="0">
                <a:latin typeface="Carlito"/>
                <a:cs typeface="Carlito"/>
              </a:rPr>
              <a:t>the</a:t>
            </a:r>
            <a:r>
              <a:rPr sz="2400" spc="-45" dirty="0">
                <a:latin typeface="Carlito"/>
                <a:cs typeface="Carlito"/>
              </a:rPr>
              <a:t> </a:t>
            </a:r>
            <a:r>
              <a:rPr sz="2400" dirty="0">
                <a:latin typeface="Carlito"/>
                <a:cs typeface="Carlito"/>
              </a:rPr>
              <a:t>model</a:t>
            </a:r>
            <a:r>
              <a:rPr sz="2400" spc="-60" dirty="0">
                <a:latin typeface="Carlito"/>
                <a:cs typeface="Carlito"/>
              </a:rPr>
              <a:t> </a:t>
            </a:r>
            <a:r>
              <a:rPr sz="2400" dirty="0">
                <a:latin typeface="Carlito"/>
                <a:cs typeface="Carlito"/>
              </a:rPr>
              <a:t>predicts,</a:t>
            </a:r>
            <a:r>
              <a:rPr sz="2400" spc="-55" dirty="0">
                <a:latin typeface="Carlito"/>
                <a:cs typeface="Carlito"/>
              </a:rPr>
              <a:t> </a:t>
            </a:r>
            <a:r>
              <a:rPr sz="2400" dirty="0">
                <a:latin typeface="Carlito"/>
                <a:cs typeface="Carlito"/>
              </a:rPr>
              <a:t>the</a:t>
            </a:r>
            <a:r>
              <a:rPr sz="2400" spc="-45" dirty="0">
                <a:latin typeface="Carlito"/>
                <a:cs typeface="Carlito"/>
              </a:rPr>
              <a:t> </a:t>
            </a:r>
            <a:r>
              <a:rPr sz="2400" dirty="0">
                <a:latin typeface="Carlito"/>
                <a:cs typeface="Carlito"/>
              </a:rPr>
              <a:t>lower</a:t>
            </a:r>
            <a:r>
              <a:rPr sz="2400" spc="-40" dirty="0">
                <a:latin typeface="Carlito"/>
                <a:cs typeface="Carlito"/>
              </a:rPr>
              <a:t> </a:t>
            </a:r>
            <a:r>
              <a:rPr sz="2400" dirty="0">
                <a:latin typeface="Carlito"/>
                <a:cs typeface="Carlito"/>
              </a:rPr>
              <a:t>the</a:t>
            </a:r>
            <a:r>
              <a:rPr sz="2400" spc="-60" dirty="0">
                <a:latin typeface="Carlito"/>
                <a:cs typeface="Carlito"/>
              </a:rPr>
              <a:t> </a:t>
            </a:r>
            <a:r>
              <a:rPr sz="2400" spc="-10" dirty="0">
                <a:latin typeface="Carlito"/>
                <a:cs typeface="Carlito"/>
              </a:rPr>
              <a:t>recall.</a:t>
            </a:r>
            <a:endParaRPr sz="2400">
              <a:latin typeface="Carlito"/>
              <a:cs typeface="Carlito"/>
            </a:endParaRPr>
          </a:p>
        </p:txBody>
      </p:sp>
      <p:grpSp>
        <p:nvGrpSpPr>
          <p:cNvPr id="6" name="object 6"/>
          <p:cNvGrpSpPr/>
          <p:nvPr/>
        </p:nvGrpSpPr>
        <p:grpSpPr>
          <a:xfrm>
            <a:off x="2781612" y="2618555"/>
            <a:ext cx="8655050" cy="2654935"/>
            <a:chOff x="2781612" y="2618555"/>
            <a:chExt cx="8655050" cy="2654935"/>
          </a:xfrm>
        </p:grpSpPr>
        <p:pic>
          <p:nvPicPr>
            <p:cNvPr id="7" name="object 7"/>
            <p:cNvPicPr/>
            <p:nvPr/>
          </p:nvPicPr>
          <p:blipFill>
            <a:blip r:embed="rId2" cstate="print"/>
            <a:stretch>
              <a:fillRect/>
            </a:stretch>
          </p:blipFill>
          <p:spPr>
            <a:xfrm>
              <a:off x="2781612" y="3949308"/>
              <a:ext cx="2935067" cy="769744"/>
            </a:xfrm>
            <a:prstGeom prst="rect">
              <a:avLst/>
            </a:prstGeom>
          </p:spPr>
        </p:pic>
        <p:pic>
          <p:nvPicPr>
            <p:cNvPr id="8" name="object 8"/>
            <p:cNvPicPr/>
            <p:nvPr/>
          </p:nvPicPr>
          <p:blipFill>
            <a:blip r:embed="rId3" cstate="print"/>
            <a:stretch>
              <a:fillRect/>
            </a:stretch>
          </p:blipFill>
          <p:spPr>
            <a:xfrm>
              <a:off x="7402990" y="2618555"/>
              <a:ext cx="4033406" cy="2654484"/>
            </a:xfrm>
            <a:prstGeom prst="rect">
              <a:avLst/>
            </a:prstGeom>
          </p:spPr>
        </p:pic>
      </p:grpSp>
      <p:sp>
        <p:nvSpPr>
          <p:cNvPr id="9" name="object 9"/>
          <p:cNvSpPr txBox="1"/>
          <p:nvPr/>
        </p:nvSpPr>
        <p:spPr>
          <a:xfrm>
            <a:off x="811783" y="5348732"/>
            <a:ext cx="10753725" cy="756920"/>
          </a:xfrm>
          <a:prstGeom prst="rect">
            <a:avLst/>
          </a:prstGeom>
        </p:spPr>
        <p:txBody>
          <a:bodyPr vert="horz" wrap="square" lIns="0" tIns="12700" rIns="0" bIns="0" rtlCol="0">
            <a:spAutoFit/>
          </a:bodyPr>
          <a:lstStyle/>
          <a:p>
            <a:pPr marL="299085" marR="5080" indent="-287020">
              <a:lnSpc>
                <a:spcPct val="100000"/>
              </a:lnSpc>
              <a:spcBef>
                <a:spcPts val="100"/>
              </a:spcBef>
              <a:buFont typeface="Arial"/>
              <a:buChar char="•"/>
              <a:tabLst>
                <a:tab pos="299085" algn="l"/>
              </a:tabLst>
            </a:pPr>
            <a:r>
              <a:rPr sz="2400" dirty="0">
                <a:latin typeface="Carlito"/>
                <a:cs typeface="Carlito"/>
              </a:rPr>
              <a:t>The</a:t>
            </a:r>
            <a:r>
              <a:rPr sz="2400" spc="-40" dirty="0">
                <a:latin typeface="Carlito"/>
                <a:cs typeface="Carlito"/>
              </a:rPr>
              <a:t> </a:t>
            </a:r>
            <a:r>
              <a:rPr sz="2400" dirty="0">
                <a:latin typeface="Carlito"/>
                <a:cs typeface="Carlito"/>
              </a:rPr>
              <a:t>recall</a:t>
            </a:r>
            <a:r>
              <a:rPr sz="2400" spc="-60" dirty="0">
                <a:latin typeface="Carlito"/>
                <a:cs typeface="Carlito"/>
              </a:rPr>
              <a:t> </a:t>
            </a:r>
            <a:r>
              <a:rPr sz="2400" dirty="0">
                <a:latin typeface="Carlito"/>
                <a:cs typeface="Carlito"/>
              </a:rPr>
              <a:t>cares</a:t>
            </a:r>
            <a:r>
              <a:rPr sz="2400" spc="-50" dirty="0">
                <a:latin typeface="Carlito"/>
                <a:cs typeface="Carlito"/>
              </a:rPr>
              <a:t> </a:t>
            </a:r>
            <a:r>
              <a:rPr sz="2400" dirty="0">
                <a:latin typeface="Carlito"/>
                <a:cs typeface="Carlito"/>
              </a:rPr>
              <a:t>about</a:t>
            </a:r>
            <a:r>
              <a:rPr sz="2400" spc="-45" dirty="0">
                <a:latin typeface="Carlito"/>
                <a:cs typeface="Carlito"/>
              </a:rPr>
              <a:t> </a:t>
            </a:r>
            <a:r>
              <a:rPr sz="2400" dirty="0">
                <a:latin typeface="Carlito"/>
                <a:cs typeface="Carlito"/>
              </a:rPr>
              <a:t>correctly</a:t>
            </a:r>
            <a:r>
              <a:rPr sz="2400" spc="-70" dirty="0">
                <a:latin typeface="Carlito"/>
                <a:cs typeface="Carlito"/>
              </a:rPr>
              <a:t> </a:t>
            </a:r>
            <a:r>
              <a:rPr sz="2400" dirty="0">
                <a:latin typeface="Carlito"/>
                <a:cs typeface="Carlito"/>
              </a:rPr>
              <a:t>classifying</a:t>
            </a:r>
            <a:r>
              <a:rPr sz="2400" spc="-55" dirty="0">
                <a:latin typeface="Carlito"/>
                <a:cs typeface="Carlito"/>
              </a:rPr>
              <a:t> </a:t>
            </a:r>
            <a:r>
              <a:rPr sz="2400" dirty="0">
                <a:latin typeface="Carlito"/>
                <a:cs typeface="Carlito"/>
              </a:rPr>
              <a:t>all</a:t>
            </a:r>
            <a:r>
              <a:rPr sz="2400" spc="-60" dirty="0">
                <a:latin typeface="Carlito"/>
                <a:cs typeface="Carlito"/>
              </a:rPr>
              <a:t> </a:t>
            </a:r>
            <a:r>
              <a:rPr sz="2400" dirty="0">
                <a:latin typeface="Carlito"/>
                <a:cs typeface="Carlito"/>
              </a:rPr>
              <a:t>positive</a:t>
            </a:r>
            <a:r>
              <a:rPr sz="2400" spc="-45" dirty="0">
                <a:latin typeface="Carlito"/>
                <a:cs typeface="Carlito"/>
              </a:rPr>
              <a:t> </a:t>
            </a:r>
            <a:r>
              <a:rPr sz="2400" dirty="0">
                <a:latin typeface="Carlito"/>
                <a:cs typeface="Carlito"/>
              </a:rPr>
              <a:t>samples,</a:t>
            </a:r>
            <a:r>
              <a:rPr sz="2400" spc="-60" dirty="0">
                <a:latin typeface="Carlito"/>
                <a:cs typeface="Carlito"/>
              </a:rPr>
              <a:t> </a:t>
            </a:r>
            <a:r>
              <a:rPr sz="2400" dirty="0">
                <a:latin typeface="Carlito"/>
                <a:cs typeface="Carlito"/>
              </a:rPr>
              <a:t>but</a:t>
            </a:r>
            <a:r>
              <a:rPr sz="2400" spc="-50" dirty="0">
                <a:latin typeface="Carlito"/>
                <a:cs typeface="Carlito"/>
              </a:rPr>
              <a:t> </a:t>
            </a:r>
            <a:r>
              <a:rPr sz="2400" dirty="0">
                <a:latin typeface="Carlito"/>
                <a:cs typeface="Carlito"/>
              </a:rPr>
              <a:t>it</a:t>
            </a:r>
            <a:r>
              <a:rPr sz="2400" spc="-50" dirty="0">
                <a:latin typeface="Carlito"/>
                <a:cs typeface="Carlito"/>
              </a:rPr>
              <a:t> </a:t>
            </a:r>
            <a:r>
              <a:rPr sz="2400" dirty="0">
                <a:latin typeface="Carlito"/>
                <a:cs typeface="Carlito"/>
              </a:rPr>
              <a:t>does</a:t>
            </a:r>
            <a:r>
              <a:rPr sz="2400" spc="-50" dirty="0">
                <a:latin typeface="Carlito"/>
                <a:cs typeface="Carlito"/>
              </a:rPr>
              <a:t> </a:t>
            </a:r>
            <a:r>
              <a:rPr sz="2400" dirty="0">
                <a:latin typeface="Carlito"/>
                <a:cs typeface="Carlito"/>
              </a:rPr>
              <a:t>not</a:t>
            </a:r>
            <a:r>
              <a:rPr sz="2400" spc="-50" dirty="0">
                <a:latin typeface="Carlito"/>
                <a:cs typeface="Carlito"/>
              </a:rPr>
              <a:t> </a:t>
            </a:r>
            <a:r>
              <a:rPr sz="2400" dirty="0">
                <a:latin typeface="Carlito"/>
                <a:cs typeface="Carlito"/>
              </a:rPr>
              <a:t>care</a:t>
            </a:r>
            <a:r>
              <a:rPr sz="2400" spc="-55" dirty="0">
                <a:latin typeface="Carlito"/>
                <a:cs typeface="Carlito"/>
              </a:rPr>
              <a:t> </a:t>
            </a:r>
            <a:r>
              <a:rPr sz="2400" spc="-25" dirty="0">
                <a:latin typeface="Carlito"/>
                <a:cs typeface="Carlito"/>
              </a:rPr>
              <a:t>if </a:t>
            </a:r>
            <a:r>
              <a:rPr sz="2400" dirty="0">
                <a:latin typeface="Carlito"/>
                <a:cs typeface="Carlito"/>
              </a:rPr>
              <a:t>a</a:t>
            </a:r>
            <a:r>
              <a:rPr sz="2400" spc="-40" dirty="0">
                <a:latin typeface="Carlito"/>
                <a:cs typeface="Carlito"/>
              </a:rPr>
              <a:t> </a:t>
            </a:r>
            <a:r>
              <a:rPr sz="2400" spc="-10" dirty="0">
                <a:latin typeface="Carlito"/>
                <a:cs typeface="Carlito"/>
              </a:rPr>
              <a:t>negative</a:t>
            </a:r>
            <a:r>
              <a:rPr sz="2400" spc="-35" dirty="0">
                <a:latin typeface="Carlito"/>
                <a:cs typeface="Carlito"/>
              </a:rPr>
              <a:t> </a:t>
            </a:r>
            <a:r>
              <a:rPr sz="2400" dirty="0">
                <a:latin typeface="Carlito"/>
                <a:cs typeface="Carlito"/>
              </a:rPr>
              <a:t>sample</a:t>
            </a:r>
            <a:r>
              <a:rPr sz="2400" spc="-45" dirty="0">
                <a:latin typeface="Carlito"/>
                <a:cs typeface="Carlito"/>
              </a:rPr>
              <a:t> </a:t>
            </a:r>
            <a:r>
              <a:rPr sz="2400" dirty="0">
                <a:latin typeface="Carlito"/>
                <a:cs typeface="Carlito"/>
              </a:rPr>
              <a:t>is</a:t>
            </a:r>
            <a:r>
              <a:rPr sz="2400" spc="-40" dirty="0">
                <a:latin typeface="Carlito"/>
                <a:cs typeface="Carlito"/>
              </a:rPr>
              <a:t> </a:t>
            </a:r>
            <a:r>
              <a:rPr sz="2400" spc="-10" dirty="0">
                <a:latin typeface="Carlito"/>
                <a:cs typeface="Carlito"/>
              </a:rPr>
              <a:t>classified</a:t>
            </a:r>
            <a:r>
              <a:rPr sz="2400" spc="-50" dirty="0">
                <a:latin typeface="Carlito"/>
                <a:cs typeface="Carlito"/>
              </a:rPr>
              <a:t> </a:t>
            </a:r>
            <a:r>
              <a:rPr sz="2400" dirty="0">
                <a:latin typeface="Carlito"/>
                <a:cs typeface="Carlito"/>
              </a:rPr>
              <a:t>as</a:t>
            </a:r>
            <a:r>
              <a:rPr sz="2400" spc="-35" dirty="0">
                <a:latin typeface="Carlito"/>
                <a:cs typeface="Carlito"/>
              </a:rPr>
              <a:t> </a:t>
            </a:r>
            <a:r>
              <a:rPr sz="2400" spc="-10" dirty="0">
                <a:latin typeface="Carlito"/>
                <a:cs typeface="Carlito"/>
              </a:rPr>
              <a:t>positive.</a:t>
            </a:r>
            <a:endParaRPr sz="2400">
              <a:latin typeface="Carlito"/>
              <a:cs typeface="Carlito"/>
            </a:endParaRPr>
          </a:p>
        </p:txBody>
      </p:sp>
      <p:grpSp>
        <p:nvGrpSpPr>
          <p:cNvPr id="10" name="object 10"/>
          <p:cNvGrpSpPr/>
          <p:nvPr/>
        </p:nvGrpSpPr>
        <p:grpSpPr>
          <a:xfrm>
            <a:off x="2502087" y="2716657"/>
            <a:ext cx="8968105" cy="2646045"/>
            <a:chOff x="2502087" y="2716657"/>
            <a:chExt cx="8968105" cy="2646045"/>
          </a:xfrm>
        </p:grpSpPr>
        <p:pic>
          <p:nvPicPr>
            <p:cNvPr id="11" name="object 11"/>
            <p:cNvPicPr/>
            <p:nvPr/>
          </p:nvPicPr>
          <p:blipFill>
            <a:blip r:embed="rId4" cstate="print"/>
            <a:stretch>
              <a:fillRect/>
            </a:stretch>
          </p:blipFill>
          <p:spPr>
            <a:xfrm>
              <a:off x="2502087" y="3161284"/>
              <a:ext cx="339537" cy="439420"/>
            </a:xfrm>
            <a:prstGeom prst="rect">
              <a:avLst/>
            </a:prstGeom>
          </p:spPr>
        </p:pic>
        <p:pic>
          <p:nvPicPr>
            <p:cNvPr id="12" name="object 12"/>
            <p:cNvPicPr/>
            <p:nvPr/>
          </p:nvPicPr>
          <p:blipFill>
            <a:blip r:embed="rId5" cstate="print"/>
            <a:stretch>
              <a:fillRect/>
            </a:stretch>
          </p:blipFill>
          <p:spPr>
            <a:xfrm>
              <a:off x="4921504" y="2716657"/>
              <a:ext cx="6548628" cy="2645664"/>
            </a:xfrm>
            <a:prstGeom prst="rect">
              <a:avLst/>
            </a:prstGeom>
          </p:spPr>
        </p:pic>
        <p:pic>
          <p:nvPicPr>
            <p:cNvPr id="13" name="object 13"/>
            <p:cNvPicPr/>
            <p:nvPr/>
          </p:nvPicPr>
          <p:blipFill>
            <a:blip r:embed="rId6" cstate="print"/>
            <a:stretch>
              <a:fillRect/>
            </a:stretch>
          </p:blipFill>
          <p:spPr>
            <a:xfrm>
              <a:off x="2877312" y="3166872"/>
              <a:ext cx="461772" cy="270763"/>
            </a:xfrm>
            <a:prstGeom prst="rect">
              <a:avLst/>
            </a:prstGeom>
          </p:spPr>
        </p:pic>
        <p:pic>
          <p:nvPicPr>
            <p:cNvPr id="14" name="object 14"/>
            <p:cNvPicPr/>
            <p:nvPr/>
          </p:nvPicPr>
          <p:blipFill>
            <a:blip r:embed="rId7" cstate="print"/>
            <a:stretch>
              <a:fillRect/>
            </a:stretch>
          </p:blipFill>
          <p:spPr>
            <a:xfrm>
              <a:off x="3264662" y="2966212"/>
              <a:ext cx="445262" cy="353187"/>
            </a:xfrm>
            <a:prstGeom prst="rect">
              <a:avLst/>
            </a:prstGeom>
          </p:spPr>
        </p:pic>
        <p:pic>
          <p:nvPicPr>
            <p:cNvPr id="15" name="object 15"/>
            <p:cNvPicPr/>
            <p:nvPr/>
          </p:nvPicPr>
          <p:blipFill>
            <a:blip r:embed="rId8" cstate="print"/>
            <a:stretch>
              <a:fillRect/>
            </a:stretch>
          </p:blipFill>
          <p:spPr>
            <a:xfrm>
              <a:off x="3735451" y="3032887"/>
              <a:ext cx="363982" cy="186689"/>
            </a:xfrm>
            <a:prstGeom prst="rect">
              <a:avLst/>
            </a:prstGeom>
          </p:spPr>
        </p:pic>
        <p:pic>
          <p:nvPicPr>
            <p:cNvPr id="16" name="object 16"/>
            <p:cNvPicPr/>
            <p:nvPr/>
          </p:nvPicPr>
          <p:blipFill>
            <a:blip r:embed="rId9" cstate="print"/>
            <a:stretch>
              <a:fillRect/>
            </a:stretch>
          </p:blipFill>
          <p:spPr>
            <a:xfrm>
              <a:off x="4382770" y="3053207"/>
              <a:ext cx="276478" cy="175005"/>
            </a:xfrm>
            <a:prstGeom prst="rect">
              <a:avLst/>
            </a:prstGeom>
          </p:spPr>
        </p:pic>
      </p:gr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25" dirty="0"/>
              <a:t>11</a:t>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3340">
              <a:lnSpc>
                <a:spcPct val="100000"/>
              </a:lnSpc>
              <a:spcBef>
                <a:spcPts val="100"/>
              </a:spcBef>
            </a:pPr>
            <a:r>
              <a:rPr sz="3600" b="1" spc="-10" dirty="0">
                <a:latin typeface="Georgia"/>
                <a:cs typeface="Georgia"/>
              </a:rPr>
              <a:t>F1-</a:t>
            </a:r>
            <a:r>
              <a:rPr sz="3600" b="1" dirty="0">
                <a:latin typeface="Georgia"/>
                <a:cs typeface="Georgia"/>
              </a:rPr>
              <a:t>score</a:t>
            </a:r>
            <a:r>
              <a:rPr sz="3600" b="1" spc="-55" dirty="0">
                <a:latin typeface="Georgia"/>
                <a:cs typeface="Georgia"/>
              </a:rPr>
              <a:t> </a:t>
            </a:r>
            <a:r>
              <a:rPr sz="3600" b="1" dirty="0">
                <a:latin typeface="Georgia"/>
                <a:cs typeface="Georgia"/>
              </a:rPr>
              <a:t>or</a:t>
            </a:r>
            <a:r>
              <a:rPr sz="3600" b="1" spc="-55" dirty="0">
                <a:latin typeface="Georgia"/>
                <a:cs typeface="Georgia"/>
              </a:rPr>
              <a:t> </a:t>
            </a:r>
            <a:r>
              <a:rPr sz="3600" b="1" spc="-10" dirty="0">
                <a:latin typeface="Georgia"/>
                <a:cs typeface="Georgia"/>
              </a:rPr>
              <a:t>F-measure</a:t>
            </a:r>
            <a:endParaRPr sz="3600">
              <a:latin typeface="Georgia"/>
              <a:cs typeface="Georgia"/>
            </a:endParaRPr>
          </a:p>
        </p:txBody>
      </p:sp>
      <p:sp>
        <p:nvSpPr>
          <p:cNvPr id="3" name="object 3"/>
          <p:cNvSpPr txBox="1"/>
          <p:nvPr/>
        </p:nvSpPr>
        <p:spPr>
          <a:xfrm>
            <a:off x="688340" y="952322"/>
            <a:ext cx="11000105" cy="3439795"/>
          </a:xfrm>
          <a:prstGeom prst="rect">
            <a:avLst/>
          </a:prstGeom>
        </p:spPr>
        <p:txBody>
          <a:bodyPr vert="horz" wrap="square" lIns="0" tIns="12065" rIns="0" bIns="0" rtlCol="0">
            <a:spAutoFit/>
          </a:bodyPr>
          <a:lstStyle/>
          <a:p>
            <a:pPr marL="297180" marR="5080" indent="-285115" algn="just">
              <a:lnSpc>
                <a:spcPct val="100000"/>
              </a:lnSpc>
              <a:spcBef>
                <a:spcPts val="95"/>
              </a:spcBef>
              <a:buFont typeface="Arial"/>
              <a:buChar char="•"/>
              <a:tabLst>
                <a:tab pos="299085" algn="l"/>
              </a:tabLst>
            </a:pPr>
            <a:r>
              <a:rPr sz="2800" dirty="0">
                <a:latin typeface="Carlito"/>
                <a:cs typeface="Carlito"/>
              </a:rPr>
              <a:t>It</a:t>
            </a:r>
            <a:r>
              <a:rPr sz="2800" spc="235" dirty="0">
                <a:latin typeface="Carlito"/>
                <a:cs typeface="Carlito"/>
              </a:rPr>
              <a:t> </a:t>
            </a:r>
            <a:r>
              <a:rPr sz="2800" dirty="0">
                <a:latin typeface="Carlito"/>
                <a:cs typeface="Carlito"/>
              </a:rPr>
              <a:t>is</a:t>
            </a:r>
            <a:r>
              <a:rPr sz="2800" spc="235" dirty="0">
                <a:latin typeface="Carlito"/>
                <a:cs typeface="Carlito"/>
              </a:rPr>
              <a:t> </a:t>
            </a:r>
            <a:r>
              <a:rPr sz="2800" dirty="0">
                <a:latin typeface="Carlito"/>
                <a:cs typeface="Carlito"/>
              </a:rPr>
              <a:t>a</a:t>
            </a:r>
            <a:r>
              <a:rPr sz="2800" spc="235" dirty="0">
                <a:latin typeface="Carlito"/>
                <a:cs typeface="Carlito"/>
              </a:rPr>
              <a:t> </a:t>
            </a:r>
            <a:r>
              <a:rPr sz="2800" dirty="0">
                <a:latin typeface="Carlito"/>
                <a:cs typeface="Carlito"/>
              </a:rPr>
              <a:t>single</a:t>
            </a:r>
            <a:r>
              <a:rPr sz="2800" spc="229" dirty="0">
                <a:latin typeface="Carlito"/>
                <a:cs typeface="Carlito"/>
              </a:rPr>
              <a:t> </a:t>
            </a:r>
            <a:r>
              <a:rPr sz="2800" dirty="0">
                <a:latin typeface="Carlito"/>
                <a:cs typeface="Carlito"/>
              </a:rPr>
              <a:t>metric</a:t>
            </a:r>
            <a:r>
              <a:rPr sz="2800" spc="240" dirty="0">
                <a:latin typeface="Carlito"/>
                <a:cs typeface="Carlito"/>
              </a:rPr>
              <a:t> </a:t>
            </a:r>
            <a:r>
              <a:rPr sz="2800" dirty="0">
                <a:latin typeface="Carlito"/>
                <a:cs typeface="Carlito"/>
              </a:rPr>
              <a:t>that</a:t>
            </a:r>
            <a:r>
              <a:rPr sz="2800" spc="235" dirty="0">
                <a:latin typeface="Carlito"/>
                <a:cs typeface="Carlito"/>
              </a:rPr>
              <a:t> </a:t>
            </a:r>
            <a:r>
              <a:rPr sz="2800" dirty="0">
                <a:latin typeface="Carlito"/>
                <a:cs typeface="Carlito"/>
              </a:rPr>
              <a:t>combines</a:t>
            </a:r>
            <a:r>
              <a:rPr sz="2800" spc="240" dirty="0">
                <a:latin typeface="Carlito"/>
                <a:cs typeface="Carlito"/>
              </a:rPr>
              <a:t> </a:t>
            </a:r>
            <a:r>
              <a:rPr sz="2800" dirty="0">
                <a:latin typeface="Carlito"/>
                <a:cs typeface="Carlito"/>
              </a:rPr>
              <a:t>both</a:t>
            </a:r>
            <a:r>
              <a:rPr sz="2800" spc="265" dirty="0">
                <a:latin typeface="Carlito"/>
                <a:cs typeface="Carlito"/>
              </a:rPr>
              <a:t> </a:t>
            </a:r>
            <a:r>
              <a:rPr sz="2800" dirty="0">
                <a:latin typeface="Carlito"/>
                <a:cs typeface="Carlito"/>
              </a:rPr>
              <a:t>Precision</a:t>
            </a:r>
            <a:r>
              <a:rPr sz="2800" spc="250" dirty="0">
                <a:latin typeface="Carlito"/>
                <a:cs typeface="Carlito"/>
              </a:rPr>
              <a:t> </a:t>
            </a:r>
            <a:r>
              <a:rPr sz="2800" dirty="0">
                <a:latin typeface="Carlito"/>
                <a:cs typeface="Carlito"/>
              </a:rPr>
              <a:t>and</a:t>
            </a:r>
            <a:r>
              <a:rPr sz="2800" spc="240" dirty="0">
                <a:latin typeface="Carlito"/>
                <a:cs typeface="Carlito"/>
              </a:rPr>
              <a:t> </a:t>
            </a:r>
            <a:r>
              <a:rPr sz="2800" dirty="0">
                <a:latin typeface="Carlito"/>
                <a:cs typeface="Carlito"/>
              </a:rPr>
              <a:t>Recall.</a:t>
            </a:r>
            <a:r>
              <a:rPr sz="2800" spc="240" dirty="0">
                <a:latin typeface="Carlito"/>
                <a:cs typeface="Carlito"/>
              </a:rPr>
              <a:t> </a:t>
            </a:r>
            <a:r>
              <a:rPr sz="2800" dirty="0">
                <a:latin typeface="Carlito"/>
                <a:cs typeface="Carlito"/>
              </a:rPr>
              <a:t>The</a:t>
            </a:r>
            <a:r>
              <a:rPr sz="2800" spc="240" dirty="0">
                <a:latin typeface="Carlito"/>
                <a:cs typeface="Carlito"/>
              </a:rPr>
              <a:t> </a:t>
            </a:r>
            <a:r>
              <a:rPr sz="2800" spc="-10" dirty="0">
                <a:latin typeface="Carlito"/>
                <a:cs typeface="Carlito"/>
              </a:rPr>
              <a:t>higher 	</a:t>
            </a:r>
            <a:r>
              <a:rPr sz="2800" dirty="0">
                <a:latin typeface="Carlito"/>
                <a:cs typeface="Carlito"/>
              </a:rPr>
              <a:t>the</a:t>
            </a:r>
            <a:r>
              <a:rPr sz="2800" spc="200" dirty="0">
                <a:latin typeface="Carlito"/>
                <a:cs typeface="Carlito"/>
              </a:rPr>
              <a:t> </a:t>
            </a:r>
            <a:r>
              <a:rPr sz="2800" dirty="0">
                <a:latin typeface="Carlito"/>
                <a:cs typeface="Carlito"/>
              </a:rPr>
              <a:t>F1</a:t>
            </a:r>
            <a:r>
              <a:rPr sz="2800" spc="215" dirty="0">
                <a:latin typeface="Carlito"/>
                <a:cs typeface="Carlito"/>
              </a:rPr>
              <a:t> </a:t>
            </a:r>
            <a:r>
              <a:rPr sz="2800" dirty="0">
                <a:latin typeface="Carlito"/>
                <a:cs typeface="Carlito"/>
              </a:rPr>
              <a:t>score,</a:t>
            </a:r>
            <a:r>
              <a:rPr sz="2800" spc="204" dirty="0">
                <a:latin typeface="Carlito"/>
                <a:cs typeface="Carlito"/>
              </a:rPr>
              <a:t> </a:t>
            </a:r>
            <a:r>
              <a:rPr sz="2800" dirty="0">
                <a:latin typeface="Carlito"/>
                <a:cs typeface="Carlito"/>
              </a:rPr>
              <a:t>the</a:t>
            </a:r>
            <a:r>
              <a:rPr sz="2800" spc="210" dirty="0">
                <a:latin typeface="Carlito"/>
                <a:cs typeface="Carlito"/>
              </a:rPr>
              <a:t> </a:t>
            </a:r>
            <a:r>
              <a:rPr sz="2800" dirty="0">
                <a:latin typeface="Carlito"/>
                <a:cs typeface="Carlito"/>
              </a:rPr>
              <a:t>better</a:t>
            </a:r>
            <a:r>
              <a:rPr sz="2800" spc="204" dirty="0">
                <a:latin typeface="Carlito"/>
                <a:cs typeface="Carlito"/>
              </a:rPr>
              <a:t> </a:t>
            </a:r>
            <a:r>
              <a:rPr sz="2800" dirty="0">
                <a:latin typeface="Carlito"/>
                <a:cs typeface="Carlito"/>
              </a:rPr>
              <a:t>is</a:t>
            </a:r>
            <a:r>
              <a:rPr sz="2800" spc="204" dirty="0">
                <a:latin typeface="Carlito"/>
                <a:cs typeface="Carlito"/>
              </a:rPr>
              <a:t> </a:t>
            </a:r>
            <a:r>
              <a:rPr sz="2800" dirty="0">
                <a:latin typeface="Carlito"/>
                <a:cs typeface="Carlito"/>
              </a:rPr>
              <a:t>the</a:t>
            </a:r>
            <a:r>
              <a:rPr sz="2800" spc="204" dirty="0">
                <a:latin typeface="Carlito"/>
                <a:cs typeface="Carlito"/>
              </a:rPr>
              <a:t> </a:t>
            </a:r>
            <a:r>
              <a:rPr sz="2800" dirty="0">
                <a:latin typeface="Carlito"/>
                <a:cs typeface="Carlito"/>
              </a:rPr>
              <a:t>performance</a:t>
            </a:r>
            <a:r>
              <a:rPr sz="2800" spc="210" dirty="0">
                <a:latin typeface="Carlito"/>
                <a:cs typeface="Carlito"/>
              </a:rPr>
              <a:t> </a:t>
            </a:r>
            <a:r>
              <a:rPr sz="2800" dirty="0">
                <a:latin typeface="Carlito"/>
                <a:cs typeface="Carlito"/>
              </a:rPr>
              <a:t>of</a:t>
            </a:r>
            <a:r>
              <a:rPr sz="2800" spc="204" dirty="0">
                <a:latin typeface="Carlito"/>
                <a:cs typeface="Carlito"/>
              </a:rPr>
              <a:t> </a:t>
            </a:r>
            <a:r>
              <a:rPr sz="2800" dirty="0">
                <a:latin typeface="Carlito"/>
                <a:cs typeface="Carlito"/>
              </a:rPr>
              <a:t>our</a:t>
            </a:r>
            <a:r>
              <a:rPr sz="2800" spc="210" dirty="0">
                <a:latin typeface="Carlito"/>
                <a:cs typeface="Carlito"/>
              </a:rPr>
              <a:t> </a:t>
            </a:r>
            <a:r>
              <a:rPr sz="2800" dirty="0">
                <a:latin typeface="Carlito"/>
                <a:cs typeface="Carlito"/>
              </a:rPr>
              <a:t>model.</a:t>
            </a:r>
            <a:r>
              <a:rPr sz="2800" spc="204" dirty="0">
                <a:latin typeface="Carlito"/>
                <a:cs typeface="Carlito"/>
              </a:rPr>
              <a:t> </a:t>
            </a:r>
            <a:r>
              <a:rPr sz="2800" dirty="0">
                <a:latin typeface="Carlito"/>
                <a:cs typeface="Carlito"/>
              </a:rPr>
              <a:t>The</a:t>
            </a:r>
            <a:r>
              <a:rPr sz="2800" spc="204" dirty="0">
                <a:latin typeface="Carlito"/>
                <a:cs typeface="Carlito"/>
              </a:rPr>
              <a:t> </a:t>
            </a:r>
            <a:r>
              <a:rPr sz="2800" dirty="0">
                <a:latin typeface="Carlito"/>
                <a:cs typeface="Carlito"/>
              </a:rPr>
              <a:t>range</a:t>
            </a:r>
            <a:r>
              <a:rPr sz="2800" spc="204" dirty="0">
                <a:latin typeface="Carlito"/>
                <a:cs typeface="Carlito"/>
              </a:rPr>
              <a:t> </a:t>
            </a:r>
            <a:r>
              <a:rPr sz="2800" spc="-25" dirty="0">
                <a:latin typeface="Carlito"/>
                <a:cs typeface="Carlito"/>
              </a:rPr>
              <a:t>for 	F1-</a:t>
            </a:r>
            <a:r>
              <a:rPr sz="2800" dirty="0">
                <a:latin typeface="Carlito"/>
                <a:cs typeface="Carlito"/>
              </a:rPr>
              <a:t>score</a:t>
            </a:r>
            <a:r>
              <a:rPr sz="2800" spc="-35" dirty="0">
                <a:latin typeface="Carlito"/>
                <a:cs typeface="Carlito"/>
              </a:rPr>
              <a:t> </a:t>
            </a:r>
            <a:r>
              <a:rPr sz="2800" dirty="0">
                <a:latin typeface="Carlito"/>
                <a:cs typeface="Carlito"/>
              </a:rPr>
              <a:t>is</a:t>
            </a:r>
            <a:r>
              <a:rPr sz="2800" spc="-40" dirty="0">
                <a:latin typeface="Carlito"/>
                <a:cs typeface="Carlito"/>
              </a:rPr>
              <a:t> </a:t>
            </a:r>
            <a:r>
              <a:rPr sz="2800" spc="-10" dirty="0">
                <a:latin typeface="Carlito"/>
                <a:cs typeface="Carlito"/>
              </a:rPr>
              <a:t>[0,1].</a:t>
            </a:r>
            <a:endParaRPr sz="2800">
              <a:latin typeface="Carlito"/>
              <a:cs typeface="Carlito"/>
            </a:endParaRPr>
          </a:p>
          <a:p>
            <a:pPr marL="297180" marR="7620" indent="-285115" algn="just">
              <a:lnSpc>
                <a:spcPct val="100000"/>
              </a:lnSpc>
              <a:spcBef>
                <a:spcPts val="3365"/>
              </a:spcBef>
              <a:buFont typeface="Arial"/>
              <a:buChar char="•"/>
              <a:tabLst>
                <a:tab pos="299085" algn="l"/>
              </a:tabLst>
            </a:pPr>
            <a:r>
              <a:rPr sz="2800" dirty="0">
                <a:latin typeface="Carlito"/>
                <a:cs typeface="Carlito"/>
              </a:rPr>
              <a:t>F1</a:t>
            </a:r>
            <a:r>
              <a:rPr sz="2800" spc="20" dirty="0">
                <a:latin typeface="Carlito"/>
                <a:cs typeface="Carlito"/>
              </a:rPr>
              <a:t> </a:t>
            </a:r>
            <a:r>
              <a:rPr sz="2800" dirty="0">
                <a:latin typeface="Carlito"/>
                <a:cs typeface="Carlito"/>
              </a:rPr>
              <a:t>score</a:t>
            </a:r>
            <a:r>
              <a:rPr sz="2800" spc="20" dirty="0">
                <a:latin typeface="Carlito"/>
                <a:cs typeface="Carlito"/>
              </a:rPr>
              <a:t> </a:t>
            </a:r>
            <a:r>
              <a:rPr sz="2800" dirty="0">
                <a:latin typeface="Carlito"/>
                <a:cs typeface="Carlito"/>
              </a:rPr>
              <a:t>is</a:t>
            </a:r>
            <a:r>
              <a:rPr sz="2800" spc="20" dirty="0">
                <a:latin typeface="Carlito"/>
                <a:cs typeface="Carlito"/>
              </a:rPr>
              <a:t> </a:t>
            </a:r>
            <a:r>
              <a:rPr sz="2800" dirty="0">
                <a:latin typeface="Carlito"/>
                <a:cs typeface="Carlito"/>
              </a:rPr>
              <a:t>the</a:t>
            </a:r>
            <a:r>
              <a:rPr sz="2800" spc="10" dirty="0">
                <a:latin typeface="Carlito"/>
                <a:cs typeface="Carlito"/>
              </a:rPr>
              <a:t> </a:t>
            </a:r>
            <a:r>
              <a:rPr sz="2800" dirty="0">
                <a:latin typeface="Carlito"/>
                <a:cs typeface="Carlito"/>
              </a:rPr>
              <a:t>weighted</a:t>
            </a:r>
            <a:r>
              <a:rPr sz="2800" spc="20" dirty="0">
                <a:latin typeface="Carlito"/>
                <a:cs typeface="Carlito"/>
              </a:rPr>
              <a:t> </a:t>
            </a:r>
            <a:r>
              <a:rPr sz="2800" dirty="0">
                <a:latin typeface="Carlito"/>
                <a:cs typeface="Carlito"/>
              </a:rPr>
              <a:t>average</a:t>
            </a:r>
            <a:r>
              <a:rPr sz="2800" spc="15" dirty="0">
                <a:latin typeface="Carlito"/>
                <a:cs typeface="Carlito"/>
              </a:rPr>
              <a:t> </a:t>
            </a:r>
            <a:r>
              <a:rPr sz="2800" dirty="0">
                <a:latin typeface="Carlito"/>
                <a:cs typeface="Carlito"/>
              </a:rPr>
              <a:t>of</a:t>
            </a:r>
            <a:r>
              <a:rPr sz="2800" spc="10" dirty="0">
                <a:latin typeface="Carlito"/>
                <a:cs typeface="Carlito"/>
              </a:rPr>
              <a:t> </a:t>
            </a:r>
            <a:r>
              <a:rPr sz="2800" dirty="0">
                <a:latin typeface="Carlito"/>
                <a:cs typeface="Carlito"/>
              </a:rPr>
              <a:t>precision</a:t>
            </a:r>
            <a:r>
              <a:rPr sz="2800" spc="15" dirty="0">
                <a:latin typeface="Carlito"/>
                <a:cs typeface="Carlito"/>
              </a:rPr>
              <a:t> </a:t>
            </a:r>
            <a:r>
              <a:rPr sz="2800" dirty="0">
                <a:latin typeface="Carlito"/>
                <a:cs typeface="Carlito"/>
              </a:rPr>
              <a:t>and</a:t>
            </a:r>
            <a:r>
              <a:rPr sz="2800" spc="15" dirty="0">
                <a:latin typeface="Carlito"/>
                <a:cs typeface="Carlito"/>
              </a:rPr>
              <a:t> </a:t>
            </a:r>
            <a:r>
              <a:rPr sz="2800" dirty="0">
                <a:latin typeface="Carlito"/>
                <a:cs typeface="Carlito"/>
              </a:rPr>
              <a:t>recall.</a:t>
            </a:r>
            <a:r>
              <a:rPr sz="2800" spc="15" dirty="0">
                <a:latin typeface="Carlito"/>
                <a:cs typeface="Carlito"/>
              </a:rPr>
              <a:t> </a:t>
            </a:r>
            <a:r>
              <a:rPr sz="2800" dirty="0">
                <a:latin typeface="Carlito"/>
                <a:cs typeface="Carlito"/>
              </a:rPr>
              <a:t>The</a:t>
            </a:r>
            <a:r>
              <a:rPr sz="2800" spc="15" dirty="0">
                <a:latin typeface="Carlito"/>
                <a:cs typeface="Carlito"/>
              </a:rPr>
              <a:t> </a:t>
            </a:r>
            <a:r>
              <a:rPr sz="2800" dirty="0">
                <a:latin typeface="Carlito"/>
                <a:cs typeface="Carlito"/>
              </a:rPr>
              <a:t>classifier </a:t>
            </a:r>
            <a:r>
              <a:rPr sz="2800" spc="-20" dirty="0">
                <a:latin typeface="Carlito"/>
                <a:cs typeface="Carlito"/>
              </a:rPr>
              <a:t>will 	</a:t>
            </a:r>
            <a:r>
              <a:rPr sz="2800" dirty="0">
                <a:latin typeface="Carlito"/>
                <a:cs typeface="Carlito"/>
              </a:rPr>
              <a:t>only</a:t>
            </a:r>
            <a:r>
              <a:rPr sz="2800" spc="-55" dirty="0">
                <a:latin typeface="Carlito"/>
                <a:cs typeface="Carlito"/>
              </a:rPr>
              <a:t> </a:t>
            </a:r>
            <a:r>
              <a:rPr sz="2800" dirty="0">
                <a:latin typeface="Carlito"/>
                <a:cs typeface="Carlito"/>
              </a:rPr>
              <a:t>get</a:t>
            </a:r>
            <a:r>
              <a:rPr sz="2800" spc="-70" dirty="0">
                <a:latin typeface="Carlito"/>
                <a:cs typeface="Carlito"/>
              </a:rPr>
              <a:t> </a:t>
            </a:r>
            <a:r>
              <a:rPr sz="2800" dirty="0">
                <a:latin typeface="Carlito"/>
                <a:cs typeface="Carlito"/>
              </a:rPr>
              <a:t>a</a:t>
            </a:r>
            <a:r>
              <a:rPr sz="2800" spc="-50" dirty="0">
                <a:latin typeface="Carlito"/>
                <a:cs typeface="Carlito"/>
              </a:rPr>
              <a:t> </a:t>
            </a:r>
            <a:r>
              <a:rPr sz="2800" dirty="0">
                <a:latin typeface="Carlito"/>
                <a:cs typeface="Carlito"/>
              </a:rPr>
              <a:t>high</a:t>
            </a:r>
            <a:r>
              <a:rPr sz="2800" spc="-45" dirty="0">
                <a:latin typeface="Carlito"/>
                <a:cs typeface="Carlito"/>
              </a:rPr>
              <a:t> </a:t>
            </a:r>
            <a:r>
              <a:rPr sz="2800" spc="-25" dirty="0">
                <a:latin typeface="Carlito"/>
                <a:cs typeface="Carlito"/>
              </a:rPr>
              <a:t>F-</a:t>
            </a:r>
            <a:r>
              <a:rPr sz="2800" dirty="0">
                <a:latin typeface="Carlito"/>
                <a:cs typeface="Carlito"/>
              </a:rPr>
              <a:t>score</a:t>
            </a:r>
            <a:r>
              <a:rPr sz="2800" spc="-35" dirty="0">
                <a:latin typeface="Carlito"/>
                <a:cs typeface="Carlito"/>
              </a:rPr>
              <a:t> </a:t>
            </a:r>
            <a:r>
              <a:rPr sz="2800" dirty="0">
                <a:latin typeface="Carlito"/>
                <a:cs typeface="Carlito"/>
              </a:rPr>
              <a:t>if</a:t>
            </a:r>
            <a:r>
              <a:rPr sz="2800" spc="-55" dirty="0">
                <a:latin typeface="Carlito"/>
                <a:cs typeface="Carlito"/>
              </a:rPr>
              <a:t> </a:t>
            </a:r>
            <a:r>
              <a:rPr sz="2800" dirty="0">
                <a:latin typeface="Carlito"/>
                <a:cs typeface="Carlito"/>
              </a:rPr>
              <a:t>both</a:t>
            </a:r>
            <a:r>
              <a:rPr sz="2800" spc="-35" dirty="0">
                <a:latin typeface="Carlito"/>
                <a:cs typeface="Carlito"/>
              </a:rPr>
              <a:t> </a:t>
            </a:r>
            <a:r>
              <a:rPr sz="2800" dirty="0">
                <a:latin typeface="Carlito"/>
                <a:cs typeface="Carlito"/>
              </a:rPr>
              <a:t>precision</a:t>
            </a:r>
            <a:r>
              <a:rPr sz="2800" spc="-25" dirty="0">
                <a:latin typeface="Carlito"/>
                <a:cs typeface="Carlito"/>
              </a:rPr>
              <a:t> </a:t>
            </a:r>
            <a:r>
              <a:rPr sz="2800" dirty="0">
                <a:latin typeface="Carlito"/>
                <a:cs typeface="Carlito"/>
              </a:rPr>
              <a:t>and</a:t>
            </a:r>
            <a:r>
              <a:rPr sz="2800" spc="-45" dirty="0">
                <a:latin typeface="Carlito"/>
                <a:cs typeface="Carlito"/>
              </a:rPr>
              <a:t> </a:t>
            </a:r>
            <a:r>
              <a:rPr sz="2800" dirty="0">
                <a:latin typeface="Carlito"/>
                <a:cs typeface="Carlito"/>
              </a:rPr>
              <a:t>recall</a:t>
            </a:r>
            <a:r>
              <a:rPr sz="2800" spc="-65" dirty="0">
                <a:latin typeface="Carlito"/>
                <a:cs typeface="Carlito"/>
              </a:rPr>
              <a:t> </a:t>
            </a:r>
            <a:r>
              <a:rPr sz="2800" dirty="0">
                <a:latin typeface="Carlito"/>
                <a:cs typeface="Carlito"/>
              </a:rPr>
              <a:t>are</a:t>
            </a:r>
            <a:r>
              <a:rPr sz="2800" spc="-65" dirty="0">
                <a:latin typeface="Carlito"/>
                <a:cs typeface="Carlito"/>
              </a:rPr>
              <a:t> </a:t>
            </a:r>
            <a:r>
              <a:rPr sz="2800" spc="-10" dirty="0">
                <a:latin typeface="Carlito"/>
                <a:cs typeface="Carlito"/>
              </a:rPr>
              <a:t>high.</a:t>
            </a:r>
            <a:endParaRPr sz="2800">
              <a:latin typeface="Carlito"/>
              <a:cs typeface="Carlito"/>
            </a:endParaRPr>
          </a:p>
          <a:p>
            <a:pPr marL="299085" indent="-286385">
              <a:lnSpc>
                <a:spcPct val="100000"/>
              </a:lnSpc>
              <a:spcBef>
                <a:spcPts val="3365"/>
              </a:spcBef>
              <a:buFont typeface="Arial"/>
              <a:buChar char="•"/>
              <a:tabLst>
                <a:tab pos="299085" algn="l"/>
              </a:tabLst>
            </a:pPr>
            <a:r>
              <a:rPr sz="2800" dirty="0">
                <a:latin typeface="Carlito"/>
                <a:cs typeface="Carlito"/>
              </a:rPr>
              <a:t>This</a:t>
            </a:r>
            <a:r>
              <a:rPr sz="2800" spc="-65" dirty="0">
                <a:latin typeface="Carlito"/>
                <a:cs typeface="Carlito"/>
              </a:rPr>
              <a:t> </a:t>
            </a:r>
            <a:r>
              <a:rPr sz="2800" dirty="0">
                <a:latin typeface="Carlito"/>
                <a:cs typeface="Carlito"/>
              </a:rPr>
              <a:t>metric</a:t>
            </a:r>
            <a:r>
              <a:rPr sz="2800" spc="-65" dirty="0">
                <a:latin typeface="Carlito"/>
                <a:cs typeface="Carlito"/>
              </a:rPr>
              <a:t> </a:t>
            </a:r>
            <a:r>
              <a:rPr sz="2800" dirty="0">
                <a:latin typeface="Carlito"/>
                <a:cs typeface="Carlito"/>
              </a:rPr>
              <a:t>only</a:t>
            </a:r>
            <a:r>
              <a:rPr sz="2800" spc="-70" dirty="0">
                <a:latin typeface="Carlito"/>
                <a:cs typeface="Carlito"/>
              </a:rPr>
              <a:t> </a:t>
            </a:r>
            <a:r>
              <a:rPr sz="2800" spc="-20" dirty="0">
                <a:latin typeface="Carlito"/>
                <a:cs typeface="Carlito"/>
              </a:rPr>
              <a:t>favours</a:t>
            </a:r>
            <a:r>
              <a:rPr sz="2800" spc="-55" dirty="0">
                <a:latin typeface="Carlito"/>
                <a:cs typeface="Carlito"/>
              </a:rPr>
              <a:t> </a:t>
            </a:r>
            <a:r>
              <a:rPr sz="2800" dirty="0">
                <a:latin typeface="Carlito"/>
                <a:cs typeface="Carlito"/>
              </a:rPr>
              <a:t>classifiers</a:t>
            </a:r>
            <a:r>
              <a:rPr sz="2800" spc="-65" dirty="0">
                <a:latin typeface="Carlito"/>
                <a:cs typeface="Carlito"/>
              </a:rPr>
              <a:t> </a:t>
            </a:r>
            <a:r>
              <a:rPr sz="2800" dirty="0">
                <a:latin typeface="Carlito"/>
                <a:cs typeface="Carlito"/>
              </a:rPr>
              <a:t>that</a:t>
            </a:r>
            <a:r>
              <a:rPr sz="2800" spc="-70" dirty="0">
                <a:latin typeface="Carlito"/>
                <a:cs typeface="Carlito"/>
              </a:rPr>
              <a:t> </a:t>
            </a:r>
            <a:r>
              <a:rPr sz="2800" dirty="0">
                <a:latin typeface="Carlito"/>
                <a:cs typeface="Carlito"/>
              </a:rPr>
              <a:t>have</a:t>
            </a:r>
            <a:r>
              <a:rPr sz="2800" spc="-75" dirty="0">
                <a:latin typeface="Carlito"/>
                <a:cs typeface="Carlito"/>
              </a:rPr>
              <a:t> </a:t>
            </a:r>
            <a:r>
              <a:rPr sz="2800" dirty="0">
                <a:latin typeface="Carlito"/>
                <a:cs typeface="Carlito"/>
              </a:rPr>
              <a:t>similar</a:t>
            </a:r>
            <a:r>
              <a:rPr sz="2800" spc="-50" dirty="0">
                <a:latin typeface="Carlito"/>
                <a:cs typeface="Carlito"/>
              </a:rPr>
              <a:t> </a:t>
            </a:r>
            <a:r>
              <a:rPr sz="2800" dirty="0">
                <a:latin typeface="Carlito"/>
                <a:cs typeface="Carlito"/>
              </a:rPr>
              <a:t>precision</a:t>
            </a:r>
            <a:r>
              <a:rPr sz="2800" spc="-60" dirty="0">
                <a:latin typeface="Carlito"/>
                <a:cs typeface="Carlito"/>
              </a:rPr>
              <a:t> </a:t>
            </a:r>
            <a:r>
              <a:rPr sz="2800" dirty="0">
                <a:latin typeface="Carlito"/>
                <a:cs typeface="Carlito"/>
              </a:rPr>
              <a:t>and</a:t>
            </a:r>
            <a:r>
              <a:rPr sz="2800" spc="-55" dirty="0">
                <a:latin typeface="Carlito"/>
                <a:cs typeface="Carlito"/>
              </a:rPr>
              <a:t> </a:t>
            </a:r>
            <a:r>
              <a:rPr sz="2800" spc="-10" dirty="0">
                <a:latin typeface="Carlito"/>
                <a:cs typeface="Carlito"/>
              </a:rPr>
              <a:t>recall.</a:t>
            </a:r>
            <a:endParaRPr sz="2800">
              <a:latin typeface="Carlito"/>
              <a:cs typeface="Carlito"/>
            </a:endParaRPr>
          </a:p>
        </p:txBody>
      </p:sp>
      <p:grpSp>
        <p:nvGrpSpPr>
          <p:cNvPr id="4" name="object 4"/>
          <p:cNvGrpSpPr/>
          <p:nvPr/>
        </p:nvGrpSpPr>
        <p:grpSpPr>
          <a:xfrm>
            <a:off x="3452003" y="4717015"/>
            <a:ext cx="4900295" cy="1264920"/>
            <a:chOff x="3452003" y="4717015"/>
            <a:chExt cx="4900295" cy="1264920"/>
          </a:xfrm>
        </p:grpSpPr>
        <p:pic>
          <p:nvPicPr>
            <p:cNvPr id="5" name="object 5"/>
            <p:cNvPicPr/>
            <p:nvPr/>
          </p:nvPicPr>
          <p:blipFill>
            <a:blip r:embed="rId2" cstate="print"/>
            <a:stretch>
              <a:fillRect/>
            </a:stretch>
          </p:blipFill>
          <p:spPr>
            <a:xfrm>
              <a:off x="3452003" y="4717015"/>
              <a:ext cx="4805632" cy="1264291"/>
            </a:xfrm>
            <a:prstGeom prst="rect">
              <a:avLst/>
            </a:prstGeom>
          </p:spPr>
        </p:pic>
        <p:pic>
          <p:nvPicPr>
            <p:cNvPr id="6" name="object 6"/>
            <p:cNvPicPr/>
            <p:nvPr/>
          </p:nvPicPr>
          <p:blipFill>
            <a:blip r:embed="rId3" cstate="print"/>
            <a:stretch>
              <a:fillRect/>
            </a:stretch>
          </p:blipFill>
          <p:spPr>
            <a:xfrm>
              <a:off x="6429882" y="5645683"/>
              <a:ext cx="788288" cy="137159"/>
            </a:xfrm>
            <a:prstGeom prst="rect">
              <a:avLst/>
            </a:prstGeom>
          </p:spPr>
        </p:pic>
        <p:pic>
          <p:nvPicPr>
            <p:cNvPr id="7" name="object 7"/>
            <p:cNvPicPr/>
            <p:nvPr/>
          </p:nvPicPr>
          <p:blipFill>
            <a:blip r:embed="rId4" cstate="print"/>
            <a:stretch>
              <a:fillRect/>
            </a:stretch>
          </p:blipFill>
          <p:spPr>
            <a:xfrm>
              <a:off x="7690484" y="5667819"/>
              <a:ext cx="661416" cy="70002"/>
            </a:xfrm>
            <a:prstGeom prst="rect">
              <a:avLst/>
            </a:prstGeom>
          </p:spPr>
        </p:pic>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25" dirty="0"/>
              <a:t>12</a:t>
            </a:fld>
            <a:endParaRPr spc="-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0" y="49479"/>
            <a:ext cx="6718300" cy="566822"/>
          </a:xfrm>
          <a:prstGeom prst="rect">
            <a:avLst/>
          </a:prstGeom>
        </p:spPr>
        <p:txBody>
          <a:bodyPr vert="horz" wrap="square" lIns="0" tIns="12700" rIns="0" bIns="0" rtlCol="0">
            <a:spAutoFit/>
          </a:bodyPr>
          <a:lstStyle/>
          <a:p>
            <a:pPr marL="12700">
              <a:lnSpc>
                <a:spcPct val="100000"/>
              </a:lnSpc>
              <a:spcBef>
                <a:spcPts val="100"/>
              </a:spcBef>
            </a:pPr>
            <a:r>
              <a:rPr lang="en-US" sz="3600" b="1" dirty="0">
                <a:latin typeface="Georgia"/>
                <a:cs typeface="Georgia"/>
              </a:rPr>
              <a:t>Specificity and Sensitivity</a:t>
            </a:r>
            <a:endParaRPr sz="3600" dirty="0">
              <a:latin typeface="Georgia"/>
              <a:cs typeface="Georgia"/>
            </a:endParaRPr>
          </a:p>
        </p:txBody>
      </p:sp>
      <p:sp>
        <p:nvSpPr>
          <p:cNvPr id="3" name="object 3"/>
          <p:cNvSpPr txBox="1"/>
          <p:nvPr/>
        </p:nvSpPr>
        <p:spPr>
          <a:xfrm>
            <a:off x="383541" y="705027"/>
            <a:ext cx="6550660" cy="321242"/>
          </a:xfrm>
          <a:prstGeom prst="rect">
            <a:avLst/>
          </a:prstGeom>
        </p:spPr>
        <p:txBody>
          <a:bodyPr vert="horz" wrap="square" lIns="0" tIns="13335" rIns="0" bIns="0" rtlCol="0">
            <a:spAutoFit/>
          </a:bodyPr>
          <a:lstStyle/>
          <a:p>
            <a:pPr marL="354965" marR="5080" indent="-342900" algn="just">
              <a:lnSpc>
                <a:spcPct val="100000"/>
              </a:lnSpc>
              <a:spcBef>
                <a:spcPts val="105"/>
              </a:spcBef>
              <a:buFont typeface="Wingdings" panose="05000000000000000000" pitchFamily="2" charset="2"/>
              <a:buChar char="Ø"/>
              <a:tabLst>
                <a:tab pos="299085" algn="l"/>
              </a:tabLst>
            </a:pPr>
            <a:endParaRPr sz="2000" dirty="0">
              <a:latin typeface="Carlito"/>
              <a:cs typeface="Carlito"/>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25" dirty="0"/>
              <a:t>13</a:t>
            </a:fld>
            <a:endParaRPr spc="-25" dirty="0"/>
          </a:p>
        </p:txBody>
      </p:sp>
      <p:sp>
        <p:nvSpPr>
          <p:cNvPr id="4" name="TextBox 3">
            <a:extLst>
              <a:ext uri="{FF2B5EF4-FFF2-40B4-BE49-F238E27FC236}">
                <a16:creationId xmlns:a16="http://schemas.microsoft.com/office/drawing/2014/main" id="{202FF3B7-8902-2133-A736-2917D8A1B72C}"/>
              </a:ext>
            </a:extLst>
          </p:cNvPr>
          <p:cNvSpPr txBox="1"/>
          <p:nvPr/>
        </p:nvSpPr>
        <p:spPr>
          <a:xfrm>
            <a:off x="1219200" y="1026269"/>
            <a:ext cx="8915400" cy="4339650"/>
          </a:xfrm>
          <a:prstGeom prst="rect">
            <a:avLst/>
          </a:prstGeom>
          <a:noFill/>
        </p:spPr>
        <p:txBody>
          <a:bodyPr wrap="square" rtlCol="0">
            <a:spAutoFit/>
          </a:bodyPr>
          <a:lstStyle/>
          <a:p>
            <a:pPr algn="l"/>
            <a:r>
              <a:rPr lang="en-US" sz="2200" b="1" i="0" dirty="0">
                <a:solidFill>
                  <a:srgbClr val="0D0D0D"/>
                </a:solidFill>
                <a:effectLst/>
                <a:latin typeface="Söhne"/>
              </a:rPr>
              <a:t>Specificity</a:t>
            </a:r>
            <a:r>
              <a:rPr lang="en-US" sz="2200" b="0" i="0" dirty="0">
                <a:solidFill>
                  <a:srgbClr val="0D0D0D"/>
                </a:solidFill>
                <a:effectLst/>
                <a:latin typeface="Söhne"/>
              </a:rPr>
              <a:t>: Specificity refers to the true negative rate</a:t>
            </a:r>
          </a:p>
          <a:p>
            <a:pPr algn="l"/>
            <a:r>
              <a:rPr lang="en-US" sz="2200" b="1" i="0" dirty="0">
                <a:solidFill>
                  <a:srgbClr val="0D0D0D"/>
                </a:solidFill>
                <a:effectLst/>
                <a:latin typeface="KaTeX_Main"/>
              </a:rPr>
              <a:t>Specificity=TN/(</a:t>
            </a:r>
            <a:r>
              <a:rPr lang="en-US" sz="2200" b="1" dirty="0">
                <a:solidFill>
                  <a:srgbClr val="0D0D0D"/>
                </a:solidFill>
                <a:latin typeface="KaTeX_Main"/>
              </a:rPr>
              <a:t>TN+FP)</a:t>
            </a:r>
          </a:p>
          <a:p>
            <a:pPr algn="l"/>
            <a:endParaRPr lang="en-US" sz="2200" dirty="0">
              <a:solidFill>
                <a:srgbClr val="0D0D0D"/>
              </a:solidFill>
              <a:latin typeface="Söhne"/>
            </a:endParaRPr>
          </a:p>
          <a:p>
            <a:pPr algn="l"/>
            <a:endParaRPr lang="en-US" sz="2200" b="0" i="0" dirty="0">
              <a:solidFill>
                <a:srgbClr val="0D0D0D"/>
              </a:solidFill>
              <a:effectLst/>
              <a:latin typeface="Söhne"/>
            </a:endParaRPr>
          </a:p>
          <a:p>
            <a:pPr algn="l"/>
            <a:r>
              <a:rPr lang="en-US" sz="2200" b="1" i="0" dirty="0">
                <a:solidFill>
                  <a:srgbClr val="0D0D0D"/>
                </a:solidFill>
                <a:effectLst/>
                <a:latin typeface="Söhne"/>
              </a:rPr>
              <a:t>Sensitivity</a:t>
            </a:r>
            <a:r>
              <a:rPr lang="en-US" sz="2200" b="0" i="0" dirty="0">
                <a:solidFill>
                  <a:srgbClr val="0D0D0D"/>
                </a:solidFill>
                <a:effectLst/>
                <a:latin typeface="Söhne"/>
              </a:rPr>
              <a:t> </a:t>
            </a:r>
            <a:r>
              <a:rPr lang="en-US" sz="2200" dirty="0">
                <a:solidFill>
                  <a:srgbClr val="0D0D0D"/>
                </a:solidFill>
                <a:latin typeface="Söhne"/>
              </a:rPr>
              <a:t>refers to the </a:t>
            </a:r>
            <a:r>
              <a:rPr lang="en-US" sz="2200" b="0" i="0" dirty="0">
                <a:solidFill>
                  <a:srgbClr val="0D0D0D"/>
                </a:solidFill>
                <a:effectLst/>
                <a:latin typeface="Söhne"/>
              </a:rPr>
              <a:t>true positive rate</a:t>
            </a:r>
          </a:p>
          <a:p>
            <a:pPr algn="l"/>
            <a:r>
              <a:rPr lang="en-US" sz="2200" b="1" i="0" dirty="0">
                <a:solidFill>
                  <a:srgbClr val="0D0D0D"/>
                </a:solidFill>
                <a:effectLst/>
                <a:latin typeface="KaTeX_Main"/>
              </a:rPr>
              <a:t>Sensitivity= TP/(</a:t>
            </a:r>
            <a:r>
              <a:rPr lang="en-US" sz="2200" b="1" dirty="0">
                <a:solidFill>
                  <a:srgbClr val="0D0D0D"/>
                </a:solidFill>
                <a:latin typeface="KaTeX_Main"/>
              </a:rPr>
              <a:t>TP+FN)</a:t>
            </a:r>
          </a:p>
          <a:p>
            <a:pPr algn="l"/>
            <a:endParaRPr lang="en-US" b="0" i="0" dirty="0">
              <a:solidFill>
                <a:srgbClr val="0D0D0D"/>
              </a:solidFill>
              <a:effectLst/>
              <a:latin typeface="KaTeX_Main"/>
            </a:endParaRPr>
          </a:p>
          <a:p>
            <a:pPr algn="l"/>
            <a:endParaRPr lang="en-US" dirty="0">
              <a:solidFill>
                <a:srgbClr val="0D0D0D"/>
              </a:solidFill>
              <a:latin typeface="KaTeX_Main"/>
            </a:endParaRPr>
          </a:p>
          <a:p>
            <a:pPr algn="just"/>
            <a:r>
              <a:rPr lang="en-US" b="0" i="0" dirty="0">
                <a:solidFill>
                  <a:srgbClr val="0D0D0D"/>
                </a:solidFill>
                <a:effectLst/>
                <a:latin typeface="Söhne"/>
              </a:rPr>
              <a:t>In summary, specificity focuses on correctly identifying negatives, while sensitivity focuses on correctly identifying positives. These two measures are often inversely related; increasing sensitivity may decrease specificity, and vice versa. The choice between high sensitivity or high specificity depends on the specific goals of the test and the consequences of false positives and false negatives.</a:t>
            </a:r>
          </a:p>
          <a:p>
            <a:endParaRPr lang="en-IN" dirty="0"/>
          </a:p>
        </p:txBody>
      </p:sp>
    </p:spTree>
    <p:extLst>
      <p:ext uri="{BB962C8B-B14F-4D97-AF65-F5344CB8AC3E}">
        <p14:creationId xmlns:p14="http://schemas.microsoft.com/office/powerpoint/2010/main" val="222931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0" y="49479"/>
            <a:ext cx="2604770"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Georgia"/>
                <a:cs typeface="Georgia"/>
              </a:rPr>
              <a:t>ROC</a:t>
            </a:r>
            <a:r>
              <a:rPr sz="3600" b="1" spc="-15" dirty="0">
                <a:latin typeface="Georgia"/>
                <a:cs typeface="Georgia"/>
              </a:rPr>
              <a:t> </a:t>
            </a:r>
            <a:r>
              <a:rPr sz="3600" b="1" spc="-10" dirty="0">
                <a:latin typeface="Georgia"/>
                <a:cs typeface="Georgia"/>
              </a:rPr>
              <a:t>Curve</a:t>
            </a:r>
            <a:endParaRPr sz="3600">
              <a:latin typeface="Georgia"/>
              <a:cs typeface="Georgia"/>
            </a:endParaRPr>
          </a:p>
        </p:txBody>
      </p:sp>
      <p:sp>
        <p:nvSpPr>
          <p:cNvPr id="3" name="object 3"/>
          <p:cNvSpPr txBox="1"/>
          <p:nvPr/>
        </p:nvSpPr>
        <p:spPr>
          <a:xfrm>
            <a:off x="383541" y="605408"/>
            <a:ext cx="6550660" cy="1885773"/>
          </a:xfrm>
          <a:prstGeom prst="rect">
            <a:avLst/>
          </a:prstGeom>
        </p:spPr>
        <p:txBody>
          <a:bodyPr vert="horz" wrap="square" lIns="0" tIns="13335" rIns="0" bIns="0" rtlCol="0">
            <a:spAutoFit/>
          </a:bodyPr>
          <a:lstStyle/>
          <a:p>
            <a:pPr marL="354965" marR="5080" indent="-342900" algn="just">
              <a:lnSpc>
                <a:spcPct val="100000"/>
              </a:lnSpc>
              <a:spcBef>
                <a:spcPts val="105"/>
              </a:spcBef>
              <a:buFont typeface="Wingdings" panose="05000000000000000000" pitchFamily="2" charset="2"/>
              <a:buChar char="Ø"/>
              <a:tabLst>
                <a:tab pos="299085" algn="l"/>
              </a:tabLst>
            </a:pPr>
            <a:r>
              <a:rPr sz="2000" dirty="0">
                <a:latin typeface="Carlito"/>
                <a:cs typeface="Carlito"/>
              </a:rPr>
              <a:t>Sensitivity(TPR)</a:t>
            </a:r>
            <a:r>
              <a:rPr sz="2000" spc="40" dirty="0">
                <a:latin typeface="Carlito"/>
                <a:cs typeface="Carlito"/>
              </a:rPr>
              <a:t> </a:t>
            </a:r>
            <a:r>
              <a:rPr sz="2000" dirty="0">
                <a:latin typeface="Carlito"/>
                <a:cs typeface="Carlito"/>
              </a:rPr>
              <a:t>and</a:t>
            </a:r>
            <a:r>
              <a:rPr sz="2000" spc="25" dirty="0">
                <a:latin typeface="Carlito"/>
                <a:cs typeface="Carlito"/>
              </a:rPr>
              <a:t> </a:t>
            </a:r>
            <a:r>
              <a:rPr sz="2000" dirty="0">
                <a:latin typeface="Carlito"/>
                <a:cs typeface="Carlito"/>
              </a:rPr>
              <a:t>Specificity</a:t>
            </a:r>
            <a:r>
              <a:rPr lang="en-US" sz="2000" dirty="0">
                <a:latin typeface="Carlito"/>
                <a:cs typeface="Carlito"/>
              </a:rPr>
              <a:t>(TNR)</a:t>
            </a:r>
            <a:r>
              <a:rPr sz="2000" spc="25" dirty="0">
                <a:latin typeface="Carlito"/>
                <a:cs typeface="Carlito"/>
              </a:rPr>
              <a:t> </a:t>
            </a:r>
            <a:r>
              <a:rPr sz="2000" dirty="0">
                <a:latin typeface="Carlito"/>
                <a:cs typeface="Carlito"/>
              </a:rPr>
              <a:t>measures</a:t>
            </a:r>
            <a:r>
              <a:rPr sz="2000" spc="20" dirty="0">
                <a:latin typeface="Carlito"/>
                <a:cs typeface="Carlito"/>
              </a:rPr>
              <a:t> </a:t>
            </a:r>
            <a:r>
              <a:rPr sz="2000" dirty="0">
                <a:latin typeface="Carlito"/>
                <a:cs typeface="Carlito"/>
              </a:rPr>
              <a:t>are</a:t>
            </a:r>
            <a:r>
              <a:rPr sz="2000" spc="20" dirty="0">
                <a:latin typeface="Carlito"/>
                <a:cs typeface="Carlito"/>
              </a:rPr>
              <a:t> </a:t>
            </a:r>
            <a:r>
              <a:rPr sz="2000" dirty="0">
                <a:latin typeface="Carlito"/>
                <a:cs typeface="Carlito"/>
              </a:rPr>
              <a:t>used</a:t>
            </a:r>
            <a:r>
              <a:rPr sz="2000" spc="25" dirty="0">
                <a:latin typeface="Carlito"/>
                <a:cs typeface="Carlito"/>
              </a:rPr>
              <a:t> </a:t>
            </a:r>
            <a:r>
              <a:rPr sz="2000" dirty="0">
                <a:latin typeface="Carlito"/>
                <a:cs typeface="Carlito"/>
              </a:rPr>
              <a:t>to</a:t>
            </a:r>
            <a:r>
              <a:rPr sz="2000" spc="15" dirty="0">
                <a:latin typeface="Carlito"/>
                <a:cs typeface="Carlito"/>
              </a:rPr>
              <a:t> </a:t>
            </a:r>
            <a:r>
              <a:rPr sz="2000" dirty="0">
                <a:latin typeface="Carlito"/>
                <a:cs typeface="Carlito"/>
              </a:rPr>
              <a:t>plot the</a:t>
            </a:r>
            <a:r>
              <a:rPr sz="2000" spc="30" dirty="0">
                <a:latin typeface="Carlito"/>
                <a:cs typeface="Carlito"/>
              </a:rPr>
              <a:t> </a:t>
            </a:r>
            <a:r>
              <a:rPr sz="2000" b="1" dirty="0">
                <a:latin typeface="Carlito"/>
                <a:cs typeface="Carlito"/>
              </a:rPr>
              <a:t>ROC</a:t>
            </a:r>
            <a:r>
              <a:rPr sz="2000" b="1" spc="10" dirty="0">
                <a:latin typeface="Carlito"/>
                <a:cs typeface="Carlito"/>
              </a:rPr>
              <a:t> </a:t>
            </a:r>
            <a:r>
              <a:rPr sz="2000" dirty="0">
                <a:latin typeface="Carlito"/>
                <a:cs typeface="Carlito"/>
              </a:rPr>
              <a:t>curve.</a:t>
            </a:r>
            <a:endParaRPr lang="en-US" sz="2000" dirty="0">
              <a:latin typeface="Carlito"/>
              <a:cs typeface="Carlito"/>
            </a:endParaRPr>
          </a:p>
          <a:p>
            <a:pPr marL="354965" marR="5080" indent="-342900" algn="just">
              <a:spcBef>
                <a:spcPts val="105"/>
              </a:spcBef>
              <a:buFont typeface="Wingdings" panose="05000000000000000000" pitchFamily="2" charset="2"/>
              <a:buChar char="Ø"/>
              <a:tabLst>
                <a:tab pos="299085" algn="l"/>
              </a:tabLst>
            </a:pPr>
            <a:r>
              <a:rPr lang="en-US" sz="2000" dirty="0">
                <a:latin typeface="Carlito"/>
                <a:cs typeface="Carlito"/>
              </a:rPr>
              <a:t>They</a:t>
            </a:r>
            <a:r>
              <a:rPr lang="en-US" sz="2000" spc="-45" dirty="0">
                <a:latin typeface="Carlito"/>
                <a:cs typeface="Carlito"/>
              </a:rPr>
              <a:t> </a:t>
            </a:r>
            <a:r>
              <a:rPr lang="en-US" sz="2000" dirty="0">
                <a:latin typeface="Carlito"/>
                <a:cs typeface="Carlito"/>
              </a:rPr>
              <a:t>both</a:t>
            </a:r>
            <a:r>
              <a:rPr lang="en-US" sz="2000" spc="-50" dirty="0">
                <a:latin typeface="Carlito"/>
                <a:cs typeface="Carlito"/>
              </a:rPr>
              <a:t> </a:t>
            </a:r>
            <a:r>
              <a:rPr lang="en-US" sz="2000" dirty="0">
                <a:latin typeface="Carlito"/>
                <a:cs typeface="Carlito"/>
              </a:rPr>
              <a:t>have</a:t>
            </a:r>
            <a:r>
              <a:rPr lang="en-US" sz="2000" spc="-40" dirty="0">
                <a:latin typeface="Carlito"/>
                <a:cs typeface="Carlito"/>
              </a:rPr>
              <a:t> </a:t>
            </a:r>
            <a:r>
              <a:rPr lang="en-US" sz="2000" dirty="0">
                <a:latin typeface="Carlito"/>
                <a:cs typeface="Carlito"/>
              </a:rPr>
              <a:t>values</a:t>
            </a:r>
            <a:r>
              <a:rPr lang="en-US" sz="2000" spc="-40" dirty="0">
                <a:latin typeface="Carlito"/>
                <a:cs typeface="Carlito"/>
              </a:rPr>
              <a:t> </a:t>
            </a:r>
            <a:r>
              <a:rPr lang="en-US" sz="2000" dirty="0">
                <a:latin typeface="Carlito"/>
                <a:cs typeface="Carlito"/>
              </a:rPr>
              <a:t>in</a:t>
            </a:r>
            <a:r>
              <a:rPr lang="en-US" sz="2000" spc="-30" dirty="0">
                <a:latin typeface="Carlito"/>
                <a:cs typeface="Carlito"/>
              </a:rPr>
              <a:t> </a:t>
            </a:r>
            <a:r>
              <a:rPr lang="en-US" sz="2000" dirty="0">
                <a:latin typeface="Carlito"/>
                <a:cs typeface="Carlito"/>
              </a:rPr>
              <a:t>the</a:t>
            </a:r>
            <a:r>
              <a:rPr lang="en-US" sz="2000" spc="-50" dirty="0">
                <a:latin typeface="Carlito"/>
                <a:cs typeface="Carlito"/>
              </a:rPr>
              <a:t> </a:t>
            </a:r>
            <a:r>
              <a:rPr lang="en-US" sz="2000" dirty="0">
                <a:latin typeface="Carlito"/>
                <a:cs typeface="Carlito"/>
              </a:rPr>
              <a:t>range</a:t>
            </a:r>
            <a:r>
              <a:rPr lang="en-US" sz="2000" spc="-50" dirty="0">
                <a:latin typeface="Carlito"/>
                <a:cs typeface="Carlito"/>
              </a:rPr>
              <a:t> </a:t>
            </a:r>
            <a:r>
              <a:rPr lang="en-US" sz="2000" dirty="0">
                <a:latin typeface="Carlito"/>
                <a:cs typeface="Carlito"/>
              </a:rPr>
              <a:t>of</a:t>
            </a:r>
            <a:r>
              <a:rPr lang="en-US" sz="2000" spc="-45" dirty="0">
                <a:latin typeface="Carlito"/>
                <a:cs typeface="Carlito"/>
              </a:rPr>
              <a:t> </a:t>
            </a:r>
            <a:r>
              <a:rPr lang="en-US" sz="2000" dirty="0">
                <a:latin typeface="Carlito"/>
                <a:cs typeface="Carlito"/>
              </a:rPr>
              <a:t>[0,1]</a:t>
            </a:r>
            <a:r>
              <a:rPr lang="en-US" sz="2000" spc="-60" dirty="0">
                <a:latin typeface="Carlito"/>
                <a:cs typeface="Carlito"/>
              </a:rPr>
              <a:t> </a:t>
            </a:r>
            <a:r>
              <a:rPr lang="en-US" sz="2000" dirty="0">
                <a:latin typeface="Carlito"/>
                <a:cs typeface="Carlito"/>
              </a:rPr>
              <a:t>which</a:t>
            </a:r>
            <a:r>
              <a:rPr lang="en-US" sz="2000" spc="-55" dirty="0">
                <a:latin typeface="Carlito"/>
                <a:cs typeface="Carlito"/>
              </a:rPr>
              <a:t> </a:t>
            </a:r>
            <a:r>
              <a:rPr lang="en-US" sz="2000" dirty="0">
                <a:latin typeface="Carlito"/>
                <a:cs typeface="Carlito"/>
              </a:rPr>
              <a:t>are</a:t>
            </a:r>
            <a:r>
              <a:rPr lang="en-US" sz="2000" spc="-35" dirty="0">
                <a:latin typeface="Carlito"/>
                <a:cs typeface="Carlito"/>
              </a:rPr>
              <a:t> </a:t>
            </a:r>
            <a:r>
              <a:rPr lang="en-US" sz="2000" dirty="0">
                <a:latin typeface="Carlito"/>
                <a:cs typeface="Carlito"/>
              </a:rPr>
              <a:t>computed</a:t>
            </a:r>
            <a:r>
              <a:rPr lang="en-US" sz="2000" spc="-55" dirty="0">
                <a:latin typeface="Carlito"/>
                <a:cs typeface="Carlito"/>
              </a:rPr>
              <a:t> </a:t>
            </a:r>
            <a:r>
              <a:rPr lang="en-US" sz="2000" dirty="0">
                <a:latin typeface="Carlito"/>
                <a:cs typeface="Carlito"/>
              </a:rPr>
              <a:t>at</a:t>
            </a:r>
            <a:r>
              <a:rPr lang="en-US" sz="2000" spc="-25" dirty="0">
                <a:latin typeface="Carlito"/>
                <a:cs typeface="Carlito"/>
              </a:rPr>
              <a:t> </a:t>
            </a:r>
            <a:r>
              <a:rPr lang="en-US" sz="2000" dirty="0">
                <a:latin typeface="Carlito"/>
                <a:cs typeface="Carlito"/>
              </a:rPr>
              <a:t>varying</a:t>
            </a:r>
            <a:r>
              <a:rPr lang="en-US" sz="2000" spc="-60" dirty="0">
                <a:latin typeface="Carlito"/>
                <a:cs typeface="Carlito"/>
              </a:rPr>
              <a:t> </a:t>
            </a:r>
            <a:r>
              <a:rPr lang="en-US" sz="2000" dirty="0">
                <a:latin typeface="Carlito"/>
                <a:cs typeface="Carlito"/>
              </a:rPr>
              <a:t>threshold</a:t>
            </a:r>
            <a:r>
              <a:rPr lang="en-US" sz="2000" spc="-35" dirty="0">
                <a:latin typeface="Carlito"/>
                <a:cs typeface="Carlito"/>
              </a:rPr>
              <a:t> </a:t>
            </a:r>
            <a:r>
              <a:rPr lang="en-US" sz="2000" spc="-10" dirty="0">
                <a:latin typeface="Carlito"/>
                <a:cs typeface="Carlito"/>
              </a:rPr>
              <a:t>values.</a:t>
            </a:r>
            <a:endParaRPr lang="en-US" sz="2000" dirty="0">
              <a:latin typeface="Carlito"/>
              <a:cs typeface="Carlito"/>
            </a:endParaRPr>
          </a:p>
          <a:p>
            <a:pPr marL="354965" marR="5080" indent="-342900" algn="just">
              <a:lnSpc>
                <a:spcPct val="100000"/>
              </a:lnSpc>
              <a:spcBef>
                <a:spcPts val="105"/>
              </a:spcBef>
              <a:buFont typeface="Wingdings" panose="05000000000000000000" pitchFamily="2" charset="2"/>
              <a:buChar char="Ø"/>
              <a:tabLst>
                <a:tab pos="299085" algn="l"/>
              </a:tabLst>
            </a:pPr>
            <a:r>
              <a:rPr sz="2000" b="1" dirty="0">
                <a:latin typeface="Carlito"/>
                <a:cs typeface="Carlito"/>
              </a:rPr>
              <a:t>Area</a:t>
            </a:r>
            <a:r>
              <a:rPr sz="2000" b="1" spc="25" dirty="0">
                <a:latin typeface="Carlito"/>
                <a:cs typeface="Carlito"/>
              </a:rPr>
              <a:t> </a:t>
            </a:r>
            <a:r>
              <a:rPr sz="2000" b="1" dirty="0">
                <a:latin typeface="Carlito"/>
                <a:cs typeface="Carlito"/>
              </a:rPr>
              <a:t>under</a:t>
            </a:r>
            <a:r>
              <a:rPr sz="2000" b="1" spc="25" dirty="0">
                <a:latin typeface="Carlito"/>
                <a:cs typeface="Carlito"/>
              </a:rPr>
              <a:t> </a:t>
            </a:r>
            <a:r>
              <a:rPr sz="2000" b="1" dirty="0">
                <a:latin typeface="Carlito"/>
                <a:cs typeface="Carlito"/>
              </a:rPr>
              <a:t>the</a:t>
            </a:r>
            <a:r>
              <a:rPr sz="2000" b="1" spc="30" dirty="0">
                <a:latin typeface="Carlito"/>
                <a:cs typeface="Carlito"/>
              </a:rPr>
              <a:t> </a:t>
            </a:r>
            <a:r>
              <a:rPr sz="2000" b="1" dirty="0">
                <a:latin typeface="Carlito"/>
                <a:cs typeface="Carlito"/>
              </a:rPr>
              <a:t>ROC</a:t>
            </a:r>
            <a:r>
              <a:rPr sz="2000" b="1" spc="15" dirty="0">
                <a:latin typeface="Carlito"/>
                <a:cs typeface="Carlito"/>
              </a:rPr>
              <a:t> </a:t>
            </a:r>
            <a:r>
              <a:rPr sz="2000" b="1" spc="-10" dirty="0">
                <a:latin typeface="Carlito"/>
                <a:cs typeface="Carlito"/>
              </a:rPr>
              <a:t>curve</a:t>
            </a:r>
            <a:r>
              <a:rPr sz="2000" b="1" dirty="0">
                <a:latin typeface="Carlito"/>
                <a:cs typeface="Carlito"/>
              </a:rPr>
              <a:t>(AUC)</a:t>
            </a:r>
            <a:r>
              <a:rPr sz="2000" b="1" spc="100" dirty="0">
                <a:latin typeface="Carlito"/>
                <a:cs typeface="Carlito"/>
              </a:rPr>
              <a:t> </a:t>
            </a:r>
            <a:r>
              <a:rPr sz="2000" dirty="0">
                <a:latin typeface="Carlito"/>
                <a:cs typeface="Carlito"/>
              </a:rPr>
              <a:t>is</a:t>
            </a:r>
            <a:r>
              <a:rPr sz="2000" spc="100" dirty="0">
                <a:latin typeface="Carlito"/>
                <a:cs typeface="Carlito"/>
              </a:rPr>
              <a:t> </a:t>
            </a:r>
            <a:r>
              <a:rPr sz="2000" dirty="0">
                <a:latin typeface="Carlito"/>
                <a:cs typeface="Carlito"/>
              </a:rPr>
              <a:t>used</a:t>
            </a:r>
            <a:r>
              <a:rPr sz="2000" spc="95" dirty="0">
                <a:latin typeface="Carlito"/>
                <a:cs typeface="Carlito"/>
              </a:rPr>
              <a:t> </a:t>
            </a:r>
            <a:r>
              <a:rPr sz="2000" dirty="0">
                <a:latin typeface="Carlito"/>
                <a:cs typeface="Carlito"/>
              </a:rPr>
              <a:t>to</a:t>
            </a:r>
            <a:r>
              <a:rPr sz="2000" spc="105" dirty="0">
                <a:latin typeface="Carlito"/>
                <a:cs typeface="Carlito"/>
              </a:rPr>
              <a:t> </a:t>
            </a:r>
            <a:r>
              <a:rPr sz="2000" dirty="0">
                <a:latin typeface="Carlito"/>
                <a:cs typeface="Carlito"/>
              </a:rPr>
              <a:t>determine</a:t>
            </a:r>
            <a:r>
              <a:rPr sz="2000" spc="105" dirty="0">
                <a:latin typeface="Carlito"/>
                <a:cs typeface="Carlito"/>
              </a:rPr>
              <a:t> </a:t>
            </a:r>
            <a:r>
              <a:rPr sz="2000" dirty="0">
                <a:latin typeface="Carlito"/>
                <a:cs typeface="Carlito"/>
              </a:rPr>
              <a:t>the</a:t>
            </a:r>
            <a:r>
              <a:rPr sz="2000" spc="110" dirty="0">
                <a:latin typeface="Carlito"/>
                <a:cs typeface="Carlito"/>
              </a:rPr>
              <a:t> </a:t>
            </a:r>
            <a:r>
              <a:rPr sz="2000" dirty="0">
                <a:latin typeface="Carlito"/>
                <a:cs typeface="Carlito"/>
              </a:rPr>
              <a:t>model</a:t>
            </a:r>
            <a:r>
              <a:rPr sz="2000" spc="100" dirty="0">
                <a:latin typeface="Carlito"/>
                <a:cs typeface="Carlito"/>
              </a:rPr>
              <a:t> </a:t>
            </a:r>
            <a:r>
              <a:rPr sz="2000" dirty="0">
                <a:latin typeface="Carlito"/>
                <a:cs typeface="Carlito"/>
              </a:rPr>
              <a:t>performance.</a:t>
            </a:r>
            <a:r>
              <a:rPr sz="2000" spc="100" dirty="0">
                <a:latin typeface="Carlito"/>
                <a:cs typeface="Carlito"/>
              </a:rPr>
              <a:t> </a:t>
            </a:r>
            <a:endParaRPr lang="en-US" sz="2000" spc="100" dirty="0">
              <a:latin typeface="Carlito"/>
              <a:cs typeface="Carlito"/>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25" dirty="0"/>
              <a:t>14</a:t>
            </a:fld>
            <a:endParaRPr spc="-25" dirty="0"/>
          </a:p>
        </p:txBody>
      </p:sp>
      <p:pic>
        <p:nvPicPr>
          <p:cNvPr id="27" name="Picture 26">
            <a:extLst>
              <a:ext uri="{FF2B5EF4-FFF2-40B4-BE49-F238E27FC236}">
                <a16:creationId xmlns:a16="http://schemas.microsoft.com/office/drawing/2014/main" id="{6F726284-BA22-8444-CAC8-E582F4D46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815" y="1981200"/>
            <a:ext cx="4977585" cy="4271392"/>
          </a:xfrm>
          <a:prstGeom prst="rect">
            <a:avLst/>
          </a:prstGeom>
        </p:spPr>
      </p:pic>
    </p:spTree>
    <p:extLst>
      <p:ext uri="{BB962C8B-B14F-4D97-AF65-F5344CB8AC3E}">
        <p14:creationId xmlns:p14="http://schemas.microsoft.com/office/powerpoint/2010/main" val="3043596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1200" y="202438"/>
            <a:ext cx="9851390" cy="1001394"/>
          </a:xfrm>
          <a:prstGeom prst="rect">
            <a:avLst/>
          </a:prstGeom>
        </p:spPr>
        <p:txBody>
          <a:bodyPr vert="horz" wrap="square" lIns="0" tIns="12700" rIns="0" bIns="0" rtlCol="0">
            <a:spAutoFit/>
          </a:bodyPr>
          <a:lstStyle/>
          <a:p>
            <a:pPr marL="12700" marR="5080">
              <a:lnSpc>
                <a:spcPct val="100000"/>
              </a:lnSpc>
              <a:spcBef>
                <a:spcPts val="100"/>
              </a:spcBef>
            </a:pPr>
            <a:r>
              <a:rPr b="1" dirty="0">
                <a:latin typeface="Georgia"/>
                <a:cs typeface="Georgia"/>
              </a:rPr>
              <a:t>AUC</a:t>
            </a:r>
            <a:r>
              <a:rPr b="1" spc="-30" dirty="0">
                <a:latin typeface="Georgia"/>
                <a:cs typeface="Georgia"/>
              </a:rPr>
              <a:t> </a:t>
            </a:r>
            <a:r>
              <a:rPr b="1" dirty="0">
                <a:latin typeface="Georgia"/>
                <a:cs typeface="Georgia"/>
              </a:rPr>
              <a:t>(Area</a:t>
            </a:r>
            <a:r>
              <a:rPr b="1" spc="-25" dirty="0">
                <a:latin typeface="Georgia"/>
                <a:cs typeface="Georgia"/>
              </a:rPr>
              <a:t> </a:t>
            </a:r>
            <a:r>
              <a:rPr b="1" dirty="0">
                <a:latin typeface="Georgia"/>
                <a:cs typeface="Georgia"/>
              </a:rPr>
              <a:t>Under</a:t>
            </a:r>
            <a:r>
              <a:rPr b="1" spc="-25" dirty="0">
                <a:latin typeface="Georgia"/>
                <a:cs typeface="Georgia"/>
              </a:rPr>
              <a:t> </a:t>
            </a:r>
            <a:r>
              <a:rPr b="1" dirty="0">
                <a:latin typeface="Georgia"/>
                <a:cs typeface="Georgia"/>
              </a:rPr>
              <a:t>the</a:t>
            </a:r>
            <a:r>
              <a:rPr b="1" spc="-20" dirty="0">
                <a:latin typeface="Georgia"/>
                <a:cs typeface="Georgia"/>
              </a:rPr>
              <a:t> </a:t>
            </a:r>
            <a:r>
              <a:rPr b="1" dirty="0">
                <a:latin typeface="Georgia"/>
                <a:cs typeface="Georgia"/>
              </a:rPr>
              <a:t>Curve)</a:t>
            </a:r>
            <a:r>
              <a:rPr b="1" spc="-40" dirty="0">
                <a:latin typeface="Georgia"/>
                <a:cs typeface="Georgia"/>
              </a:rPr>
              <a:t> </a:t>
            </a:r>
            <a:r>
              <a:rPr b="1" dirty="0">
                <a:latin typeface="Georgia"/>
                <a:cs typeface="Georgia"/>
              </a:rPr>
              <a:t>or</a:t>
            </a:r>
            <a:r>
              <a:rPr b="1" spc="-10" dirty="0">
                <a:latin typeface="Georgia"/>
                <a:cs typeface="Georgia"/>
              </a:rPr>
              <a:t> </a:t>
            </a:r>
            <a:r>
              <a:rPr b="1" dirty="0">
                <a:latin typeface="Georgia"/>
                <a:cs typeface="Georgia"/>
              </a:rPr>
              <a:t>Area</a:t>
            </a:r>
            <a:r>
              <a:rPr b="1" spc="-10" dirty="0">
                <a:latin typeface="Georgia"/>
                <a:cs typeface="Georgia"/>
              </a:rPr>
              <a:t> </a:t>
            </a:r>
            <a:r>
              <a:rPr b="1" dirty="0">
                <a:latin typeface="Georgia"/>
                <a:cs typeface="Georgia"/>
              </a:rPr>
              <a:t>Under</a:t>
            </a:r>
            <a:r>
              <a:rPr b="1" spc="-40" dirty="0">
                <a:latin typeface="Georgia"/>
                <a:cs typeface="Georgia"/>
              </a:rPr>
              <a:t> </a:t>
            </a:r>
            <a:r>
              <a:rPr b="1" spc="-25" dirty="0">
                <a:latin typeface="Georgia"/>
                <a:cs typeface="Georgia"/>
              </a:rPr>
              <a:t>the </a:t>
            </a:r>
            <a:r>
              <a:rPr b="1" dirty="0">
                <a:latin typeface="Georgia"/>
                <a:cs typeface="Georgia"/>
              </a:rPr>
              <a:t>ROC</a:t>
            </a:r>
            <a:r>
              <a:rPr b="1" spc="-10" dirty="0">
                <a:latin typeface="Georgia"/>
                <a:cs typeface="Georgia"/>
              </a:rPr>
              <a:t> Curve</a:t>
            </a:r>
          </a:p>
        </p:txBody>
      </p:sp>
      <p:sp>
        <p:nvSpPr>
          <p:cNvPr id="3" name="object 3"/>
          <p:cNvSpPr/>
          <p:nvPr/>
        </p:nvSpPr>
        <p:spPr>
          <a:xfrm>
            <a:off x="8918447" y="1378838"/>
            <a:ext cx="2019300" cy="434340"/>
          </a:xfrm>
          <a:custGeom>
            <a:avLst/>
            <a:gdLst/>
            <a:ahLst/>
            <a:cxnLst/>
            <a:rect l="l" t="t" r="r" b="b"/>
            <a:pathLst>
              <a:path w="2019300" h="434339">
                <a:moveTo>
                  <a:pt x="2019300" y="0"/>
                </a:moveTo>
                <a:lnTo>
                  <a:pt x="0" y="0"/>
                </a:lnTo>
                <a:lnTo>
                  <a:pt x="0" y="434339"/>
                </a:lnTo>
                <a:lnTo>
                  <a:pt x="2019300" y="434339"/>
                </a:lnTo>
                <a:lnTo>
                  <a:pt x="2019300" y="0"/>
                </a:lnTo>
                <a:close/>
              </a:path>
            </a:pathLst>
          </a:custGeom>
          <a:solidFill>
            <a:srgbClr val="FFFF00"/>
          </a:solidFill>
        </p:spPr>
        <p:txBody>
          <a:bodyPr wrap="square" lIns="0" tIns="0" rIns="0" bIns="0" rtlCol="0"/>
          <a:lstStyle/>
          <a:p>
            <a:endParaRPr/>
          </a:p>
        </p:txBody>
      </p:sp>
      <p:sp>
        <p:nvSpPr>
          <p:cNvPr id="4" name="object 4"/>
          <p:cNvSpPr txBox="1"/>
          <p:nvPr/>
        </p:nvSpPr>
        <p:spPr>
          <a:xfrm>
            <a:off x="1158239" y="1378838"/>
            <a:ext cx="629920" cy="434340"/>
          </a:xfrm>
          <a:prstGeom prst="rect">
            <a:avLst/>
          </a:prstGeom>
          <a:solidFill>
            <a:srgbClr val="FFFF00"/>
          </a:solidFill>
        </p:spPr>
        <p:txBody>
          <a:bodyPr vert="horz" wrap="square" lIns="0" tIns="0" rIns="0" bIns="0" rtlCol="0">
            <a:spAutoFit/>
          </a:bodyPr>
          <a:lstStyle/>
          <a:p>
            <a:pPr>
              <a:lnSpc>
                <a:spcPts val="3240"/>
              </a:lnSpc>
            </a:pPr>
            <a:r>
              <a:rPr sz="2800" spc="-25" dirty="0">
                <a:latin typeface="Carlito"/>
                <a:cs typeface="Carlito"/>
              </a:rPr>
              <a:t>AUC</a:t>
            </a:r>
            <a:endParaRPr sz="2800">
              <a:latin typeface="Carlito"/>
              <a:cs typeface="Carlito"/>
            </a:endParaRPr>
          </a:p>
        </p:txBody>
      </p:sp>
      <p:sp>
        <p:nvSpPr>
          <p:cNvPr id="5" name="object 5"/>
          <p:cNvSpPr txBox="1"/>
          <p:nvPr/>
        </p:nvSpPr>
        <p:spPr>
          <a:xfrm>
            <a:off x="688340" y="1350974"/>
            <a:ext cx="10948035" cy="452120"/>
          </a:xfrm>
          <a:prstGeom prst="rect">
            <a:avLst/>
          </a:prstGeom>
        </p:spPr>
        <p:txBody>
          <a:bodyPr vert="horz" wrap="square" lIns="0" tIns="12065" rIns="0" bIns="0" rtlCol="0">
            <a:spAutoFit/>
          </a:bodyPr>
          <a:lstStyle/>
          <a:p>
            <a:pPr marL="1169035" indent="-1156335">
              <a:lnSpc>
                <a:spcPct val="100000"/>
              </a:lnSpc>
              <a:spcBef>
                <a:spcPts val="95"/>
              </a:spcBef>
              <a:buFont typeface="Arial"/>
              <a:buChar char="•"/>
              <a:tabLst>
                <a:tab pos="1169035" algn="l"/>
              </a:tabLst>
            </a:pPr>
            <a:r>
              <a:rPr sz="2800" dirty="0">
                <a:latin typeface="Carlito"/>
                <a:cs typeface="Carlito"/>
              </a:rPr>
              <a:t>is</a:t>
            </a:r>
            <a:r>
              <a:rPr sz="2800" spc="-55" dirty="0">
                <a:latin typeface="Carlito"/>
                <a:cs typeface="Carlito"/>
              </a:rPr>
              <a:t> </a:t>
            </a:r>
            <a:r>
              <a:rPr sz="2800" dirty="0">
                <a:latin typeface="Carlito"/>
                <a:cs typeface="Carlito"/>
              </a:rPr>
              <a:t>a</a:t>
            </a:r>
            <a:r>
              <a:rPr sz="2800" spc="-60" dirty="0">
                <a:latin typeface="Carlito"/>
                <a:cs typeface="Carlito"/>
              </a:rPr>
              <a:t> </a:t>
            </a:r>
            <a:r>
              <a:rPr sz="2800" dirty="0">
                <a:latin typeface="Carlito"/>
                <a:cs typeface="Carlito"/>
              </a:rPr>
              <a:t>metric</a:t>
            </a:r>
            <a:r>
              <a:rPr sz="2800" spc="-40" dirty="0">
                <a:latin typeface="Carlito"/>
                <a:cs typeface="Carlito"/>
              </a:rPr>
              <a:t> </a:t>
            </a:r>
            <a:r>
              <a:rPr sz="2800" dirty="0">
                <a:latin typeface="Carlito"/>
                <a:cs typeface="Carlito"/>
              </a:rPr>
              <a:t>used</a:t>
            </a:r>
            <a:r>
              <a:rPr sz="2800" spc="-45" dirty="0">
                <a:latin typeface="Carlito"/>
                <a:cs typeface="Carlito"/>
              </a:rPr>
              <a:t> </a:t>
            </a:r>
            <a:r>
              <a:rPr sz="2800" dirty="0">
                <a:latin typeface="Carlito"/>
                <a:cs typeface="Carlito"/>
              </a:rPr>
              <a:t>to</a:t>
            </a:r>
            <a:r>
              <a:rPr sz="2800" spc="-60" dirty="0">
                <a:latin typeface="Carlito"/>
                <a:cs typeface="Carlito"/>
              </a:rPr>
              <a:t> </a:t>
            </a:r>
            <a:r>
              <a:rPr sz="2800" dirty="0">
                <a:latin typeface="Carlito"/>
                <a:cs typeface="Carlito"/>
              </a:rPr>
              <a:t>summarize</a:t>
            </a:r>
            <a:r>
              <a:rPr sz="2800" spc="-45" dirty="0">
                <a:latin typeface="Carlito"/>
                <a:cs typeface="Carlito"/>
              </a:rPr>
              <a:t> </a:t>
            </a:r>
            <a:r>
              <a:rPr sz="2800" dirty="0">
                <a:latin typeface="Carlito"/>
                <a:cs typeface="Carlito"/>
              </a:rPr>
              <a:t>a</a:t>
            </a:r>
            <a:r>
              <a:rPr sz="2800" spc="-55" dirty="0">
                <a:latin typeface="Carlito"/>
                <a:cs typeface="Carlito"/>
              </a:rPr>
              <a:t> </a:t>
            </a:r>
            <a:r>
              <a:rPr sz="2800" dirty="0">
                <a:latin typeface="Carlito"/>
                <a:cs typeface="Carlito"/>
              </a:rPr>
              <a:t>graph</a:t>
            </a:r>
            <a:r>
              <a:rPr sz="2800" spc="-55" dirty="0">
                <a:latin typeface="Carlito"/>
                <a:cs typeface="Carlito"/>
              </a:rPr>
              <a:t> </a:t>
            </a:r>
            <a:r>
              <a:rPr sz="2800" dirty="0">
                <a:latin typeface="Carlito"/>
                <a:cs typeface="Carlito"/>
              </a:rPr>
              <a:t>by</a:t>
            </a:r>
            <a:r>
              <a:rPr sz="2800" spc="-55" dirty="0">
                <a:latin typeface="Carlito"/>
                <a:cs typeface="Carlito"/>
              </a:rPr>
              <a:t> </a:t>
            </a:r>
            <a:r>
              <a:rPr sz="2800" dirty="0">
                <a:latin typeface="Carlito"/>
                <a:cs typeface="Carlito"/>
              </a:rPr>
              <a:t>using</a:t>
            </a:r>
            <a:r>
              <a:rPr sz="2800" spc="-35" dirty="0">
                <a:latin typeface="Carlito"/>
                <a:cs typeface="Carlito"/>
              </a:rPr>
              <a:t> </a:t>
            </a:r>
            <a:r>
              <a:rPr sz="2800" dirty="0">
                <a:latin typeface="Carlito"/>
                <a:cs typeface="Carlito"/>
              </a:rPr>
              <a:t>a</a:t>
            </a:r>
            <a:r>
              <a:rPr sz="2800" spc="-30" dirty="0">
                <a:latin typeface="Carlito"/>
                <a:cs typeface="Carlito"/>
              </a:rPr>
              <a:t> </a:t>
            </a:r>
            <a:r>
              <a:rPr sz="2800" dirty="0">
                <a:latin typeface="Carlito"/>
                <a:cs typeface="Carlito"/>
              </a:rPr>
              <a:t>single</a:t>
            </a:r>
            <a:r>
              <a:rPr sz="2800" spc="-45" dirty="0">
                <a:latin typeface="Carlito"/>
                <a:cs typeface="Carlito"/>
              </a:rPr>
              <a:t> </a:t>
            </a:r>
            <a:r>
              <a:rPr sz="2800" spc="-35" dirty="0">
                <a:latin typeface="Carlito"/>
                <a:cs typeface="Carlito"/>
              </a:rPr>
              <a:t>number.</a:t>
            </a:r>
            <a:r>
              <a:rPr sz="2800" spc="-25" dirty="0">
                <a:latin typeface="Carlito"/>
                <a:cs typeface="Carlito"/>
              </a:rPr>
              <a:t> </a:t>
            </a:r>
            <a:r>
              <a:rPr sz="2800" dirty="0">
                <a:latin typeface="Carlito"/>
                <a:cs typeface="Carlito"/>
              </a:rPr>
              <a:t>It</a:t>
            </a:r>
            <a:r>
              <a:rPr sz="2800" spc="-60" dirty="0">
                <a:latin typeface="Carlito"/>
                <a:cs typeface="Carlito"/>
              </a:rPr>
              <a:t> </a:t>
            </a:r>
            <a:r>
              <a:rPr sz="2800" spc="-25" dirty="0">
                <a:latin typeface="Carlito"/>
                <a:cs typeface="Carlito"/>
              </a:rPr>
              <a:t>is</a:t>
            </a:r>
            <a:endParaRPr sz="2800">
              <a:latin typeface="Carlito"/>
              <a:cs typeface="Carlito"/>
            </a:endParaRPr>
          </a:p>
        </p:txBody>
      </p:sp>
      <p:sp>
        <p:nvSpPr>
          <p:cNvPr id="6" name="object 6"/>
          <p:cNvSpPr txBox="1"/>
          <p:nvPr/>
        </p:nvSpPr>
        <p:spPr>
          <a:xfrm>
            <a:off x="688340" y="1778254"/>
            <a:ext cx="10987405" cy="1740861"/>
          </a:xfrm>
          <a:prstGeom prst="rect">
            <a:avLst/>
          </a:prstGeom>
        </p:spPr>
        <p:txBody>
          <a:bodyPr vert="horz" wrap="square" lIns="0" tIns="12065" rIns="0" bIns="0" rtlCol="0">
            <a:spAutoFit/>
          </a:bodyPr>
          <a:lstStyle/>
          <a:p>
            <a:pPr marL="469900">
              <a:lnSpc>
                <a:spcPct val="100000"/>
              </a:lnSpc>
              <a:spcBef>
                <a:spcPts val="95"/>
              </a:spcBef>
            </a:pPr>
            <a:r>
              <a:rPr sz="2800" dirty="0">
                <a:latin typeface="Carlito"/>
                <a:cs typeface="Carlito"/>
              </a:rPr>
              <a:t>used</a:t>
            </a:r>
            <a:r>
              <a:rPr sz="2800" spc="-40" dirty="0">
                <a:latin typeface="Carlito"/>
                <a:cs typeface="Carlito"/>
              </a:rPr>
              <a:t> </a:t>
            </a:r>
            <a:r>
              <a:rPr sz="2800" dirty="0">
                <a:latin typeface="Carlito"/>
                <a:cs typeface="Carlito"/>
              </a:rPr>
              <a:t>for</a:t>
            </a:r>
            <a:r>
              <a:rPr sz="2800" spc="-60" dirty="0">
                <a:latin typeface="Carlito"/>
                <a:cs typeface="Carlito"/>
              </a:rPr>
              <a:t> </a:t>
            </a:r>
            <a:r>
              <a:rPr sz="2800" dirty="0">
                <a:latin typeface="Carlito"/>
                <a:cs typeface="Carlito"/>
              </a:rPr>
              <a:t>binary</a:t>
            </a:r>
            <a:r>
              <a:rPr sz="2800" spc="-25" dirty="0">
                <a:latin typeface="Carlito"/>
                <a:cs typeface="Carlito"/>
              </a:rPr>
              <a:t> </a:t>
            </a:r>
            <a:r>
              <a:rPr sz="2800" spc="-10" dirty="0">
                <a:latin typeface="Carlito"/>
                <a:cs typeface="Carlito"/>
              </a:rPr>
              <a:t>classification</a:t>
            </a:r>
            <a:r>
              <a:rPr sz="2800" spc="-50" dirty="0">
                <a:latin typeface="Carlito"/>
                <a:cs typeface="Carlito"/>
              </a:rPr>
              <a:t> </a:t>
            </a:r>
            <a:r>
              <a:rPr sz="2800" spc="-10" dirty="0">
                <a:latin typeface="Carlito"/>
                <a:cs typeface="Carlito"/>
              </a:rPr>
              <a:t>problems.</a:t>
            </a:r>
            <a:endParaRPr sz="2800" dirty="0">
              <a:latin typeface="Carlito"/>
              <a:cs typeface="Carlito"/>
            </a:endParaRPr>
          </a:p>
          <a:p>
            <a:pPr marL="469900" marR="5080" indent="-457200">
              <a:lnSpc>
                <a:spcPct val="100000"/>
              </a:lnSpc>
              <a:spcBef>
                <a:spcPts val="3360"/>
              </a:spcBef>
              <a:buFont typeface="Arial"/>
              <a:buChar char="•"/>
              <a:tabLst>
                <a:tab pos="469900" algn="l"/>
              </a:tabLst>
            </a:pPr>
            <a:r>
              <a:rPr sz="2800" dirty="0">
                <a:latin typeface="Carlito"/>
                <a:cs typeface="Carlito"/>
              </a:rPr>
              <a:t>AUC</a:t>
            </a:r>
            <a:r>
              <a:rPr sz="2800" spc="-35" dirty="0">
                <a:latin typeface="Carlito"/>
                <a:cs typeface="Carlito"/>
              </a:rPr>
              <a:t> </a:t>
            </a:r>
            <a:r>
              <a:rPr lang="en-US" sz="2800" dirty="0">
                <a:latin typeface="Carlito"/>
                <a:cs typeface="Carlito"/>
              </a:rPr>
              <a:t>refers to the models capability to discriminate between positive and negative classes</a:t>
            </a:r>
            <a:endParaRPr sz="2800" dirty="0">
              <a:latin typeface="Carlito"/>
              <a:cs typeface="Carlito"/>
            </a:endParaRPr>
          </a:p>
        </p:txBody>
      </p:sp>
      <p:grpSp>
        <p:nvGrpSpPr>
          <p:cNvPr id="7" name="object 7"/>
          <p:cNvGrpSpPr/>
          <p:nvPr/>
        </p:nvGrpSpPr>
        <p:grpSpPr>
          <a:xfrm>
            <a:off x="2057400" y="3510534"/>
            <a:ext cx="10003790" cy="2888741"/>
            <a:chOff x="2057400" y="3372230"/>
            <a:chExt cx="10003790" cy="3027045"/>
          </a:xfrm>
        </p:grpSpPr>
        <p:pic>
          <p:nvPicPr>
            <p:cNvPr id="8" name="object 8"/>
            <p:cNvPicPr/>
            <p:nvPr/>
          </p:nvPicPr>
          <p:blipFill>
            <a:blip r:embed="rId2" cstate="print"/>
            <a:stretch>
              <a:fillRect/>
            </a:stretch>
          </p:blipFill>
          <p:spPr>
            <a:xfrm>
              <a:off x="2057400" y="3592067"/>
              <a:ext cx="7810500" cy="2807207"/>
            </a:xfrm>
            <a:prstGeom prst="rect">
              <a:avLst/>
            </a:prstGeom>
          </p:spPr>
        </p:pic>
        <p:pic>
          <p:nvPicPr>
            <p:cNvPr id="9" name="object 9"/>
            <p:cNvPicPr/>
            <p:nvPr/>
          </p:nvPicPr>
          <p:blipFill>
            <a:blip r:embed="rId3" cstate="print"/>
            <a:stretch>
              <a:fillRect/>
            </a:stretch>
          </p:blipFill>
          <p:spPr>
            <a:xfrm>
              <a:off x="3560952" y="4755006"/>
              <a:ext cx="927735" cy="701802"/>
            </a:xfrm>
            <a:prstGeom prst="rect">
              <a:avLst/>
            </a:prstGeom>
          </p:spPr>
        </p:pic>
        <p:pic>
          <p:nvPicPr>
            <p:cNvPr id="10" name="object 10"/>
            <p:cNvPicPr/>
            <p:nvPr/>
          </p:nvPicPr>
          <p:blipFill>
            <a:blip r:embed="rId4" cstate="print"/>
            <a:stretch>
              <a:fillRect/>
            </a:stretch>
          </p:blipFill>
          <p:spPr>
            <a:xfrm>
              <a:off x="5854953" y="4775327"/>
              <a:ext cx="925322" cy="646430"/>
            </a:xfrm>
            <a:prstGeom prst="rect">
              <a:avLst/>
            </a:prstGeom>
          </p:spPr>
        </p:pic>
        <p:sp>
          <p:nvSpPr>
            <p:cNvPr id="11" name="object 11"/>
            <p:cNvSpPr/>
            <p:nvPr/>
          </p:nvSpPr>
          <p:spPr>
            <a:xfrm>
              <a:off x="7496555" y="5084191"/>
              <a:ext cx="664210" cy="731520"/>
            </a:xfrm>
            <a:custGeom>
              <a:avLst/>
              <a:gdLst/>
              <a:ahLst/>
              <a:cxnLst/>
              <a:rect l="l" t="t" r="r" b="b"/>
              <a:pathLst>
                <a:path w="664209" h="731520">
                  <a:moveTo>
                    <a:pt x="17907" y="701039"/>
                  </a:moveTo>
                  <a:lnTo>
                    <a:pt x="1143" y="717549"/>
                  </a:lnTo>
                  <a:lnTo>
                    <a:pt x="0" y="720089"/>
                  </a:lnTo>
                  <a:lnTo>
                    <a:pt x="253" y="728979"/>
                  </a:lnTo>
                  <a:lnTo>
                    <a:pt x="253" y="730249"/>
                  </a:lnTo>
                  <a:lnTo>
                    <a:pt x="1777" y="731519"/>
                  </a:lnTo>
                  <a:lnTo>
                    <a:pt x="5334" y="731519"/>
                  </a:lnTo>
                  <a:lnTo>
                    <a:pt x="6858" y="730249"/>
                  </a:lnTo>
                  <a:lnTo>
                    <a:pt x="6858" y="728979"/>
                  </a:lnTo>
                  <a:lnTo>
                    <a:pt x="7039" y="722629"/>
                  </a:lnTo>
                  <a:lnTo>
                    <a:pt x="5969" y="722629"/>
                  </a:lnTo>
                  <a:lnTo>
                    <a:pt x="7112" y="720089"/>
                  </a:lnTo>
                  <a:lnTo>
                    <a:pt x="8587" y="720089"/>
                  </a:lnTo>
                  <a:lnTo>
                    <a:pt x="22987" y="706119"/>
                  </a:lnTo>
                  <a:lnTo>
                    <a:pt x="23622" y="706119"/>
                  </a:lnTo>
                  <a:lnTo>
                    <a:pt x="26016" y="702309"/>
                  </a:lnTo>
                  <a:lnTo>
                    <a:pt x="17272" y="702309"/>
                  </a:lnTo>
                  <a:lnTo>
                    <a:pt x="17907" y="701039"/>
                  </a:lnTo>
                  <a:close/>
                </a:path>
                <a:path w="664209" h="731520">
                  <a:moveTo>
                    <a:pt x="7112" y="720089"/>
                  </a:moveTo>
                  <a:lnTo>
                    <a:pt x="5969" y="722629"/>
                  </a:lnTo>
                  <a:lnTo>
                    <a:pt x="7069" y="721561"/>
                  </a:lnTo>
                  <a:lnTo>
                    <a:pt x="7112" y="720089"/>
                  </a:lnTo>
                  <a:close/>
                </a:path>
                <a:path w="664209" h="731520">
                  <a:moveTo>
                    <a:pt x="7069" y="721561"/>
                  </a:moveTo>
                  <a:lnTo>
                    <a:pt x="5969" y="722629"/>
                  </a:lnTo>
                  <a:lnTo>
                    <a:pt x="7039" y="722629"/>
                  </a:lnTo>
                  <a:lnTo>
                    <a:pt x="7069" y="721561"/>
                  </a:lnTo>
                  <a:close/>
                </a:path>
                <a:path w="664209" h="731520">
                  <a:moveTo>
                    <a:pt x="8587" y="720089"/>
                  </a:moveTo>
                  <a:lnTo>
                    <a:pt x="7112" y="720089"/>
                  </a:lnTo>
                  <a:lnTo>
                    <a:pt x="7069" y="721561"/>
                  </a:lnTo>
                  <a:lnTo>
                    <a:pt x="8587" y="720089"/>
                  </a:lnTo>
                  <a:close/>
                </a:path>
                <a:path w="664209" h="731520">
                  <a:moveTo>
                    <a:pt x="27940" y="684529"/>
                  </a:moveTo>
                  <a:lnTo>
                    <a:pt x="22605" y="692149"/>
                  </a:lnTo>
                  <a:lnTo>
                    <a:pt x="22478" y="693419"/>
                  </a:lnTo>
                  <a:lnTo>
                    <a:pt x="17272" y="702309"/>
                  </a:lnTo>
                  <a:lnTo>
                    <a:pt x="26016" y="702309"/>
                  </a:lnTo>
                  <a:lnTo>
                    <a:pt x="29210" y="697229"/>
                  </a:lnTo>
                  <a:lnTo>
                    <a:pt x="34544" y="689609"/>
                  </a:lnTo>
                  <a:lnTo>
                    <a:pt x="34798" y="689609"/>
                  </a:lnTo>
                  <a:lnTo>
                    <a:pt x="36702" y="685799"/>
                  </a:lnTo>
                  <a:lnTo>
                    <a:pt x="27686" y="685799"/>
                  </a:lnTo>
                  <a:lnTo>
                    <a:pt x="27940" y="684529"/>
                  </a:lnTo>
                  <a:close/>
                </a:path>
                <a:path w="664209" h="731520">
                  <a:moveTo>
                    <a:pt x="70993" y="615949"/>
                  </a:moveTo>
                  <a:lnTo>
                    <a:pt x="63753" y="626109"/>
                  </a:lnTo>
                  <a:lnTo>
                    <a:pt x="56388" y="636269"/>
                  </a:lnTo>
                  <a:lnTo>
                    <a:pt x="50419" y="646429"/>
                  </a:lnTo>
                  <a:lnTo>
                    <a:pt x="44450" y="655319"/>
                  </a:lnTo>
                  <a:lnTo>
                    <a:pt x="37973" y="666749"/>
                  </a:lnTo>
                  <a:lnTo>
                    <a:pt x="32003" y="676909"/>
                  </a:lnTo>
                  <a:lnTo>
                    <a:pt x="27686" y="685799"/>
                  </a:lnTo>
                  <a:lnTo>
                    <a:pt x="36702" y="685799"/>
                  </a:lnTo>
                  <a:lnTo>
                    <a:pt x="39243" y="680719"/>
                  </a:lnTo>
                  <a:lnTo>
                    <a:pt x="45339" y="671829"/>
                  </a:lnTo>
                  <a:lnTo>
                    <a:pt x="51943" y="660399"/>
                  </a:lnTo>
                  <a:lnTo>
                    <a:pt x="58039" y="651509"/>
                  </a:lnTo>
                  <a:lnTo>
                    <a:pt x="64389" y="641349"/>
                  </a:lnTo>
                  <a:lnTo>
                    <a:pt x="64135" y="641349"/>
                  </a:lnTo>
                  <a:lnTo>
                    <a:pt x="71500" y="631189"/>
                  </a:lnTo>
                  <a:lnTo>
                    <a:pt x="78613" y="622299"/>
                  </a:lnTo>
                  <a:lnTo>
                    <a:pt x="82441" y="617219"/>
                  </a:lnTo>
                  <a:lnTo>
                    <a:pt x="70993" y="617219"/>
                  </a:lnTo>
                  <a:lnTo>
                    <a:pt x="70993" y="615949"/>
                  </a:lnTo>
                  <a:close/>
                </a:path>
                <a:path w="664209" h="731520">
                  <a:moveTo>
                    <a:pt x="85978" y="599439"/>
                  </a:moveTo>
                  <a:lnTo>
                    <a:pt x="78104" y="607059"/>
                  </a:lnTo>
                  <a:lnTo>
                    <a:pt x="77470" y="607059"/>
                  </a:lnTo>
                  <a:lnTo>
                    <a:pt x="70993" y="617219"/>
                  </a:lnTo>
                  <a:lnTo>
                    <a:pt x="82441" y="617219"/>
                  </a:lnTo>
                  <a:lnTo>
                    <a:pt x="85217" y="613409"/>
                  </a:lnTo>
                  <a:lnTo>
                    <a:pt x="84582" y="613409"/>
                  </a:lnTo>
                  <a:lnTo>
                    <a:pt x="92455" y="607059"/>
                  </a:lnTo>
                  <a:lnTo>
                    <a:pt x="93218" y="605789"/>
                  </a:lnTo>
                  <a:lnTo>
                    <a:pt x="96858" y="600709"/>
                  </a:lnTo>
                  <a:lnTo>
                    <a:pt x="85217" y="600709"/>
                  </a:lnTo>
                  <a:lnTo>
                    <a:pt x="85978" y="599439"/>
                  </a:lnTo>
                  <a:close/>
                </a:path>
                <a:path w="664209" h="731520">
                  <a:moveTo>
                    <a:pt x="126492" y="567689"/>
                  </a:moveTo>
                  <a:lnTo>
                    <a:pt x="111633" y="567689"/>
                  </a:lnTo>
                  <a:lnTo>
                    <a:pt x="106934" y="572769"/>
                  </a:lnTo>
                  <a:lnTo>
                    <a:pt x="101980" y="577849"/>
                  </a:lnTo>
                  <a:lnTo>
                    <a:pt x="101346" y="577849"/>
                  </a:lnTo>
                  <a:lnTo>
                    <a:pt x="96774" y="585469"/>
                  </a:lnTo>
                  <a:lnTo>
                    <a:pt x="97027" y="585469"/>
                  </a:lnTo>
                  <a:lnTo>
                    <a:pt x="90932" y="591819"/>
                  </a:lnTo>
                  <a:lnTo>
                    <a:pt x="90550" y="593089"/>
                  </a:lnTo>
                  <a:lnTo>
                    <a:pt x="85217" y="600709"/>
                  </a:lnTo>
                  <a:lnTo>
                    <a:pt x="96858" y="600709"/>
                  </a:lnTo>
                  <a:lnTo>
                    <a:pt x="98678" y="598169"/>
                  </a:lnTo>
                  <a:lnTo>
                    <a:pt x="98298" y="598169"/>
                  </a:lnTo>
                  <a:lnTo>
                    <a:pt x="104521" y="591819"/>
                  </a:lnTo>
                  <a:lnTo>
                    <a:pt x="104775" y="590549"/>
                  </a:lnTo>
                  <a:lnTo>
                    <a:pt x="109474" y="584199"/>
                  </a:lnTo>
                  <a:lnTo>
                    <a:pt x="108839" y="584199"/>
                  </a:lnTo>
                  <a:lnTo>
                    <a:pt x="118618" y="575309"/>
                  </a:lnTo>
                  <a:lnTo>
                    <a:pt x="117348" y="575309"/>
                  </a:lnTo>
                  <a:lnTo>
                    <a:pt x="121666" y="574039"/>
                  </a:lnTo>
                  <a:lnTo>
                    <a:pt x="123571" y="571499"/>
                  </a:lnTo>
                  <a:lnTo>
                    <a:pt x="126492" y="567689"/>
                  </a:lnTo>
                  <a:close/>
                </a:path>
                <a:path w="664209" h="731520">
                  <a:moveTo>
                    <a:pt x="115524" y="566147"/>
                  </a:moveTo>
                  <a:lnTo>
                    <a:pt x="112902" y="567689"/>
                  </a:lnTo>
                  <a:lnTo>
                    <a:pt x="126492" y="567689"/>
                  </a:lnTo>
                  <a:lnTo>
                    <a:pt x="125602" y="568959"/>
                  </a:lnTo>
                  <a:lnTo>
                    <a:pt x="128058" y="566419"/>
                  </a:lnTo>
                  <a:lnTo>
                    <a:pt x="115316" y="566419"/>
                  </a:lnTo>
                  <a:lnTo>
                    <a:pt x="115524" y="566147"/>
                  </a:lnTo>
                  <a:close/>
                </a:path>
                <a:path w="664209" h="731520">
                  <a:moveTo>
                    <a:pt x="117221" y="565149"/>
                  </a:moveTo>
                  <a:lnTo>
                    <a:pt x="115524" y="566147"/>
                  </a:lnTo>
                  <a:lnTo>
                    <a:pt x="115316" y="566419"/>
                  </a:lnTo>
                  <a:lnTo>
                    <a:pt x="117221" y="565149"/>
                  </a:lnTo>
                  <a:close/>
                </a:path>
                <a:path w="664209" h="731520">
                  <a:moveTo>
                    <a:pt x="129286" y="565149"/>
                  </a:moveTo>
                  <a:lnTo>
                    <a:pt x="117221" y="565149"/>
                  </a:lnTo>
                  <a:lnTo>
                    <a:pt x="115316" y="566419"/>
                  </a:lnTo>
                  <a:lnTo>
                    <a:pt x="128058" y="566419"/>
                  </a:lnTo>
                  <a:lnTo>
                    <a:pt x="129286" y="565149"/>
                  </a:lnTo>
                  <a:close/>
                </a:path>
                <a:path w="664209" h="731520">
                  <a:moveTo>
                    <a:pt x="138175" y="556259"/>
                  </a:moveTo>
                  <a:lnTo>
                    <a:pt x="125222" y="556259"/>
                  </a:lnTo>
                  <a:lnTo>
                    <a:pt x="122682" y="557529"/>
                  </a:lnTo>
                  <a:lnTo>
                    <a:pt x="118999" y="561339"/>
                  </a:lnTo>
                  <a:lnTo>
                    <a:pt x="118237" y="562609"/>
                  </a:lnTo>
                  <a:lnTo>
                    <a:pt x="115524" y="566147"/>
                  </a:lnTo>
                  <a:lnTo>
                    <a:pt x="117221" y="565149"/>
                  </a:lnTo>
                  <a:lnTo>
                    <a:pt x="129159" y="565149"/>
                  </a:lnTo>
                  <a:lnTo>
                    <a:pt x="131699" y="563879"/>
                  </a:lnTo>
                  <a:lnTo>
                    <a:pt x="132079" y="562609"/>
                  </a:lnTo>
                  <a:lnTo>
                    <a:pt x="138175" y="556259"/>
                  </a:lnTo>
                  <a:close/>
                </a:path>
                <a:path w="664209" h="731520">
                  <a:moveTo>
                    <a:pt x="153670" y="534669"/>
                  </a:moveTo>
                  <a:lnTo>
                    <a:pt x="146303" y="539749"/>
                  </a:lnTo>
                  <a:lnTo>
                    <a:pt x="138938" y="543559"/>
                  </a:lnTo>
                  <a:lnTo>
                    <a:pt x="131699" y="548639"/>
                  </a:lnTo>
                  <a:lnTo>
                    <a:pt x="130937" y="549909"/>
                  </a:lnTo>
                  <a:lnTo>
                    <a:pt x="124841" y="556259"/>
                  </a:lnTo>
                  <a:lnTo>
                    <a:pt x="138175" y="556259"/>
                  </a:lnTo>
                  <a:lnTo>
                    <a:pt x="137414" y="557529"/>
                  </a:lnTo>
                  <a:lnTo>
                    <a:pt x="144652" y="552449"/>
                  </a:lnTo>
                  <a:lnTo>
                    <a:pt x="151638" y="547369"/>
                  </a:lnTo>
                  <a:lnTo>
                    <a:pt x="158750" y="543559"/>
                  </a:lnTo>
                  <a:lnTo>
                    <a:pt x="159512" y="542289"/>
                  </a:lnTo>
                  <a:lnTo>
                    <a:pt x="166624" y="535939"/>
                  </a:lnTo>
                  <a:lnTo>
                    <a:pt x="152908" y="535939"/>
                  </a:lnTo>
                  <a:lnTo>
                    <a:pt x="153670" y="534669"/>
                  </a:lnTo>
                  <a:close/>
                </a:path>
                <a:path w="664209" h="731520">
                  <a:moveTo>
                    <a:pt x="168275" y="521969"/>
                  </a:moveTo>
                  <a:lnTo>
                    <a:pt x="160400" y="528319"/>
                  </a:lnTo>
                  <a:lnTo>
                    <a:pt x="160020" y="529589"/>
                  </a:lnTo>
                  <a:lnTo>
                    <a:pt x="152908" y="535939"/>
                  </a:lnTo>
                  <a:lnTo>
                    <a:pt x="166370" y="535939"/>
                  </a:lnTo>
                  <a:lnTo>
                    <a:pt x="174371" y="530859"/>
                  </a:lnTo>
                  <a:lnTo>
                    <a:pt x="181864" y="524509"/>
                  </a:lnTo>
                  <a:lnTo>
                    <a:pt x="183176" y="523239"/>
                  </a:lnTo>
                  <a:lnTo>
                    <a:pt x="168148" y="523239"/>
                  </a:lnTo>
                  <a:lnTo>
                    <a:pt x="168275" y="521969"/>
                  </a:lnTo>
                  <a:close/>
                </a:path>
                <a:path w="664209" h="731520">
                  <a:moveTo>
                    <a:pt x="204977" y="490219"/>
                  </a:moveTo>
                  <a:lnTo>
                    <a:pt x="197358" y="496569"/>
                  </a:lnTo>
                  <a:lnTo>
                    <a:pt x="190246" y="502919"/>
                  </a:lnTo>
                  <a:lnTo>
                    <a:pt x="183134" y="509269"/>
                  </a:lnTo>
                  <a:lnTo>
                    <a:pt x="175133" y="516889"/>
                  </a:lnTo>
                  <a:lnTo>
                    <a:pt x="175387" y="516889"/>
                  </a:lnTo>
                  <a:lnTo>
                    <a:pt x="168148" y="523239"/>
                  </a:lnTo>
                  <a:lnTo>
                    <a:pt x="183176" y="523239"/>
                  </a:lnTo>
                  <a:lnTo>
                    <a:pt x="189738" y="516889"/>
                  </a:lnTo>
                  <a:lnTo>
                    <a:pt x="204216" y="504189"/>
                  </a:lnTo>
                  <a:lnTo>
                    <a:pt x="203835" y="504189"/>
                  </a:lnTo>
                  <a:lnTo>
                    <a:pt x="210947" y="499109"/>
                  </a:lnTo>
                  <a:lnTo>
                    <a:pt x="211709" y="497839"/>
                  </a:lnTo>
                  <a:lnTo>
                    <a:pt x="217741" y="491489"/>
                  </a:lnTo>
                  <a:lnTo>
                    <a:pt x="204343" y="491489"/>
                  </a:lnTo>
                  <a:lnTo>
                    <a:pt x="204977" y="490219"/>
                  </a:lnTo>
                  <a:close/>
                </a:path>
                <a:path w="664209" h="731520">
                  <a:moveTo>
                    <a:pt x="228092" y="468629"/>
                  </a:moveTo>
                  <a:lnTo>
                    <a:pt x="219455" y="476249"/>
                  </a:lnTo>
                  <a:lnTo>
                    <a:pt x="211709" y="483869"/>
                  </a:lnTo>
                  <a:lnTo>
                    <a:pt x="204343" y="491489"/>
                  </a:lnTo>
                  <a:lnTo>
                    <a:pt x="217741" y="491489"/>
                  </a:lnTo>
                  <a:lnTo>
                    <a:pt x="218948" y="490219"/>
                  </a:lnTo>
                  <a:lnTo>
                    <a:pt x="225933" y="482599"/>
                  </a:lnTo>
                  <a:lnTo>
                    <a:pt x="227152" y="482599"/>
                  </a:lnTo>
                  <a:lnTo>
                    <a:pt x="234061" y="477519"/>
                  </a:lnTo>
                  <a:lnTo>
                    <a:pt x="234950" y="476249"/>
                  </a:lnTo>
                  <a:lnTo>
                    <a:pt x="240411" y="469899"/>
                  </a:lnTo>
                  <a:lnTo>
                    <a:pt x="227075" y="469899"/>
                  </a:lnTo>
                  <a:lnTo>
                    <a:pt x="228092" y="468629"/>
                  </a:lnTo>
                  <a:close/>
                </a:path>
                <a:path w="664209" h="731520">
                  <a:moveTo>
                    <a:pt x="227152" y="482599"/>
                  </a:moveTo>
                  <a:lnTo>
                    <a:pt x="225933" y="482599"/>
                  </a:lnTo>
                  <a:lnTo>
                    <a:pt x="225425" y="483869"/>
                  </a:lnTo>
                  <a:lnTo>
                    <a:pt x="227152" y="482599"/>
                  </a:lnTo>
                  <a:close/>
                </a:path>
                <a:path w="664209" h="731520">
                  <a:moveTo>
                    <a:pt x="270001" y="410209"/>
                  </a:moveTo>
                  <a:lnTo>
                    <a:pt x="265302" y="417829"/>
                  </a:lnTo>
                  <a:lnTo>
                    <a:pt x="255524" y="433069"/>
                  </a:lnTo>
                  <a:lnTo>
                    <a:pt x="250825" y="440689"/>
                  </a:lnTo>
                  <a:lnTo>
                    <a:pt x="251460" y="440689"/>
                  </a:lnTo>
                  <a:lnTo>
                    <a:pt x="244601" y="448309"/>
                  </a:lnTo>
                  <a:lnTo>
                    <a:pt x="244348" y="448309"/>
                  </a:lnTo>
                  <a:lnTo>
                    <a:pt x="239014" y="454659"/>
                  </a:lnTo>
                  <a:lnTo>
                    <a:pt x="232537" y="463549"/>
                  </a:lnTo>
                  <a:lnTo>
                    <a:pt x="227075" y="469899"/>
                  </a:lnTo>
                  <a:lnTo>
                    <a:pt x="240411" y="469899"/>
                  </a:lnTo>
                  <a:lnTo>
                    <a:pt x="246888" y="461009"/>
                  </a:lnTo>
                  <a:lnTo>
                    <a:pt x="252349" y="454659"/>
                  </a:lnTo>
                  <a:lnTo>
                    <a:pt x="252095" y="454659"/>
                  </a:lnTo>
                  <a:lnTo>
                    <a:pt x="258952" y="447039"/>
                  </a:lnTo>
                  <a:lnTo>
                    <a:pt x="259461" y="445769"/>
                  </a:lnTo>
                  <a:lnTo>
                    <a:pt x="264160" y="438149"/>
                  </a:lnTo>
                  <a:lnTo>
                    <a:pt x="269621" y="430529"/>
                  </a:lnTo>
                  <a:lnTo>
                    <a:pt x="273812" y="422909"/>
                  </a:lnTo>
                  <a:lnTo>
                    <a:pt x="278511" y="416559"/>
                  </a:lnTo>
                  <a:lnTo>
                    <a:pt x="278892" y="415289"/>
                  </a:lnTo>
                  <a:lnTo>
                    <a:pt x="280670" y="411479"/>
                  </a:lnTo>
                  <a:lnTo>
                    <a:pt x="269621" y="411479"/>
                  </a:lnTo>
                  <a:lnTo>
                    <a:pt x="270001" y="410209"/>
                  </a:lnTo>
                  <a:close/>
                </a:path>
                <a:path w="664209" h="731520">
                  <a:moveTo>
                    <a:pt x="327405" y="325119"/>
                  </a:moveTo>
                  <a:lnTo>
                    <a:pt x="319404" y="335279"/>
                  </a:lnTo>
                  <a:lnTo>
                    <a:pt x="319532" y="335279"/>
                  </a:lnTo>
                  <a:lnTo>
                    <a:pt x="312293" y="344169"/>
                  </a:lnTo>
                  <a:lnTo>
                    <a:pt x="304546" y="353059"/>
                  </a:lnTo>
                  <a:lnTo>
                    <a:pt x="297942" y="361949"/>
                  </a:lnTo>
                  <a:lnTo>
                    <a:pt x="292480" y="369569"/>
                  </a:lnTo>
                  <a:lnTo>
                    <a:pt x="287654" y="377189"/>
                  </a:lnTo>
                  <a:lnTo>
                    <a:pt x="282067" y="387349"/>
                  </a:lnTo>
                  <a:lnTo>
                    <a:pt x="273430" y="402589"/>
                  </a:lnTo>
                  <a:lnTo>
                    <a:pt x="273303" y="403859"/>
                  </a:lnTo>
                  <a:lnTo>
                    <a:pt x="269621" y="411479"/>
                  </a:lnTo>
                  <a:lnTo>
                    <a:pt x="280670" y="411479"/>
                  </a:lnTo>
                  <a:lnTo>
                    <a:pt x="282448" y="407669"/>
                  </a:lnTo>
                  <a:lnTo>
                    <a:pt x="290957" y="392429"/>
                  </a:lnTo>
                  <a:lnTo>
                    <a:pt x="296291" y="382269"/>
                  </a:lnTo>
                  <a:lnTo>
                    <a:pt x="300863" y="374649"/>
                  </a:lnTo>
                  <a:lnTo>
                    <a:pt x="306070" y="367029"/>
                  </a:lnTo>
                  <a:lnTo>
                    <a:pt x="312039" y="358139"/>
                  </a:lnTo>
                  <a:lnTo>
                    <a:pt x="312819" y="358139"/>
                  </a:lnTo>
                  <a:lnTo>
                    <a:pt x="319786" y="350519"/>
                  </a:lnTo>
                  <a:lnTo>
                    <a:pt x="327025" y="341629"/>
                  </a:lnTo>
                  <a:lnTo>
                    <a:pt x="334899" y="331469"/>
                  </a:lnTo>
                  <a:lnTo>
                    <a:pt x="339162" y="326389"/>
                  </a:lnTo>
                  <a:lnTo>
                    <a:pt x="327278" y="326389"/>
                  </a:lnTo>
                  <a:lnTo>
                    <a:pt x="327405" y="325119"/>
                  </a:lnTo>
                  <a:close/>
                </a:path>
                <a:path w="664209" h="731520">
                  <a:moveTo>
                    <a:pt x="312819" y="358139"/>
                  </a:moveTo>
                  <a:lnTo>
                    <a:pt x="312039" y="358139"/>
                  </a:lnTo>
                  <a:lnTo>
                    <a:pt x="311658" y="359409"/>
                  </a:lnTo>
                  <a:lnTo>
                    <a:pt x="312819" y="358139"/>
                  </a:lnTo>
                  <a:close/>
                </a:path>
                <a:path w="664209" h="731520">
                  <a:moveTo>
                    <a:pt x="408432" y="228599"/>
                  </a:moveTo>
                  <a:lnTo>
                    <a:pt x="401066" y="237489"/>
                  </a:lnTo>
                  <a:lnTo>
                    <a:pt x="393826" y="246379"/>
                  </a:lnTo>
                  <a:lnTo>
                    <a:pt x="386715" y="253999"/>
                  </a:lnTo>
                  <a:lnTo>
                    <a:pt x="378714" y="262889"/>
                  </a:lnTo>
                  <a:lnTo>
                    <a:pt x="370713" y="273049"/>
                  </a:lnTo>
                  <a:lnTo>
                    <a:pt x="370459" y="273049"/>
                  </a:lnTo>
                  <a:lnTo>
                    <a:pt x="363982" y="281939"/>
                  </a:lnTo>
                  <a:lnTo>
                    <a:pt x="364236" y="281939"/>
                  </a:lnTo>
                  <a:lnTo>
                    <a:pt x="356362" y="290829"/>
                  </a:lnTo>
                  <a:lnTo>
                    <a:pt x="348996" y="299719"/>
                  </a:lnTo>
                  <a:lnTo>
                    <a:pt x="349376" y="299719"/>
                  </a:lnTo>
                  <a:lnTo>
                    <a:pt x="340995" y="307339"/>
                  </a:lnTo>
                  <a:lnTo>
                    <a:pt x="334518" y="316229"/>
                  </a:lnTo>
                  <a:lnTo>
                    <a:pt x="327278" y="326389"/>
                  </a:lnTo>
                  <a:lnTo>
                    <a:pt x="339162" y="326389"/>
                  </a:lnTo>
                  <a:lnTo>
                    <a:pt x="342265" y="322579"/>
                  </a:lnTo>
                  <a:lnTo>
                    <a:pt x="348615" y="313689"/>
                  </a:lnTo>
                  <a:lnTo>
                    <a:pt x="348234" y="313689"/>
                  </a:lnTo>
                  <a:lnTo>
                    <a:pt x="356489" y="306069"/>
                  </a:lnTo>
                  <a:lnTo>
                    <a:pt x="363727" y="297179"/>
                  </a:lnTo>
                  <a:lnTo>
                    <a:pt x="371475" y="287019"/>
                  </a:lnTo>
                  <a:lnTo>
                    <a:pt x="371728" y="287019"/>
                  </a:lnTo>
                  <a:lnTo>
                    <a:pt x="378205" y="278129"/>
                  </a:lnTo>
                  <a:lnTo>
                    <a:pt x="377951" y="278129"/>
                  </a:lnTo>
                  <a:lnTo>
                    <a:pt x="393700" y="260349"/>
                  </a:lnTo>
                  <a:lnTo>
                    <a:pt x="400939" y="251459"/>
                  </a:lnTo>
                  <a:lnTo>
                    <a:pt x="408177" y="242569"/>
                  </a:lnTo>
                  <a:lnTo>
                    <a:pt x="407924" y="242569"/>
                  </a:lnTo>
                  <a:lnTo>
                    <a:pt x="415036" y="234949"/>
                  </a:lnTo>
                  <a:lnTo>
                    <a:pt x="415544" y="234949"/>
                  </a:lnTo>
                  <a:lnTo>
                    <a:pt x="419027" y="229869"/>
                  </a:lnTo>
                  <a:lnTo>
                    <a:pt x="408050" y="229869"/>
                  </a:lnTo>
                  <a:lnTo>
                    <a:pt x="408432" y="228599"/>
                  </a:lnTo>
                  <a:close/>
                </a:path>
                <a:path w="664209" h="731520">
                  <a:moveTo>
                    <a:pt x="421640" y="212089"/>
                  </a:moveTo>
                  <a:lnTo>
                    <a:pt x="414400" y="220979"/>
                  </a:lnTo>
                  <a:lnTo>
                    <a:pt x="408050" y="229869"/>
                  </a:lnTo>
                  <a:lnTo>
                    <a:pt x="419027" y="229869"/>
                  </a:lnTo>
                  <a:lnTo>
                    <a:pt x="421640" y="226059"/>
                  </a:lnTo>
                  <a:lnTo>
                    <a:pt x="422402" y="226059"/>
                  </a:lnTo>
                  <a:lnTo>
                    <a:pt x="428498" y="218439"/>
                  </a:lnTo>
                  <a:lnTo>
                    <a:pt x="428878" y="218439"/>
                  </a:lnTo>
                  <a:lnTo>
                    <a:pt x="432362" y="213359"/>
                  </a:lnTo>
                  <a:lnTo>
                    <a:pt x="421386" y="213359"/>
                  </a:lnTo>
                  <a:lnTo>
                    <a:pt x="421640" y="212089"/>
                  </a:lnTo>
                  <a:close/>
                </a:path>
                <a:path w="664209" h="731520">
                  <a:moveTo>
                    <a:pt x="422402" y="226059"/>
                  </a:moveTo>
                  <a:lnTo>
                    <a:pt x="421640" y="226059"/>
                  </a:lnTo>
                  <a:lnTo>
                    <a:pt x="421386" y="227329"/>
                  </a:lnTo>
                  <a:lnTo>
                    <a:pt x="422402" y="226059"/>
                  </a:lnTo>
                  <a:close/>
                </a:path>
                <a:path w="664209" h="731520">
                  <a:moveTo>
                    <a:pt x="448183" y="195579"/>
                  </a:moveTo>
                  <a:lnTo>
                    <a:pt x="435228" y="195579"/>
                  </a:lnTo>
                  <a:lnTo>
                    <a:pt x="427990" y="203199"/>
                  </a:lnTo>
                  <a:lnTo>
                    <a:pt x="427482" y="204469"/>
                  </a:lnTo>
                  <a:lnTo>
                    <a:pt x="421386" y="213359"/>
                  </a:lnTo>
                  <a:lnTo>
                    <a:pt x="432362" y="213359"/>
                  </a:lnTo>
                  <a:lnTo>
                    <a:pt x="434975" y="209549"/>
                  </a:lnTo>
                  <a:lnTo>
                    <a:pt x="434467" y="209549"/>
                  </a:lnTo>
                  <a:lnTo>
                    <a:pt x="441578" y="201929"/>
                  </a:lnTo>
                  <a:lnTo>
                    <a:pt x="448183" y="195579"/>
                  </a:lnTo>
                  <a:close/>
                </a:path>
                <a:path w="664209" h="731520">
                  <a:moveTo>
                    <a:pt x="532257" y="114299"/>
                  </a:moveTo>
                  <a:lnTo>
                    <a:pt x="520700" y="123189"/>
                  </a:lnTo>
                  <a:lnTo>
                    <a:pt x="509777" y="130809"/>
                  </a:lnTo>
                  <a:lnTo>
                    <a:pt x="499364" y="139699"/>
                  </a:lnTo>
                  <a:lnTo>
                    <a:pt x="489330" y="147319"/>
                  </a:lnTo>
                  <a:lnTo>
                    <a:pt x="489076" y="147319"/>
                  </a:lnTo>
                  <a:lnTo>
                    <a:pt x="480060" y="154939"/>
                  </a:lnTo>
                  <a:lnTo>
                    <a:pt x="480314" y="154939"/>
                  </a:lnTo>
                  <a:lnTo>
                    <a:pt x="471677" y="161289"/>
                  </a:lnTo>
                  <a:lnTo>
                    <a:pt x="463296" y="168909"/>
                  </a:lnTo>
                  <a:lnTo>
                    <a:pt x="455929" y="175259"/>
                  </a:lnTo>
                  <a:lnTo>
                    <a:pt x="448818" y="182879"/>
                  </a:lnTo>
                  <a:lnTo>
                    <a:pt x="449072" y="182879"/>
                  </a:lnTo>
                  <a:lnTo>
                    <a:pt x="441833" y="189229"/>
                  </a:lnTo>
                  <a:lnTo>
                    <a:pt x="441705" y="189229"/>
                  </a:lnTo>
                  <a:lnTo>
                    <a:pt x="435101" y="195579"/>
                  </a:lnTo>
                  <a:lnTo>
                    <a:pt x="447928" y="195579"/>
                  </a:lnTo>
                  <a:lnTo>
                    <a:pt x="455168" y="189229"/>
                  </a:lnTo>
                  <a:lnTo>
                    <a:pt x="462152" y="181609"/>
                  </a:lnTo>
                  <a:lnTo>
                    <a:pt x="461899" y="181609"/>
                  </a:lnTo>
                  <a:lnTo>
                    <a:pt x="469138" y="175259"/>
                  </a:lnTo>
                  <a:lnTo>
                    <a:pt x="477266" y="168909"/>
                  </a:lnTo>
                  <a:lnTo>
                    <a:pt x="485901" y="162559"/>
                  </a:lnTo>
                  <a:lnTo>
                    <a:pt x="486028" y="161289"/>
                  </a:lnTo>
                  <a:lnTo>
                    <a:pt x="495046" y="153669"/>
                  </a:lnTo>
                  <a:lnTo>
                    <a:pt x="494792" y="153669"/>
                  </a:lnTo>
                  <a:lnTo>
                    <a:pt x="504951" y="146049"/>
                  </a:lnTo>
                  <a:lnTo>
                    <a:pt x="515366" y="138429"/>
                  </a:lnTo>
                  <a:lnTo>
                    <a:pt x="526161" y="129539"/>
                  </a:lnTo>
                  <a:lnTo>
                    <a:pt x="527685" y="129539"/>
                  </a:lnTo>
                  <a:lnTo>
                    <a:pt x="537591" y="121919"/>
                  </a:lnTo>
                  <a:lnTo>
                    <a:pt x="546078" y="115569"/>
                  </a:lnTo>
                  <a:lnTo>
                    <a:pt x="532129" y="115569"/>
                  </a:lnTo>
                  <a:lnTo>
                    <a:pt x="532257" y="114299"/>
                  </a:lnTo>
                  <a:close/>
                </a:path>
                <a:path w="664209" h="731520">
                  <a:moveTo>
                    <a:pt x="527685" y="129539"/>
                  </a:moveTo>
                  <a:lnTo>
                    <a:pt x="526161" y="129539"/>
                  </a:lnTo>
                  <a:lnTo>
                    <a:pt x="526034" y="130809"/>
                  </a:lnTo>
                  <a:lnTo>
                    <a:pt x="527685" y="129539"/>
                  </a:lnTo>
                  <a:close/>
                </a:path>
                <a:path w="664209" h="731520">
                  <a:moveTo>
                    <a:pt x="542163" y="106679"/>
                  </a:moveTo>
                  <a:lnTo>
                    <a:pt x="532129" y="115569"/>
                  </a:lnTo>
                  <a:lnTo>
                    <a:pt x="546078" y="115569"/>
                  </a:lnTo>
                  <a:lnTo>
                    <a:pt x="547751" y="114299"/>
                  </a:lnTo>
                  <a:lnTo>
                    <a:pt x="556132" y="107949"/>
                  </a:lnTo>
                  <a:lnTo>
                    <a:pt x="542036" y="107949"/>
                  </a:lnTo>
                  <a:lnTo>
                    <a:pt x="542163" y="106679"/>
                  </a:lnTo>
                  <a:close/>
                </a:path>
                <a:path w="664209" h="731520">
                  <a:moveTo>
                    <a:pt x="661797" y="0"/>
                  </a:moveTo>
                  <a:lnTo>
                    <a:pt x="660019" y="0"/>
                  </a:lnTo>
                  <a:lnTo>
                    <a:pt x="650748" y="8889"/>
                  </a:lnTo>
                  <a:lnTo>
                    <a:pt x="641603" y="17779"/>
                  </a:lnTo>
                  <a:lnTo>
                    <a:pt x="631571" y="27939"/>
                  </a:lnTo>
                  <a:lnTo>
                    <a:pt x="621665" y="38099"/>
                  </a:lnTo>
                  <a:lnTo>
                    <a:pt x="611504" y="48259"/>
                  </a:lnTo>
                  <a:lnTo>
                    <a:pt x="611632" y="48259"/>
                  </a:lnTo>
                  <a:lnTo>
                    <a:pt x="588391" y="68579"/>
                  </a:lnTo>
                  <a:lnTo>
                    <a:pt x="576579" y="78739"/>
                  </a:lnTo>
                  <a:lnTo>
                    <a:pt x="564896" y="88899"/>
                  </a:lnTo>
                  <a:lnTo>
                    <a:pt x="553593" y="97789"/>
                  </a:lnTo>
                  <a:lnTo>
                    <a:pt x="542036" y="107949"/>
                  </a:lnTo>
                  <a:lnTo>
                    <a:pt x="556132" y="107949"/>
                  </a:lnTo>
                  <a:lnTo>
                    <a:pt x="570992" y="96519"/>
                  </a:lnTo>
                  <a:lnTo>
                    <a:pt x="571246" y="96519"/>
                  </a:lnTo>
                  <a:lnTo>
                    <a:pt x="582676" y="85089"/>
                  </a:lnTo>
                  <a:lnTo>
                    <a:pt x="594487" y="74929"/>
                  </a:lnTo>
                  <a:lnTo>
                    <a:pt x="617347" y="54609"/>
                  </a:lnTo>
                  <a:lnTo>
                    <a:pt x="627507" y="43179"/>
                  </a:lnTo>
                  <a:lnTo>
                    <a:pt x="627379" y="43179"/>
                  </a:lnTo>
                  <a:lnTo>
                    <a:pt x="637032" y="33019"/>
                  </a:lnTo>
                  <a:lnTo>
                    <a:pt x="646557" y="22859"/>
                  </a:lnTo>
                  <a:lnTo>
                    <a:pt x="646429" y="22859"/>
                  </a:lnTo>
                  <a:lnTo>
                    <a:pt x="655320" y="13969"/>
                  </a:lnTo>
                  <a:lnTo>
                    <a:pt x="663067" y="5079"/>
                  </a:lnTo>
                  <a:lnTo>
                    <a:pt x="664210" y="3809"/>
                  </a:lnTo>
                  <a:lnTo>
                    <a:pt x="664083" y="2539"/>
                  </a:lnTo>
                  <a:lnTo>
                    <a:pt x="661797" y="0"/>
                  </a:lnTo>
                  <a:close/>
                </a:path>
              </a:pathLst>
            </a:custGeom>
            <a:solidFill>
              <a:srgbClr val="FF0000"/>
            </a:solidFill>
          </p:spPr>
          <p:txBody>
            <a:bodyPr wrap="square" lIns="0" tIns="0" rIns="0" bIns="0" rtlCol="0"/>
            <a:lstStyle/>
            <a:p>
              <a:endParaRPr/>
            </a:p>
          </p:txBody>
        </p:sp>
        <p:pic>
          <p:nvPicPr>
            <p:cNvPr id="12" name="object 12"/>
            <p:cNvPicPr/>
            <p:nvPr/>
          </p:nvPicPr>
          <p:blipFill>
            <a:blip r:embed="rId5" cstate="print"/>
            <a:stretch>
              <a:fillRect/>
            </a:stretch>
          </p:blipFill>
          <p:spPr>
            <a:xfrm>
              <a:off x="8370442" y="3731132"/>
              <a:ext cx="1059941" cy="1557655"/>
            </a:xfrm>
            <a:prstGeom prst="rect">
              <a:avLst/>
            </a:prstGeom>
          </p:spPr>
        </p:pic>
        <p:sp>
          <p:nvSpPr>
            <p:cNvPr id="13" name="object 13"/>
            <p:cNvSpPr/>
            <p:nvPr/>
          </p:nvSpPr>
          <p:spPr>
            <a:xfrm>
              <a:off x="7418197" y="3748163"/>
              <a:ext cx="1985010" cy="2108200"/>
            </a:xfrm>
            <a:custGeom>
              <a:avLst/>
              <a:gdLst/>
              <a:ahLst/>
              <a:cxnLst/>
              <a:rect l="l" t="t" r="r" b="b"/>
              <a:pathLst>
                <a:path w="1985009" h="2108200">
                  <a:moveTo>
                    <a:pt x="7493" y="2034044"/>
                  </a:moveTo>
                  <a:lnTo>
                    <a:pt x="6858" y="2032914"/>
                  </a:lnTo>
                  <a:lnTo>
                    <a:pt x="4826" y="2031682"/>
                  </a:lnTo>
                  <a:lnTo>
                    <a:pt x="3556" y="2031682"/>
                  </a:lnTo>
                  <a:lnTo>
                    <a:pt x="2540" y="2032292"/>
                  </a:lnTo>
                  <a:lnTo>
                    <a:pt x="1397" y="2032914"/>
                  </a:lnTo>
                  <a:lnTo>
                    <a:pt x="889" y="2034044"/>
                  </a:lnTo>
                  <a:lnTo>
                    <a:pt x="889" y="2035238"/>
                  </a:lnTo>
                  <a:lnTo>
                    <a:pt x="1270" y="2042782"/>
                  </a:lnTo>
                  <a:lnTo>
                    <a:pt x="1397" y="2044293"/>
                  </a:lnTo>
                  <a:lnTo>
                    <a:pt x="2667" y="2045487"/>
                  </a:lnTo>
                  <a:lnTo>
                    <a:pt x="5715" y="2045487"/>
                  </a:lnTo>
                  <a:lnTo>
                    <a:pt x="6858" y="2044293"/>
                  </a:lnTo>
                  <a:lnTo>
                    <a:pt x="6985" y="2042782"/>
                  </a:lnTo>
                  <a:lnTo>
                    <a:pt x="7366" y="2035238"/>
                  </a:lnTo>
                  <a:lnTo>
                    <a:pt x="7493" y="2034044"/>
                  </a:lnTo>
                  <a:close/>
                </a:path>
                <a:path w="1985009" h="2108200">
                  <a:moveTo>
                    <a:pt x="11811" y="2108200"/>
                  </a:moveTo>
                  <a:lnTo>
                    <a:pt x="8001" y="2095500"/>
                  </a:lnTo>
                  <a:lnTo>
                    <a:pt x="8255" y="2095500"/>
                  </a:lnTo>
                  <a:lnTo>
                    <a:pt x="8001" y="2082800"/>
                  </a:lnTo>
                  <a:lnTo>
                    <a:pt x="254" y="2082800"/>
                  </a:lnTo>
                  <a:lnTo>
                    <a:pt x="0" y="2095500"/>
                  </a:lnTo>
                  <a:lnTo>
                    <a:pt x="254" y="2095500"/>
                  </a:lnTo>
                  <a:lnTo>
                    <a:pt x="3683" y="2108200"/>
                  </a:lnTo>
                  <a:lnTo>
                    <a:pt x="11811" y="2108200"/>
                  </a:lnTo>
                  <a:close/>
                </a:path>
                <a:path w="1985009" h="2108200">
                  <a:moveTo>
                    <a:pt x="1872869" y="114300"/>
                  </a:moveTo>
                  <a:lnTo>
                    <a:pt x="1860677" y="114300"/>
                  </a:lnTo>
                  <a:lnTo>
                    <a:pt x="1853438" y="127000"/>
                  </a:lnTo>
                  <a:lnTo>
                    <a:pt x="1845564" y="127000"/>
                  </a:lnTo>
                  <a:lnTo>
                    <a:pt x="1837690" y="139700"/>
                  </a:lnTo>
                  <a:lnTo>
                    <a:pt x="1828546" y="139700"/>
                  </a:lnTo>
                  <a:lnTo>
                    <a:pt x="1818767" y="152400"/>
                  </a:lnTo>
                  <a:lnTo>
                    <a:pt x="1810004" y="152400"/>
                  </a:lnTo>
                  <a:lnTo>
                    <a:pt x="1803527" y="165100"/>
                  </a:lnTo>
                  <a:lnTo>
                    <a:pt x="1795399" y="165100"/>
                  </a:lnTo>
                  <a:lnTo>
                    <a:pt x="1790065" y="177800"/>
                  </a:lnTo>
                  <a:lnTo>
                    <a:pt x="1782318" y="177800"/>
                  </a:lnTo>
                  <a:lnTo>
                    <a:pt x="1776857" y="190500"/>
                  </a:lnTo>
                  <a:lnTo>
                    <a:pt x="1771523" y="190500"/>
                  </a:lnTo>
                  <a:lnTo>
                    <a:pt x="1771396" y="203200"/>
                  </a:lnTo>
                  <a:lnTo>
                    <a:pt x="1765046" y="203200"/>
                  </a:lnTo>
                  <a:lnTo>
                    <a:pt x="1762125" y="215900"/>
                  </a:lnTo>
                  <a:lnTo>
                    <a:pt x="1753108" y="215900"/>
                  </a:lnTo>
                  <a:lnTo>
                    <a:pt x="1751330" y="228600"/>
                  </a:lnTo>
                  <a:lnTo>
                    <a:pt x="1744091" y="228600"/>
                  </a:lnTo>
                  <a:lnTo>
                    <a:pt x="1740154" y="241300"/>
                  </a:lnTo>
                  <a:lnTo>
                    <a:pt x="1731264" y="241300"/>
                  </a:lnTo>
                  <a:lnTo>
                    <a:pt x="1730502" y="254000"/>
                  </a:lnTo>
                  <a:lnTo>
                    <a:pt x="1722120" y="254000"/>
                  </a:lnTo>
                  <a:lnTo>
                    <a:pt x="1716659" y="266700"/>
                  </a:lnTo>
                  <a:lnTo>
                    <a:pt x="1708785" y="266700"/>
                  </a:lnTo>
                  <a:lnTo>
                    <a:pt x="1703324" y="279400"/>
                  </a:lnTo>
                  <a:lnTo>
                    <a:pt x="1693672" y="279400"/>
                  </a:lnTo>
                  <a:lnTo>
                    <a:pt x="1693291" y="292100"/>
                  </a:lnTo>
                  <a:lnTo>
                    <a:pt x="1681607" y="292100"/>
                  </a:lnTo>
                  <a:lnTo>
                    <a:pt x="1681353" y="304800"/>
                  </a:lnTo>
                  <a:lnTo>
                    <a:pt x="1667891" y="304800"/>
                  </a:lnTo>
                  <a:lnTo>
                    <a:pt x="1664335" y="317500"/>
                  </a:lnTo>
                  <a:lnTo>
                    <a:pt x="1660144" y="317500"/>
                  </a:lnTo>
                  <a:lnTo>
                    <a:pt x="1652905" y="330200"/>
                  </a:lnTo>
                  <a:lnTo>
                    <a:pt x="1646428" y="330200"/>
                  </a:lnTo>
                  <a:lnTo>
                    <a:pt x="1640332" y="342900"/>
                  </a:lnTo>
                  <a:lnTo>
                    <a:pt x="1634998" y="342900"/>
                  </a:lnTo>
                  <a:lnTo>
                    <a:pt x="1628902" y="355600"/>
                  </a:lnTo>
                  <a:lnTo>
                    <a:pt x="1622171" y="355600"/>
                  </a:lnTo>
                  <a:lnTo>
                    <a:pt x="1616583" y="368300"/>
                  </a:lnTo>
                  <a:lnTo>
                    <a:pt x="1611757" y="368300"/>
                  </a:lnTo>
                  <a:lnTo>
                    <a:pt x="1593723" y="381000"/>
                  </a:lnTo>
                  <a:lnTo>
                    <a:pt x="1593596" y="381000"/>
                  </a:lnTo>
                  <a:lnTo>
                    <a:pt x="1588135" y="393700"/>
                  </a:lnTo>
                  <a:lnTo>
                    <a:pt x="1581785" y="393700"/>
                  </a:lnTo>
                  <a:lnTo>
                    <a:pt x="1577086" y="406400"/>
                  </a:lnTo>
                  <a:lnTo>
                    <a:pt x="1566164" y="406400"/>
                  </a:lnTo>
                  <a:lnTo>
                    <a:pt x="1561846" y="419100"/>
                  </a:lnTo>
                  <a:lnTo>
                    <a:pt x="1556258" y="419100"/>
                  </a:lnTo>
                  <a:lnTo>
                    <a:pt x="1546225" y="431800"/>
                  </a:lnTo>
                  <a:lnTo>
                    <a:pt x="1540383" y="431800"/>
                  </a:lnTo>
                  <a:lnTo>
                    <a:pt x="1539875" y="444500"/>
                  </a:lnTo>
                  <a:lnTo>
                    <a:pt x="1528445" y="444500"/>
                  </a:lnTo>
                  <a:lnTo>
                    <a:pt x="1521841" y="457200"/>
                  </a:lnTo>
                  <a:lnTo>
                    <a:pt x="1516380" y="457200"/>
                  </a:lnTo>
                  <a:lnTo>
                    <a:pt x="1509522" y="469900"/>
                  </a:lnTo>
                  <a:lnTo>
                    <a:pt x="1495806" y="482600"/>
                  </a:lnTo>
                  <a:lnTo>
                    <a:pt x="1495552" y="482600"/>
                  </a:lnTo>
                  <a:lnTo>
                    <a:pt x="1489329" y="495300"/>
                  </a:lnTo>
                  <a:lnTo>
                    <a:pt x="1481963" y="495300"/>
                  </a:lnTo>
                  <a:lnTo>
                    <a:pt x="1474724" y="508000"/>
                  </a:lnTo>
                  <a:lnTo>
                    <a:pt x="1474978" y="508000"/>
                  </a:lnTo>
                  <a:lnTo>
                    <a:pt x="1467866" y="520700"/>
                  </a:lnTo>
                  <a:lnTo>
                    <a:pt x="1461516" y="520700"/>
                  </a:lnTo>
                  <a:lnTo>
                    <a:pt x="1454277" y="533400"/>
                  </a:lnTo>
                  <a:lnTo>
                    <a:pt x="1454658" y="533400"/>
                  </a:lnTo>
                  <a:lnTo>
                    <a:pt x="1446784" y="546100"/>
                  </a:lnTo>
                  <a:lnTo>
                    <a:pt x="1446530" y="546100"/>
                  </a:lnTo>
                  <a:lnTo>
                    <a:pt x="1438656" y="558800"/>
                  </a:lnTo>
                  <a:lnTo>
                    <a:pt x="1430782" y="558800"/>
                  </a:lnTo>
                  <a:lnTo>
                    <a:pt x="1421765" y="571500"/>
                  </a:lnTo>
                  <a:lnTo>
                    <a:pt x="1421892" y="571500"/>
                  </a:lnTo>
                  <a:lnTo>
                    <a:pt x="1412240" y="584200"/>
                  </a:lnTo>
                  <a:lnTo>
                    <a:pt x="1401318" y="584200"/>
                  </a:lnTo>
                  <a:lnTo>
                    <a:pt x="1390904" y="596900"/>
                  </a:lnTo>
                  <a:lnTo>
                    <a:pt x="1391031" y="596900"/>
                  </a:lnTo>
                  <a:lnTo>
                    <a:pt x="1380236" y="609600"/>
                  </a:lnTo>
                  <a:lnTo>
                    <a:pt x="1369695" y="609600"/>
                  </a:lnTo>
                  <a:lnTo>
                    <a:pt x="1358900" y="622300"/>
                  </a:lnTo>
                  <a:lnTo>
                    <a:pt x="1358646" y="622300"/>
                  </a:lnTo>
                  <a:lnTo>
                    <a:pt x="1347851" y="635000"/>
                  </a:lnTo>
                  <a:lnTo>
                    <a:pt x="1338326" y="635000"/>
                  </a:lnTo>
                  <a:lnTo>
                    <a:pt x="1328547" y="647700"/>
                  </a:lnTo>
                  <a:lnTo>
                    <a:pt x="1328420" y="647700"/>
                  </a:lnTo>
                  <a:lnTo>
                    <a:pt x="1319403" y="660400"/>
                  </a:lnTo>
                  <a:lnTo>
                    <a:pt x="1311148" y="660400"/>
                  </a:lnTo>
                  <a:lnTo>
                    <a:pt x="1304671" y="673100"/>
                  </a:lnTo>
                  <a:lnTo>
                    <a:pt x="1298702" y="673100"/>
                  </a:lnTo>
                  <a:lnTo>
                    <a:pt x="1292606" y="685800"/>
                  </a:lnTo>
                  <a:lnTo>
                    <a:pt x="1286510" y="685800"/>
                  </a:lnTo>
                  <a:lnTo>
                    <a:pt x="1280287" y="698500"/>
                  </a:lnTo>
                  <a:lnTo>
                    <a:pt x="1268095" y="698500"/>
                  </a:lnTo>
                  <a:lnTo>
                    <a:pt x="1261999" y="711200"/>
                  </a:lnTo>
                  <a:lnTo>
                    <a:pt x="1256284" y="711200"/>
                  </a:lnTo>
                  <a:lnTo>
                    <a:pt x="1249045" y="723900"/>
                  </a:lnTo>
                  <a:lnTo>
                    <a:pt x="1241679" y="723900"/>
                  </a:lnTo>
                  <a:lnTo>
                    <a:pt x="1227201" y="736600"/>
                  </a:lnTo>
                  <a:lnTo>
                    <a:pt x="1227328" y="736600"/>
                  </a:lnTo>
                  <a:lnTo>
                    <a:pt x="1219454" y="749300"/>
                  </a:lnTo>
                  <a:lnTo>
                    <a:pt x="1211453" y="749300"/>
                  </a:lnTo>
                  <a:lnTo>
                    <a:pt x="1202436" y="762000"/>
                  </a:lnTo>
                  <a:lnTo>
                    <a:pt x="1193419" y="762000"/>
                  </a:lnTo>
                  <a:lnTo>
                    <a:pt x="1184402" y="774700"/>
                  </a:lnTo>
                  <a:lnTo>
                    <a:pt x="1175131" y="774700"/>
                  </a:lnTo>
                  <a:lnTo>
                    <a:pt x="1166495" y="787400"/>
                  </a:lnTo>
                  <a:lnTo>
                    <a:pt x="1157478" y="787400"/>
                  </a:lnTo>
                  <a:lnTo>
                    <a:pt x="1148334" y="800100"/>
                  </a:lnTo>
                  <a:lnTo>
                    <a:pt x="1140460" y="812800"/>
                  </a:lnTo>
                  <a:lnTo>
                    <a:pt x="1133221" y="812800"/>
                  </a:lnTo>
                  <a:lnTo>
                    <a:pt x="1126744" y="825500"/>
                  </a:lnTo>
                  <a:lnTo>
                    <a:pt x="1119632" y="825500"/>
                  </a:lnTo>
                  <a:lnTo>
                    <a:pt x="1112647" y="838200"/>
                  </a:lnTo>
                  <a:lnTo>
                    <a:pt x="1106043" y="838200"/>
                  </a:lnTo>
                  <a:lnTo>
                    <a:pt x="1098931" y="850900"/>
                  </a:lnTo>
                  <a:lnTo>
                    <a:pt x="1092962" y="850900"/>
                  </a:lnTo>
                  <a:lnTo>
                    <a:pt x="1085723" y="863600"/>
                  </a:lnTo>
                  <a:lnTo>
                    <a:pt x="1078611" y="863600"/>
                  </a:lnTo>
                  <a:lnTo>
                    <a:pt x="1072515" y="876300"/>
                  </a:lnTo>
                  <a:lnTo>
                    <a:pt x="1064387" y="876300"/>
                  </a:lnTo>
                  <a:lnTo>
                    <a:pt x="1057148" y="889000"/>
                  </a:lnTo>
                  <a:lnTo>
                    <a:pt x="1057275" y="889000"/>
                  </a:lnTo>
                  <a:lnTo>
                    <a:pt x="1048258" y="901700"/>
                  </a:lnTo>
                  <a:lnTo>
                    <a:pt x="1039622" y="901700"/>
                  </a:lnTo>
                  <a:lnTo>
                    <a:pt x="1030605" y="914400"/>
                  </a:lnTo>
                  <a:lnTo>
                    <a:pt x="1029843" y="914400"/>
                  </a:lnTo>
                  <a:lnTo>
                    <a:pt x="1023747" y="927100"/>
                  </a:lnTo>
                  <a:lnTo>
                    <a:pt x="1015492" y="927100"/>
                  </a:lnTo>
                  <a:lnTo>
                    <a:pt x="1006475" y="939800"/>
                  </a:lnTo>
                  <a:lnTo>
                    <a:pt x="998601" y="939800"/>
                  </a:lnTo>
                  <a:lnTo>
                    <a:pt x="990727" y="952500"/>
                  </a:lnTo>
                  <a:lnTo>
                    <a:pt x="983488" y="952500"/>
                  </a:lnTo>
                  <a:lnTo>
                    <a:pt x="976376" y="965200"/>
                  </a:lnTo>
                  <a:lnTo>
                    <a:pt x="970661" y="965200"/>
                  </a:lnTo>
                  <a:lnTo>
                    <a:pt x="963422" y="977900"/>
                  </a:lnTo>
                  <a:lnTo>
                    <a:pt x="946277" y="977900"/>
                  </a:lnTo>
                  <a:lnTo>
                    <a:pt x="944753" y="990600"/>
                  </a:lnTo>
                  <a:lnTo>
                    <a:pt x="930021" y="990600"/>
                  </a:lnTo>
                  <a:lnTo>
                    <a:pt x="927481" y="1003300"/>
                  </a:lnTo>
                  <a:lnTo>
                    <a:pt x="918210" y="1003300"/>
                  </a:lnTo>
                  <a:lnTo>
                    <a:pt x="914527" y="1016000"/>
                  </a:lnTo>
                  <a:lnTo>
                    <a:pt x="905256" y="1016000"/>
                  </a:lnTo>
                  <a:lnTo>
                    <a:pt x="898779" y="1028700"/>
                  </a:lnTo>
                  <a:lnTo>
                    <a:pt x="892683" y="1028700"/>
                  </a:lnTo>
                  <a:lnTo>
                    <a:pt x="889762" y="1041400"/>
                  </a:lnTo>
                  <a:lnTo>
                    <a:pt x="885317" y="1041400"/>
                  </a:lnTo>
                  <a:lnTo>
                    <a:pt x="879856" y="1054100"/>
                  </a:lnTo>
                  <a:lnTo>
                    <a:pt x="871601" y="1054100"/>
                  </a:lnTo>
                  <a:lnTo>
                    <a:pt x="868299" y="1066800"/>
                  </a:lnTo>
                  <a:lnTo>
                    <a:pt x="869188" y="1054100"/>
                  </a:lnTo>
                  <a:lnTo>
                    <a:pt x="863727" y="1066800"/>
                  </a:lnTo>
                  <a:lnTo>
                    <a:pt x="862711" y="1066800"/>
                  </a:lnTo>
                  <a:lnTo>
                    <a:pt x="859155" y="1079500"/>
                  </a:lnTo>
                  <a:lnTo>
                    <a:pt x="854710" y="1079500"/>
                  </a:lnTo>
                  <a:lnTo>
                    <a:pt x="849249" y="1092200"/>
                  </a:lnTo>
                  <a:lnTo>
                    <a:pt x="845312" y="1092200"/>
                  </a:lnTo>
                  <a:lnTo>
                    <a:pt x="839597" y="1104900"/>
                  </a:lnTo>
                  <a:lnTo>
                    <a:pt x="835533" y="1104900"/>
                  </a:lnTo>
                  <a:lnTo>
                    <a:pt x="830072" y="1117600"/>
                  </a:lnTo>
                  <a:lnTo>
                    <a:pt x="826008" y="1117600"/>
                  </a:lnTo>
                  <a:lnTo>
                    <a:pt x="825881" y="1130300"/>
                  </a:lnTo>
                  <a:lnTo>
                    <a:pt x="823087" y="1130300"/>
                  </a:lnTo>
                  <a:lnTo>
                    <a:pt x="817753" y="1143000"/>
                  </a:lnTo>
                  <a:lnTo>
                    <a:pt x="812165" y="1143000"/>
                  </a:lnTo>
                  <a:lnTo>
                    <a:pt x="805688" y="1155700"/>
                  </a:lnTo>
                  <a:lnTo>
                    <a:pt x="799973" y="1168400"/>
                  </a:lnTo>
                  <a:lnTo>
                    <a:pt x="796036" y="1168400"/>
                  </a:lnTo>
                  <a:lnTo>
                    <a:pt x="790575" y="1181100"/>
                  </a:lnTo>
                  <a:lnTo>
                    <a:pt x="790702" y="1181100"/>
                  </a:lnTo>
                  <a:lnTo>
                    <a:pt x="785241" y="1193800"/>
                  </a:lnTo>
                  <a:lnTo>
                    <a:pt x="779653" y="1193800"/>
                  </a:lnTo>
                  <a:lnTo>
                    <a:pt x="774319" y="1206500"/>
                  </a:lnTo>
                  <a:lnTo>
                    <a:pt x="774192" y="1206500"/>
                  </a:lnTo>
                  <a:lnTo>
                    <a:pt x="768858" y="1219200"/>
                  </a:lnTo>
                  <a:lnTo>
                    <a:pt x="769366" y="1219200"/>
                  </a:lnTo>
                  <a:lnTo>
                    <a:pt x="761492" y="1231900"/>
                  </a:lnTo>
                  <a:lnTo>
                    <a:pt x="753237" y="1231900"/>
                  </a:lnTo>
                  <a:lnTo>
                    <a:pt x="745236" y="1244600"/>
                  </a:lnTo>
                  <a:lnTo>
                    <a:pt x="745109" y="1244600"/>
                  </a:lnTo>
                  <a:lnTo>
                    <a:pt x="737870" y="1257300"/>
                  </a:lnTo>
                  <a:lnTo>
                    <a:pt x="738251" y="1257300"/>
                  </a:lnTo>
                  <a:lnTo>
                    <a:pt x="729234" y="1270000"/>
                  </a:lnTo>
                  <a:lnTo>
                    <a:pt x="729361" y="1270000"/>
                  </a:lnTo>
                  <a:lnTo>
                    <a:pt x="720725" y="1282700"/>
                  </a:lnTo>
                  <a:lnTo>
                    <a:pt x="710311" y="1282700"/>
                  </a:lnTo>
                  <a:lnTo>
                    <a:pt x="702437" y="1295400"/>
                  </a:lnTo>
                  <a:lnTo>
                    <a:pt x="702691" y="1295400"/>
                  </a:lnTo>
                  <a:lnTo>
                    <a:pt x="693547" y="1308100"/>
                  </a:lnTo>
                  <a:lnTo>
                    <a:pt x="684530" y="1320800"/>
                  </a:lnTo>
                  <a:lnTo>
                    <a:pt x="684911" y="1320800"/>
                  </a:lnTo>
                  <a:lnTo>
                    <a:pt x="674878" y="1333500"/>
                  </a:lnTo>
                  <a:lnTo>
                    <a:pt x="665861" y="1333500"/>
                  </a:lnTo>
                  <a:lnTo>
                    <a:pt x="656082" y="1346200"/>
                  </a:lnTo>
                  <a:lnTo>
                    <a:pt x="656209" y="1346200"/>
                  </a:lnTo>
                  <a:lnTo>
                    <a:pt x="646430" y="1358900"/>
                  </a:lnTo>
                  <a:lnTo>
                    <a:pt x="646557" y="1358900"/>
                  </a:lnTo>
                  <a:lnTo>
                    <a:pt x="636270" y="1371600"/>
                  </a:lnTo>
                  <a:lnTo>
                    <a:pt x="616966" y="1397000"/>
                  </a:lnTo>
                  <a:lnTo>
                    <a:pt x="617093" y="1397000"/>
                  </a:lnTo>
                  <a:lnTo>
                    <a:pt x="606298" y="1409700"/>
                  </a:lnTo>
                  <a:lnTo>
                    <a:pt x="596392" y="1409700"/>
                  </a:lnTo>
                  <a:lnTo>
                    <a:pt x="586359" y="1422400"/>
                  </a:lnTo>
                  <a:lnTo>
                    <a:pt x="586232" y="1422400"/>
                  </a:lnTo>
                  <a:lnTo>
                    <a:pt x="577342" y="1435100"/>
                  </a:lnTo>
                  <a:lnTo>
                    <a:pt x="577088" y="1435100"/>
                  </a:lnTo>
                  <a:lnTo>
                    <a:pt x="568452" y="1447800"/>
                  </a:lnTo>
                  <a:lnTo>
                    <a:pt x="568579" y="1447800"/>
                  </a:lnTo>
                  <a:lnTo>
                    <a:pt x="559562" y="1460500"/>
                  </a:lnTo>
                  <a:lnTo>
                    <a:pt x="560197" y="1460500"/>
                  </a:lnTo>
                  <a:lnTo>
                    <a:pt x="549402" y="1473200"/>
                  </a:lnTo>
                  <a:lnTo>
                    <a:pt x="539877" y="1473200"/>
                  </a:lnTo>
                  <a:lnTo>
                    <a:pt x="530225" y="1485900"/>
                  </a:lnTo>
                  <a:lnTo>
                    <a:pt x="520446" y="1498600"/>
                  </a:lnTo>
                  <a:lnTo>
                    <a:pt x="511429" y="1511300"/>
                  </a:lnTo>
                  <a:lnTo>
                    <a:pt x="511556" y="1511300"/>
                  </a:lnTo>
                  <a:lnTo>
                    <a:pt x="500761" y="1524000"/>
                  </a:lnTo>
                  <a:lnTo>
                    <a:pt x="500888" y="1524000"/>
                  </a:lnTo>
                  <a:lnTo>
                    <a:pt x="489331" y="1536700"/>
                  </a:lnTo>
                  <a:lnTo>
                    <a:pt x="477393" y="1549400"/>
                  </a:lnTo>
                  <a:lnTo>
                    <a:pt x="477266" y="1549400"/>
                  </a:lnTo>
                  <a:lnTo>
                    <a:pt x="466852" y="1562100"/>
                  </a:lnTo>
                  <a:lnTo>
                    <a:pt x="455041" y="1574800"/>
                  </a:lnTo>
                  <a:lnTo>
                    <a:pt x="455422" y="1574800"/>
                  </a:lnTo>
                  <a:lnTo>
                    <a:pt x="442087" y="1587500"/>
                  </a:lnTo>
                  <a:lnTo>
                    <a:pt x="441833" y="1587500"/>
                  </a:lnTo>
                  <a:lnTo>
                    <a:pt x="429260" y="1600200"/>
                  </a:lnTo>
                  <a:lnTo>
                    <a:pt x="429387" y="1600200"/>
                  </a:lnTo>
                  <a:lnTo>
                    <a:pt x="416941" y="1612900"/>
                  </a:lnTo>
                  <a:lnTo>
                    <a:pt x="405130" y="1625600"/>
                  </a:lnTo>
                  <a:lnTo>
                    <a:pt x="405384" y="1625600"/>
                  </a:lnTo>
                  <a:lnTo>
                    <a:pt x="391795" y="1638300"/>
                  </a:lnTo>
                  <a:lnTo>
                    <a:pt x="379222" y="1651000"/>
                  </a:lnTo>
                  <a:lnTo>
                    <a:pt x="379095" y="1651000"/>
                  </a:lnTo>
                  <a:lnTo>
                    <a:pt x="366903" y="1663700"/>
                  </a:lnTo>
                  <a:lnTo>
                    <a:pt x="366776" y="1663700"/>
                  </a:lnTo>
                  <a:lnTo>
                    <a:pt x="354965" y="1676400"/>
                  </a:lnTo>
                  <a:lnTo>
                    <a:pt x="343408" y="1701800"/>
                  </a:lnTo>
                  <a:lnTo>
                    <a:pt x="343281" y="1701800"/>
                  </a:lnTo>
                  <a:lnTo>
                    <a:pt x="331724" y="1714500"/>
                  </a:lnTo>
                  <a:lnTo>
                    <a:pt x="311150" y="1739900"/>
                  </a:lnTo>
                  <a:lnTo>
                    <a:pt x="311277" y="1739900"/>
                  </a:lnTo>
                  <a:lnTo>
                    <a:pt x="300355" y="1752600"/>
                  </a:lnTo>
                  <a:lnTo>
                    <a:pt x="290576" y="1765300"/>
                  </a:lnTo>
                  <a:lnTo>
                    <a:pt x="290830" y="1765300"/>
                  </a:lnTo>
                  <a:lnTo>
                    <a:pt x="280035" y="1778000"/>
                  </a:lnTo>
                  <a:lnTo>
                    <a:pt x="279654" y="1778000"/>
                  </a:lnTo>
                  <a:lnTo>
                    <a:pt x="270637" y="1790700"/>
                  </a:lnTo>
                  <a:lnTo>
                    <a:pt x="271018" y="1790700"/>
                  </a:lnTo>
                  <a:lnTo>
                    <a:pt x="260223" y="1803400"/>
                  </a:lnTo>
                  <a:lnTo>
                    <a:pt x="259715" y="1803400"/>
                  </a:lnTo>
                  <a:lnTo>
                    <a:pt x="251079" y="1816100"/>
                  </a:lnTo>
                  <a:lnTo>
                    <a:pt x="251460" y="1816100"/>
                  </a:lnTo>
                  <a:lnTo>
                    <a:pt x="241300" y="1828800"/>
                  </a:lnTo>
                  <a:lnTo>
                    <a:pt x="241173" y="1828800"/>
                  </a:lnTo>
                  <a:lnTo>
                    <a:pt x="232156" y="1841500"/>
                  </a:lnTo>
                  <a:lnTo>
                    <a:pt x="222504" y="1866900"/>
                  </a:lnTo>
                  <a:lnTo>
                    <a:pt x="222377" y="1866900"/>
                  </a:lnTo>
                  <a:lnTo>
                    <a:pt x="213360" y="1879600"/>
                  </a:lnTo>
                  <a:lnTo>
                    <a:pt x="213614" y="1879600"/>
                  </a:lnTo>
                  <a:lnTo>
                    <a:pt x="203200" y="1892300"/>
                  </a:lnTo>
                  <a:lnTo>
                    <a:pt x="202946" y="1892300"/>
                  </a:lnTo>
                  <a:lnTo>
                    <a:pt x="193929" y="1905000"/>
                  </a:lnTo>
                  <a:lnTo>
                    <a:pt x="194056" y="1905000"/>
                  </a:lnTo>
                  <a:lnTo>
                    <a:pt x="183896" y="1917700"/>
                  </a:lnTo>
                  <a:lnTo>
                    <a:pt x="184150" y="1917700"/>
                  </a:lnTo>
                  <a:lnTo>
                    <a:pt x="173609" y="1930400"/>
                  </a:lnTo>
                  <a:lnTo>
                    <a:pt x="163322" y="1943100"/>
                  </a:lnTo>
                  <a:lnTo>
                    <a:pt x="152908" y="1955800"/>
                  </a:lnTo>
                  <a:lnTo>
                    <a:pt x="153289" y="1955800"/>
                  </a:lnTo>
                  <a:lnTo>
                    <a:pt x="142494" y="1968500"/>
                  </a:lnTo>
                  <a:lnTo>
                    <a:pt x="141986" y="1968500"/>
                  </a:lnTo>
                  <a:lnTo>
                    <a:pt x="133096" y="1981200"/>
                  </a:lnTo>
                  <a:lnTo>
                    <a:pt x="133477" y="1981200"/>
                  </a:lnTo>
                  <a:lnTo>
                    <a:pt x="122682" y="1993900"/>
                  </a:lnTo>
                  <a:lnTo>
                    <a:pt x="122555" y="1993900"/>
                  </a:lnTo>
                  <a:lnTo>
                    <a:pt x="112395" y="2006600"/>
                  </a:lnTo>
                  <a:lnTo>
                    <a:pt x="104521" y="2019300"/>
                  </a:lnTo>
                  <a:lnTo>
                    <a:pt x="94107" y="2019300"/>
                  </a:lnTo>
                  <a:lnTo>
                    <a:pt x="85852" y="2032000"/>
                  </a:lnTo>
                  <a:lnTo>
                    <a:pt x="77851" y="2044700"/>
                  </a:lnTo>
                  <a:lnTo>
                    <a:pt x="78359" y="2044700"/>
                  </a:lnTo>
                  <a:lnTo>
                    <a:pt x="69342" y="2057400"/>
                  </a:lnTo>
                  <a:lnTo>
                    <a:pt x="62230" y="2057400"/>
                  </a:lnTo>
                  <a:lnTo>
                    <a:pt x="53721" y="2070100"/>
                  </a:lnTo>
                  <a:lnTo>
                    <a:pt x="46609" y="2082800"/>
                  </a:lnTo>
                  <a:lnTo>
                    <a:pt x="47371" y="2070100"/>
                  </a:lnTo>
                  <a:lnTo>
                    <a:pt x="41275" y="2082800"/>
                  </a:lnTo>
                  <a:lnTo>
                    <a:pt x="34163" y="2082800"/>
                  </a:lnTo>
                  <a:lnTo>
                    <a:pt x="28067" y="2095500"/>
                  </a:lnTo>
                  <a:lnTo>
                    <a:pt x="14224" y="2095500"/>
                  </a:lnTo>
                  <a:lnTo>
                    <a:pt x="12319" y="2108200"/>
                  </a:lnTo>
                  <a:lnTo>
                    <a:pt x="28702" y="2108200"/>
                  </a:lnTo>
                  <a:lnTo>
                    <a:pt x="35306" y="2095500"/>
                  </a:lnTo>
                  <a:lnTo>
                    <a:pt x="49149" y="2095500"/>
                  </a:lnTo>
                  <a:lnTo>
                    <a:pt x="55245" y="2082800"/>
                  </a:lnTo>
                  <a:lnTo>
                    <a:pt x="56007" y="2082800"/>
                  </a:lnTo>
                  <a:lnTo>
                    <a:pt x="63246" y="2070100"/>
                  </a:lnTo>
                  <a:lnTo>
                    <a:pt x="70739" y="2070100"/>
                  </a:lnTo>
                  <a:lnTo>
                    <a:pt x="77978" y="2057400"/>
                  </a:lnTo>
                  <a:lnTo>
                    <a:pt x="87376" y="2057400"/>
                  </a:lnTo>
                  <a:lnTo>
                    <a:pt x="95250" y="2044700"/>
                  </a:lnTo>
                  <a:lnTo>
                    <a:pt x="103505" y="2032000"/>
                  </a:lnTo>
                  <a:lnTo>
                    <a:pt x="102997" y="2032000"/>
                  </a:lnTo>
                  <a:lnTo>
                    <a:pt x="113792" y="2019300"/>
                  </a:lnTo>
                  <a:lnTo>
                    <a:pt x="114681" y="2019300"/>
                  </a:lnTo>
                  <a:lnTo>
                    <a:pt x="122682" y="2006600"/>
                  </a:lnTo>
                  <a:lnTo>
                    <a:pt x="122301" y="2006600"/>
                  </a:lnTo>
                  <a:lnTo>
                    <a:pt x="131953" y="1993900"/>
                  </a:lnTo>
                  <a:lnTo>
                    <a:pt x="131826" y="1993900"/>
                  </a:lnTo>
                  <a:lnTo>
                    <a:pt x="142621" y="1981200"/>
                  </a:lnTo>
                  <a:lnTo>
                    <a:pt x="143129" y="1981200"/>
                  </a:lnTo>
                  <a:lnTo>
                    <a:pt x="152146" y="1968500"/>
                  </a:lnTo>
                  <a:lnTo>
                    <a:pt x="151638" y="1968500"/>
                  </a:lnTo>
                  <a:lnTo>
                    <a:pt x="173228" y="1943100"/>
                  </a:lnTo>
                  <a:lnTo>
                    <a:pt x="173101" y="1943100"/>
                  </a:lnTo>
                  <a:lnTo>
                    <a:pt x="183134" y="1930400"/>
                  </a:lnTo>
                  <a:lnTo>
                    <a:pt x="193548" y="1917700"/>
                  </a:lnTo>
                  <a:lnTo>
                    <a:pt x="193675" y="1917700"/>
                  </a:lnTo>
                  <a:lnTo>
                    <a:pt x="203835" y="1905000"/>
                  </a:lnTo>
                  <a:lnTo>
                    <a:pt x="212852" y="1892300"/>
                  </a:lnTo>
                  <a:lnTo>
                    <a:pt x="212598" y="1892300"/>
                  </a:lnTo>
                  <a:lnTo>
                    <a:pt x="223012" y="1879600"/>
                  </a:lnTo>
                  <a:lnTo>
                    <a:pt x="223266" y="1879600"/>
                  </a:lnTo>
                  <a:lnTo>
                    <a:pt x="232283" y="1866900"/>
                  </a:lnTo>
                  <a:lnTo>
                    <a:pt x="241935" y="1854200"/>
                  </a:lnTo>
                  <a:lnTo>
                    <a:pt x="250952" y="1841500"/>
                  </a:lnTo>
                  <a:lnTo>
                    <a:pt x="250825" y="1841500"/>
                  </a:lnTo>
                  <a:lnTo>
                    <a:pt x="261239" y="1828800"/>
                  </a:lnTo>
                  <a:lnTo>
                    <a:pt x="269875" y="1816100"/>
                  </a:lnTo>
                  <a:lnTo>
                    <a:pt x="269367" y="1816100"/>
                  </a:lnTo>
                  <a:lnTo>
                    <a:pt x="280162" y="1803400"/>
                  </a:lnTo>
                  <a:lnTo>
                    <a:pt x="280543" y="1803400"/>
                  </a:lnTo>
                  <a:lnTo>
                    <a:pt x="289560" y="1790700"/>
                  </a:lnTo>
                  <a:lnTo>
                    <a:pt x="289179" y="1790700"/>
                  </a:lnTo>
                  <a:lnTo>
                    <a:pt x="299974" y="1778000"/>
                  </a:lnTo>
                  <a:lnTo>
                    <a:pt x="300228" y="1778000"/>
                  </a:lnTo>
                  <a:lnTo>
                    <a:pt x="309880" y="1765300"/>
                  </a:lnTo>
                  <a:lnTo>
                    <a:pt x="309753" y="1765300"/>
                  </a:lnTo>
                  <a:lnTo>
                    <a:pt x="320548" y="1752600"/>
                  </a:lnTo>
                  <a:lnTo>
                    <a:pt x="320675" y="1752600"/>
                  </a:lnTo>
                  <a:lnTo>
                    <a:pt x="330454" y="1727200"/>
                  </a:lnTo>
                  <a:lnTo>
                    <a:pt x="330327" y="1727200"/>
                  </a:lnTo>
                  <a:lnTo>
                    <a:pt x="341122" y="1714500"/>
                  </a:lnTo>
                  <a:lnTo>
                    <a:pt x="352552" y="1701800"/>
                  </a:lnTo>
                  <a:lnTo>
                    <a:pt x="352425" y="1701800"/>
                  </a:lnTo>
                  <a:lnTo>
                    <a:pt x="363982" y="1689100"/>
                  </a:lnTo>
                  <a:lnTo>
                    <a:pt x="375793" y="1676400"/>
                  </a:lnTo>
                  <a:lnTo>
                    <a:pt x="388112" y="1663700"/>
                  </a:lnTo>
                  <a:lnTo>
                    <a:pt x="387985" y="1663700"/>
                  </a:lnTo>
                  <a:lnTo>
                    <a:pt x="400558" y="1651000"/>
                  </a:lnTo>
                  <a:lnTo>
                    <a:pt x="400304" y="1651000"/>
                  </a:lnTo>
                  <a:lnTo>
                    <a:pt x="413893" y="1638300"/>
                  </a:lnTo>
                  <a:lnTo>
                    <a:pt x="425831" y="1612900"/>
                  </a:lnTo>
                  <a:lnTo>
                    <a:pt x="425577" y="1612900"/>
                  </a:lnTo>
                  <a:lnTo>
                    <a:pt x="437896" y="1600200"/>
                  </a:lnTo>
                  <a:lnTo>
                    <a:pt x="450596" y="1587500"/>
                  </a:lnTo>
                  <a:lnTo>
                    <a:pt x="450342" y="1587500"/>
                  </a:lnTo>
                  <a:lnTo>
                    <a:pt x="463677" y="1574800"/>
                  </a:lnTo>
                  <a:lnTo>
                    <a:pt x="464058" y="1574800"/>
                  </a:lnTo>
                  <a:lnTo>
                    <a:pt x="475996" y="1562100"/>
                  </a:lnTo>
                  <a:lnTo>
                    <a:pt x="486537" y="1549400"/>
                  </a:lnTo>
                  <a:lnTo>
                    <a:pt x="486283" y="1549400"/>
                  </a:lnTo>
                  <a:lnTo>
                    <a:pt x="498221" y="1536700"/>
                  </a:lnTo>
                  <a:lnTo>
                    <a:pt x="509778" y="1536700"/>
                  </a:lnTo>
                  <a:lnTo>
                    <a:pt x="520573" y="1524000"/>
                  </a:lnTo>
                  <a:lnTo>
                    <a:pt x="520700" y="1524000"/>
                  </a:lnTo>
                  <a:lnTo>
                    <a:pt x="529717" y="1511300"/>
                  </a:lnTo>
                  <a:lnTo>
                    <a:pt x="539369" y="1498600"/>
                  </a:lnTo>
                  <a:lnTo>
                    <a:pt x="549148" y="1485900"/>
                  </a:lnTo>
                  <a:lnTo>
                    <a:pt x="549275" y="1485900"/>
                  </a:lnTo>
                  <a:lnTo>
                    <a:pt x="558292" y="1473200"/>
                  </a:lnTo>
                  <a:lnTo>
                    <a:pt x="568452" y="1473200"/>
                  </a:lnTo>
                  <a:lnTo>
                    <a:pt x="569087" y="1460500"/>
                  </a:lnTo>
                  <a:lnTo>
                    <a:pt x="578104" y="1460500"/>
                  </a:lnTo>
                  <a:lnTo>
                    <a:pt x="586740" y="1447800"/>
                  </a:lnTo>
                  <a:lnTo>
                    <a:pt x="586613" y="1447800"/>
                  </a:lnTo>
                  <a:lnTo>
                    <a:pt x="595630" y="1435100"/>
                  </a:lnTo>
                  <a:lnTo>
                    <a:pt x="605663" y="1422400"/>
                  </a:lnTo>
                  <a:lnTo>
                    <a:pt x="605790" y="1422400"/>
                  </a:lnTo>
                  <a:lnTo>
                    <a:pt x="615569" y="1409700"/>
                  </a:lnTo>
                  <a:lnTo>
                    <a:pt x="615188" y="1409700"/>
                  </a:lnTo>
                  <a:lnTo>
                    <a:pt x="626237" y="1397000"/>
                  </a:lnTo>
                  <a:lnTo>
                    <a:pt x="636016" y="1397000"/>
                  </a:lnTo>
                  <a:lnTo>
                    <a:pt x="645668" y="1384300"/>
                  </a:lnTo>
                  <a:lnTo>
                    <a:pt x="645541" y="1384300"/>
                  </a:lnTo>
                  <a:lnTo>
                    <a:pt x="655574" y="1371600"/>
                  </a:lnTo>
                  <a:lnTo>
                    <a:pt x="655701" y="1371600"/>
                  </a:lnTo>
                  <a:lnTo>
                    <a:pt x="665480" y="1358900"/>
                  </a:lnTo>
                  <a:lnTo>
                    <a:pt x="675132" y="1346200"/>
                  </a:lnTo>
                  <a:lnTo>
                    <a:pt x="684149" y="1333500"/>
                  </a:lnTo>
                  <a:lnTo>
                    <a:pt x="683895" y="1333500"/>
                  </a:lnTo>
                  <a:lnTo>
                    <a:pt x="693547" y="1320800"/>
                  </a:lnTo>
                  <a:lnTo>
                    <a:pt x="702818" y="1320800"/>
                  </a:lnTo>
                  <a:lnTo>
                    <a:pt x="711835" y="1308100"/>
                  </a:lnTo>
                  <a:lnTo>
                    <a:pt x="712089" y="1308100"/>
                  </a:lnTo>
                  <a:lnTo>
                    <a:pt x="719963" y="1295400"/>
                  </a:lnTo>
                  <a:lnTo>
                    <a:pt x="719328" y="1295400"/>
                  </a:lnTo>
                  <a:lnTo>
                    <a:pt x="729742" y="1282700"/>
                  </a:lnTo>
                  <a:lnTo>
                    <a:pt x="738505" y="1282700"/>
                  </a:lnTo>
                  <a:lnTo>
                    <a:pt x="747522" y="1270000"/>
                  </a:lnTo>
                  <a:lnTo>
                    <a:pt x="747903" y="1270000"/>
                  </a:lnTo>
                  <a:lnTo>
                    <a:pt x="755015" y="1257300"/>
                  </a:lnTo>
                  <a:lnTo>
                    <a:pt x="754888" y="1257300"/>
                  </a:lnTo>
                  <a:lnTo>
                    <a:pt x="762762" y="1244600"/>
                  </a:lnTo>
                  <a:lnTo>
                    <a:pt x="762381" y="1244600"/>
                  </a:lnTo>
                  <a:lnTo>
                    <a:pt x="770763" y="1231900"/>
                  </a:lnTo>
                  <a:lnTo>
                    <a:pt x="779018" y="1231900"/>
                  </a:lnTo>
                  <a:lnTo>
                    <a:pt x="779526" y="1219200"/>
                  </a:lnTo>
                  <a:lnTo>
                    <a:pt x="784860" y="1219200"/>
                  </a:lnTo>
                  <a:lnTo>
                    <a:pt x="790321" y="1206500"/>
                  </a:lnTo>
                  <a:lnTo>
                    <a:pt x="790067" y="1206500"/>
                  </a:lnTo>
                  <a:lnTo>
                    <a:pt x="795528" y="1193800"/>
                  </a:lnTo>
                  <a:lnTo>
                    <a:pt x="800989" y="1193800"/>
                  </a:lnTo>
                  <a:lnTo>
                    <a:pt x="806323" y="1181100"/>
                  </a:lnTo>
                  <a:lnTo>
                    <a:pt x="806704" y="1181100"/>
                  </a:lnTo>
                  <a:lnTo>
                    <a:pt x="811022" y="1168400"/>
                  </a:lnTo>
                  <a:lnTo>
                    <a:pt x="810641" y="1168400"/>
                  </a:lnTo>
                  <a:lnTo>
                    <a:pt x="816102" y="1155700"/>
                  </a:lnTo>
                  <a:lnTo>
                    <a:pt x="821944" y="1155700"/>
                  </a:lnTo>
                  <a:lnTo>
                    <a:pt x="827278" y="1143000"/>
                  </a:lnTo>
                  <a:lnTo>
                    <a:pt x="833374" y="1143000"/>
                  </a:lnTo>
                  <a:lnTo>
                    <a:pt x="836930" y="1130300"/>
                  </a:lnTo>
                  <a:lnTo>
                    <a:pt x="836803" y="1130300"/>
                  </a:lnTo>
                  <a:lnTo>
                    <a:pt x="840359" y="1117600"/>
                  </a:lnTo>
                  <a:lnTo>
                    <a:pt x="845566" y="1117600"/>
                  </a:lnTo>
                  <a:lnTo>
                    <a:pt x="849884" y="1104900"/>
                  </a:lnTo>
                  <a:lnTo>
                    <a:pt x="855472" y="1104900"/>
                  </a:lnTo>
                  <a:lnTo>
                    <a:pt x="859028" y="1092200"/>
                  </a:lnTo>
                  <a:lnTo>
                    <a:pt x="863727" y="1092200"/>
                  </a:lnTo>
                  <a:lnTo>
                    <a:pt x="869188" y="1079500"/>
                  </a:lnTo>
                  <a:lnTo>
                    <a:pt x="869950" y="1079500"/>
                  </a:lnTo>
                  <a:lnTo>
                    <a:pt x="873506" y="1066800"/>
                  </a:lnTo>
                  <a:lnTo>
                    <a:pt x="872617" y="1079500"/>
                  </a:lnTo>
                  <a:lnTo>
                    <a:pt x="877951" y="1066800"/>
                  </a:lnTo>
                  <a:lnTo>
                    <a:pt x="878840" y="1066800"/>
                  </a:lnTo>
                  <a:lnTo>
                    <a:pt x="882015" y="1054100"/>
                  </a:lnTo>
                  <a:lnTo>
                    <a:pt x="879983" y="1066800"/>
                  </a:lnTo>
                  <a:lnTo>
                    <a:pt x="887222" y="1054100"/>
                  </a:lnTo>
                  <a:lnTo>
                    <a:pt x="893826" y="1054100"/>
                  </a:lnTo>
                  <a:lnTo>
                    <a:pt x="899160" y="1041400"/>
                  </a:lnTo>
                  <a:lnTo>
                    <a:pt x="906780" y="1041400"/>
                  </a:lnTo>
                  <a:lnTo>
                    <a:pt x="913257" y="1028700"/>
                  </a:lnTo>
                  <a:lnTo>
                    <a:pt x="923036" y="1016000"/>
                  </a:lnTo>
                  <a:lnTo>
                    <a:pt x="930402" y="1016000"/>
                  </a:lnTo>
                  <a:lnTo>
                    <a:pt x="932942" y="1003300"/>
                  </a:lnTo>
                  <a:lnTo>
                    <a:pt x="946658" y="1003300"/>
                  </a:lnTo>
                  <a:lnTo>
                    <a:pt x="948436" y="990600"/>
                  </a:lnTo>
                  <a:lnTo>
                    <a:pt x="946912" y="1003300"/>
                  </a:lnTo>
                  <a:lnTo>
                    <a:pt x="949452" y="990600"/>
                  </a:lnTo>
                  <a:lnTo>
                    <a:pt x="960120" y="990600"/>
                  </a:lnTo>
                  <a:lnTo>
                    <a:pt x="968375" y="977900"/>
                  </a:lnTo>
                  <a:lnTo>
                    <a:pt x="977392" y="977900"/>
                  </a:lnTo>
                  <a:lnTo>
                    <a:pt x="983488" y="965200"/>
                  </a:lnTo>
                  <a:lnTo>
                    <a:pt x="990600" y="965200"/>
                  </a:lnTo>
                  <a:lnTo>
                    <a:pt x="997839" y="952500"/>
                  </a:lnTo>
                  <a:lnTo>
                    <a:pt x="1005586" y="952500"/>
                  </a:lnTo>
                  <a:lnTo>
                    <a:pt x="1013587" y="939800"/>
                  </a:lnTo>
                  <a:lnTo>
                    <a:pt x="1022731" y="939800"/>
                  </a:lnTo>
                  <a:lnTo>
                    <a:pt x="1031748" y="927100"/>
                  </a:lnTo>
                  <a:lnTo>
                    <a:pt x="1037590" y="927100"/>
                  </a:lnTo>
                  <a:lnTo>
                    <a:pt x="1046607" y="914400"/>
                  </a:lnTo>
                  <a:lnTo>
                    <a:pt x="1055878" y="901700"/>
                  </a:lnTo>
                  <a:lnTo>
                    <a:pt x="1065149" y="901700"/>
                  </a:lnTo>
                  <a:lnTo>
                    <a:pt x="1072261" y="889000"/>
                  </a:lnTo>
                  <a:lnTo>
                    <a:pt x="1079754" y="889000"/>
                  </a:lnTo>
                  <a:lnTo>
                    <a:pt x="1086104" y="876300"/>
                  </a:lnTo>
                  <a:lnTo>
                    <a:pt x="1093343" y="876300"/>
                  </a:lnTo>
                  <a:lnTo>
                    <a:pt x="1100455" y="863600"/>
                  </a:lnTo>
                  <a:lnTo>
                    <a:pt x="1106805" y="863600"/>
                  </a:lnTo>
                  <a:lnTo>
                    <a:pt x="1114044" y="850900"/>
                  </a:lnTo>
                  <a:lnTo>
                    <a:pt x="1120267" y="850900"/>
                  </a:lnTo>
                  <a:lnTo>
                    <a:pt x="1134491" y="825500"/>
                  </a:lnTo>
                  <a:lnTo>
                    <a:pt x="1156081" y="812800"/>
                  </a:lnTo>
                  <a:lnTo>
                    <a:pt x="1155827" y="812800"/>
                  </a:lnTo>
                  <a:lnTo>
                    <a:pt x="1164844" y="800100"/>
                  </a:lnTo>
                  <a:lnTo>
                    <a:pt x="1173734" y="800100"/>
                  </a:lnTo>
                  <a:lnTo>
                    <a:pt x="1182497" y="787400"/>
                  </a:lnTo>
                  <a:lnTo>
                    <a:pt x="1182243" y="787400"/>
                  </a:lnTo>
                  <a:lnTo>
                    <a:pt x="1191260" y="774700"/>
                  </a:lnTo>
                  <a:lnTo>
                    <a:pt x="1200150" y="774700"/>
                  </a:lnTo>
                  <a:lnTo>
                    <a:pt x="1209040" y="762000"/>
                  </a:lnTo>
                  <a:lnTo>
                    <a:pt x="1217930" y="762000"/>
                  </a:lnTo>
                  <a:lnTo>
                    <a:pt x="1225931" y="749300"/>
                  </a:lnTo>
                  <a:lnTo>
                    <a:pt x="1234186" y="749300"/>
                  </a:lnTo>
                  <a:lnTo>
                    <a:pt x="1241298" y="736600"/>
                  </a:lnTo>
                  <a:lnTo>
                    <a:pt x="1248283" y="736600"/>
                  </a:lnTo>
                  <a:lnTo>
                    <a:pt x="1255395" y="723900"/>
                  </a:lnTo>
                  <a:lnTo>
                    <a:pt x="1269111" y="723900"/>
                  </a:lnTo>
                  <a:lnTo>
                    <a:pt x="1275207" y="711200"/>
                  </a:lnTo>
                  <a:lnTo>
                    <a:pt x="1280668" y="711200"/>
                  </a:lnTo>
                  <a:lnTo>
                    <a:pt x="1287145" y="698500"/>
                  </a:lnTo>
                  <a:lnTo>
                    <a:pt x="1293241" y="698500"/>
                  </a:lnTo>
                  <a:lnTo>
                    <a:pt x="1299718" y="685800"/>
                  </a:lnTo>
                  <a:lnTo>
                    <a:pt x="1306322" y="685800"/>
                  </a:lnTo>
                  <a:lnTo>
                    <a:pt x="1312418" y="673100"/>
                  </a:lnTo>
                  <a:lnTo>
                    <a:pt x="1318641" y="673100"/>
                  </a:lnTo>
                  <a:lnTo>
                    <a:pt x="1326515" y="660400"/>
                  </a:lnTo>
                  <a:lnTo>
                    <a:pt x="1335151" y="660400"/>
                  </a:lnTo>
                  <a:lnTo>
                    <a:pt x="1344803" y="647700"/>
                  </a:lnTo>
                  <a:lnTo>
                    <a:pt x="1345057" y="647700"/>
                  </a:lnTo>
                  <a:lnTo>
                    <a:pt x="1354836" y="635000"/>
                  </a:lnTo>
                  <a:lnTo>
                    <a:pt x="1365250" y="635000"/>
                  </a:lnTo>
                  <a:lnTo>
                    <a:pt x="1376045" y="622300"/>
                  </a:lnTo>
                  <a:lnTo>
                    <a:pt x="1376172" y="622300"/>
                  </a:lnTo>
                  <a:lnTo>
                    <a:pt x="1386967" y="609600"/>
                  </a:lnTo>
                  <a:lnTo>
                    <a:pt x="1398016" y="609600"/>
                  </a:lnTo>
                  <a:lnTo>
                    <a:pt x="1408430" y="596900"/>
                  </a:lnTo>
                  <a:lnTo>
                    <a:pt x="1408303" y="596900"/>
                  </a:lnTo>
                  <a:lnTo>
                    <a:pt x="1419098" y="584200"/>
                  </a:lnTo>
                  <a:lnTo>
                    <a:pt x="1428877" y="584200"/>
                  </a:lnTo>
                  <a:lnTo>
                    <a:pt x="1438275" y="571500"/>
                  </a:lnTo>
                  <a:lnTo>
                    <a:pt x="1446784" y="558800"/>
                  </a:lnTo>
                  <a:lnTo>
                    <a:pt x="1454658" y="546100"/>
                  </a:lnTo>
                  <a:lnTo>
                    <a:pt x="1462405" y="546100"/>
                  </a:lnTo>
                  <a:lnTo>
                    <a:pt x="1470025" y="533400"/>
                  </a:lnTo>
                  <a:lnTo>
                    <a:pt x="1470152" y="533400"/>
                  </a:lnTo>
                  <a:lnTo>
                    <a:pt x="1476248" y="520700"/>
                  </a:lnTo>
                  <a:lnTo>
                    <a:pt x="1483360" y="520700"/>
                  </a:lnTo>
                  <a:lnTo>
                    <a:pt x="1490599" y="508000"/>
                  </a:lnTo>
                  <a:lnTo>
                    <a:pt x="1490091" y="508000"/>
                  </a:lnTo>
                  <a:lnTo>
                    <a:pt x="1497330" y="495300"/>
                  </a:lnTo>
                  <a:lnTo>
                    <a:pt x="1503426" y="495300"/>
                  </a:lnTo>
                  <a:lnTo>
                    <a:pt x="1510538" y="482600"/>
                  </a:lnTo>
                  <a:lnTo>
                    <a:pt x="1517015" y="482600"/>
                  </a:lnTo>
                  <a:lnTo>
                    <a:pt x="1523873" y="469900"/>
                  </a:lnTo>
                  <a:lnTo>
                    <a:pt x="1529080" y="469900"/>
                  </a:lnTo>
                  <a:lnTo>
                    <a:pt x="1535557" y="457200"/>
                  </a:lnTo>
                  <a:lnTo>
                    <a:pt x="1541780" y="457200"/>
                  </a:lnTo>
                  <a:lnTo>
                    <a:pt x="1547114" y="444500"/>
                  </a:lnTo>
                  <a:lnTo>
                    <a:pt x="1552702" y="444500"/>
                  </a:lnTo>
                  <a:lnTo>
                    <a:pt x="1558544" y="431800"/>
                  </a:lnTo>
                  <a:lnTo>
                    <a:pt x="1563497" y="431800"/>
                  </a:lnTo>
                  <a:lnTo>
                    <a:pt x="1568831" y="419100"/>
                  </a:lnTo>
                  <a:lnTo>
                    <a:pt x="1580388" y="419100"/>
                  </a:lnTo>
                  <a:lnTo>
                    <a:pt x="1583944" y="406400"/>
                  </a:lnTo>
                  <a:lnTo>
                    <a:pt x="1588643" y="406400"/>
                  </a:lnTo>
                  <a:lnTo>
                    <a:pt x="1594739" y="393700"/>
                  </a:lnTo>
                  <a:lnTo>
                    <a:pt x="1600581" y="393700"/>
                  </a:lnTo>
                  <a:lnTo>
                    <a:pt x="1618742" y="381000"/>
                  </a:lnTo>
                  <a:lnTo>
                    <a:pt x="1623695" y="368300"/>
                  </a:lnTo>
                  <a:lnTo>
                    <a:pt x="1628775" y="368300"/>
                  </a:lnTo>
                  <a:lnTo>
                    <a:pt x="1635252" y="355600"/>
                  </a:lnTo>
                  <a:lnTo>
                    <a:pt x="1641856" y="355600"/>
                  </a:lnTo>
                  <a:lnTo>
                    <a:pt x="1647190" y="342900"/>
                  </a:lnTo>
                  <a:lnTo>
                    <a:pt x="1653286" y="342900"/>
                  </a:lnTo>
                  <a:lnTo>
                    <a:pt x="1659763" y="330200"/>
                  </a:lnTo>
                  <a:lnTo>
                    <a:pt x="1667129" y="330200"/>
                  </a:lnTo>
                  <a:lnTo>
                    <a:pt x="1672209" y="317500"/>
                  </a:lnTo>
                  <a:lnTo>
                    <a:pt x="1681734" y="317500"/>
                  </a:lnTo>
                  <a:lnTo>
                    <a:pt x="1687830" y="304800"/>
                  </a:lnTo>
                  <a:lnTo>
                    <a:pt x="1695704" y="304800"/>
                  </a:lnTo>
                  <a:lnTo>
                    <a:pt x="1701165" y="292100"/>
                  </a:lnTo>
                  <a:lnTo>
                    <a:pt x="1705737" y="292100"/>
                  </a:lnTo>
                  <a:lnTo>
                    <a:pt x="1710055" y="279400"/>
                  </a:lnTo>
                  <a:lnTo>
                    <a:pt x="1715008" y="279400"/>
                  </a:lnTo>
                  <a:lnTo>
                    <a:pt x="1723009" y="266700"/>
                  </a:lnTo>
                  <a:lnTo>
                    <a:pt x="1728978" y="266700"/>
                  </a:lnTo>
                  <a:lnTo>
                    <a:pt x="1735328" y="254000"/>
                  </a:lnTo>
                  <a:lnTo>
                    <a:pt x="1743456" y="254000"/>
                  </a:lnTo>
                  <a:lnTo>
                    <a:pt x="1743710" y="241300"/>
                  </a:lnTo>
                  <a:lnTo>
                    <a:pt x="1754886" y="241300"/>
                  </a:lnTo>
                  <a:lnTo>
                    <a:pt x="1756664" y="228600"/>
                  </a:lnTo>
                  <a:lnTo>
                    <a:pt x="1764030" y="228600"/>
                  </a:lnTo>
                  <a:lnTo>
                    <a:pt x="1765808" y="215900"/>
                  </a:lnTo>
                  <a:lnTo>
                    <a:pt x="1771777" y="215900"/>
                  </a:lnTo>
                  <a:lnTo>
                    <a:pt x="1775333" y="203200"/>
                  </a:lnTo>
                  <a:lnTo>
                    <a:pt x="1778381" y="203200"/>
                  </a:lnTo>
                  <a:lnTo>
                    <a:pt x="1783842" y="190500"/>
                  </a:lnTo>
                  <a:lnTo>
                    <a:pt x="1788668" y="190500"/>
                  </a:lnTo>
                  <a:lnTo>
                    <a:pt x="1796669" y="177800"/>
                  </a:lnTo>
                  <a:lnTo>
                    <a:pt x="1802003" y="177800"/>
                  </a:lnTo>
                  <a:lnTo>
                    <a:pt x="1809877" y="165100"/>
                  </a:lnTo>
                  <a:lnTo>
                    <a:pt x="1816354" y="165100"/>
                  </a:lnTo>
                  <a:lnTo>
                    <a:pt x="1824228" y="152400"/>
                  </a:lnTo>
                  <a:lnTo>
                    <a:pt x="1833753" y="152400"/>
                  </a:lnTo>
                  <a:lnTo>
                    <a:pt x="1842770" y="139700"/>
                  </a:lnTo>
                  <a:lnTo>
                    <a:pt x="1850263" y="139700"/>
                  </a:lnTo>
                  <a:lnTo>
                    <a:pt x="1858518" y="127000"/>
                  </a:lnTo>
                  <a:lnTo>
                    <a:pt x="1866011" y="127000"/>
                  </a:lnTo>
                  <a:lnTo>
                    <a:pt x="1872869" y="114300"/>
                  </a:lnTo>
                  <a:close/>
                </a:path>
                <a:path w="1985009" h="2108200">
                  <a:moveTo>
                    <a:pt x="1889125" y="101600"/>
                  </a:moveTo>
                  <a:lnTo>
                    <a:pt x="1880616" y="101600"/>
                  </a:lnTo>
                  <a:lnTo>
                    <a:pt x="1873377" y="114300"/>
                  </a:lnTo>
                  <a:lnTo>
                    <a:pt x="1886331" y="114300"/>
                  </a:lnTo>
                  <a:lnTo>
                    <a:pt x="1889125" y="101600"/>
                  </a:lnTo>
                  <a:close/>
                </a:path>
                <a:path w="1985009" h="2108200">
                  <a:moveTo>
                    <a:pt x="1904238" y="88900"/>
                  </a:moveTo>
                  <a:lnTo>
                    <a:pt x="1894078" y="88900"/>
                  </a:lnTo>
                  <a:lnTo>
                    <a:pt x="1890522" y="101600"/>
                  </a:lnTo>
                  <a:lnTo>
                    <a:pt x="1889125" y="101600"/>
                  </a:lnTo>
                  <a:lnTo>
                    <a:pt x="1888998" y="114300"/>
                  </a:lnTo>
                  <a:lnTo>
                    <a:pt x="1892300" y="101600"/>
                  </a:lnTo>
                  <a:lnTo>
                    <a:pt x="1901698" y="101600"/>
                  </a:lnTo>
                  <a:lnTo>
                    <a:pt x="1904238" y="88900"/>
                  </a:lnTo>
                  <a:close/>
                </a:path>
                <a:path w="1985009" h="2108200">
                  <a:moveTo>
                    <a:pt x="1976247" y="0"/>
                  </a:moveTo>
                  <a:lnTo>
                    <a:pt x="1974342" y="12700"/>
                  </a:lnTo>
                  <a:lnTo>
                    <a:pt x="1966849" y="12700"/>
                  </a:lnTo>
                  <a:lnTo>
                    <a:pt x="1966468" y="12700"/>
                  </a:lnTo>
                  <a:lnTo>
                    <a:pt x="1965782" y="20320"/>
                  </a:lnTo>
                  <a:lnTo>
                    <a:pt x="1965071" y="25400"/>
                  </a:lnTo>
                  <a:lnTo>
                    <a:pt x="1956054" y="25400"/>
                  </a:lnTo>
                  <a:lnTo>
                    <a:pt x="1954149" y="38100"/>
                  </a:lnTo>
                  <a:lnTo>
                    <a:pt x="1945132" y="38100"/>
                  </a:lnTo>
                  <a:lnTo>
                    <a:pt x="1941449" y="50800"/>
                  </a:lnTo>
                  <a:lnTo>
                    <a:pt x="1931543" y="50800"/>
                  </a:lnTo>
                  <a:lnTo>
                    <a:pt x="1926336" y="63500"/>
                  </a:lnTo>
                  <a:lnTo>
                    <a:pt x="1920621" y="63500"/>
                  </a:lnTo>
                  <a:lnTo>
                    <a:pt x="1916303" y="76200"/>
                  </a:lnTo>
                  <a:lnTo>
                    <a:pt x="1906651" y="76200"/>
                  </a:lnTo>
                  <a:lnTo>
                    <a:pt x="1904873" y="88900"/>
                  </a:lnTo>
                  <a:lnTo>
                    <a:pt x="1915795" y="88900"/>
                  </a:lnTo>
                  <a:lnTo>
                    <a:pt x="1917573" y="76200"/>
                  </a:lnTo>
                  <a:lnTo>
                    <a:pt x="1927098" y="76200"/>
                  </a:lnTo>
                  <a:lnTo>
                    <a:pt x="1932432" y="63500"/>
                  </a:lnTo>
                  <a:lnTo>
                    <a:pt x="1936623" y="63500"/>
                  </a:lnTo>
                  <a:lnTo>
                    <a:pt x="1942211" y="50800"/>
                  </a:lnTo>
                  <a:lnTo>
                    <a:pt x="1950466" y="50800"/>
                  </a:lnTo>
                  <a:lnTo>
                    <a:pt x="1955165" y="38100"/>
                  </a:lnTo>
                  <a:lnTo>
                    <a:pt x="1964944" y="38100"/>
                  </a:lnTo>
                  <a:lnTo>
                    <a:pt x="1965579" y="25400"/>
                  </a:lnTo>
                  <a:lnTo>
                    <a:pt x="1973834" y="25400"/>
                  </a:lnTo>
                  <a:lnTo>
                    <a:pt x="1975612" y="12700"/>
                  </a:lnTo>
                  <a:lnTo>
                    <a:pt x="1975993" y="12700"/>
                  </a:lnTo>
                  <a:lnTo>
                    <a:pt x="1976247" y="0"/>
                  </a:lnTo>
                  <a:close/>
                </a:path>
                <a:path w="1985009" h="2108200">
                  <a:moveTo>
                    <a:pt x="1984502" y="0"/>
                  </a:moveTo>
                  <a:lnTo>
                    <a:pt x="1976755" y="0"/>
                  </a:lnTo>
                  <a:lnTo>
                    <a:pt x="1975993" y="12700"/>
                  </a:lnTo>
                  <a:lnTo>
                    <a:pt x="1983613" y="12700"/>
                  </a:lnTo>
                  <a:lnTo>
                    <a:pt x="1984502" y="0"/>
                  </a:lnTo>
                  <a:close/>
                </a:path>
              </a:pathLst>
            </a:custGeom>
            <a:solidFill>
              <a:srgbClr val="FF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3116199" y="3620769"/>
              <a:ext cx="6358128" cy="590550"/>
            </a:xfrm>
            <a:prstGeom prst="rect">
              <a:avLst/>
            </a:prstGeom>
          </p:spPr>
        </p:pic>
        <p:pic>
          <p:nvPicPr>
            <p:cNvPr id="15" name="object 15"/>
            <p:cNvPicPr/>
            <p:nvPr/>
          </p:nvPicPr>
          <p:blipFill>
            <a:blip r:embed="rId7" cstate="print"/>
            <a:stretch>
              <a:fillRect/>
            </a:stretch>
          </p:blipFill>
          <p:spPr>
            <a:xfrm>
              <a:off x="9819131" y="3653789"/>
              <a:ext cx="652526" cy="491490"/>
            </a:xfrm>
            <a:prstGeom prst="rect">
              <a:avLst/>
            </a:prstGeom>
          </p:spPr>
        </p:pic>
        <p:pic>
          <p:nvPicPr>
            <p:cNvPr id="16" name="object 16"/>
            <p:cNvPicPr/>
            <p:nvPr/>
          </p:nvPicPr>
          <p:blipFill>
            <a:blip r:embed="rId8" cstate="print"/>
            <a:stretch>
              <a:fillRect/>
            </a:stretch>
          </p:blipFill>
          <p:spPr>
            <a:xfrm>
              <a:off x="10510773" y="3372230"/>
              <a:ext cx="1550161" cy="683260"/>
            </a:xfrm>
            <a:prstGeom prst="rect">
              <a:avLst/>
            </a:prstGeom>
          </p:spPr>
        </p:pic>
        <p:pic>
          <p:nvPicPr>
            <p:cNvPr id="17" name="object 17"/>
            <p:cNvPicPr/>
            <p:nvPr/>
          </p:nvPicPr>
          <p:blipFill>
            <a:blip r:embed="rId9" cstate="print"/>
            <a:stretch>
              <a:fillRect/>
            </a:stretch>
          </p:blipFill>
          <p:spPr>
            <a:xfrm>
              <a:off x="10556620" y="4089526"/>
              <a:ext cx="1004951" cy="277368"/>
            </a:xfrm>
            <a:prstGeom prst="rect">
              <a:avLst/>
            </a:prstGeom>
          </p:spPr>
        </p:pic>
      </p:gr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25" dirty="0"/>
              <a:t>15</a:t>
            </a:fld>
            <a:endParaRPr spc="-2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2311" y="1143000"/>
            <a:ext cx="10495788" cy="5234940"/>
          </a:xfrm>
          <a:prstGeom prst="rect">
            <a:avLst/>
          </a:prstGeom>
        </p:spPr>
      </p:pic>
      <p:sp>
        <p:nvSpPr>
          <p:cNvPr id="3" name="object 3"/>
          <p:cNvSpPr txBox="1">
            <a:spLocks noGrp="1"/>
          </p:cNvSpPr>
          <p:nvPr>
            <p:ph type="title"/>
          </p:nvPr>
        </p:nvSpPr>
        <p:spPr>
          <a:xfrm>
            <a:off x="711200" y="202438"/>
            <a:ext cx="9851390" cy="1001394"/>
          </a:xfrm>
          <a:prstGeom prst="rect">
            <a:avLst/>
          </a:prstGeom>
        </p:spPr>
        <p:txBody>
          <a:bodyPr vert="horz" wrap="square" lIns="0" tIns="12700" rIns="0" bIns="0" rtlCol="0">
            <a:spAutoFit/>
          </a:bodyPr>
          <a:lstStyle/>
          <a:p>
            <a:pPr marL="12700" marR="5080">
              <a:lnSpc>
                <a:spcPct val="100000"/>
              </a:lnSpc>
              <a:spcBef>
                <a:spcPts val="100"/>
              </a:spcBef>
            </a:pPr>
            <a:r>
              <a:rPr b="1" dirty="0">
                <a:latin typeface="Georgia"/>
                <a:cs typeface="Georgia"/>
              </a:rPr>
              <a:t>AUC</a:t>
            </a:r>
            <a:r>
              <a:rPr b="1" spc="-30" dirty="0">
                <a:latin typeface="Georgia"/>
                <a:cs typeface="Georgia"/>
              </a:rPr>
              <a:t> </a:t>
            </a:r>
            <a:r>
              <a:rPr b="1" dirty="0">
                <a:latin typeface="Georgia"/>
                <a:cs typeface="Georgia"/>
              </a:rPr>
              <a:t>(Area</a:t>
            </a:r>
            <a:r>
              <a:rPr b="1" spc="-25" dirty="0">
                <a:latin typeface="Georgia"/>
                <a:cs typeface="Georgia"/>
              </a:rPr>
              <a:t> </a:t>
            </a:r>
            <a:r>
              <a:rPr b="1" dirty="0">
                <a:latin typeface="Georgia"/>
                <a:cs typeface="Georgia"/>
              </a:rPr>
              <a:t>Under</a:t>
            </a:r>
            <a:r>
              <a:rPr b="1" spc="-25" dirty="0">
                <a:latin typeface="Georgia"/>
                <a:cs typeface="Georgia"/>
              </a:rPr>
              <a:t> </a:t>
            </a:r>
            <a:r>
              <a:rPr b="1" dirty="0">
                <a:latin typeface="Georgia"/>
                <a:cs typeface="Georgia"/>
              </a:rPr>
              <a:t>the</a:t>
            </a:r>
            <a:r>
              <a:rPr b="1" spc="-20" dirty="0">
                <a:latin typeface="Georgia"/>
                <a:cs typeface="Georgia"/>
              </a:rPr>
              <a:t> </a:t>
            </a:r>
            <a:r>
              <a:rPr b="1" dirty="0">
                <a:latin typeface="Georgia"/>
                <a:cs typeface="Georgia"/>
              </a:rPr>
              <a:t>Curve)</a:t>
            </a:r>
            <a:r>
              <a:rPr b="1" spc="-40" dirty="0">
                <a:latin typeface="Georgia"/>
                <a:cs typeface="Georgia"/>
              </a:rPr>
              <a:t> </a:t>
            </a:r>
            <a:r>
              <a:rPr b="1" dirty="0">
                <a:latin typeface="Georgia"/>
                <a:cs typeface="Georgia"/>
              </a:rPr>
              <a:t>or</a:t>
            </a:r>
            <a:r>
              <a:rPr b="1" spc="-10" dirty="0">
                <a:latin typeface="Georgia"/>
                <a:cs typeface="Georgia"/>
              </a:rPr>
              <a:t> </a:t>
            </a:r>
            <a:r>
              <a:rPr b="1" dirty="0">
                <a:latin typeface="Georgia"/>
                <a:cs typeface="Georgia"/>
              </a:rPr>
              <a:t>Area</a:t>
            </a:r>
            <a:r>
              <a:rPr b="1" spc="-10" dirty="0">
                <a:latin typeface="Georgia"/>
                <a:cs typeface="Georgia"/>
              </a:rPr>
              <a:t> </a:t>
            </a:r>
            <a:r>
              <a:rPr b="1" dirty="0">
                <a:latin typeface="Georgia"/>
                <a:cs typeface="Georgia"/>
              </a:rPr>
              <a:t>Under</a:t>
            </a:r>
            <a:r>
              <a:rPr b="1" spc="-40" dirty="0">
                <a:latin typeface="Georgia"/>
                <a:cs typeface="Georgia"/>
              </a:rPr>
              <a:t> </a:t>
            </a:r>
            <a:r>
              <a:rPr b="1" spc="-25" dirty="0">
                <a:latin typeface="Georgia"/>
                <a:cs typeface="Georgia"/>
              </a:rPr>
              <a:t>the </a:t>
            </a:r>
            <a:r>
              <a:rPr b="1" dirty="0">
                <a:latin typeface="Georgia"/>
                <a:cs typeface="Georgia"/>
              </a:rPr>
              <a:t>ROC</a:t>
            </a:r>
            <a:r>
              <a:rPr b="1" spc="-10" dirty="0">
                <a:latin typeface="Georgia"/>
                <a:cs typeface="Georgia"/>
              </a:rPr>
              <a:t> Curve</a:t>
            </a:r>
          </a:p>
        </p:txBody>
      </p:sp>
      <p:grpSp>
        <p:nvGrpSpPr>
          <p:cNvPr id="4" name="object 4"/>
          <p:cNvGrpSpPr/>
          <p:nvPr/>
        </p:nvGrpSpPr>
        <p:grpSpPr>
          <a:xfrm>
            <a:off x="2555494" y="3053588"/>
            <a:ext cx="8705215" cy="2787650"/>
            <a:chOff x="2555494" y="3053588"/>
            <a:chExt cx="8705215" cy="2787650"/>
          </a:xfrm>
        </p:grpSpPr>
        <p:pic>
          <p:nvPicPr>
            <p:cNvPr id="5" name="object 5"/>
            <p:cNvPicPr/>
            <p:nvPr/>
          </p:nvPicPr>
          <p:blipFill>
            <a:blip r:embed="rId3" cstate="print"/>
            <a:stretch>
              <a:fillRect/>
            </a:stretch>
          </p:blipFill>
          <p:spPr>
            <a:xfrm>
              <a:off x="2555494" y="5437632"/>
              <a:ext cx="482981" cy="314959"/>
            </a:xfrm>
            <a:prstGeom prst="rect">
              <a:avLst/>
            </a:prstGeom>
          </p:spPr>
        </p:pic>
        <p:sp>
          <p:nvSpPr>
            <p:cNvPr id="6" name="object 6"/>
            <p:cNvSpPr/>
            <p:nvPr/>
          </p:nvSpPr>
          <p:spPr>
            <a:xfrm>
              <a:off x="3282061" y="5167541"/>
              <a:ext cx="680720" cy="469900"/>
            </a:xfrm>
            <a:custGeom>
              <a:avLst/>
              <a:gdLst/>
              <a:ahLst/>
              <a:cxnLst/>
              <a:rect l="l" t="t" r="r" b="b"/>
              <a:pathLst>
                <a:path w="680720" h="469900">
                  <a:moveTo>
                    <a:pt x="43561" y="411479"/>
                  </a:moveTo>
                  <a:lnTo>
                    <a:pt x="44068" y="412749"/>
                  </a:lnTo>
                  <a:lnTo>
                    <a:pt x="29844" y="412749"/>
                  </a:lnTo>
                  <a:lnTo>
                    <a:pt x="34543" y="419099"/>
                  </a:lnTo>
                  <a:lnTo>
                    <a:pt x="35051" y="420369"/>
                  </a:lnTo>
                  <a:lnTo>
                    <a:pt x="41021" y="426719"/>
                  </a:lnTo>
                  <a:lnTo>
                    <a:pt x="40893" y="426719"/>
                  </a:lnTo>
                  <a:lnTo>
                    <a:pt x="46354" y="433069"/>
                  </a:lnTo>
                  <a:lnTo>
                    <a:pt x="52450" y="439419"/>
                  </a:lnTo>
                  <a:lnTo>
                    <a:pt x="52069" y="439419"/>
                  </a:lnTo>
                  <a:lnTo>
                    <a:pt x="57403" y="445769"/>
                  </a:lnTo>
                  <a:lnTo>
                    <a:pt x="58038" y="447039"/>
                  </a:lnTo>
                  <a:lnTo>
                    <a:pt x="63373" y="452119"/>
                  </a:lnTo>
                  <a:lnTo>
                    <a:pt x="68579" y="455929"/>
                  </a:lnTo>
                  <a:lnTo>
                    <a:pt x="72771" y="459739"/>
                  </a:lnTo>
                  <a:lnTo>
                    <a:pt x="72643" y="459739"/>
                  </a:lnTo>
                  <a:lnTo>
                    <a:pt x="78739" y="464819"/>
                  </a:lnTo>
                  <a:lnTo>
                    <a:pt x="79501" y="464819"/>
                  </a:lnTo>
                  <a:lnTo>
                    <a:pt x="84836" y="468629"/>
                  </a:lnTo>
                  <a:lnTo>
                    <a:pt x="87756" y="468629"/>
                  </a:lnTo>
                  <a:lnTo>
                    <a:pt x="93090" y="469899"/>
                  </a:lnTo>
                  <a:lnTo>
                    <a:pt x="114935" y="469899"/>
                  </a:lnTo>
                  <a:lnTo>
                    <a:pt x="137794" y="457199"/>
                  </a:lnTo>
                  <a:lnTo>
                    <a:pt x="91566" y="457199"/>
                  </a:lnTo>
                  <a:lnTo>
                    <a:pt x="88646" y="455929"/>
                  </a:lnTo>
                  <a:lnTo>
                    <a:pt x="89746" y="455929"/>
                  </a:lnTo>
                  <a:lnTo>
                    <a:pt x="87926" y="454659"/>
                  </a:lnTo>
                  <a:lnTo>
                    <a:pt x="86994" y="454659"/>
                  </a:lnTo>
                  <a:lnTo>
                    <a:pt x="80517" y="449579"/>
                  </a:lnTo>
                  <a:lnTo>
                    <a:pt x="76200" y="445769"/>
                  </a:lnTo>
                  <a:lnTo>
                    <a:pt x="76453" y="445769"/>
                  </a:lnTo>
                  <a:lnTo>
                    <a:pt x="71754" y="441959"/>
                  </a:lnTo>
                  <a:lnTo>
                    <a:pt x="72009" y="441959"/>
                  </a:lnTo>
                  <a:lnTo>
                    <a:pt x="66548" y="438149"/>
                  </a:lnTo>
                  <a:lnTo>
                    <a:pt x="67183" y="438149"/>
                  </a:lnTo>
                  <a:lnTo>
                    <a:pt x="55117" y="424179"/>
                  </a:lnTo>
                  <a:lnTo>
                    <a:pt x="49911" y="419099"/>
                  </a:lnTo>
                  <a:lnTo>
                    <a:pt x="49656" y="419099"/>
                  </a:lnTo>
                  <a:lnTo>
                    <a:pt x="43561" y="411479"/>
                  </a:lnTo>
                  <a:close/>
                </a:path>
                <a:path w="680720" h="469900">
                  <a:moveTo>
                    <a:pt x="89746" y="455929"/>
                  </a:moveTo>
                  <a:lnTo>
                    <a:pt x="88646" y="455929"/>
                  </a:lnTo>
                  <a:lnTo>
                    <a:pt x="91566" y="457199"/>
                  </a:lnTo>
                  <a:lnTo>
                    <a:pt x="89746" y="455929"/>
                  </a:lnTo>
                  <a:close/>
                </a:path>
                <a:path w="680720" h="469900">
                  <a:moveTo>
                    <a:pt x="94487" y="455929"/>
                  </a:moveTo>
                  <a:lnTo>
                    <a:pt x="89746" y="455929"/>
                  </a:lnTo>
                  <a:lnTo>
                    <a:pt x="91566" y="457199"/>
                  </a:lnTo>
                  <a:lnTo>
                    <a:pt x="99822" y="457199"/>
                  </a:lnTo>
                  <a:lnTo>
                    <a:pt x="94487" y="455929"/>
                  </a:lnTo>
                  <a:close/>
                </a:path>
                <a:path w="680720" h="469900">
                  <a:moveTo>
                    <a:pt x="599059" y="77469"/>
                  </a:moveTo>
                  <a:lnTo>
                    <a:pt x="579247" y="77469"/>
                  </a:lnTo>
                  <a:lnTo>
                    <a:pt x="515747" y="132079"/>
                  </a:lnTo>
                  <a:lnTo>
                    <a:pt x="495300" y="148589"/>
                  </a:lnTo>
                  <a:lnTo>
                    <a:pt x="472821" y="168909"/>
                  </a:lnTo>
                  <a:lnTo>
                    <a:pt x="447675" y="190499"/>
                  </a:lnTo>
                  <a:lnTo>
                    <a:pt x="420115" y="212089"/>
                  </a:lnTo>
                  <a:lnTo>
                    <a:pt x="419862" y="212089"/>
                  </a:lnTo>
                  <a:lnTo>
                    <a:pt x="391287" y="237489"/>
                  </a:lnTo>
                  <a:lnTo>
                    <a:pt x="361823" y="262889"/>
                  </a:lnTo>
                  <a:lnTo>
                    <a:pt x="331724" y="287019"/>
                  </a:lnTo>
                  <a:lnTo>
                    <a:pt x="301116" y="312419"/>
                  </a:lnTo>
                  <a:lnTo>
                    <a:pt x="273176" y="335279"/>
                  </a:lnTo>
                  <a:lnTo>
                    <a:pt x="247268" y="358139"/>
                  </a:lnTo>
                  <a:lnTo>
                    <a:pt x="224027" y="378459"/>
                  </a:lnTo>
                  <a:lnTo>
                    <a:pt x="224281" y="378459"/>
                  </a:lnTo>
                  <a:lnTo>
                    <a:pt x="204469" y="394969"/>
                  </a:lnTo>
                  <a:lnTo>
                    <a:pt x="204597" y="394969"/>
                  </a:lnTo>
                  <a:lnTo>
                    <a:pt x="185800" y="408939"/>
                  </a:lnTo>
                  <a:lnTo>
                    <a:pt x="186054" y="408939"/>
                  </a:lnTo>
                  <a:lnTo>
                    <a:pt x="169163" y="421639"/>
                  </a:lnTo>
                  <a:lnTo>
                    <a:pt x="154050" y="431799"/>
                  </a:lnTo>
                  <a:lnTo>
                    <a:pt x="154559" y="431799"/>
                  </a:lnTo>
                  <a:lnTo>
                    <a:pt x="140208" y="440689"/>
                  </a:lnTo>
                  <a:lnTo>
                    <a:pt x="140462" y="440689"/>
                  </a:lnTo>
                  <a:lnTo>
                    <a:pt x="108458" y="457199"/>
                  </a:lnTo>
                  <a:lnTo>
                    <a:pt x="137794" y="457199"/>
                  </a:lnTo>
                  <a:lnTo>
                    <a:pt x="146938" y="452119"/>
                  </a:lnTo>
                  <a:lnTo>
                    <a:pt x="162178" y="443229"/>
                  </a:lnTo>
                  <a:lnTo>
                    <a:pt x="177291" y="433069"/>
                  </a:lnTo>
                  <a:lnTo>
                    <a:pt x="194183" y="420369"/>
                  </a:lnTo>
                  <a:lnTo>
                    <a:pt x="194437" y="420369"/>
                  </a:lnTo>
                  <a:lnTo>
                    <a:pt x="213105" y="405129"/>
                  </a:lnTo>
                  <a:lnTo>
                    <a:pt x="213360" y="405129"/>
                  </a:lnTo>
                  <a:lnTo>
                    <a:pt x="233044" y="388619"/>
                  </a:lnTo>
                  <a:lnTo>
                    <a:pt x="233299" y="388619"/>
                  </a:lnTo>
                  <a:lnTo>
                    <a:pt x="256286" y="368299"/>
                  </a:lnTo>
                  <a:lnTo>
                    <a:pt x="282066" y="346709"/>
                  </a:lnTo>
                  <a:lnTo>
                    <a:pt x="309752" y="322579"/>
                  </a:lnTo>
                  <a:lnTo>
                    <a:pt x="340233" y="298449"/>
                  </a:lnTo>
                  <a:lnTo>
                    <a:pt x="370459" y="273049"/>
                  </a:lnTo>
                  <a:lnTo>
                    <a:pt x="400050" y="247649"/>
                  </a:lnTo>
                  <a:lnTo>
                    <a:pt x="428498" y="222249"/>
                  </a:lnTo>
                  <a:lnTo>
                    <a:pt x="428243" y="222249"/>
                  </a:lnTo>
                  <a:lnTo>
                    <a:pt x="455929" y="200659"/>
                  </a:lnTo>
                  <a:lnTo>
                    <a:pt x="456184" y="199389"/>
                  </a:lnTo>
                  <a:lnTo>
                    <a:pt x="503554" y="158749"/>
                  </a:lnTo>
                  <a:lnTo>
                    <a:pt x="558926" y="110489"/>
                  </a:lnTo>
                  <a:lnTo>
                    <a:pt x="574039" y="97789"/>
                  </a:lnTo>
                  <a:lnTo>
                    <a:pt x="587248" y="86359"/>
                  </a:lnTo>
                  <a:lnTo>
                    <a:pt x="599059" y="77469"/>
                  </a:lnTo>
                  <a:close/>
                </a:path>
                <a:path w="680720" h="469900">
                  <a:moveTo>
                    <a:pt x="86105" y="453389"/>
                  </a:moveTo>
                  <a:lnTo>
                    <a:pt x="86994" y="454659"/>
                  </a:lnTo>
                  <a:lnTo>
                    <a:pt x="87926" y="454659"/>
                  </a:lnTo>
                  <a:lnTo>
                    <a:pt x="86105" y="453389"/>
                  </a:lnTo>
                  <a:close/>
                </a:path>
                <a:path w="680720" h="469900">
                  <a:moveTo>
                    <a:pt x="35856" y="401319"/>
                  </a:moveTo>
                  <a:lnTo>
                    <a:pt x="22733" y="401319"/>
                  </a:lnTo>
                  <a:lnTo>
                    <a:pt x="24256" y="403859"/>
                  </a:lnTo>
                  <a:lnTo>
                    <a:pt x="29717" y="412749"/>
                  </a:lnTo>
                  <a:lnTo>
                    <a:pt x="44068" y="412749"/>
                  </a:lnTo>
                  <a:lnTo>
                    <a:pt x="39242" y="406399"/>
                  </a:lnTo>
                  <a:lnTo>
                    <a:pt x="39497" y="406399"/>
                  </a:lnTo>
                  <a:lnTo>
                    <a:pt x="35856" y="401319"/>
                  </a:lnTo>
                  <a:close/>
                </a:path>
                <a:path w="680720" h="469900">
                  <a:moveTo>
                    <a:pt x="24002" y="403629"/>
                  </a:moveTo>
                  <a:lnTo>
                    <a:pt x="24129" y="403859"/>
                  </a:lnTo>
                  <a:lnTo>
                    <a:pt x="24002" y="403629"/>
                  </a:lnTo>
                  <a:close/>
                </a:path>
                <a:path w="680720" h="469900">
                  <a:moveTo>
                    <a:pt x="22733" y="401319"/>
                  </a:moveTo>
                  <a:lnTo>
                    <a:pt x="24002" y="403629"/>
                  </a:lnTo>
                  <a:lnTo>
                    <a:pt x="24256" y="403859"/>
                  </a:lnTo>
                  <a:lnTo>
                    <a:pt x="22733" y="401319"/>
                  </a:lnTo>
                  <a:close/>
                </a:path>
                <a:path w="680720" h="469900">
                  <a:moveTo>
                    <a:pt x="34036" y="398779"/>
                  </a:moveTo>
                  <a:lnTo>
                    <a:pt x="19558" y="398779"/>
                  </a:lnTo>
                  <a:lnTo>
                    <a:pt x="21462" y="401319"/>
                  </a:lnTo>
                  <a:lnTo>
                    <a:pt x="24002" y="403629"/>
                  </a:lnTo>
                  <a:lnTo>
                    <a:pt x="22733" y="401319"/>
                  </a:lnTo>
                  <a:lnTo>
                    <a:pt x="35856" y="401319"/>
                  </a:lnTo>
                  <a:lnTo>
                    <a:pt x="34036" y="398779"/>
                  </a:lnTo>
                  <a:close/>
                </a:path>
                <a:path w="680720" h="469900">
                  <a:moveTo>
                    <a:pt x="18923" y="397509"/>
                  </a:moveTo>
                  <a:lnTo>
                    <a:pt x="19558" y="398779"/>
                  </a:lnTo>
                  <a:lnTo>
                    <a:pt x="18923" y="397509"/>
                  </a:lnTo>
                  <a:close/>
                </a:path>
                <a:path w="680720" h="469900">
                  <a:moveTo>
                    <a:pt x="18602" y="396373"/>
                  </a:moveTo>
                  <a:lnTo>
                    <a:pt x="19685" y="398779"/>
                  </a:lnTo>
                  <a:lnTo>
                    <a:pt x="34162" y="398779"/>
                  </a:lnTo>
                  <a:lnTo>
                    <a:pt x="33400" y="397509"/>
                  </a:lnTo>
                  <a:lnTo>
                    <a:pt x="20192" y="397509"/>
                  </a:lnTo>
                  <a:lnTo>
                    <a:pt x="18602" y="396373"/>
                  </a:lnTo>
                  <a:close/>
                </a:path>
                <a:path w="680720" h="469900">
                  <a:moveTo>
                    <a:pt x="17652" y="394969"/>
                  </a:moveTo>
                  <a:lnTo>
                    <a:pt x="8254" y="394969"/>
                  </a:lnTo>
                  <a:lnTo>
                    <a:pt x="9905" y="396239"/>
                  </a:lnTo>
                  <a:lnTo>
                    <a:pt x="16637" y="396239"/>
                  </a:lnTo>
                  <a:lnTo>
                    <a:pt x="18161" y="397509"/>
                  </a:lnTo>
                  <a:lnTo>
                    <a:pt x="19113" y="397509"/>
                  </a:lnTo>
                  <a:lnTo>
                    <a:pt x="18602" y="396373"/>
                  </a:lnTo>
                  <a:lnTo>
                    <a:pt x="18414" y="396239"/>
                  </a:lnTo>
                  <a:lnTo>
                    <a:pt x="17652" y="394969"/>
                  </a:lnTo>
                  <a:close/>
                </a:path>
                <a:path w="680720" h="469900">
                  <a:moveTo>
                    <a:pt x="18923" y="396239"/>
                  </a:moveTo>
                  <a:lnTo>
                    <a:pt x="18541" y="396239"/>
                  </a:lnTo>
                  <a:lnTo>
                    <a:pt x="18602" y="396373"/>
                  </a:lnTo>
                  <a:lnTo>
                    <a:pt x="20192" y="397509"/>
                  </a:lnTo>
                  <a:lnTo>
                    <a:pt x="18923" y="396239"/>
                  </a:lnTo>
                  <a:close/>
                </a:path>
                <a:path w="680720" h="469900">
                  <a:moveTo>
                    <a:pt x="29508" y="393001"/>
                  </a:moveTo>
                  <a:lnTo>
                    <a:pt x="30099" y="394969"/>
                  </a:lnTo>
                  <a:lnTo>
                    <a:pt x="17652" y="394969"/>
                  </a:lnTo>
                  <a:lnTo>
                    <a:pt x="20192" y="397509"/>
                  </a:lnTo>
                  <a:lnTo>
                    <a:pt x="33400" y="397509"/>
                  </a:lnTo>
                  <a:lnTo>
                    <a:pt x="31114" y="393699"/>
                  </a:lnTo>
                  <a:lnTo>
                    <a:pt x="29508" y="393001"/>
                  </a:lnTo>
                  <a:close/>
                </a:path>
                <a:path w="680720" h="469900">
                  <a:moveTo>
                    <a:pt x="17652" y="394969"/>
                  </a:moveTo>
                  <a:lnTo>
                    <a:pt x="18414" y="396239"/>
                  </a:lnTo>
                  <a:lnTo>
                    <a:pt x="18602" y="396373"/>
                  </a:lnTo>
                  <a:lnTo>
                    <a:pt x="18541" y="396239"/>
                  </a:lnTo>
                  <a:lnTo>
                    <a:pt x="18923" y="396239"/>
                  </a:lnTo>
                  <a:lnTo>
                    <a:pt x="17652" y="394969"/>
                  </a:lnTo>
                  <a:close/>
                </a:path>
                <a:path w="680720" h="469900">
                  <a:moveTo>
                    <a:pt x="22478" y="386079"/>
                  </a:moveTo>
                  <a:lnTo>
                    <a:pt x="12700" y="386079"/>
                  </a:lnTo>
                  <a:lnTo>
                    <a:pt x="11556" y="387349"/>
                  </a:lnTo>
                  <a:lnTo>
                    <a:pt x="888" y="387349"/>
                  </a:lnTo>
                  <a:lnTo>
                    <a:pt x="380" y="389889"/>
                  </a:lnTo>
                  <a:lnTo>
                    <a:pt x="0" y="391159"/>
                  </a:lnTo>
                  <a:lnTo>
                    <a:pt x="762" y="392429"/>
                  </a:lnTo>
                  <a:lnTo>
                    <a:pt x="2412" y="393699"/>
                  </a:lnTo>
                  <a:lnTo>
                    <a:pt x="4825" y="394969"/>
                  </a:lnTo>
                  <a:lnTo>
                    <a:pt x="30099" y="394969"/>
                  </a:lnTo>
                  <a:lnTo>
                    <a:pt x="28193" y="392429"/>
                  </a:lnTo>
                  <a:lnTo>
                    <a:pt x="29337" y="392429"/>
                  </a:lnTo>
                  <a:lnTo>
                    <a:pt x="28575" y="391159"/>
                  </a:lnTo>
                  <a:lnTo>
                    <a:pt x="27431" y="389889"/>
                  </a:lnTo>
                  <a:lnTo>
                    <a:pt x="27559" y="389889"/>
                  </a:lnTo>
                  <a:lnTo>
                    <a:pt x="26797" y="388619"/>
                  </a:lnTo>
                  <a:lnTo>
                    <a:pt x="24256" y="387349"/>
                  </a:lnTo>
                  <a:lnTo>
                    <a:pt x="6730" y="387349"/>
                  </a:lnTo>
                  <a:lnTo>
                    <a:pt x="2539" y="386079"/>
                  </a:lnTo>
                  <a:lnTo>
                    <a:pt x="22478" y="386079"/>
                  </a:lnTo>
                  <a:close/>
                </a:path>
                <a:path w="680720" h="469900">
                  <a:moveTo>
                    <a:pt x="28193" y="392429"/>
                  </a:moveTo>
                  <a:lnTo>
                    <a:pt x="30099" y="394969"/>
                  </a:lnTo>
                  <a:lnTo>
                    <a:pt x="29508" y="393001"/>
                  </a:lnTo>
                  <a:lnTo>
                    <a:pt x="28193" y="392429"/>
                  </a:lnTo>
                  <a:close/>
                </a:path>
                <a:path w="680720" h="469900">
                  <a:moveTo>
                    <a:pt x="29337" y="392429"/>
                  </a:moveTo>
                  <a:lnTo>
                    <a:pt x="28193" y="392429"/>
                  </a:lnTo>
                  <a:lnTo>
                    <a:pt x="29508" y="393001"/>
                  </a:lnTo>
                  <a:lnTo>
                    <a:pt x="29337" y="392429"/>
                  </a:lnTo>
                  <a:close/>
                </a:path>
                <a:path w="680720" h="469900">
                  <a:moveTo>
                    <a:pt x="641603" y="25399"/>
                  </a:moveTo>
                  <a:lnTo>
                    <a:pt x="635126" y="30479"/>
                  </a:lnTo>
                  <a:lnTo>
                    <a:pt x="634364" y="30479"/>
                  </a:lnTo>
                  <a:lnTo>
                    <a:pt x="621791" y="43179"/>
                  </a:lnTo>
                  <a:lnTo>
                    <a:pt x="622046" y="43179"/>
                  </a:lnTo>
                  <a:lnTo>
                    <a:pt x="613283" y="50799"/>
                  </a:lnTo>
                  <a:lnTo>
                    <a:pt x="614044" y="50799"/>
                  </a:lnTo>
                  <a:lnTo>
                    <a:pt x="602234" y="58419"/>
                  </a:lnTo>
                  <a:lnTo>
                    <a:pt x="601599" y="58419"/>
                  </a:lnTo>
                  <a:lnTo>
                    <a:pt x="579374" y="77469"/>
                  </a:lnTo>
                  <a:lnTo>
                    <a:pt x="599186" y="77469"/>
                  </a:lnTo>
                  <a:lnTo>
                    <a:pt x="609600" y="68579"/>
                  </a:lnTo>
                  <a:lnTo>
                    <a:pt x="608964" y="68579"/>
                  </a:lnTo>
                  <a:lnTo>
                    <a:pt x="621664" y="59689"/>
                  </a:lnTo>
                  <a:lnTo>
                    <a:pt x="630174" y="52069"/>
                  </a:lnTo>
                  <a:lnTo>
                    <a:pt x="630427" y="52069"/>
                  </a:lnTo>
                  <a:lnTo>
                    <a:pt x="637666" y="44449"/>
                  </a:lnTo>
                  <a:lnTo>
                    <a:pt x="643001" y="39369"/>
                  </a:lnTo>
                  <a:lnTo>
                    <a:pt x="642238" y="39369"/>
                  </a:lnTo>
                  <a:lnTo>
                    <a:pt x="648715" y="35559"/>
                  </a:lnTo>
                  <a:lnTo>
                    <a:pt x="649604" y="34289"/>
                  </a:lnTo>
                  <a:lnTo>
                    <a:pt x="654685" y="29209"/>
                  </a:lnTo>
                  <a:lnTo>
                    <a:pt x="657055" y="26669"/>
                  </a:lnTo>
                  <a:lnTo>
                    <a:pt x="640841" y="26669"/>
                  </a:lnTo>
                  <a:lnTo>
                    <a:pt x="641603" y="25399"/>
                  </a:lnTo>
                  <a:close/>
                </a:path>
                <a:path w="680720" h="469900">
                  <a:moveTo>
                    <a:pt x="669163" y="16086"/>
                  </a:moveTo>
                  <a:lnTo>
                    <a:pt x="668781" y="16509"/>
                  </a:lnTo>
                  <a:lnTo>
                    <a:pt x="649351" y="16509"/>
                  </a:lnTo>
                  <a:lnTo>
                    <a:pt x="645794" y="20319"/>
                  </a:lnTo>
                  <a:lnTo>
                    <a:pt x="640841" y="26669"/>
                  </a:lnTo>
                  <a:lnTo>
                    <a:pt x="657055" y="26669"/>
                  </a:lnTo>
                  <a:lnTo>
                    <a:pt x="658240" y="25399"/>
                  </a:lnTo>
                  <a:lnTo>
                    <a:pt x="657478" y="25399"/>
                  </a:lnTo>
                  <a:lnTo>
                    <a:pt x="660273" y="24129"/>
                  </a:lnTo>
                  <a:lnTo>
                    <a:pt x="663955" y="20319"/>
                  </a:lnTo>
                  <a:lnTo>
                    <a:pt x="663321" y="20319"/>
                  </a:lnTo>
                  <a:lnTo>
                    <a:pt x="665099" y="19049"/>
                  </a:lnTo>
                  <a:lnTo>
                    <a:pt x="665861" y="19049"/>
                  </a:lnTo>
                  <a:lnTo>
                    <a:pt x="667130" y="17779"/>
                  </a:lnTo>
                  <a:lnTo>
                    <a:pt x="668909" y="16509"/>
                  </a:lnTo>
                  <a:lnTo>
                    <a:pt x="669163" y="16086"/>
                  </a:lnTo>
                  <a:close/>
                </a:path>
                <a:path w="680720" h="469900">
                  <a:moveTo>
                    <a:pt x="665099" y="19049"/>
                  </a:moveTo>
                  <a:lnTo>
                    <a:pt x="663321" y="20319"/>
                  </a:lnTo>
                  <a:lnTo>
                    <a:pt x="664475" y="19742"/>
                  </a:lnTo>
                  <a:lnTo>
                    <a:pt x="665099" y="19049"/>
                  </a:lnTo>
                  <a:close/>
                </a:path>
                <a:path w="680720" h="469900">
                  <a:moveTo>
                    <a:pt x="664475" y="19742"/>
                  </a:moveTo>
                  <a:lnTo>
                    <a:pt x="663321" y="20319"/>
                  </a:lnTo>
                  <a:lnTo>
                    <a:pt x="663955" y="20319"/>
                  </a:lnTo>
                  <a:lnTo>
                    <a:pt x="664475" y="19742"/>
                  </a:lnTo>
                  <a:close/>
                </a:path>
                <a:path w="680720" h="469900">
                  <a:moveTo>
                    <a:pt x="665861" y="19049"/>
                  </a:moveTo>
                  <a:lnTo>
                    <a:pt x="665099" y="19049"/>
                  </a:lnTo>
                  <a:lnTo>
                    <a:pt x="664475" y="19742"/>
                  </a:lnTo>
                  <a:lnTo>
                    <a:pt x="665861" y="19049"/>
                  </a:lnTo>
                  <a:close/>
                </a:path>
                <a:path w="680720" h="469900">
                  <a:moveTo>
                    <a:pt x="671322" y="13969"/>
                  </a:moveTo>
                  <a:lnTo>
                    <a:pt x="653161" y="13969"/>
                  </a:lnTo>
                  <a:lnTo>
                    <a:pt x="650239" y="16509"/>
                  </a:lnTo>
                  <a:lnTo>
                    <a:pt x="664210" y="16509"/>
                  </a:lnTo>
                  <a:lnTo>
                    <a:pt x="652779" y="15239"/>
                  </a:lnTo>
                  <a:lnTo>
                    <a:pt x="669671" y="15239"/>
                  </a:lnTo>
                  <a:lnTo>
                    <a:pt x="670832" y="14514"/>
                  </a:lnTo>
                  <a:lnTo>
                    <a:pt x="671322" y="13969"/>
                  </a:lnTo>
                  <a:close/>
                </a:path>
                <a:path w="680720" h="469900">
                  <a:moveTo>
                    <a:pt x="669671" y="15239"/>
                  </a:moveTo>
                  <a:lnTo>
                    <a:pt x="652779" y="15239"/>
                  </a:lnTo>
                  <a:lnTo>
                    <a:pt x="664210" y="16509"/>
                  </a:lnTo>
                  <a:lnTo>
                    <a:pt x="667892" y="16509"/>
                  </a:lnTo>
                  <a:lnTo>
                    <a:pt x="669671" y="15239"/>
                  </a:lnTo>
                  <a:close/>
                </a:path>
                <a:path w="680720" h="469900">
                  <a:moveTo>
                    <a:pt x="669671" y="15239"/>
                  </a:moveTo>
                  <a:lnTo>
                    <a:pt x="667892" y="16509"/>
                  </a:lnTo>
                  <a:lnTo>
                    <a:pt x="669473" y="15522"/>
                  </a:lnTo>
                  <a:lnTo>
                    <a:pt x="669671" y="15239"/>
                  </a:lnTo>
                  <a:close/>
                </a:path>
                <a:path w="680720" h="469900">
                  <a:moveTo>
                    <a:pt x="669473" y="15522"/>
                  </a:moveTo>
                  <a:lnTo>
                    <a:pt x="667892" y="16509"/>
                  </a:lnTo>
                  <a:lnTo>
                    <a:pt x="668781" y="16509"/>
                  </a:lnTo>
                  <a:lnTo>
                    <a:pt x="669473" y="15522"/>
                  </a:lnTo>
                  <a:close/>
                </a:path>
                <a:path w="680720" h="469900">
                  <a:moveTo>
                    <a:pt x="669518" y="15493"/>
                  </a:moveTo>
                  <a:lnTo>
                    <a:pt x="668781" y="16509"/>
                  </a:lnTo>
                  <a:lnTo>
                    <a:pt x="669163" y="16086"/>
                  </a:lnTo>
                  <a:lnTo>
                    <a:pt x="669518" y="15493"/>
                  </a:lnTo>
                  <a:close/>
                </a:path>
                <a:path w="680720" h="469900">
                  <a:moveTo>
                    <a:pt x="675004" y="13969"/>
                  </a:moveTo>
                  <a:lnTo>
                    <a:pt x="672464" y="13969"/>
                  </a:lnTo>
                  <a:lnTo>
                    <a:pt x="670178" y="15239"/>
                  </a:lnTo>
                  <a:lnTo>
                    <a:pt x="669925" y="15239"/>
                  </a:lnTo>
                  <a:lnTo>
                    <a:pt x="669163" y="16086"/>
                  </a:lnTo>
                  <a:lnTo>
                    <a:pt x="668909" y="16509"/>
                  </a:lnTo>
                  <a:lnTo>
                    <a:pt x="672338" y="15239"/>
                  </a:lnTo>
                  <a:lnTo>
                    <a:pt x="675004" y="13969"/>
                  </a:lnTo>
                  <a:close/>
                </a:path>
                <a:path w="680720" h="469900">
                  <a:moveTo>
                    <a:pt x="669925" y="15239"/>
                  </a:moveTo>
                  <a:lnTo>
                    <a:pt x="669518" y="15493"/>
                  </a:lnTo>
                  <a:lnTo>
                    <a:pt x="669163" y="16086"/>
                  </a:lnTo>
                  <a:lnTo>
                    <a:pt x="669925" y="15239"/>
                  </a:lnTo>
                  <a:close/>
                </a:path>
                <a:path w="680720" h="469900">
                  <a:moveTo>
                    <a:pt x="669671" y="15239"/>
                  </a:moveTo>
                  <a:lnTo>
                    <a:pt x="669473" y="15522"/>
                  </a:lnTo>
                  <a:lnTo>
                    <a:pt x="669671" y="15239"/>
                  </a:lnTo>
                  <a:close/>
                </a:path>
                <a:path w="680720" h="469900">
                  <a:moveTo>
                    <a:pt x="670832" y="14514"/>
                  </a:moveTo>
                  <a:lnTo>
                    <a:pt x="669671" y="15239"/>
                  </a:lnTo>
                  <a:lnTo>
                    <a:pt x="669518" y="15493"/>
                  </a:lnTo>
                  <a:lnTo>
                    <a:pt x="669925" y="15239"/>
                  </a:lnTo>
                  <a:lnTo>
                    <a:pt x="670178" y="15239"/>
                  </a:lnTo>
                  <a:lnTo>
                    <a:pt x="670832" y="14514"/>
                  </a:lnTo>
                  <a:close/>
                </a:path>
                <a:path w="680720" h="469900">
                  <a:moveTo>
                    <a:pt x="660400" y="7619"/>
                  </a:moveTo>
                  <a:lnTo>
                    <a:pt x="644398" y="7619"/>
                  </a:lnTo>
                  <a:lnTo>
                    <a:pt x="642747" y="8889"/>
                  </a:lnTo>
                  <a:lnTo>
                    <a:pt x="642747" y="12699"/>
                  </a:lnTo>
                  <a:lnTo>
                    <a:pt x="644398" y="15239"/>
                  </a:lnTo>
                  <a:lnTo>
                    <a:pt x="651700" y="15239"/>
                  </a:lnTo>
                  <a:lnTo>
                    <a:pt x="653161" y="13969"/>
                  </a:lnTo>
                  <a:lnTo>
                    <a:pt x="654762" y="13232"/>
                  </a:lnTo>
                  <a:lnTo>
                    <a:pt x="655574" y="11429"/>
                  </a:lnTo>
                  <a:lnTo>
                    <a:pt x="657351" y="10159"/>
                  </a:lnTo>
                  <a:lnTo>
                    <a:pt x="659661" y="9005"/>
                  </a:lnTo>
                  <a:lnTo>
                    <a:pt x="660400" y="7619"/>
                  </a:lnTo>
                  <a:close/>
                </a:path>
                <a:path w="680720" h="469900">
                  <a:moveTo>
                    <a:pt x="671702" y="13969"/>
                  </a:moveTo>
                  <a:lnTo>
                    <a:pt x="671322" y="13969"/>
                  </a:lnTo>
                  <a:lnTo>
                    <a:pt x="670832" y="14514"/>
                  </a:lnTo>
                  <a:lnTo>
                    <a:pt x="671702" y="13969"/>
                  </a:lnTo>
                  <a:close/>
                </a:path>
                <a:path w="680720" h="469900">
                  <a:moveTo>
                    <a:pt x="654762" y="13232"/>
                  </a:moveTo>
                  <a:lnTo>
                    <a:pt x="653288" y="13969"/>
                  </a:lnTo>
                  <a:lnTo>
                    <a:pt x="654430" y="13969"/>
                  </a:lnTo>
                  <a:lnTo>
                    <a:pt x="654762" y="13232"/>
                  </a:lnTo>
                  <a:close/>
                </a:path>
                <a:path w="680720" h="469900">
                  <a:moveTo>
                    <a:pt x="655827" y="12699"/>
                  </a:moveTo>
                  <a:lnTo>
                    <a:pt x="654762" y="13232"/>
                  </a:lnTo>
                  <a:lnTo>
                    <a:pt x="654430" y="13969"/>
                  </a:lnTo>
                  <a:lnTo>
                    <a:pt x="655827" y="12699"/>
                  </a:lnTo>
                  <a:close/>
                </a:path>
                <a:path w="680720" h="469900">
                  <a:moveTo>
                    <a:pt x="665543" y="12699"/>
                  </a:moveTo>
                  <a:lnTo>
                    <a:pt x="655827" y="12699"/>
                  </a:lnTo>
                  <a:lnTo>
                    <a:pt x="654430" y="13969"/>
                  </a:lnTo>
                  <a:lnTo>
                    <a:pt x="666876" y="13969"/>
                  </a:lnTo>
                  <a:lnTo>
                    <a:pt x="665543" y="12699"/>
                  </a:lnTo>
                  <a:close/>
                </a:path>
                <a:path w="680720" h="469900">
                  <a:moveTo>
                    <a:pt x="668631" y="3117"/>
                  </a:moveTo>
                  <a:lnTo>
                    <a:pt x="667765" y="3809"/>
                  </a:lnTo>
                  <a:lnTo>
                    <a:pt x="667385" y="3809"/>
                  </a:lnTo>
                  <a:lnTo>
                    <a:pt x="664210" y="8889"/>
                  </a:lnTo>
                  <a:lnTo>
                    <a:pt x="664210" y="11429"/>
                  </a:lnTo>
                  <a:lnTo>
                    <a:pt x="666876" y="13969"/>
                  </a:lnTo>
                  <a:lnTo>
                    <a:pt x="671956" y="13969"/>
                  </a:lnTo>
                  <a:lnTo>
                    <a:pt x="674751" y="12699"/>
                  </a:lnTo>
                  <a:lnTo>
                    <a:pt x="675322" y="11429"/>
                  </a:lnTo>
                  <a:lnTo>
                    <a:pt x="674624" y="11429"/>
                  </a:lnTo>
                  <a:lnTo>
                    <a:pt x="675502" y="11030"/>
                  </a:lnTo>
                  <a:lnTo>
                    <a:pt x="675822" y="10318"/>
                  </a:lnTo>
                  <a:lnTo>
                    <a:pt x="675893" y="8889"/>
                  </a:lnTo>
                  <a:lnTo>
                    <a:pt x="665606" y="8889"/>
                  </a:lnTo>
                  <a:lnTo>
                    <a:pt x="667892" y="6349"/>
                  </a:lnTo>
                  <a:lnTo>
                    <a:pt x="667638" y="6349"/>
                  </a:lnTo>
                  <a:lnTo>
                    <a:pt x="668401" y="5079"/>
                  </a:lnTo>
                  <a:lnTo>
                    <a:pt x="668147" y="3809"/>
                  </a:lnTo>
                  <a:lnTo>
                    <a:pt x="668631" y="3117"/>
                  </a:lnTo>
                  <a:close/>
                </a:path>
                <a:path w="680720" h="469900">
                  <a:moveTo>
                    <a:pt x="676486" y="10583"/>
                  </a:moveTo>
                  <a:lnTo>
                    <a:pt x="675502" y="11030"/>
                  </a:lnTo>
                  <a:lnTo>
                    <a:pt x="674751" y="12699"/>
                  </a:lnTo>
                  <a:lnTo>
                    <a:pt x="671956" y="13969"/>
                  </a:lnTo>
                  <a:lnTo>
                    <a:pt x="673862" y="13969"/>
                  </a:lnTo>
                  <a:lnTo>
                    <a:pt x="675639" y="12699"/>
                  </a:lnTo>
                  <a:lnTo>
                    <a:pt x="676486" y="10583"/>
                  </a:lnTo>
                  <a:close/>
                </a:path>
                <a:path w="680720" h="469900">
                  <a:moveTo>
                    <a:pt x="677068" y="10318"/>
                  </a:moveTo>
                  <a:lnTo>
                    <a:pt x="676486" y="10583"/>
                  </a:lnTo>
                  <a:lnTo>
                    <a:pt x="675639" y="12699"/>
                  </a:lnTo>
                  <a:lnTo>
                    <a:pt x="673862" y="13969"/>
                  </a:lnTo>
                  <a:lnTo>
                    <a:pt x="674877" y="13969"/>
                  </a:lnTo>
                  <a:lnTo>
                    <a:pt x="676910" y="11429"/>
                  </a:lnTo>
                  <a:lnTo>
                    <a:pt x="676401" y="11429"/>
                  </a:lnTo>
                  <a:lnTo>
                    <a:pt x="677068" y="10318"/>
                  </a:lnTo>
                  <a:close/>
                </a:path>
                <a:path w="680720" h="469900">
                  <a:moveTo>
                    <a:pt x="659661" y="9005"/>
                  </a:moveTo>
                  <a:lnTo>
                    <a:pt x="657351" y="10159"/>
                  </a:lnTo>
                  <a:lnTo>
                    <a:pt x="655574" y="11429"/>
                  </a:lnTo>
                  <a:lnTo>
                    <a:pt x="654762" y="13232"/>
                  </a:lnTo>
                  <a:lnTo>
                    <a:pt x="655827" y="12699"/>
                  </a:lnTo>
                  <a:lnTo>
                    <a:pt x="665543" y="12699"/>
                  </a:lnTo>
                  <a:lnTo>
                    <a:pt x="664210" y="11429"/>
                  </a:lnTo>
                  <a:lnTo>
                    <a:pt x="664210" y="10159"/>
                  </a:lnTo>
                  <a:lnTo>
                    <a:pt x="658622" y="10159"/>
                  </a:lnTo>
                  <a:lnTo>
                    <a:pt x="659661" y="9005"/>
                  </a:lnTo>
                  <a:close/>
                </a:path>
                <a:path w="680720" h="469900">
                  <a:moveTo>
                    <a:pt x="675502" y="11030"/>
                  </a:moveTo>
                  <a:lnTo>
                    <a:pt x="674624" y="11429"/>
                  </a:lnTo>
                  <a:lnTo>
                    <a:pt x="675322" y="11429"/>
                  </a:lnTo>
                  <a:lnTo>
                    <a:pt x="675502" y="11030"/>
                  </a:lnTo>
                  <a:close/>
                </a:path>
                <a:path w="680720" h="469900">
                  <a:moveTo>
                    <a:pt x="679227" y="9128"/>
                  </a:moveTo>
                  <a:lnTo>
                    <a:pt x="677163" y="10159"/>
                  </a:lnTo>
                  <a:lnTo>
                    <a:pt x="677417" y="10159"/>
                  </a:lnTo>
                  <a:lnTo>
                    <a:pt x="677068" y="10318"/>
                  </a:lnTo>
                  <a:lnTo>
                    <a:pt x="676401" y="11429"/>
                  </a:lnTo>
                  <a:lnTo>
                    <a:pt x="678052" y="11429"/>
                  </a:lnTo>
                  <a:lnTo>
                    <a:pt x="678814" y="10159"/>
                  </a:lnTo>
                  <a:lnTo>
                    <a:pt x="679227" y="9128"/>
                  </a:lnTo>
                  <a:close/>
                </a:path>
                <a:path w="680720" h="469900">
                  <a:moveTo>
                    <a:pt x="675513" y="0"/>
                  </a:moveTo>
                  <a:lnTo>
                    <a:pt x="671542" y="902"/>
                  </a:lnTo>
                  <a:lnTo>
                    <a:pt x="671322" y="1269"/>
                  </a:lnTo>
                  <a:lnTo>
                    <a:pt x="673100" y="1269"/>
                  </a:lnTo>
                  <a:lnTo>
                    <a:pt x="675766" y="3809"/>
                  </a:lnTo>
                  <a:lnTo>
                    <a:pt x="675822" y="10318"/>
                  </a:lnTo>
                  <a:lnTo>
                    <a:pt x="675502" y="11030"/>
                  </a:lnTo>
                  <a:lnTo>
                    <a:pt x="676486" y="10583"/>
                  </a:lnTo>
                  <a:lnTo>
                    <a:pt x="676655" y="10159"/>
                  </a:lnTo>
                  <a:lnTo>
                    <a:pt x="677163" y="10159"/>
                  </a:lnTo>
                  <a:lnTo>
                    <a:pt x="679227" y="9128"/>
                  </a:lnTo>
                  <a:lnTo>
                    <a:pt x="679830" y="7619"/>
                  </a:lnTo>
                  <a:lnTo>
                    <a:pt x="680280" y="5373"/>
                  </a:lnTo>
                  <a:lnTo>
                    <a:pt x="678702" y="1867"/>
                  </a:lnTo>
                  <a:lnTo>
                    <a:pt x="677265" y="761"/>
                  </a:lnTo>
                  <a:lnTo>
                    <a:pt x="675513" y="0"/>
                  </a:lnTo>
                  <a:close/>
                </a:path>
                <a:path w="680720" h="469900">
                  <a:moveTo>
                    <a:pt x="677163" y="10159"/>
                  </a:moveTo>
                  <a:lnTo>
                    <a:pt x="676655" y="10159"/>
                  </a:lnTo>
                  <a:lnTo>
                    <a:pt x="676486" y="10583"/>
                  </a:lnTo>
                  <a:lnTo>
                    <a:pt x="677068" y="10318"/>
                  </a:lnTo>
                  <a:lnTo>
                    <a:pt x="677163" y="10159"/>
                  </a:lnTo>
                  <a:close/>
                </a:path>
                <a:path w="680720" h="469900">
                  <a:moveTo>
                    <a:pt x="659710" y="8980"/>
                  </a:moveTo>
                  <a:lnTo>
                    <a:pt x="658622" y="10159"/>
                  </a:lnTo>
                  <a:lnTo>
                    <a:pt x="659574" y="9207"/>
                  </a:lnTo>
                  <a:lnTo>
                    <a:pt x="659710" y="8980"/>
                  </a:lnTo>
                  <a:close/>
                </a:path>
                <a:path w="680720" h="469900">
                  <a:moveTo>
                    <a:pt x="659574" y="9207"/>
                  </a:moveTo>
                  <a:lnTo>
                    <a:pt x="658622" y="10159"/>
                  </a:lnTo>
                  <a:lnTo>
                    <a:pt x="659002" y="10159"/>
                  </a:lnTo>
                  <a:lnTo>
                    <a:pt x="659574" y="9207"/>
                  </a:lnTo>
                  <a:close/>
                </a:path>
                <a:path w="680720" h="469900">
                  <a:moveTo>
                    <a:pt x="664210" y="8889"/>
                  </a:moveTo>
                  <a:lnTo>
                    <a:pt x="659891" y="8889"/>
                  </a:lnTo>
                  <a:lnTo>
                    <a:pt x="659574" y="9207"/>
                  </a:lnTo>
                  <a:lnTo>
                    <a:pt x="659002" y="10159"/>
                  </a:lnTo>
                  <a:lnTo>
                    <a:pt x="664210" y="10159"/>
                  </a:lnTo>
                  <a:lnTo>
                    <a:pt x="664210" y="8889"/>
                  </a:lnTo>
                  <a:close/>
                </a:path>
                <a:path w="680720" h="469900">
                  <a:moveTo>
                    <a:pt x="659891" y="8889"/>
                  </a:moveTo>
                  <a:lnTo>
                    <a:pt x="659710" y="8980"/>
                  </a:lnTo>
                  <a:lnTo>
                    <a:pt x="659574" y="9207"/>
                  </a:lnTo>
                  <a:lnTo>
                    <a:pt x="659891" y="8889"/>
                  </a:lnTo>
                  <a:close/>
                </a:path>
                <a:path w="680720" h="469900">
                  <a:moveTo>
                    <a:pt x="680280" y="5373"/>
                  </a:moveTo>
                  <a:lnTo>
                    <a:pt x="679830" y="7619"/>
                  </a:lnTo>
                  <a:lnTo>
                    <a:pt x="679227" y="9128"/>
                  </a:lnTo>
                  <a:lnTo>
                    <a:pt x="679703" y="8889"/>
                  </a:lnTo>
                  <a:lnTo>
                    <a:pt x="680719" y="6349"/>
                  </a:lnTo>
                  <a:lnTo>
                    <a:pt x="680280" y="5373"/>
                  </a:lnTo>
                  <a:close/>
                </a:path>
                <a:path w="680720" h="469900">
                  <a:moveTo>
                    <a:pt x="664083" y="5079"/>
                  </a:moveTo>
                  <a:lnTo>
                    <a:pt x="663575" y="5079"/>
                  </a:lnTo>
                  <a:lnTo>
                    <a:pt x="661542" y="6349"/>
                  </a:lnTo>
                  <a:lnTo>
                    <a:pt x="660400" y="7619"/>
                  </a:lnTo>
                  <a:lnTo>
                    <a:pt x="659710" y="8980"/>
                  </a:lnTo>
                  <a:lnTo>
                    <a:pt x="659891" y="8889"/>
                  </a:lnTo>
                  <a:lnTo>
                    <a:pt x="664210" y="8889"/>
                  </a:lnTo>
                  <a:lnTo>
                    <a:pt x="664210" y="6349"/>
                  </a:lnTo>
                  <a:lnTo>
                    <a:pt x="663448" y="6349"/>
                  </a:lnTo>
                  <a:lnTo>
                    <a:pt x="664083" y="5079"/>
                  </a:lnTo>
                  <a:close/>
                </a:path>
                <a:path w="680720" h="469900">
                  <a:moveTo>
                    <a:pt x="666591" y="5079"/>
                  </a:moveTo>
                  <a:lnTo>
                    <a:pt x="665352" y="5079"/>
                  </a:lnTo>
                  <a:lnTo>
                    <a:pt x="664270" y="5801"/>
                  </a:lnTo>
                  <a:lnTo>
                    <a:pt x="664210" y="8889"/>
                  </a:lnTo>
                  <a:lnTo>
                    <a:pt x="666591" y="5079"/>
                  </a:lnTo>
                  <a:close/>
                </a:path>
                <a:path w="680720" h="469900">
                  <a:moveTo>
                    <a:pt x="668401" y="5079"/>
                  </a:moveTo>
                  <a:lnTo>
                    <a:pt x="667638" y="6349"/>
                  </a:lnTo>
                  <a:lnTo>
                    <a:pt x="667892" y="6349"/>
                  </a:lnTo>
                  <a:lnTo>
                    <a:pt x="665606" y="8889"/>
                  </a:lnTo>
                  <a:lnTo>
                    <a:pt x="668909" y="7619"/>
                  </a:lnTo>
                  <a:lnTo>
                    <a:pt x="668401" y="5079"/>
                  </a:lnTo>
                  <a:close/>
                </a:path>
                <a:path w="680720" h="469900">
                  <a:moveTo>
                    <a:pt x="675766" y="3809"/>
                  </a:moveTo>
                  <a:lnTo>
                    <a:pt x="669543" y="3809"/>
                  </a:lnTo>
                  <a:lnTo>
                    <a:pt x="668909" y="7619"/>
                  </a:lnTo>
                  <a:lnTo>
                    <a:pt x="665606" y="8889"/>
                  </a:lnTo>
                  <a:lnTo>
                    <a:pt x="675893" y="8889"/>
                  </a:lnTo>
                  <a:lnTo>
                    <a:pt x="675766" y="3809"/>
                  </a:lnTo>
                  <a:close/>
                </a:path>
                <a:path w="680720" h="469900">
                  <a:moveTo>
                    <a:pt x="669163" y="3809"/>
                  </a:moveTo>
                  <a:lnTo>
                    <a:pt x="668481" y="4946"/>
                  </a:lnTo>
                  <a:lnTo>
                    <a:pt x="668459" y="5373"/>
                  </a:lnTo>
                  <a:lnTo>
                    <a:pt x="668909" y="7619"/>
                  </a:lnTo>
                  <a:lnTo>
                    <a:pt x="669332" y="5079"/>
                  </a:lnTo>
                  <a:lnTo>
                    <a:pt x="668909" y="5079"/>
                  </a:lnTo>
                  <a:lnTo>
                    <a:pt x="669163" y="3809"/>
                  </a:lnTo>
                  <a:close/>
                </a:path>
                <a:path w="680720" h="469900">
                  <a:moveTo>
                    <a:pt x="664278" y="4977"/>
                  </a:moveTo>
                  <a:lnTo>
                    <a:pt x="664083" y="5079"/>
                  </a:lnTo>
                  <a:lnTo>
                    <a:pt x="663448" y="6349"/>
                  </a:lnTo>
                  <a:lnTo>
                    <a:pt x="664210" y="5841"/>
                  </a:lnTo>
                  <a:lnTo>
                    <a:pt x="664278" y="4977"/>
                  </a:lnTo>
                  <a:close/>
                </a:path>
                <a:path w="680720" h="469900">
                  <a:moveTo>
                    <a:pt x="664210" y="5841"/>
                  </a:moveTo>
                  <a:lnTo>
                    <a:pt x="663448" y="6349"/>
                  </a:lnTo>
                  <a:lnTo>
                    <a:pt x="664210" y="6349"/>
                  </a:lnTo>
                  <a:lnTo>
                    <a:pt x="664210" y="5841"/>
                  </a:lnTo>
                  <a:close/>
                </a:path>
                <a:path w="680720" h="469900">
                  <a:moveTo>
                    <a:pt x="667385" y="3809"/>
                  </a:moveTo>
                  <a:lnTo>
                    <a:pt x="666496" y="3809"/>
                  </a:lnTo>
                  <a:lnTo>
                    <a:pt x="664337" y="4946"/>
                  </a:lnTo>
                  <a:lnTo>
                    <a:pt x="664270" y="5801"/>
                  </a:lnTo>
                  <a:lnTo>
                    <a:pt x="665352" y="5079"/>
                  </a:lnTo>
                  <a:lnTo>
                    <a:pt x="666591" y="5079"/>
                  </a:lnTo>
                  <a:lnTo>
                    <a:pt x="667385" y="3809"/>
                  </a:lnTo>
                  <a:close/>
                </a:path>
                <a:path w="680720" h="469900">
                  <a:moveTo>
                    <a:pt x="678702" y="1867"/>
                  </a:moveTo>
                  <a:lnTo>
                    <a:pt x="680280" y="5373"/>
                  </a:lnTo>
                  <a:lnTo>
                    <a:pt x="680298" y="4946"/>
                  </a:lnTo>
                  <a:lnTo>
                    <a:pt x="679576" y="2539"/>
                  </a:lnTo>
                  <a:lnTo>
                    <a:pt x="678702" y="1867"/>
                  </a:lnTo>
                  <a:close/>
                </a:path>
                <a:path w="680720" h="469900">
                  <a:moveTo>
                    <a:pt x="673100" y="1269"/>
                  </a:moveTo>
                  <a:lnTo>
                    <a:pt x="671829" y="1269"/>
                  </a:lnTo>
                  <a:lnTo>
                    <a:pt x="669231" y="2637"/>
                  </a:lnTo>
                  <a:lnTo>
                    <a:pt x="668631" y="3117"/>
                  </a:lnTo>
                  <a:lnTo>
                    <a:pt x="668147" y="3809"/>
                  </a:lnTo>
                  <a:lnTo>
                    <a:pt x="668401" y="5079"/>
                  </a:lnTo>
                  <a:lnTo>
                    <a:pt x="669163" y="3809"/>
                  </a:lnTo>
                  <a:lnTo>
                    <a:pt x="675766" y="3809"/>
                  </a:lnTo>
                  <a:lnTo>
                    <a:pt x="673100" y="1269"/>
                  </a:lnTo>
                  <a:close/>
                </a:path>
                <a:path w="680720" h="469900">
                  <a:moveTo>
                    <a:pt x="669543" y="3809"/>
                  </a:moveTo>
                  <a:lnTo>
                    <a:pt x="669163" y="3809"/>
                  </a:lnTo>
                  <a:lnTo>
                    <a:pt x="668909" y="5079"/>
                  </a:lnTo>
                  <a:lnTo>
                    <a:pt x="669543" y="3809"/>
                  </a:lnTo>
                  <a:close/>
                </a:path>
                <a:path w="680720" h="469900">
                  <a:moveTo>
                    <a:pt x="669543" y="3809"/>
                  </a:moveTo>
                  <a:lnTo>
                    <a:pt x="668909" y="5079"/>
                  </a:lnTo>
                  <a:lnTo>
                    <a:pt x="669332" y="5079"/>
                  </a:lnTo>
                  <a:lnTo>
                    <a:pt x="669543" y="3809"/>
                  </a:lnTo>
                  <a:close/>
                </a:path>
                <a:path w="680720" h="469900">
                  <a:moveTo>
                    <a:pt x="669925" y="1269"/>
                  </a:moveTo>
                  <a:lnTo>
                    <a:pt x="666876" y="1269"/>
                  </a:lnTo>
                  <a:lnTo>
                    <a:pt x="666496" y="1650"/>
                  </a:lnTo>
                  <a:lnTo>
                    <a:pt x="664298" y="4966"/>
                  </a:lnTo>
                  <a:lnTo>
                    <a:pt x="666496" y="3809"/>
                  </a:lnTo>
                  <a:lnTo>
                    <a:pt x="667003" y="3809"/>
                  </a:lnTo>
                  <a:lnTo>
                    <a:pt x="668813" y="2857"/>
                  </a:lnTo>
                  <a:lnTo>
                    <a:pt x="669925" y="1269"/>
                  </a:lnTo>
                  <a:close/>
                </a:path>
                <a:path w="680720" h="469900">
                  <a:moveTo>
                    <a:pt x="666496" y="1650"/>
                  </a:moveTo>
                  <a:lnTo>
                    <a:pt x="664337" y="3809"/>
                  </a:lnTo>
                  <a:lnTo>
                    <a:pt x="664299" y="4946"/>
                  </a:lnTo>
                  <a:lnTo>
                    <a:pt x="666496" y="1650"/>
                  </a:lnTo>
                  <a:close/>
                </a:path>
                <a:path w="680720" h="469900">
                  <a:moveTo>
                    <a:pt x="668813" y="2857"/>
                  </a:moveTo>
                  <a:lnTo>
                    <a:pt x="667003" y="3809"/>
                  </a:lnTo>
                  <a:lnTo>
                    <a:pt x="667765" y="3809"/>
                  </a:lnTo>
                  <a:lnTo>
                    <a:pt x="668631" y="3117"/>
                  </a:lnTo>
                  <a:lnTo>
                    <a:pt x="668813" y="2857"/>
                  </a:lnTo>
                  <a:close/>
                </a:path>
                <a:path w="680720" h="469900">
                  <a:moveTo>
                    <a:pt x="669231" y="2637"/>
                  </a:moveTo>
                  <a:lnTo>
                    <a:pt x="668813" y="2857"/>
                  </a:lnTo>
                  <a:lnTo>
                    <a:pt x="668631" y="3117"/>
                  </a:lnTo>
                  <a:lnTo>
                    <a:pt x="669231" y="2637"/>
                  </a:lnTo>
                  <a:close/>
                </a:path>
                <a:path w="680720" h="469900">
                  <a:moveTo>
                    <a:pt x="671202" y="979"/>
                  </a:moveTo>
                  <a:lnTo>
                    <a:pt x="669925" y="1269"/>
                  </a:lnTo>
                  <a:lnTo>
                    <a:pt x="668813" y="2857"/>
                  </a:lnTo>
                  <a:lnTo>
                    <a:pt x="669231" y="2637"/>
                  </a:lnTo>
                  <a:lnTo>
                    <a:pt x="670940" y="1269"/>
                  </a:lnTo>
                  <a:lnTo>
                    <a:pt x="671202" y="979"/>
                  </a:lnTo>
                  <a:close/>
                </a:path>
                <a:path w="680720" h="469900">
                  <a:moveTo>
                    <a:pt x="671501" y="911"/>
                  </a:moveTo>
                  <a:lnTo>
                    <a:pt x="671202" y="979"/>
                  </a:lnTo>
                  <a:lnTo>
                    <a:pt x="670940" y="1269"/>
                  </a:lnTo>
                  <a:lnTo>
                    <a:pt x="669231" y="2637"/>
                  </a:lnTo>
                  <a:lnTo>
                    <a:pt x="671829" y="1269"/>
                  </a:lnTo>
                  <a:lnTo>
                    <a:pt x="671322" y="1269"/>
                  </a:lnTo>
                  <a:lnTo>
                    <a:pt x="671501" y="911"/>
                  </a:lnTo>
                  <a:close/>
                </a:path>
                <a:path w="680720" h="469900">
                  <a:moveTo>
                    <a:pt x="677265" y="761"/>
                  </a:moveTo>
                  <a:lnTo>
                    <a:pt x="678702" y="1867"/>
                  </a:lnTo>
                  <a:lnTo>
                    <a:pt x="678434" y="1269"/>
                  </a:lnTo>
                  <a:lnTo>
                    <a:pt x="677265" y="761"/>
                  </a:lnTo>
                  <a:close/>
                </a:path>
                <a:path w="680720" h="469900">
                  <a:moveTo>
                    <a:pt x="666876" y="1269"/>
                  </a:moveTo>
                  <a:lnTo>
                    <a:pt x="666496" y="1650"/>
                  </a:lnTo>
                  <a:lnTo>
                    <a:pt x="666876" y="1269"/>
                  </a:lnTo>
                  <a:close/>
                </a:path>
                <a:path w="680720" h="469900">
                  <a:moveTo>
                    <a:pt x="671542" y="902"/>
                  </a:moveTo>
                  <a:lnTo>
                    <a:pt x="671322" y="1269"/>
                  </a:lnTo>
                  <a:lnTo>
                    <a:pt x="671542" y="902"/>
                  </a:lnTo>
                  <a:close/>
                </a:path>
                <a:path w="680720" h="469900">
                  <a:moveTo>
                    <a:pt x="671798" y="317"/>
                  </a:moveTo>
                  <a:lnTo>
                    <a:pt x="671202" y="979"/>
                  </a:lnTo>
                  <a:lnTo>
                    <a:pt x="671501" y="911"/>
                  </a:lnTo>
                  <a:lnTo>
                    <a:pt x="671798" y="317"/>
                  </a:lnTo>
                  <a:close/>
                </a:path>
                <a:path w="680720" h="469900">
                  <a:moveTo>
                    <a:pt x="672084" y="0"/>
                  </a:moveTo>
                  <a:lnTo>
                    <a:pt x="671798" y="317"/>
                  </a:lnTo>
                  <a:lnTo>
                    <a:pt x="671501" y="911"/>
                  </a:lnTo>
                  <a:lnTo>
                    <a:pt x="671626" y="761"/>
                  </a:lnTo>
                  <a:lnTo>
                    <a:pt x="672084" y="0"/>
                  </a:lnTo>
                  <a:close/>
                </a:path>
                <a:path w="680720" h="469900">
                  <a:moveTo>
                    <a:pt x="675513" y="0"/>
                  </a:moveTo>
                  <a:lnTo>
                    <a:pt x="672084" y="0"/>
                  </a:lnTo>
                  <a:lnTo>
                    <a:pt x="671542" y="902"/>
                  </a:lnTo>
                  <a:lnTo>
                    <a:pt x="675513" y="0"/>
                  </a:lnTo>
                  <a:close/>
                </a:path>
                <a:path w="680720" h="469900">
                  <a:moveTo>
                    <a:pt x="676275" y="0"/>
                  </a:moveTo>
                  <a:lnTo>
                    <a:pt x="675513" y="0"/>
                  </a:lnTo>
                  <a:lnTo>
                    <a:pt x="677265" y="761"/>
                  </a:lnTo>
                  <a:lnTo>
                    <a:pt x="676275" y="0"/>
                  </a:lnTo>
                  <a:close/>
                </a:path>
                <a:path w="680720" h="469900">
                  <a:moveTo>
                    <a:pt x="672084" y="0"/>
                  </a:moveTo>
                  <a:lnTo>
                    <a:pt x="671956" y="0"/>
                  </a:lnTo>
                  <a:lnTo>
                    <a:pt x="671798" y="317"/>
                  </a:lnTo>
                  <a:lnTo>
                    <a:pt x="672084" y="0"/>
                  </a:lnTo>
                  <a:close/>
                </a:path>
              </a:pathLst>
            </a:custGeom>
            <a:solidFill>
              <a:srgbClr val="FF0000"/>
            </a:solidFill>
          </p:spPr>
          <p:txBody>
            <a:bodyPr wrap="square" lIns="0" tIns="0" rIns="0" bIns="0" rtlCol="0"/>
            <a:lstStyle/>
            <a:p>
              <a:endParaRPr/>
            </a:p>
          </p:txBody>
        </p:sp>
        <p:pic>
          <p:nvPicPr>
            <p:cNvPr id="7" name="object 7"/>
            <p:cNvPicPr/>
            <p:nvPr/>
          </p:nvPicPr>
          <p:blipFill>
            <a:blip r:embed="rId4" cstate="print"/>
            <a:stretch>
              <a:fillRect/>
            </a:stretch>
          </p:blipFill>
          <p:spPr>
            <a:xfrm>
              <a:off x="5267960" y="5015483"/>
              <a:ext cx="516509" cy="528320"/>
            </a:xfrm>
            <a:prstGeom prst="rect">
              <a:avLst/>
            </a:prstGeom>
          </p:spPr>
        </p:pic>
        <p:pic>
          <p:nvPicPr>
            <p:cNvPr id="8" name="object 8"/>
            <p:cNvPicPr/>
            <p:nvPr/>
          </p:nvPicPr>
          <p:blipFill>
            <a:blip r:embed="rId5" cstate="print"/>
            <a:stretch>
              <a:fillRect/>
            </a:stretch>
          </p:blipFill>
          <p:spPr>
            <a:xfrm>
              <a:off x="9249917" y="3601085"/>
              <a:ext cx="34162" cy="49910"/>
            </a:xfrm>
            <a:prstGeom prst="rect">
              <a:avLst/>
            </a:prstGeom>
          </p:spPr>
        </p:pic>
        <p:pic>
          <p:nvPicPr>
            <p:cNvPr id="9" name="object 9"/>
            <p:cNvPicPr/>
            <p:nvPr/>
          </p:nvPicPr>
          <p:blipFill>
            <a:blip r:embed="rId6" cstate="print"/>
            <a:stretch>
              <a:fillRect/>
            </a:stretch>
          </p:blipFill>
          <p:spPr>
            <a:xfrm>
              <a:off x="7324471" y="4581220"/>
              <a:ext cx="1314703" cy="1259840"/>
            </a:xfrm>
            <a:prstGeom prst="rect">
              <a:avLst/>
            </a:prstGeom>
          </p:spPr>
        </p:pic>
        <p:pic>
          <p:nvPicPr>
            <p:cNvPr id="10" name="object 10"/>
            <p:cNvPicPr/>
            <p:nvPr/>
          </p:nvPicPr>
          <p:blipFill>
            <a:blip r:embed="rId7" cstate="print"/>
            <a:stretch>
              <a:fillRect/>
            </a:stretch>
          </p:blipFill>
          <p:spPr>
            <a:xfrm>
              <a:off x="9654032" y="3053588"/>
              <a:ext cx="1445768" cy="190500"/>
            </a:xfrm>
            <a:prstGeom prst="rect">
              <a:avLst/>
            </a:prstGeom>
          </p:spPr>
        </p:pic>
        <p:pic>
          <p:nvPicPr>
            <p:cNvPr id="11" name="object 11"/>
            <p:cNvPicPr/>
            <p:nvPr/>
          </p:nvPicPr>
          <p:blipFill>
            <a:blip r:embed="rId8" cstate="print"/>
            <a:stretch>
              <a:fillRect/>
            </a:stretch>
          </p:blipFill>
          <p:spPr>
            <a:xfrm>
              <a:off x="9654412" y="4777994"/>
              <a:ext cx="1605787" cy="73532"/>
            </a:xfrm>
            <a:prstGeom prst="rect">
              <a:avLst/>
            </a:prstGeom>
          </p:spPr>
        </p:pic>
      </p:gr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25" dirty="0"/>
              <a:t>16</a:t>
            </a:fld>
            <a:endParaRPr spc="-2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727" y="1911553"/>
            <a:ext cx="2898775" cy="635000"/>
          </a:xfrm>
          <a:prstGeom prst="rect">
            <a:avLst/>
          </a:prstGeom>
        </p:spPr>
        <p:txBody>
          <a:bodyPr vert="horz" wrap="square" lIns="0" tIns="12065" rIns="0" bIns="0" rtlCol="0">
            <a:spAutoFit/>
          </a:bodyPr>
          <a:lstStyle/>
          <a:p>
            <a:pPr marL="12700">
              <a:lnSpc>
                <a:spcPct val="100000"/>
              </a:lnSpc>
              <a:spcBef>
                <a:spcPts val="95"/>
              </a:spcBef>
            </a:pPr>
            <a:r>
              <a:rPr sz="4000" dirty="0"/>
              <a:t>Thank</a:t>
            </a:r>
            <a:r>
              <a:rPr sz="4000" spc="-65" dirty="0"/>
              <a:t> </a:t>
            </a:r>
            <a:r>
              <a:rPr sz="4000" spc="-10" dirty="0"/>
              <a:t>you!!!</a:t>
            </a:r>
            <a:endParaRPr sz="4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25" dirty="0"/>
              <a:t>17</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34340">
              <a:lnSpc>
                <a:spcPct val="100000"/>
              </a:lnSpc>
              <a:spcBef>
                <a:spcPts val="100"/>
              </a:spcBef>
            </a:pPr>
            <a:r>
              <a:rPr b="1" spc="-10" dirty="0">
                <a:latin typeface="Georgia"/>
                <a:cs typeface="Georgia"/>
              </a:rPr>
              <a:t>Classification</a:t>
            </a:r>
            <a:r>
              <a:rPr b="1" spc="-85" dirty="0">
                <a:latin typeface="Georgia"/>
                <a:cs typeface="Georgia"/>
              </a:rPr>
              <a:t> </a:t>
            </a:r>
            <a:r>
              <a:rPr b="1" spc="-10" dirty="0">
                <a:latin typeface="Georgia"/>
                <a:cs typeface="Georgia"/>
              </a:rPr>
              <a:t>Problem</a:t>
            </a:r>
          </a:p>
        </p:txBody>
      </p:sp>
      <p:pic>
        <p:nvPicPr>
          <p:cNvPr id="3" name="object 3"/>
          <p:cNvPicPr/>
          <p:nvPr/>
        </p:nvPicPr>
        <p:blipFill>
          <a:blip r:embed="rId2" cstate="print"/>
          <a:stretch>
            <a:fillRect/>
          </a:stretch>
        </p:blipFill>
        <p:spPr>
          <a:xfrm>
            <a:off x="1066800" y="838200"/>
            <a:ext cx="9906000" cy="5318760"/>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3670">
              <a:lnSpc>
                <a:spcPts val="1810"/>
              </a:lnSpc>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900" y="90677"/>
            <a:ext cx="6438900" cy="513715"/>
          </a:xfrm>
          <a:prstGeom prst="rect">
            <a:avLst/>
          </a:prstGeom>
        </p:spPr>
        <p:txBody>
          <a:bodyPr vert="horz" wrap="square" lIns="0" tIns="12700" rIns="0" bIns="0" rtlCol="0">
            <a:spAutoFit/>
          </a:bodyPr>
          <a:lstStyle/>
          <a:p>
            <a:pPr marL="12700">
              <a:lnSpc>
                <a:spcPct val="100000"/>
              </a:lnSpc>
              <a:spcBef>
                <a:spcPts val="100"/>
              </a:spcBef>
            </a:pPr>
            <a:r>
              <a:rPr b="1" dirty="0">
                <a:latin typeface="Georgia"/>
                <a:cs typeface="Georgia"/>
              </a:rPr>
              <a:t>No</a:t>
            </a:r>
            <a:r>
              <a:rPr b="1" spc="-10" dirty="0">
                <a:latin typeface="Georgia"/>
                <a:cs typeface="Georgia"/>
              </a:rPr>
              <a:t> </a:t>
            </a:r>
            <a:r>
              <a:rPr b="1" dirty="0">
                <a:latin typeface="Georgia"/>
                <a:cs typeface="Georgia"/>
              </a:rPr>
              <a:t>Free</a:t>
            </a:r>
            <a:r>
              <a:rPr b="1" spc="-30" dirty="0">
                <a:latin typeface="Georgia"/>
                <a:cs typeface="Georgia"/>
              </a:rPr>
              <a:t> </a:t>
            </a:r>
            <a:r>
              <a:rPr b="1" dirty="0">
                <a:latin typeface="Georgia"/>
                <a:cs typeface="Georgia"/>
              </a:rPr>
              <a:t>Lunch</a:t>
            </a:r>
            <a:r>
              <a:rPr b="1" spc="-10" dirty="0">
                <a:latin typeface="Georgia"/>
                <a:cs typeface="Georgia"/>
              </a:rPr>
              <a:t> </a:t>
            </a:r>
            <a:r>
              <a:rPr b="1" dirty="0">
                <a:latin typeface="Georgia"/>
                <a:cs typeface="Georgia"/>
              </a:rPr>
              <a:t>Theorem</a:t>
            </a:r>
            <a:r>
              <a:rPr b="1" spc="-50" dirty="0">
                <a:latin typeface="Georgia"/>
                <a:cs typeface="Georgia"/>
              </a:rPr>
              <a:t> </a:t>
            </a:r>
            <a:r>
              <a:rPr b="1" dirty="0">
                <a:latin typeface="Georgia"/>
                <a:cs typeface="Georgia"/>
              </a:rPr>
              <a:t>in</a:t>
            </a:r>
            <a:r>
              <a:rPr b="1" spc="-5" dirty="0">
                <a:latin typeface="Georgia"/>
                <a:cs typeface="Georgia"/>
              </a:rPr>
              <a:t> </a:t>
            </a:r>
            <a:r>
              <a:rPr b="1" spc="-35" dirty="0">
                <a:latin typeface="Georgia"/>
                <a:cs typeface="Georgia"/>
              </a:rPr>
              <a:t>ML</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53670">
              <a:lnSpc>
                <a:spcPts val="1810"/>
              </a:lnSpc>
            </a:pPr>
            <a:fld id="{81D60167-4931-47E6-BA6A-407CBD079E47}" type="slidenum">
              <a:rPr spc="-50" dirty="0"/>
              <a:t>3</a:t>
            </a:fld>
            <a:endParaRPr spc="-50" dirty="0"/>
          </a:p>
        </p:txBody>
      </p:sp>
      <p:sp>
        <p:nvSpPr>
          <p:cNvPr id="3" name="object 3"/>
          <p:cNvSpPr txBox="1"/>
          <p:nvPr/>
        </p:nvSpPr>
        <p:spPr>
          <a:xfrm>
            <a:off x="383540" y="631952"/>
            <a:ext cx="9982200" cy="391160"/>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Lst>
            </a:pPr>
            <a:r>
              <a:rPr sz="2400" dirty="0">
                <a:latin typeface="Times New Roman"/>
                <a:cs typeface="Times New Roman"/>
              </a:rPr>
              <a:t>The</a:t>
            </a:r>
            <a:r>
              <a:rPr sz="2400" spc="165" dirty="0">
                <a:latin typeface="Times New Roman"/>
                <a:cs typeface="Times New Roman"/>
              </a:rPr>
              <a:t> </a:t>
            </a:r>
            <a:r>
              <a:rPr sz="2400" dirty="0">
                <a:latin typeface="Times New Roman"/>
                <a:cs typeface="Times New Roman"/>
              </a:rPr>
              <a:t>"No</a:t>
            </a:r>
            <a:r>
              <a:rPr sz="2400" spc="175" dirty="0">
                <a:latin typeface="Times New Roman"/>
                <a:cs typeface="Times New Roman"/>
              </a:rPr>
              <a:t> </a:t>
            </a:r>
            <a:r>
              <a:rPr sz="2400" dirty="0">
                <a:latin typeface="Times New Roman"/>
                <a:cs typeface="Times New Roman"/>
              </a:rPr>
              <a:t>Free</a:t>
            </a:r>
            <a:r>
              <a:rPr sz="2400" spc="185" dirty="0">
                <a:latin typeface="Times New Roman"/>
                <a:cs typeface="Times New Roman"/>
              </a:rPr>
              <a:t> </a:t>
            </a:r>
            <a:r>
              <a:rPr sz="2400" dirty="0">
                <a:latin typeface="Times New Roman"/>
                <a:cs typeface="Times New Roman"/>
              </a:rPr>
              <a:t>Lunch"</a:t>
            </a:r>
            <a:r>
              <a:rPr sz="2400" spc="170" dirty="0">
                <a:latin typeface="Times New Roman"/>
                <a:cs typeface="Times New Roman"/>
              </a:rPr>
              <a:t> </a:t>
            </a:r>
            <a:r>
              <a:rPr sz="2400" dirty="0">
                <a:latin typeface="Times New Roman"/>
                <a:cs typeface="Times New Roman"/>
              </a:rPr>
              <a:t>theorem</a:t>
            </a:r>
            <a:r>
              <a:rPr sz="2400" spc="165" dirty="0">
                <a:latin typeface="Times New Roman"/>
                <a:cs typeface="Times New Roman"/>
              </a:rPr>
              <a:t> </a:t>
            </a:r>
            <a:r>
              <a:rPr sz="2400" dirty="0">
                <a:latin typeface="Times New Roman"/>
                <a:cs typeface="Times New Roman"/>
              </a:rPr>
              <a:t>in</a:t>
            </a:r>
            <a:r>
              <a:rPr sz="2400" spc="170" dirty="0">
                <a:latin typeface="Times New Roman"/>
                <a:cs typeface="Times New Roman"/>
              </a:rPr>
              <a:t> </a:t>
            </a:r>
            <a:r>
              <a:rPr sz="2400" dirty="0">
                <a:latin typeface="Times New Roman"/>
                <a:cs typeface="Times New Roman"/>
              </a:rPr>
              <a:t>machine</a:t>
            </a:r>
            <a:r>
              <a:rPr sz="2400" spc="170" dirty="0">
                <a:latin typeface="Times New Roman"/>
                <a:cs typeface="Times New Roman"/>
              </a:rPr>
              <a:t> </a:t>
            </a:r>
            <a:r>
              <a:rPr sz="2400" dirty="0">
                <a:latin typeface="Times New Roman"/>
                <a:cs typeface="Times New Roman"/>
              </a:rPr>
              <a:t>learning</a:t>
            </a:r>
            <a:r>
              <a:rPr sz="2400" spc="170" dirty="0">
                <a:latin typeface="Times New Roman"/>
                <a:cs typeface="Times New Roman"/>
              </a:rPr>
              <a:t> </a:t>
            </a:r>
            <a:r>
              <a:rPr sz="2400" dirty="0">
                <a:latin typeface="Times New Roman"/>
                <a:cs typeface="Times New Roman"/>
              </a:rPr>
              <a:t>is</a:t>
            </a:r>
            <a:r>
              <a:rPr sz="2400" spc="180" dirty="0">
                <a:latin typeface="Times New Roman"/>
                <a:cs typeface="Times New Roman"/>
              </a:rPr>
              <a:t> </a:t>
            </a:r>
            <a:r>
              <a:rPr sz="2400" dirty="0">
                <a:latin typeface="Times New Roman"/>
                <a:cs typeface="Times New Roman"/>
              </a:rPr>
              <a:t>named</a:t>
            </a:r>
            <a:r>
              <a:rPr sz="2400" spc="180" dirty="0">
                <a:latin typeface="Times New Roman"/>
                <a:cs typeface="Times New Roman"/>
              </a:rPr>
              <a:t> </a:t>
            </a:r>
            <a:r>
              <a:rPr sz="2400" dirty="0">
                <a:latin typeface="Times New Roman"/>
                <a:cs typeface="Times New Roman"/>
              </a:rPr>
              <a:t>as</a:t>
            </a:r>
            <a:r>
              <a:rPr sz="2400" spc="175" dirty="0">
                <a:latin typeface="Times New Roman"/>
                <a:cs typeface="Times New Roman"/>
              </a:rPr>
              <a:t> </a:t>
            </a:r>
            <a:r>
              <a:rPr sz="2400" dirty="0">
                <a:latin typeface="Times New Roman"/>
                <a:cs typeface="Times New Roman"/>
              </a:rPr>
              <a:t>such</a:t>
            </a:r>
            <a:r>
              <a:rPr sz="2400" spc="185" dirty="0">
                <a:latin typeface="Times New Roman"/>
                <a:cs typeface="Times New Roman"/>
              </a:rPr>
              <a:t> </a:t>
            </a:r>
            <a:r>
              <a:rPr sz="2400" spc="-10" dirty="0">
                <a:latin typeface="Times New Roman"/>
                <a:cs typeface="Times New Roman"/>
              </a:rPr>
              <a:t>because</a:t>
            </a:r>
            <a:endParaRPr sz="2400">
              <a:latin typeface="Times New Roman"/>
              <a:cs typeface="Times New Roman"/>
            </a:endParaRPr>
          </a:p>
        </p:txBody>
      </p:sp>
      <p:sp>
        <p:nvSpPr>
          <p:cNvPr id="4" name="object 4"/>
          <p:cNvSpPr txBox="1"/>
          <p:nvPr/>
        </p:nvSpPr>
        <p:spPr>
          <a:xfrm>
            <a:off x="10451592" y="682498"/>
            <a:ext cx="1341120" cy="338455"/>
          </a:xfrm>
          <a:prstGeom prst="rect">
            <a:avLst/>
          </a:prstGeom>
          <a:solidFill>
            <a:srgbClr val="FFFF00"/>
          </a:solidFill>
        </p:spPr>
        <p:txBody>
          <a:bodyPr vert="horz" wrap="square" lIns="0" tIns="0" rIns="0" bIns="0" rtlCol="0">
            <a:spAutoFit/>
          </a:bodyPr>
          <a:lstStyle/>
          <a:p>
            <a:pPr marL="635">
              <a:lnSpc>
                <a:spcPts val="2580"/>
              </a:lnSpc>
            </a:pPr>
            <a:r>
              <a:rPr sz="2400" dirty="0">
                <a:latin typeface="Times New Roman"/>
                <a:cs typeface="Times New Roman"/>
              </a:rPr>
              <a:t>it</a:t>
            </a:r>
            <a:r>
              <a:rPr sz="2400" spc="175" dirty="0">
                <a:latin typeface="Times New Roman"/>
                <a:cs typeface="Times New Roman"/>
              </a:rPr>
              <a:t> </a:t>
            </a:r>
            <a:r>
              <a:rPr sz="2400" spc="-10" dirty="0">
                <a:latin typeface="Times New Roman"/>
                <a:cs typeface="Times New Roman"/>
              </a:rPr>
              <a:t>conveys</a:t>
            </a:r>
            <a:endParaRPr sz="2400">
              <a:latin typeface="Times New Roman"/>
              <a:cs typeface="Times New Roman"/>
            </a:endParaRPr>
          </a:p>
        </p:txBody>
      </p:sp>
      <p:sp>
        <p:nvSpPr>
          <p:cNvPr id="5" name="object 5"/>
          <p:cNvSpPr txBox="1"/>
          <p:nvPr/>
        </p:nvSpPr>
        <p:spPr>
          <a:xfrm>
            <a:off x="682751" y="1048258"/>
            <a:ext cx="11111865" cy="338455"/>
          </a:xfrm>
          <a:prstGeom prst="rect">
            <a:avLst/>
          </a:prstGeom>
          <a:solidFill>
            <a:srgbClr val="FFFF00"/>
          </a:solidFill>
        </p:spPr>
        <p:txBody>
          <a:bodyPr vert="horz" wrap="square" lIns="0" tIns="0" rIns="0" bIns="0" rtlCol="0">
            <a:spAutoFit/>
          </a:bodyPr>
          <a:lstStyle/>
          <a:p>
            <a:pPr>
              <a:lnSpc>
                <a:spcPts val="2580"/>
              </a:lnSpc>
            </a:pPr>
            <a:r>
              <a:rPr sz="2400" dirty="0">
                <a:latin typeface="Times New Roman"/>
                <a:cs typeface="Times New Roman"/>
              </a:rPr>
              <a:t>the</a:t>
            </a:r>
            <a:r>
              <a:rPr sz="2400" spc="80" dirty="0">
                <a:latin typeface="Times New Roman"/>
                <a:cs typeface="Times New Roman"/>
              </a:rPr>
              <a:t> </a:t>
            </a:r>
            <a:r>
              <a:rPr sz="2400" dirty="0">
                <a:latin typeface="Times New Roman"/>
                <a:cs typeface="Times New Roman"/>
              </a:rPr>
              <a:t>idea</a:t>
            </a:r>
            <a:r>
              <a:rPr sz="2400" spc="75" dirty="0">
                <a:latin typeface="Times New Roman"/>
                <a:cs typeface="Times New Roman"/>
              </a:rPr>
              <a:t> </a:t>
            </a:r>
            <a:r>
              <a:rPr sz="2400" dirty="0">
                <a:latin typeface="Times New Roman"/>
                <a:cs typeface="Times New Roman"/>
              </a:rPr>
              <a:t>that</a:t>
            </a:r>
            <a:r>
              <a:rPr sz="2400" spc="80" dirty="0">
                <a:latin typeface="Times New Roman"/>
                <a:cs typeface="Times New Roman"/>
              </a:rPr>
              <a:t> </a:t>
            </a:r>
            <a:r>
              <a:rPr sz="2400" dirty="0">
                <a:latin typeface="Times New Roman"/>
                <a:cs typeface="Times New Roman"/>
              </a:rPr>
              <a:t>there</a:t>
            </a:r>
            <a:r>
              <a:rPr sz="2400" spc="80" dirty="0">
                <a:latin typeface="Times New Roman"/>
                <a:cs typeface="Times New Roman"/>
              </a:rPr>
              <a:t> </a:t>
            </a:r>
            <a:r>
              <a:rPr sz="2400" dirty="0">
                <a:latin typeface="Times New Roman"/>
                <a:cs typeface="Times New Roman"/>
              </a:rPr>
              <a:t>is</a:t>
            </a:r>
            <a:r>
              <a:rPr sz="2400" spc="85" dirty="0">
                <a:latin typeface="Times New Roman"/>
                <a:cs typeface="Times New Roman"/>
              </a:rPr>
              <a:t> </a:t>
            </a:r>
            <a:r>
              <a:rPr sz="2400" dirty="0">
                <a:latin typeface="Times New Roman"/>
                <a:cs typeface="Times New Roman"/>
              </a:rPr>
              <a:t>no</a:t>
            </a:r>
            <a:r>
              <a:rPr sz="2400" spc="65" dirty="0">
                <a:latin typeface="Times New Roman"/>
                <a:cs typeface="Times New Roman"/>
              </a:rPr>
              <a:t> </a:t>
            </a:r>
            <a:r>
              <a:rPr sz="2400" dirty="0">
                <a:latin typeface="Times New Roman"/>
                <a:cs typeface="Times New Roman"/>
              </a:rPr>
              <a:t>universally</a:t>
            </a:r>
            <a:r>
              <a:rPr sz="2400" spc="95" dirty="0">
                <a:latin typeface="Times New Roman"/>
                <a:cs typeface="Times New Roman"/>
              </a:rPr>
              <a:t> </a:t>
            </a:r>
            <a:r>
              <a:rPr sz="2400" dirty="0">
                <a:latin typeface="Times New Roman"/>
                <a:cs typeface="Times New Roman"/>
              </a:rPr>
              <a:t>superior</a:t>
            </a:r>
            <a:r>
              <a:rPr sz="2400" spc="80" dirty="0">
                <a:latin typeface="Times New Roman"/>
                <a:cs typeface="Times New Roman"/>
              </a:rPr>
              <a:t> </a:t>
            </a:r>
            <a:r>
              <a:rPr sz="2400" dirty="0">
                <a:latin typeface="Times New Roman"/>
                <a:cs typeface="Times New Roman"/>
              </a:rPr>
              <a:t>algorithm</a:t>
            </a:r>
            <a:r>
              <a:rPr sz="2400" spc="75" dirty="0">
                <a:latin typeface="Times New Roman"/>
                <a:cs typeface="Times New Roman"/>
              </a:rPr>
              <a:t> </a:t>
            </a:r>
            <a:r>
              <a:rPr sz="2400" dirty="0">
                <a:latin typeface="Times New Roman"/>
                <a:cs typeface="Times New Roman"/>
              </a:rPr>
              <a:t>that</a:t>
            </a:r>
            <a:r>
              <a:rPr sz="2400" spc="90" dirty="0">
                <a:latin typeface="Times New Roman"/>
                <a:cs typeface="Times New Roman"/>
              </a:rPr>
              <a:t> </a:t>
            </a:r>
            <a:r>
              <a:rPr sz="2400" dirty="0">
                <a:latin typeface="Times New Roman"/>
                <a:cs typeface="Times New Roman"/>
              </a:rPr>
              <a:t>performs</a:t>
            </a:r>
            <a:r>
              <a:rPr sz="2400" spc="90" dirty="0">
                <a:latin typeface="Times New Roman"/>
                <a:cs typeface="Times New Roman"/>
              </a:rPr>
              <a:t> </a:t>
            </a:r>
            <a:r>
              <a:rPr sz="2400" dirty="0">
                <a:latin typeface="Times New Roman"/>
                <a:cs typeface="Times New Roman"/>
              </a:rPr>
              <a:t>better</a:t>
            </a:r>
            <a:r>
              <a:rPr sz="2400" spc="85" dirty="0">
                <a:latin typeface="Times New Roman"/>
                <a:cs typeface="Times New Roman"/>
              </a:rPr>
              <a:t> </a:t>
            </a:r>
            <a:r>
              <a:rPr sz="2400" dirty="0">
                <a:latin typeface="Times New Roman"/>
                <a:cs typeface="Times New Roman"/>
              </a:rPr>
              <a:t>than</a:t>
            </a:r>
            <a:r>
              <a:rPr sz="2400" spc="80" dirty="0">
                <a:latin typeface="Times New Roman"/>
                <a:cs typeface="Times New Roman"/>
              </a:rPr>
              <a:t> </a:t>
            </a:r>
            <a:r>
              <a:rPr sz="2400" dirty="0">
                <a:latin typeface="Times New Roman"/>
                <a:cs typeface="Times New Roman"/>
              </a:rPr>
              <a:t>all</a:t>
            </a:r>
            <a:r>
              <a:rPr sz="2400" spc="85" dirty="0">
                <a:latin typeface="Times New Roman"/>
                <a:cs typeface="Times New Roman"/>
              </a:rPr>
              <a:t> </a:t>
            </a:r>
            <a:r>
              <a:rPr sz="2400" spc="-10" dirty="0">
                <a:latin typeface="Times New Roman"/>
                <a:cs typeface="Times New Roman"/>
              </a:rPr>
              <a:t>others</a:t>
            </a:r>
            <a:endParaRPr sz="2400">
              <a:latin typeface="Times New Roman"/>
              <a:cs typeface="Times New Roman"/>
            </a:endParaRPr>
          </a:p>
        </p:txBody>
      </p:sp>
      <p:sp>
        <p:nvSpPr>
          <p:cNvPr id="6" name="object 6"/>
          <p:cNvSpPr txBox="1"/>
          <p:nvPr/>
        </p:nvSpPr>
        <p:spPr>
          <a:xfrm>
            <a:off x="682751" y="1414017"/>
            <a:ext cx="6099049" cy="338455"/>
          </a:xfrm>
          <a:prstGeom prst="rect">
            <a:avLst/>
          </a:prstGeom>
          <a:solidFill>
            <a:srgbClr val="FFFF00"/>
          </a:solidFill>
        </p:spPr>
        <p:txBody>
          <a:bodyPr vert="horz" wrap="square" lIns="0" tIns="0" rIns="0" bIns="0" rtlCol="0">
            <a:spAutoFit/>
          </a:bodyPr>
          <a:lstStyle/>
          <a:p>
            <a:pPr>
              <a:lnSpc>
                <a:spcPts val="2580"/>
              </a:lnSpc>
            </a:pPr>
            <a:r>
              <a:rPr sz="2400" dirty="0">
                <a:latin typeface="Times New Roman"/>
                <a:cs typeface="Times New Roman"/>
              </a:rPr>
              <a:t>across</a:t>
            </a:r>
            <a:r>
              <a:rPr sz="2400" spc="5" dirty="0">
                <a:latin typeface="Times New Roman"/>
                <a:cs typeface="Times New Roman"/>
              </a:rPr>
              <a:t> </a:t>
            </a:r>
            <a:r>
              <a:rPr sz="2400" dirty="0">
                <a:latin typeface="Times New Roman"/>
                <a:cs typeface="Times New Roman"/>
              </a:rPr>
              <a:t>all</a:t>
            </a:r>
            <a:r>
              <a:rPr sz="2400" spc="20" dirty="0">
                <a:latin typeface="Times New Roman"/>
                <a:cs typeface="Times New Roman"/>
              </a:rPr>
              <a:t> </a:t>
            </a:r>
            <a:r>
              <a:rPr sz="2400" dirty="0">
                <a:latin typeface="Times New Roman"/>
                <a:cs typeface="Times New Roman"/>
              </a:rPr>
              <a:t>possible</a:t>
            </a:r>
            <a:r>
              <a:rPr sz="2400" spc="25" dirty="0">
                <a:latin typeface="Times New Roman"/>
                <a:cs typeface="Times New Roman"/>
              </a:rPr>
              <a:t> </a:t>
            </a:r>
            <a:r>
              <a:rPr sz="2400" dirty="0">
                <a:latin typeface="Times New Roman"/>
                <a:cs typeface="Times New Roman"/>
              </a:rPr>
              <a:t>problem</a:t>
            </a:r>
            <a:r>
              <a:rPr sz="2400" spc="5" dirty="0">
                <a:latin typeface="Times New Roman"/>
                <a:cs typeface="Times New Roman"/>
              </a:rPr>
              <a:t> </a:t>
            </a:r>
            <a:r>
              <a:rPr sz="2400" dirty="0">
                <a:latin typeface="Times New Roman"/>
                <a:cs typeface="Times New Roman"/>
              </a:rPr>
              <a:t>domains</a:t>
            </a:r>
            <a:r>
              <a:rPr sz="2400" spc="35" dirty="0">
                <a:latin typeface="Times New Roman"/>
                <a:cs typeface="Times New Roman"/>
              </a:rPr>
              <a:t> </a:t>
            </a:r>
            <a:r>
              <a:rPr sz="2400" dirty="0">
                <a:latin typeface="Times New Roman"/>
                <a:cs typeface="Times New Roman"/>
              </a:rPr>
              <a:t>or</a:t>
            </a:r>
            <a:r>
              <a:rPr sz="2400" spc="25" dirty="0">
                <a:latin typeface="Times New Roman"/>
                <a:cs typeface="Times New Roman"/>
              </a:rPr>
              <a:t> </a:t>
            </a:r>
            <a:r>
              <a:rPr sz="2400" dirty="0">
                <a:latin typeface="Times New Roman"/>
                <a:cs typeface="Times New Roman"/>
              </a:rPr>
              <a:t>datasets</a:t>
            </a:r>
            <a:r>
              <a:rPr sz="2400" spc="15" dirty="0">
                <a:latin typeface="Times New Roman"/>
                <a:cs typeface="Times New Roman"/>
              </a:rPr>
              <a:t> </a:t>
            </a:r>
            <a:r>
              <a:rPr lang="en-US" sz="2400" spc="15" dirty="0">
                <a:latin typeface="Times New Roman"/>
                <a:cs typeface="Times New Roman"/>
              </a:rPr>
              <a:t>.</a:t>
            </a:r>
            <a:endParaRPr sz="2400" dirty="0">
              <a:latin typeface="Times New Roman"/>
              <a:cs typeface="Times New Roman"/>
            </a:endParaRPr>
          </a:p>
        </p:txBody>
      </p:sp>
      <p:sp>
        <p:nvSpPr>
          <p:cNvPr id="7" name="object 7"/>
          <p:cNvSpPr txBox="1"/>
          <p:nvPr/>
        </p:nvSpPr>
        <p:spPr>
          <a:xfrm>
            <a:off x="11296650" y="1363166"/>
            <a:ext cx="4381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r>
              <a:rPr sz="2400" spc="35" dirty="0">
                <a:latin typeface="Times New Roman"/>
                <a:cs typeface="Times New Roman"/>
              </a:rPr>
              <a:t> </a:t>
            </a:r>
            <a:r>
              <a:rPr sz="2400" spc="-25" dirty="0">
                <a:latin typeface="Times New Roman"/>
                <a:cs typeface="Times New Roman"/>
              </a:rPr>
              <a:t>In</a:t>
            </a:r>
            <a:endParaRPr sz="2400" dirty="0">
              <a:latin typeface="Times New Roman"/>
              <a:cs typeface="Times New Roman"/>
            </a:endParaRPr>
          </a:p>
        </p:txBody>
      </p:sp>
      <p:sp>
        <p:nvSpPr>
          <p:cNvPr id="8" name="object 8"/>
          <p:cNvSpPr txBox="1"/>
          <p:nvPr/>
        </p:nvSpPr>
        <p:spPr>
          <a:xfrm>
            <a:off x="670051" y="1729485"/>
            <a:ext cx="106597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other</a:t>
            </a:r>
            <a:r>
              <a:rPr sz="2400" spc="135" dirty="0">
                <a:latin typeface="Times New Roman"/>
                <a:cs typeface="Times New Roman"/>
              </a:rPr>
              <a:t> </a:t>
            </a:r>
            <a:r>
              <a:rPr sz="2400" dirty="0">
                <a:latin typeface="Times New Roman"/>
                <a:cs typeface="Times New Roman"/>
              </a:rPr>
              <a:t>words,</a:t>
            </a:r>
            <a:r>
              <a:rPr sz="2400" spc="140" dirty="0">
                <a:latin typeface="Times New Roman"/>
                <a:cs typeface="Times New Roman"/>
              </a:rPr>
              <a:t> </a:t>
            </a:r>
            <a:r>
              <a:rPr sz="2400" dirty="0">
                <a:latin typeface="Times New Roman"/>
                <a:cs typeface="Times New Roman"/>
              </a:rPr>
              <a:t>there</a:t>
            </a:r>
            <a:r>
              <a:rPr sz="2400" spc="140" dirty="0">
                <a:latin typeface="Times New Roman"/>
                <a:cs typeface="Times New Roman"/>
              </a:rPr>
              <a:t> </a:t>
            </a:r>
            <a:r>
              <a:rPr sz="2400" dirty="0">
                <a:latin typeface="Times New Roman"/>
                <a:cs typeface="Times New Roman"/>
              </a:rPr>
              <a:t>is</a:t>
            </a:r>
            <a:r>
              <a:rPr sz="2400" spc="125" dirty="0">
                <a:latin typeface="Times New Roman"/>
                <a:cs typeface="Times New Roman"/>
              </a:rPr>
              <a:t> </a:t>
            </a:r>
            <a:r>
              <a:rPr sz="2400" dirty="0">
                <a:latin typeface="Times New Roman"/>
                <a:cs typeface="Times New Roman"/>
              </a:rPr>
              <a:t>"no</a:t>
            </a:r>
            <a:r>
              <a:rPr sz="2400" spc="130" dirty="0">
                <a:latin typeface="Times New Roman"/>
                <a:cs typeface="Times New Roman"/>
              </a:rPr>
              <a:t> </a:t>
            </a:r>
            <a:r>
              <a:rPr sz="2400" dirty="0">
                <a:latin typeface="Times New Roman"/>
                <a:cs typeface="Times New Roman"/>
              </a:rPr>
              <a:t>free</a:t>
            </a:r>
            <a:r>
              <a:rPr sz="2400" spc="145" dirty="0">
                <a:latin typeface="Times New Roman"/>
                <a:cs typeface="Times New Roman"/>
              </a:rPr>
              <a:t> </a:t>
            </a:r>
            <a:r>
              <a:rPr sz="2400" dirty="0">
                <a:latin typeface="Times New Roman"/>
                <a:cs typeface="Times New Roman"/>
              </a:rPr>
              <a:t>lunch"</a:t>
            </a:r>
            <a:r>
              <a:rPr sz="2400" spc="120" dirty="0">
                <a:latin typeface="Times New Roman"/>
                <a:cs typeface="Times New Roman"/>
              </a:rPr>
              <a:t> </a:t>
            </a:r>
            <a:r>
              <a:rPr sz="2400" dirty="0">
                <a:latin typeface="Times New Roman"/>
                <a:cs typeface="Times New Roman"/>
              </a:rPr>
              <a:t>when</a:t>
            </a:r>
            <a:r>
              <a:rPr sz="2400" spc="135" dirty="0">
                <a:latin typeface="Times New Roman"/>
                <a:cs typeface="Times New Roman"/>
              </a:rPr>
              <a:t> </a:t>
            </a:r>
            <a:r>
              <a:rPr sz="2400" dirty="0">
                <a:latin typeface="Times New Roman"/>
                <a:cs typeface="Times New Roman"/>
              </a:rPr>
              <a:t>it</a:t>
            </a:r>
            <a:r>
              <a:rPr sz="2400" spc="145" dirty="0">
                <a:latin typeface="Times New Roman"/>
                <a:cs typeface="Times New Roman"/>
              </a:rPr>
              <a:t> </a:t>
            </a:r>
            <a:r>
              <a:rPr sz="2400" dirty="0">
                <a:latin typeface="Times New Roman"/>
                <a:cs typeface="Times New Roman"/>
              </a:rPr>
              <a:t>comes</a:t>
            </a:r>
            <a:r>
              <a:rPr sz="2400" spc="140" dirty="0">
                <a:latin typeface="Times New Roman"/>
                <a:cs typeface="Times New Roman"/>
              </a:rPr>
              <a:t> </a:t>
            </a:r>
            <a:r>
              <a:rPr sz="2400" dirty="0">
                <a:latin typeface="Times New Roman"/>
                <a:cs typeface="Times New Roman"/>
              </a:rPr>
              <a:t>to</a:t>
            </a:r>
            <a:r>
              <a:rPr sz="2400" spc="145" dirty="0">
                <a:latin typeface="Times New Roman"/>
                <a:cs typeface="Times New Roman"/>
              </a:rPr>
              <a:t> </a:t>
            </a:r>
            <a:r>
              <a:rPr sz="2400" dirty="0">
                <a:latin typeface="Times New Roman"/>
                <a:cs typeface="Times New Roman"/>
              </a:rPr>
              <a:t>machine</a:t>
            </a:r>
            <a:r>
              <a:rPr sz="2400" spc="135" dirty="0">
                <a:latin typeface="Times New Roman"/>
                <a:cs typeface="Times New Roman"/>
              </a:rPr>
              <a:t> </a:t>
            </a:r>
            <a:r>
              <a:rPr sz="2400" dirty="0">
                <a:latin typeface="Times New Roman"/>
                <a:cs typeface="Times New Roman"/>
              </a:rPr>
              <a:t>learning</a:t>
            </a:r>
            <a:r>
              <a:rPr sz="2400" spc="145" dirty="0">
                <a:latin typeface="Times New Roman"/>
                <a:cs typeface="Times New Roman"/>
              </a:rPr>
              <a:t> </a:t>
            </a:r>
            <a:r>
              <a:rPr sz="2400" dirty="0">
                <a:latin typeface="Times New Roman"/>
                <a:cs typeface="Times New Roman"/>
              </a:rPr>
              <a:t>algorithms</a:t>
            </a:r>
            <a:r>
              <a:rPr sz="2400" spc="140" dirty="0">
                <a:latin typeface="Times New Roman"/>
                <a:cs typeface="Times New Roman"/>
              </a:rPr>
              <a:t> </a:t>
            </a:r>
            <a:r>
              <a:rPr sz="2400" spc="-50" dirty="0">
                <a:latin typeface="Times New Roman"/>
                <a:cs typeface="Times New Roman"/>
              </a:rPr>
              <a:t>–</a:t>
            </a:r>
            <a:endParaRPr sz="2400">
              <a:latin typeface="Times New Roman"/>
              <a:cs typeface="Times New Roman"/>
            </a:endParaRPr>
          </a:p>
        </p:txBody>
      </p:sp>
      <p:sp>
        <p:nvSpPr>
          <p:cNvPr id="9" name="object 9"/>
          <p:cNvSpPr txBox="1"/>
          <p:nvPr/>
        </p:nvSpPr>
        <p:spPr>
          <a:xfrm>
            <a:off x="11411711" y="1779777"/>
            <a:ext cx="384175" cy="338455"/>
          </a:xfrm>
          <a:prstGeom prst="rect">
            <a:avLst/>
          </a:prstGeom>
          <a:solidFill>
            <a:srgbClr val="FFFF00"/>
          </a:solidFill>
        </p:spPr>
        <p:txBody>
          <a:bodyPr vert="horz" wrap="square" lIns="0" tIns="0" rIns="0" bIns="0" rtlCol="0">
            <a:spAutoFit/>
          </a:bodyPr>
          <a:lstStyle/>
          <a:p>
            <a:pPr marL="1270">
              <a:lnSpc>
                <a:spcPts val="2585"/>
              </a:lnSpc>
            </a:pPr>
            <a:r>
              <a:rPr sz="2400" spc="-25" dirty="0">
                <a:latin typeface="Times New Roman"/>
                <a:cs typeface="Times New Roman"/>
              </a:rPr>
              <a:t>no</a:t>
            </a:r>
            <a:endParaRPr sz="2400">
              <a:latin typeface="Times New Roman"/>
              <a:cs typeface="Times New Roman"/>
            </a:endParaRPr>
          </a:p>
        </p:txBody>
      </p:sp>
      <p:sp>
        <p:nvSpPr>
          <p:cNvPr id="10" name="object 10"/>
          <p:cNvSpPr txBox="1"/>
          <p:nvPr/>
        </p:nvSpPr>
        <p:spPr>
          <a:xfrm>
            <a:off x="682751" y="2145538"/>
            <a:ext cx="3059430" cy="338455"/>
          </a:xfrm>
          <a:prstGeom prst="rect">
            <a:avLst/>
          </a:prstGeom>
          <a:solidFill>
            <a:srgbClr val="FFFF00"/>
          </a:solidFill>
        </p:spPr>
        <p:txBody>
          <a:bodyPr vert="horz" wrap="square" lIns="0" tIns="0" rIns="0" bIns="0" rtlCol="0">
            <a:spAutoFit/>
          </a:bodyPr>
          <a:lstStyle/>
          <a:p>
            <a:pPr>
              <a:lnSpc>
                <a:spcPts val="2585"/>
              </a:lnSpc>
            </a:pPr>
            <a:r>
              <a:rPr sz="2400" spc="-10" dirty="0">
                <a:latin typeface="Times New Roman"/>
                <a:cs typeface="Times New Roman"/>
              </a:rPr>
              <a:t>one-</a:t>
            </a:r>
            <a:r>
              <a:rPr sz="2400" dirty="0">
                <a:latin typeface="Times New Roman"/>
                <a:cs typeface="Times New Roman"/>
              </a:rPr>
              <a:t>size-</a:t>
            </a:r>
            <a:r>
              <a:rPr sz="2400" spc="-10" dirty="0">
                <a:latin typeface="Times New Roman"/>
                <a:cs typeface="Times New Roman"/>
              </a:rPr>
              <a:t>fits-</a:t>
            </a:r>
            <a:r>
              <a:rPr sz="2400" dirty="0">
                <a:latin typeface="Times New Roman"/>
                <a:cs typeface="Times New Roman"/>
              </a:rPr>
              <a:t>all</a:t>
            </a:r>
            <a:r>
              <a:rPr sz="2400" spc="5" dirty="0">
                <a:latin typeface="Times New Roman"/>
                <a:cs typeface="Times New Roman"/>
              </a:rPr>
              <a:t> </a:t>
            </a:r>
            <a:r>
              <a:rPr sz="2400" spc="-10" dirty="0">
                <a:latin typeface="Times New Roman"/>
                <a:cs typeface="Times New Roman"/>
              </a:rPr>
              <a:t>solution.</a:t>
            </a:r>
            <a:endParaRPr sz="2400">
              <a:latin typeface="Times New Roman"/>
              <a:cs typeface="Times New Roman"/>
            </a:endParaRPr>
          </a:p>
        </p:txBody>
      </p:sp>
      <p:sp>
        <p:nvSpPr>
          <p:cNvPr id="11" name="object 11"/>
          <p:cNvSpPr txBox="1"/>
          <p:nvPr/>
        </p:nvSpPr>
        <p:spPr>
          <a:xfrm>
            <a:off x="840739" y="2767711"/>
            <a:ext cx="10893425" cy="3379470"/>
          </a:xfrm>
          <a:prstGeom prst="rect">
            <a:avLst/>
          </a:prstGeom>
        </p:spPr>
        <p:txBody>
          <a:bodyPr vert="horz" wrap="square" lIns="0" tIns="13335" rIns="0" bIns="0" rtlCol="0">
            <a:spAutoFit/>
          </a:bodyPr>
          <a:lstStyle/>
          <a:p>
            <a:pPr marL="295910" marR="5080" indent="-283845" algn="just">
              <a:lnSpc>
                <a:spcPct val="100000"/>
              </a:lnSpc>
              <a:spcBef>
                <a:spcPts val="105"/>
              </a:spcBef>
              <a:buFont typeface="Arial"/>
              <a:buChar char="•"/>
              <a:tabLst>
                <a:tab pos="299085" algn="l"/>
              </a:tabLst>
            </a:pPr>
            <a:r>
              <a:rPr sz="2000" dirty="0">
                <a:latin typeface="Times New Roman"/>
                <a:cs typeface="Times New Roman"/>
              </a:rPr>
              <a:t>This</a:t>
            </a:r>
            <a:r>
              <a:rPr sz="2000" spc="170" dirty="0">
                <a:latin typeface="Times New Roman"/>
                <a:cs typeface="Times New Roman"/>
              </a:rPr>
              <a:t> </a:t>
            </a:r>
            <a:r>
              <a:rPr sz="2000" dirty="0">
                <a:latin typeface="Times New Roman"/>
                <a:cs typeface="Times New Roman"/>
              </a:rPr>
              <a:t>concept</a:t>
            </a:r>
            <a:r>
              <a:rPr sz="2000" spc="165" dirty="0">
                <a:latin typeface="Times New Roman"/>
                <a:cs typeface="Times New Roman"/>
              </a:rPr>
              <a:t> </a:t>
            </a:r>
            <a:r>
              <a:rPr sz="2000" dirty="0">
                <a:latin typeface="Times New Roman"/>
                <a:cs typeface="Times New Roman"/>
              </a:rPr>
              <a:t>was</a:t>
            </a:r>
            <a:r>
              <a:rPr sz="2000" spc="180" dirty="0">
                <a:latin typeface="Times New Roman"/>
                <a:cs typeface="Times New Roman"/>
              </a:rPr>
              <a:t> </a:t>
            </a:r>
            <a:r>
              <a:rPr sz="2000" dirty="0">
                <a:latin typeface="Times New Roman"/>
                <a:cs typeface="Times New Roman"/>
              </a:rPr>
              <a:t>first</a:t>
            </a:r>
            <a:r>
              <a:rPr sz="2000" spc="170" dirty="0">
                <a:latin typeface="Times New Roman"/>
                <a:cs typeface="Times New Roman"/>
              </a:rPr>
              <a:t> </a:t>
            </a:r>
            <a:r>
              <a:rPr sz="2000" dirty="0">
                <a:latin typeface="Times New Roman"/>
                <a:cs typeface="Times New Roman"/>
              </a:rPr>
              <a:t>formalized</a:t>
            </a:r>
            <a:r>
              <a:rPr sz="2000" spc="190" dirty="0">
                <a:latin typeface="Times New Roman"/>
                <a:cs typeface="Times New Roman"/>
              </a:rPr>
              <a:t> </a:t>
            </a:r>
            <a:r>
              <a:rPr sz="2000" dirty="0">
                <a:latin typeface="Times New Roman"/>
                <a:cs typeface="Times New Roman"/>
              </a:rPr>
              <a:t>by</a:t>
            </a:r>
            <a:r>
              <a:rPr sz="2000" spc="170" dirty="0">
                <a:latin typeface="Times New Roman"/>
                <a:cs typeface="Times New Roman"/>
              </a:rPr>
              <a:t> </a:t>
            </a:r>
            <a:r>
              <a:rPr sz="2000" dirty="0">
                <a:latin typeface="Times New Roman"/>
                <a:cs typeface="Times New Roman"/>
              </a:rPr>
              <a:t>David</a:t>
            </a:r>
            <a:r>
              <a:rPr sz="2000" spc="180" dirty="0">
                <a:latin typeface="Times New Roman"/>
                <a:cs typeface="Times New Roman"/>
              </a:rPr>
              <a:t> </a:t>
            </a:r>
            <a:r>
              <a:rPr sz="2000" dirty="0">
                <a:latin typeface="Times New Roman"/>
                <a:cs typeface="Times New Roman"/>
              </a:rPr>
              <a:t>Wolpert</a:t>
            </a:r>
            <a:r>
              <a:rPr sz="2000" spc="180" dirty="0">
                <a:latin typeface="Times New Roman"/>
                <a:cs typeface="Times New Roman"/>
              </a:rPr>
              <a:t> </a:t>
            </a:r>
            <a:r>
              <a:rPr sz="2000" dirty="0">
                <a:latin typeface="Times New Roman"/>
                <a:cs typeface="Times New Roman"/>
              </a:rPr>
              <a:t>in</a:t>
            </a:r>
            <a:r>
              <a:rPr sz="2000" spc="180" dirty="0">
                <a:latin typeface="Times New Roman"/>
                <a:cs typeface="Times New Roman"/>
              </a:rPr>
              <a:t> </a:t>
            </a:r>
            <a:r>
              <a:rPr sz="2000" dirty="0">
                <a:latin typeface="Times New Roman"/>
                <a:cs typeface="Times New Roman"/>
              </a:rPr>
              <a:t>the</a:t>
            </a:r>
            <a:r>
              <a:rPr sz="2000" spc="195" dirty="0">
                <a:latin typeface="Times New Roman"/>
                <a:cs typeface="Times New Roman"/>
              </a:rPr>
              <a:t> </a:t>
            </a:r>
            <a:r>
              <a:rPr sz="2000" dirty="0">
                <a:latin typeface="Times New Roman"/>
                <a:cs typeface="Times New Roman"/>
              </a:rPr>
              <a:t>late</a:t>
            </a:r>
            <a:r>
              <a:rPr sz="2000" spc="175" dirty="0">
                <a:latin typeface="Times New Roman"/>
                <a:cs typeface="Times New Roman"/>
              </a:rPr>
              <a:t> </a:t>
            </a:r>
            <a:r>
              <a:rPr sz="2000" dirty="0">
                <a:latin typeface="Times New Roman"/>
                <a:cs typeface="Times New Roman"/>
              </a:rPr>
              <a:t>1990s.</a:t>
            </a:r>
            <a:r>
              <a:rPr sz="2000" spc="185" dirty="0">
                <a:latin typeface="Times New Roman"/>
                <a:cs typeface="Times New Roman"/>
              </a:rPr>
              <a:t> </a:t>
            </a:r>
            <a:r>
              <a:rPr sz="2000" dirty="0">
                <a:latin typeface="Times New Roman"/>
                <a:cs typeface="Times New Roman"/>
              </a:rPr>
              <a:t>The</a:t>
            </a:r>
            <a:r>
              <a:rPr sz="2000" spc="190" dirty="0">
                <a:latin typeface="Times New Roman"/>
                <a:cs typeface="Times New Roman"/>
              </a:rPr>
              <a:t> </a:t>
            </a:r>
            <a:r>
              <a:rPr sz="2000" dirty="0">
                <a:latin typeface="Times New Roman"/>
                <a:cs typeface="Times New Roman"/>
              </a:rPr>
              <a:t>theorem</a:t>
            </a:r>
            <a:r>
              <a:rPr sz="2000" spc="165" dirty="0">
                <a:latin typeface="Times New Roman"/>
                <a:cs typeface="Times New Roman"/>
              </a:rPr>
              <a:t> </a:t>
            </a:r>
            <a:r>
              <a:rPr sz="2000" dirty="0">
                <a:latin typeface="Times New Roman"/>
                <a:cs typeface="Times New Roman"/>
              </a:rPr>
              <a:t>essentially</a:t>
            </a:r>
            <a:r>
              <a:rPr sz="2000" spc="165" dirty="0">
                <a:latin typeface="Times New Roman"/>
                <a:cs typeface="Times New Roman"/>
              </a:rPr>
              <a:t> </a:t>
            </a:r>
            <a:r>
              <a:rPr sz="2000" spc="-10" dirty="0">
                <a:latin typeface="Times New Roman"/>
                <a:cs typeface="Times New Roman"/>
              </a:rPr>
              <a:t>states 	</a:t>
            </a:r>
            <a:r>
              <a:rPr sz="2000" dirty="0">
                <a:latin typeface="Times New Roman"/>
                <a:cs typeface="Times New Roman"/>
              </a:rPr>
              <a:t>that</a:t>
            </a:r>
            <a:r>
              <a:rPr sz="2000" spc="-2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performance</a:t>
            </a:r>
            <a:r>
              <a:rPr sz="2000" spc="-1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an</a:t>
            </a:r>
            <a:r>
              <a:rPr sz="2000" spc="-5" dirty="0">
                <a:latin typeface="Times New Roman"/>
                <a:cs typeface="Times New Roman"/>
              </a:rPr>
              <a:t> </a:t>
            </a:r>
            <a:r>
              <a:rPr sz="2000" dirty="0">
                <a:latin typeface="Times New Roman"/>
                <a:cs typeface="Times New Roman"/>
              </a:rPr>
              <a:t>algorithm</a:t>
            </a:r>
            <a:r>
              <a:rPr sz="2000" spc="-35" dirty="0">
                <a:latin typeface="Times New Roman"/>
                <a:cs typeface="Times New Roman"/>
              </a:rPr>
              <a:t> </a:t>
            </a:r>
            <a:r>
              <a:rPr sz="2000" dirty="0">
                <a:latin typeface="Times New Roman"/>
                <a:cs typeface="Times New Roman"/>
              </a:rPr>
              <a:t>on</a:t>
            </a:r>
            <a:r>
              <a:rPr sz="2000" spc="-10" dirty="0">
                <a:latin typeface="Times New Roman"/>
                <a:cs typeface="Times New Roman"/>
              </a:rPr>
              <a:t> </a:t>
            </a:r>
            <a:r>
              <a:rPr sz="2000" dirty="0">
                <a:latin typeface="Times New Roman"/>
                <a:cs typeface="Times New Roman"/>
              </a:rPr>
              <a:t>a</a:t>
            </a:r>
            <a:r>
              <a:rPr sz="2000" spc="-30" dirty="0">
                <a:latin typeface="Times New Roman"/>
                <a:cs typeface="Times New Roman"/>
              </a:rPr>
              <a:t> </a:t>
            </a:r>
            <a:r>
              <a:rPr sz="2000" dirty="0">
                <a:latin typeface="Times New Roman"/>
                <a:cs typeface="Times New Roman"/>
              </a:rPr>
              <a:t>particular</a:t>
            </a:r>
            <a:r>
              <a:rPr sz="2000" spc="-20" dirty="0">
                <a:latin typeface="Times New Roman"/>
                <a:cs typeface="Times New Roman"/>
              </a:rPr>
              <a:t> </a:t>
            </a:r>
            <a:r>
              <a:rPr sz="2000" dirty="0">
                <a:latin typeface="Times New Roman"/>
                <a:cs typeface="Times New Roman"/>
              </a:rPr>
              <a:t>problem</a:t>
            </a:r>
            <a:r>
              <a:rPr sz="2000" spc="-45"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dirty="0">
                <a:latin typeface="Times New Roman"/>
                <a:cs typeface="Times New Roman"/>
              </a:rPr>
              <a:t>dataset</a:t>
            </a:r>
            <a:r>
              <a:rPr sz="2000" spc="-30" dirty="0">
                <a:latin typeface="Times New Roman"/>
                <a:cs typeface="Times New Roman"/>
              </a:rPr>
              <a:t> </a:t>
            </a:r>
            <a:r>
              <a:rPr sz="2000" dirty="0">
                <a:latin typeface="Times New Roman"/>
                <a:cs typeface="Times New Roman"/>
              </a:rPr>
              <a:t>depends</a:t>
            </a:r>
            <a:r>
              <a:rPr sz="2000" spc="-20" dirty="0">
                <a:latin typeface="Times New Roman"/>
                <a:cs typeface="Times New Roman"/>
              </a:rPr>
              <a:t> </a:t>
            </a:r>
            <a:r>
              <a:rPr sz="2000" dirty="0">
                <a:latin typeface="Times New Roman"/>
                <a:cs typeface="Times New Roman"/>
              </a:rPr>
              <a:t>on</a:t>
            </a:r>
            <a:r>
              <a:rPr sz="2000" spc="-1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characteristics</a:t>
            </a:r>
            <a:r>
              <a:rPr sz="2000" spc="-20" dirty="0">
                <a:latin typeface="Times New Roman"/>
                <a:cs typeface="Times New Roman"/>
              </a:rPr>
              <a:t> </a:t>
            </a:r>
            <a:r>
              <a:rPr sz="2000" spc="-25" dirty="0">
                <a:latin typeface="Times New Roman"/>
                <a:cs typeface="Times New Roman"/>
              </a:rPr>
              <a:t>of 	</a:t>
            </a:r>
            <a:r>
              <a:rPr sz="2000" dirty="0">
                <a:latin typeface="Times New Roman"/>
                <a:cs typeface="Times New Roman"/>
              </a:rPr>
              <a:t>that</a:t>
            </a:r>
            <a:r>
              <a:rPr sz="2000" spc="50" dirty="0">
                <a:latin typeface="Times New Roman"/>
                <a:cs typeface="Times New Roman"/>
              </a:rPr>
              <a:t> </a:t>
            </a:r>
            <a:r>
              <a:rPr sz="2000" dirty="0">
                <a:latin typeface="Times New Roman"/>
                <a:cs typeface="Times New Roman"/>
              </a:rPr>
              <a:t>problem</a:t>
            </a:r>
            <a:r>
              <a:rPr sz="2000" spc="50" dirty="0">
                <a:latin typeface="Times New Roman"/>
                <a:cs typeface="Times New Roman"/>
              </a:rPr>
              <a:t> </a:t>
            </a:r>
            <a:r>
              <a:rPr sz="2000" dirty="0">
                <a:latin typeface="Times New Roman"/>
                <a:cs typeface="Times New Roman"/>
              </a:rPr>
              <a:t>or</a:t>
            </a:r>
            <a:r>
              <a:rPr sz="2000" spc="65" dirty="0">
                <a:latin typeface="Times New Roman"/>
                <a:cs typeface="Times New Roman"/>
              </a:rPr>
              <a:t> </a:t>
            </a:r>
            <a:r>
              <a:rPr sz="2000" dirty="0">
                <a:latin typeface="Times New Roman"/>
                <a:cs typeface="Times New Roman"/>
              </a:rPr>
              <a:t>dataset,</a:t>
            </a:r>
            <a:r>
              <a:rPr sz="2000" spc="60" dirty="0">
                <a:latin typeface="Times New Roman"/>
                <a:cs typeface="Times New Roman"/>
              </a:rPr>
              <a:t> </a:t>
            </a:r>
            <a:r>
              <a:rPr sz="2000" dirty="0">
                <a:latin typeface="Times New Roman"/>
                <a:cs typeface="Times New Roman"/>
              </a:rPr>
              <a:t>and</a:t>
            </a:r>
            <a:r>
              <a:rPr sz="2000" spc="75" dirty="0">
                <a:latin typeface="Times New Roman"/>
                <a:cs typeface="Times New Roman"/>
              </a:rPr>
              <a:t> </a:t>
            </a:r>
            <a:r>
              <a:rPr sz="2000" dirty="0">
                <a:latin typeface="Times New Roman"/>
                <a:cs typeface="Times New Roman"/>
              </a:rPr>
              <a:t>there</a:t>
            </a:r>
            <a:r>
              <a:rPr sz="2000" spc="75" dirty="0">
                <a:latin typeface="Times New Roman"/>
                <a:cs typeface="Times New Roman"/>
              </a:rPr>
              <a:t> </a:t>
            </a:r>
            <a:r>
              <a:rPr sz="2000" dirty="0">
                <a:latin typeface="Times New Roman"/>
                <a:cs typeface="Times New Roman"/>
              </a:rPr>
              <a:t>is</a:t>
            </a:r>
            <a:r>
              <a:rPr sz="2000" spc="60" dirty="0">
                <a:latin typeface="Times New Roman"/>
                <a:cs typeface="Times New Roman"/>
              </a:rPr>
              <a:t> </a:t>
            </a:r>
            <a:r>
              <a:rPr sz="2000" dirty="0">
                <a:latin typeface="Times New Roman"/>
                <a:cs typeface="Times New Roman"/>
              </a:rPr>
              <a:t>no</a:t>
            </a:r>
            <a:r>
              <a:rPr sz="2000" spc="65" dirty="0">
                <a:latin typeface="Times New Roman"/>
                <a:cs typeface="Times New Roman"/>
              </a:rPr>
              <a:t> </a:t>
            </a:r>
            <a:r>
              <a:rPr sz="2000" dirty="0">
                <a:latin typeface="Times New Roman"/>
                <a:cs typeface="Times New Roman"/>
              </a:rPr>
              <a:t>algorithm</a:t>
            </a:r>
            <a:r>
              <a:rPr sz="2000" spc="55" dirty="0">
                <a:latin typeface="Times New Roman"/>
                <a:cs typeface="Times New Roman"/>
              </a:rPr>
              <a:t> </a:t>
            </a:r>
            <a:r>
              <a:rPr sz="2000" dirty="0">
                <a:latin typeface="Times New Roman"/>
                <a:cs typeface="Times New Roman"/>
              </a:rPr>
              <a:t>that</a:t>
            </a:r>
            <a:r>
              <a:rPr sz="2000" spc="55" dirty="0">
                <a:latin typeface="Times New Roman"/>
                <a:cs typeface="Times New Roman"/>
              </a:rPr>
              <a:t> </a:t>
            </a:r>
            <a:r>
              <a:rPr sz="2000" dirty="0">
                <a:latin typeface="Times New Roman"/>
                <a:cs typeface="Times New Roman"/>
              </a:rPr>
              <a:t>is</a:t>
            </a:r>
            <a:r>
              <a:rPr sz="2000" spc="60" dirty="0">
                <a:latin typeface="Times New Roman"/>
                <a:cs typeface="Times New Roman"/>
              </a:rPr>
              <a:t> </a:t>
            </a:r>
            <a:r>
              <a:rPr sz="2000" dirty="0">
                <a:latin typeface="Times New Roman"/>
                <a:cs typeface="Times New Roman"/>
              </a:rPr>
              <a:t>superior</a:t>
            </a:r>
            <a:r>
              <a:rPr sz="2000" spc="50" dirty="0">
                <a:latin typeface="Times New Roman"/>
                <a:cs typeface="Times New Roman"/>
              </a:rPr>
              <a:t> </a:t>
            </a:r>
            <a:r>
              <a:rPr sz="2000" dirty="0">
                <a:latin typeface="Times New Roman"/>
                <a:cs typeface="Times New Roman"/>
              </a:rPr>
              <a:t>for</a:t>
            </a:r>
            <a:r>
              <a:rPr sz="2000" spc="55" dirty="0">
                <a:latin typeface="Times New Roman"/>
                <a:cs typeface="Times New Roman"/>
              </a:rPr>
              <a:t> </a:t>
            </a:r>
            <a:r>
              <a:rPr sz="2000" dirty="0">
                <a:latin typeface="Times New Roman"/>
                <a:cs typeface="Times New Roman"/>
              </a:rPr>
              <a:t>all</a:t>
            </a:r>
            <a:r>
              <a:rPr sz="2000" spc="55" dirty="0">
                <a:latin typeface="Times New Roman"/>
                <a:cs typeface="Times New Roman"/>
              </a:rPr>
              <a:t> </a:t>
            </a:r>
            <a:r>
              <a:rPr sz="2000" dirty="0">
                <a:latin typeface="Times New Roman"/>
                <a:cs typeface="Times New Roman"/>
              </a:rPr>
              <a:t>possible</a:t>
            </a:r>
            <a:r>
              <a:rPr sz="2000" spc="55" dirty="0">
                <a:latin typeface="Times New Roman"/>
                <a:cs typeface="Times New Roman"/>
              </a:rPr>
              <a:t> </a:t>
            </a:r>
            <a:r>
              <a:rPr sz="2000" dirty="0">
                <a:latin typeface="Times New Roman"/>
                <a:cs typeface="Times New Roman"/>
              </a:rPr>
              <a:t>scenarios.</a:t>
            </a:r>
            <a:r>
              <a:rPr sz="2000" spc="50" dirty="0">
                <a:latin typeface="Times New Roman"/>
                <a:cs typeface="Times New Roman"/>
              </a:rPr>
              <a:t> </a:t>
            </a:r>
            <a:r>
              <a:rPr sz="2000" dirty="0">
                <a:latin typeface="Times New Roman"/>
                <a:cs typeface="Times New Roman"/>
              </a:rPr>
              <a:t>In</a:t>
            </a:r>
            <a:r>
              <a:rPr sz="2000" spc="65" dirty="0">
                <a:latin typeface="Times New Roman"/>
                <a:cs typeface="Times New Roman"/>
              </a:rPr>
              <a:t> </a:t>
            </a:r>
            <a:r>
              <a:rPr sz="2000" spc="-10" dirty="0">
                <a:latin typeface="Times New Roman"/>
                <a:cs typeface="Times New Roman"/>
              </a:rPr>
              <a:t>practical 	</a:t>
            </a:r>
            <a:r>
              <a:rPr sz="2000" dirty="0">
                <a:latin typeface="Times New Roman"/>
                <a:cs typeface="Times New Roman"/>
              </a:rPr>
              <a:t>terms,</a:t>
            </a:r>
            <a:r>
              <a:rPr sz="2000" spc="-5" dirty="0">
                <a:latin typeface="Times New Roman"/>
                <a:cs typeface="Times New Roman"/>
              </a:rPr>
              <a:t> </a:t>
            </a:r>
            <a:r>
              <a:rPr sz="2000" dirty="0">
                <a:latin typeface="Times New Roman"/>
                <a:cs typeface="Times New Roman"/>
              </a:rPr>
              <a:t>it</a:t>
            </a:r>
            <a:r>
              <a:rPr sz="2000" spc="-10" dirty="0">
                <a:latin typeface="Times New Roman"/>
                <a:cs typeface="Times New Roman"/>
              </a:rPr>
              <a:t> </a:t>
            </a:r>
            <a:r>
              <a:rPr sz="2000" dirty="0">
                <a:latin typeface="Times New Roman"/>
                <a:cs typeface="Times New Roman"/>
              </a:rPr>
              <a:t>means</a:t>
            </a:r>
            <a:r>
              <a:rPr sz="2000" spc="-10" dirty="0">
                <a:latin typeface="Times New Roman"/>
                <a:cs typeface="Times New Roman"/>
              </a:rPr>
              <a:t> </a:t>
            </a:r>
            <a:r>
              <a:rPr sz="2000" dirty="0">
                <a:latin typeface="Times New Roman"/>
                <a:cs typeface="Times New Roman"/>
              </a:rPr>
              <a:t>that</a:t>
            </a:r>
            <a:r>
              <a:rPr sz="2000" spc="-20" dirty="0">
                <a:latin typeface="Times New Roman"/>
                <a:cs typeface="Times New Roman"/>
              </a:rPr>
              <a:t> </a:t>
            </a:r>
            <a:r>
              <a:rPr sz="2000" dirty="0">
                <a:latin typeface="Times New Roman"/>
                <a:cs typeface="Times New Roman"/>
              </a:rPr>
              <a:t>different</a:t>
            </a:r>
            <a:r>
              <a:rPr sz="2000" spc="-15" dirty="0">
                <a:latin typeface="Times New Roman"/>
                <a:cs typeface="Times New Roman"/>
              </a:rPr>
              <a:t> </a:t>
            </a:r>
            <a:r>
              <a:rPr sz="2000" dirty="0">
                <a:latin typeface="Times New Roman"/>
                <a:cs typeface="Times New Roman"/>
              </a:rPr>
              <a:t>machine learning algorithms</a:t>
            </a:r>
            <a:r>
              <a:rPr sz="2000" spc="-15" dirty="0">
                <a:latin typeface="Times New Roman"/>
                <a:cs typeface="Times New Roman"/>
              </a:rPr>
              <a:t> </a:t>
            </a:r>
            <a:r>
              <a:rPr sz="2000" dirty="0">
                <a:latin typeface="Times New Roman"/>
                <a:cs typeface="Times New Roman"/>
              </a:rPr>
              <a:t>may</a:t>
            </a:r>
            <a:r>
              <a:rPr sz="2000" spc="-10" dirty="0">
                <a:latin typeface="Times New Roman"/>
                <a:cs typeface="Times New Roman"/>
              </a:rPr>
              <a:t> </a:t>
            </a:r>
            <a:r>
              <a:rPr sz="2000" dirty="0">
                <a:latin typeface="Times New Roman"/>
                <a:cs typeface="Times New Roman"/>
              </a:rPr>
              <a:t>excel</a:t>
            </a:r>
            <a:r>
              <a:rPr sz="2000" spc="-5" dirty="0">
                <a:latin typeface="Times New Roman"/>
                <a:cs typeface="Times New Roman"/>
              </a:rPr>
              <a:t> </a:t>
            </a:r>
            <a:r>
              <a:rPr sz="2000" dirty="0">
                <a:latin typeface="Times New Roman"/>
                <a:cs typeface="Times New Roman"/>
              </a:rPr>
              <a:t>in</a:t>
            </a:r>
            <a:r>
              <a:rPr sz="2000" spc="-20" dirty="0">
                <a:latin typeface="Times New Roman"/>
                <a:cs typeface="Times New Roman"/>
              </a:rPr>
              <a:t> </a:t>
            </a:r>
            <a:r>
              <a:rPr sz="2000" dirty="0">
                <a:latin typeface="Times New Roman"/>
                <a:cs typeface="Times New Roman"/>
              </a:rPr>
              <a:t>different</a:t>
            </a:r>
            <a:r>
              <a:rPr sz="2000" spc="-10" dirty="0">
                <a:latin typeface="Times New Roman"/>
                <a:cs typeface="Times New Roman"/>
              </a:rPr>
              <a:t> </a:t>
            </a:r>
            <a:r>
              <a:rPr sz="2000" dirty="0">
                <a:latin typeface="Times New Roman"/>
                <a:cs typeface="Times New Roman"/>
              </a:rPr>
              <a:t>types</a:t>
            </a:r>
            <a:r>
              <a:rPr sz="2000" spc="-10"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problems,</a:t>
            </a:r>
            <a:r>
              <a:rPr sz="2000" spc="-10" dirty="0">
                <a:latin typeface="Times New Roman"/>
                <a:cs typeface="Times New Roman"/>
              </a:rPr>
              <a:t> </a:t>
            </a:r>
            <a:r>
              <a:rPr sz="2000" spc="-25" dirty="0">
                <a:latin typeface="Times New Roman"/>
                <a:cs typeface="Times New Roman"/>
              </a:rPr>
              <a:t>and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choice</a:t>
            </a:r>
            <a:r>
              <a:rPr sz="2000" spc="-2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algorithm</a:t>
            </a:r>
            <a:r>
              <a:rPr sz="2000" spc="-40" dirty="0">
                <a:latin typeface="Times New Roman"/>
                <a:cs typeface="Times New Roman"/>
              </a:rPr>
              <a:t> </a:t>
            </a:r>
            <a:r>
              <a:rPr sz="2000" dirty="0">
                <a:latin typeface="Times New Roman"/>
                <a:cs typeface="Times New Roman"/>
              </a:rPr>
              <a:t>should</a:t>
            </a:r>
            <a:r>
              <a:rPr sz="2000" spc="-45" dirty="0">
                <a:latin typeface="Times New Roman"/>
                <a:cs typeface="Times New Roman"/>
              </a:rPr>
              <a:t> </a:t>
            </a:r>
            <a:r>
              <a:rPr sz="2000" dirty="0">
                <a:latin typeface="Times New Roman"/>
                <a:cs typeface="Times New Roman"/>
              </a:rPr>
              <a:t>be</a:t>
            </a:r>
            <a:r>
              <a:rPr sz="2000" spc="-15" dirty="0">
                <a:latin typeface="Times New Roman"/>
                <a:cs typeface="Times New Roman"/>
              </a:rPr>
              <a:t> </a:t>
            </a:r>
            <a:r>
              <a:rPr sz="2000" dirty="0">
                <a:latin typeface="Times New Roman"/>
                <a:cs typeface="Times New Roman"/>
              </a:rPr>
              <a:t>guided</a:t>
            </a:r>
            <a:r>
              <a:rPr sz="2000" spc="-30" dirty="0">
                <a:latin typeface="Times New Roman"/>
                <a:cs typeface="Times New Roman"/>
              </a:rPr>
              <a:t> </a:t>
            </a:r>
            <a:r>
              <a:rPr sz="2000" dirty="0">
                <a:latin typeface="Times New Roman"/>
                <a:cs typeface="Times New Roman"/>
              </a:rPr>
              <a:t>by</a:t>
            </a:r>
            <a:r>
              <a:rPr sz="2000" spc="-2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specific</a:t>
            </a:r>
            <a:r>
              <a:rPr sz="2000" spc="-40" dirty="0">
                <a:latin typeface="Times New Roman"/>
                <a:cs typeface="Times New Roman"/>
              </a:rPr>
              <a:t> </a:t>
            </a:r>
            <a:r>
              <a:rPr sz="2000" dirty="0">
                <a:latin typeface="Times New Roman"/>
                <a:cs typeface="Times New Roman"/>
              </a:rPr>
              <a:t>nature</a:t>
            </a:r>
            <a:r>
              <a:rPr sz="2000" spc="-30"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problem</a:t>
            </a:r>
            <a:r>
              <a:rPr sz="2000" spc="-40" dirty="0">
                <a:latin typeface="Times New Roman"/>
                <a:cs typeface="Times New Roman"/>
              </a:rPr>
              <a:t> </a:t>
            </a:r>
            <a:r>
              <a:rPr sz="2000" dirty="0">
                <a:latin typeface="Times New Roman"/>
                <a:cs typeface="Times New Roman"/>
              </a:rPr>
              <a:t>you</a:t>
            </a:r>
            <a:r>
              <a:rPr sz="2000" spc="-5"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trying</a:t>
            </a:r>
            <a:r>
              <a:rPr sz="2000" spc="-35"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spc="-10" dirty="0">
                <a:latin typeface="Times New Roman"/>
                <a:cs typeface="Times New Roman"/>
              </a:rPr>
              <a:t>solve.</a:t>
            </a:r>
            <a:endParaRPr sz="2000">
              <a:latin typeface="Times New Roman"/>
              <a:cs typeface="Times New Roman"/>
            </a:endParaRPr>
          </a:p>
          <a:p>
            <a:pPr>
              <a:lnSpc>
                <a:spcPct val="100000"/>
              </a:lnSpc>
              <a:spcBef>
                <a:spcPts val="100"/>
              </a:spcBef>
              <a:buFont typeface="Arial"/>
              <a:buChar char="•"/>
            </a:pPr>
            <a:endParaRPr sz="2000">
              <a:latin typeface="Times New Roman"/>
              <a:cs typeface="Times New Roman"/>
            </a:endParaRPr>
          </a:p>
          <a:p>
            <a:pPr marL="295910" marR="5080" indent="-283845" algn="just">
              <a:lnSpc>
                <a:spcPct val="100000"/>
              </a:lnSpc>
              <a:buFont typeface="Arial"/>
              <a:buChar char="•"/>
              <a:tabLst>
                <a:tab pos="299085" algn="l"/>
              </a:tabLst>
            </a:pPr>
            <a:r>
              <a:rPr sz="2000" dirty="0">
                <a:latin typeface="Times New Roman"/>
                <a:cs typeface="Times New Roman"/>
              </a:rPr>
              <a:t>The</a:t>
            </a:r>
            <a:r>
              <a:rPr sz="2000" spc="425" dirty="0">
                <a:latin typeface="Times New Roman"/>
                <a:cs typeface="Times New Roman"/>
              </a:rPr>
              <a:t> </a:t>
            </a:r>
            <a:r>
              <a:rPr sz="2000" dirty="0">
                <a:latin typeface="Times New Roman"/>
                <a:cs typeface="Times New Roman"/>
              </a:rPr>
              <a:t>name</a:t>
            </a:r>
            <a:r>
              <a:rPr sz="2000" spc="430" dirty="0">
                <a:latin typeface="Times New Roman"/>
                <a:cs typeface="Times New Roman"/>
              </a:rPr>
              <a:t> </a:t>
            </a:r>
            <a:r>
              <a:rPr sz="2000" dirty="0">
                <a:latin typeface="Times New Roman"/>
                <a:cs typeface="Times New Roman"/>
              </a:rPr>
              <a:t>"No</a:t>
            </a:r>
            <a:r>
              <a:rPr sz="2000" spc="440" dirty="0">
                <a:latin typeface="Times New Roman"/>
                <a:cs typeface="Times New Roman"/>
              </a:rPr>
              <a:t> </a:t>
            </a:r>
            <a:r>
              <a:rPr sz="2000" dirty="0">
                <a:latin typeface="Times New Roman"/>
                <a:cs typeface="Times New Roman"/>
              </a:rPr>
              <a:t>Free</a:t>
            </a:r>
            <a:r>
              <a:rPr sz="2000" spc="425" dirty="0">
                <a:latin typeface="Times New Roman"/>
                <a:cs typeface="Times New Roman"/>
              </a:rPr>
              <a:t> </a:t>
            </a:r>
            <a:r>
              <a:rPr sz="2000" dirty="0">
                <a:latin typeface="Times New Roman"/>
                <a:cs typeface="Times New Roman"/>
              </a:rPr>
              <a:t>Lunch"</a:t>
            </a:r>
            <a:r>
              <a:rPr sz="2000" spc="430" dirty="0">
                <a:latin typeface="Times New Roman"/>
                <a:cs typeface="Times New Roman"/>
              </a:rPr>
              <a:t> </a:t>
            </a:r>
            <a:r>
              <a:rPr sz="2000" dirty="0">
                <a:latin typeface="Times New Roman"/>
                <a:cs typeface="Times New Roman"/>
              </a:rPr>
              <a:t>is</a:t>
            </a:r>
            <a:r>
              <a:rPr sz="2000" spc="430" dirty="0">
                <a:latin typeface="Times New Roman"/>
                <a:cs typeface="Times New Roman"/>
              </a:rPr>
              <a:t> </a:t>
            </a:r>
            <a:r>
              <a:rPr sz="2000" dirty="0">
                <a:latin typeface="Times New Roman"/>
                <a:cs typeface="Times New Roman"/>
              </a:rPr>
              <a:t>a</a:t>
            </a:r>
            <a:r>
              <a:rPr sz="2000" spc="425" dirty="0">
                <a:latin typeface="Times New Roman"/>
                <a:cs typeface="Times New Roman"/>
              </a:rPr>
              <a:t> </a:t>
            </a:r>
            <a:r>
              <a:rPr sz="2000" dirty="0">
                <a:latin typeface="Times New Roman"/>
                <a:cs typeface="Times New Roman"/>
              </a:rPr>
              <a:t>metaphorical</a:t>
            </a:r>
            <a:r>
              <a:rPr sz="2000" spc="425" dirty="0">
                <a:latin typeface="Times New Roman"/>
                <a:cs typeface="Times New Roman"/>
              </a:rPr>
              <a:t> </a:t>
            </a:r>
            <a:r>
              <a:rPr sz="2000" dirty="0">
                <a:latin typeface="Times New Roman"/>
                <a:cs typeface="Times New Roman"/>
              </a:rPr>
              <a:t>way</a:t>
            </a:r>
            <a:r>
              <a:rPr sz="2000" spc="420" dirty="0">
                <a:latin typeface="Times New Roman"/>
                <a:cs typeface="Times New Roman"/>
              </a:rPr>
              <a:t> </a:t>
            </a:r>
            <a:r>
              <a:rPr sz="2000" dirty="0">
                <a:latin typeface="Times New Roman"/>
                <a:cs typeface="Times New Roman"/>
              </a:rPr>
              <a:t>of</a:t>
            </a:r>
            <a:r>
              <a:rPr sz="2000" spc="425" dirty="0">
                <a:latin typeface="Times New Roman"/>
                <a:cs typeface="Times New Roman"/>
              </a:rPr>
              <a:t> </a:t>
            </a:r>
            <a:r>
              <a:rPr sz="2000" dirty="0">
                <a:latin typeface="Times New Roman"/>
                <a:cs typeface="Times New Roman"/>
              </a:rPr>
              <a:t>emphasizing</a:t>
            </a:r>
            <a:r>
              <a:rPr sz="2000" spc="415" dirty="0">
                <a:latin typeface="Times New Roman"/>
                <a:cs typeface="Times New Roman"/>
              </a:rPr>
              <a:t> </a:t>
            </a:r>
            <a:r>
              <a:rPr sz="2000" dirty="0">
                <a:latin typeface="Times New Roman"/>
                <a:cs typeface="Times New Roman"/>
              </a:rPr>
              <a:t>that</a:t>
            </a:r>
            <a:r>
              <a:rPr sz="2000" spc="425" dirty="0">
                <a:latin typeface="Times New Roman"/>
                <a:cs typeface="Times New Roman"/>
              </a:rPr>
              <a:t> </a:t>
            </a:r>
            <a:r>
              <a:rPr sz="2000" dirty="0">
                <a:latin typeface="Times New Roman"/>
                <a:cs typeface="Times New Roman"/>
              </a:rPr>
              <a:t>there</a:t>
            </a:r>
            <a:r>
              <a:rPr sz="2000" spc="430" dirty="0">
                <a:latin typeface="Times New Roman"/>
                <a:cs typeface="Times New Roman"/>
              </a:rPr>
              <a:t> </a:t>
            </a:r>
            <a:r>
              <a:rPr sz="2000" dirty="0">
                <a:latin typeface="Times New Roman"/>
                <a:cs typeface="Times New Roman"/>
              </a:rPr>
              <a:t>are</a:t>
            </a:r>
            <a:r>
              <a:rPr sz="2000" spc="420" dirty="0">
                <a:latin typeface="Times New Roman"/>
                <a:cs typeface="Times New Roman"/>
              </a:rPr>
              <a:t> </a:t>
            </a:r>
            <a:r>
              <a:rPr sz="2000" dirty="0">
                <a:latin typeface="Times New Roman"/>
                <a:cs typeface="Times New Roman"/>
              </a:rPr>
              <a:t>no</a:t>
            </a:r>
            <a:r>
              <a:rPr sz="2000" spc="420" dirty="0">
                <a:latin typeface="Times New Roman"/>
                <a:cs typeface="Times New Roman"/>
              </a:rPr>
              <a:t> </a:t>
            </a:r>
            <a:r>
              <a:rPr sz="2000" dirty="0">
                <a:latin typeface="Times New Roman"/>
                <a:cs typeface="Times New Roman"/>
              </a:rPr>
              <a:t>shortcuts</a:t>
            </a:r>
            <a:r>
              <a:rPr sz="2000" spc="420" dirty="0">
                <a:latin typeface="Times New Roman"/>
                <a:cs typeface="Times New Roman"/>
              </a:rPr>
              <a:t> </a:t>
            </a:r>
            <a:r>
              <a:rPr sz="2000" spc="-25" dirty="0">
                <a:latin typeface="Times New Roman"/>
                <a:cs typeface="Times New Roman"/>
              </a:rPr>
              <a:t>or 	</a:t>
            </a:r>
            <a:r>
              <a:rPr sz="2000" dirty="0">
                <a:latin typeface="Times New Roman"/>
                <a:cs typeface="Times New Roman"/>
              </a:rPr>
              <a:t>guarantees</a:t>
            </a:r>
            <a:r>
              <a:rPr sz="2000" spc="305" dirty="0">
                <a:latin typeface="Times New Roman"/>
                <a:cs typeface="Times New Roman"/>
              </a:rPr>
              <a:t> </a:t>
            </a:r>
            <a:r>
              <a:rPr sz="2000" dirty="0">
                <a:latin typeface="Times New Roman"/>
                <a:cs typeface="Times New Roman"/>
              </a:rPr>
              <a:t>of</a:t>
            </a:r>
            <a:r>
              <a:rPr sz="2000" spc="315" dirty="0">
                <a:latin typeface="Times New Roman"/>
                <a:cs typeface="Times New Roman"/>
              </a:rPr>
              <a:t> </a:t>
            </a:r>
            <a:r>
              <a:rPr sz="2000" dirty="0">
                <a:latin typeface="Times New Roman"/>
                <a:cs typeface="Times New Roman"/>
              </a:rPr>
              <a:t>superior</a:t>
            </a:r>
            <a:r>
              <a:rPr sz="2000" spc="325" dirty="0">
                <a:latin typeface="Times New Roman"/>
                <a:cs typeface="Times New Roman"/>
              </a:rPr>
              <a:t> </a:t>
            </a:r>
            <a:r>
              <a:rPr sz="2000" dirty="0">
                <a:latin typeface="Times New Roman"/>
                <a:cs typeface="Times New Roman"/>
              </a:rPr>
              <a:t>performance</a:t>
            </a:r>
            <a:r>
              <a:rPr sz="2000" spc="335" dirty="0">
                <a:latin typeface="Times New Roman"/>
                <a:cs typeface="Times New Roman"/>
              </a:rPr>
              <a:t> </a:t>
            </a:r>
            <a:r>
              <a:rPr sz="2000" dirty="0">
                <a:latin typeface="Times New Roman"/>
                <a:cs typeface="Times New Roman"/>
              </a:rPr>
              <a:t>without</a:t>
            </a:r>
            <a:r>
              <a:rPr sz="2000" spc="315" dirty="0">
                <a:latin typeface="Times New Roman"/>
                <a:cs typeface="Times New Roman"/>
              </a:rPr>
              <a:t> </a:t>
            </a:r>
            <a:r>
              <a:rPr sz="2000" dirty="0">
                <a:latin typeface="Times New Roman"/>
                <a:cs typeface="Times New Roman"/>
              </a:rPr>
              <a:t>considering</a:t>
            </a:r>
            <a:r>
              <a:rPr sz="2000" spc="325" dirty="0">
                <a:latin typeface="Times New Roman"/>
                <a:cs typeface="Times New Roman"/>
              </a:rPr>
              <a:t> </a:t>
            </a:r>
            <a:r>
              <a:rPr sz="2000" dirty="0">
                <a:latin typeface="Times New Roman"/>
                <a:cs typeface="Times New Roman"/>
              </a:rPr>
              <a:t>the</a:t>
            </a:r>
            <a:r>
              <a:rPr sz="2000" spc="320" dirty="0">
                <a:latin typeface="Times New Roman"/>
                <a:cs typeface="Times New Roman"/>
              </a:rPr>
              <a:t> </a:t>
            </a:r>
            <a:r>
              <a:rPr sz="2000" dirty="0">
                <a:latin typeface="Times New Roman"/>
                <a:cs typeface="Times New Roman"/>
              </a:rPr>
              <a:t>specifics</a:t>
            </a:r>
            <a:r>
              <a:rPr sz="2000" spc="320" dirty="0">
                <a:latin typeface="Times New Roman"/>
                <a:cs typeface="Times New Roman"/>
              </a:rPr>
              <a:t> </a:t>
            </a:r>
            <a:r>
              <a:rPr sz="2000" dirty="0">
                <a:latin typeface="Times New Roman"/>
                <a:cs typeface="Times New Roman"/>
              </a:rPr>
              <a:t>of</a:t>
            </a:r>
            <a:r>
              <a:rPr sz="2000" spc="315" dirty="0">
                <a:latin typeface="Times New Roman"/>
                <a:cs typeface="Times New Roman"/>
              </a:rPr>
              <a:t> </a:t>
            </a:r>
            <a:r>
              <a:rPr sz="2000" dirty="0">
                <a:latin typeface="Times New Roman"/>
                <a:cs typeface="Times New Roman"/>
              </a:rPr>
              <a:t>the</a:t>
            </a:r>
            <a:r>
              <a:rPr sz="2000" spc="310" dirty="0">
                <a:latin typeface="Times New Roman"/>
                <a:cs typeface="Times New Roman"/>
              </a:rPr>
              <a:t> </a:t>
            </a:r>
            <a:r>
              <a:rPr sz="2000" dirty="0">
                <a:latin typeface="Times New Roman"/>
                <a:cs typeface="Times New Roman"/>
              </a:rPr>
              <a:t>problem</a:t>
            </a:r>
            <a:r>
              <a:rPr sz="2000" spc="300" dirty="0">
                <a:latin typeface="Times New Roman"/>
                <a:cs typeface="Times New Roman"/>
              </a:rPr>
              <a:t> </a:t>
            </a:r>
            <a:r>
              <a:rPr sz="2000" dirty="0">
                <a:latin typeface="Times New Roman"/>
                <a:cs typeface="Times New Roman"/>
              </a:rPr>
              <a:t>at</a:t>
            </a:r>
            <a:r>
              <a:rPr sz="2000" spc="325" dirty="0">
                <a:latin typeface="Times New Roman"/>
                <a:cs typeface="Times New Roman"/>
              </a:rPr>
              <a:t> </a:t>
            </a:r>
            <a:r>
              <a:rPr sz="2000" dirty="0">
                <a:latin typeface="Times New Roman"/>
                <a:cs typeface="Times New Roman"/>
              </a:rPr>
              <a:t>hand.</a:t>
            </a:r>
            <a:r>
              <a:rPr sz="2000" spc="315" dirty="0">
                <a:latin typeface="Times New Roman"/>
                <a:cs typeface="Times New Roman"/>
              </a:rPr>
              <a:t> </a:t>
            </a:r>
            <a:r>
              <a:rPr sz="2000" dirty="0">
                <a:latin typeface="Times New Roman"/>
                <a:cs typeface="Times New Roman"/>
              </a:rPr>
              <a:t>It's</a:t>
            </a:r>
            <a:r>
              <a:rPr sz="2000" spc="330" dirty="0">
                <a:latin typeface="Times New Roman"/>
                <a:cs typeface="Times New Roman"/>
              </a:rPr>
              <a:t> </a:t>
            </a:r>
            <a:r>
              <a:rPr sz="2000" spc="-50" dirty="0">
                <a:latin typeface="Times New Roman"/>
                <a:cs typeface="Times New Roman"/>
              </a:rPr>
              <a:t>a 	</a:t>
            </a:r>
            <a:r>
              <a:rPr sz="2000" dirty="0">
                <a:latin typeface="Times New Roman"/>
                <a:cs typeface="Times New Roman"/>
              </a:rPr>
              <a:t>reminder</a:t>
            </a:r>
            <a:r>
              <a:rPr sz="2000" spc="110" dirty="0">
                <a:latin typeface="Times New Roman"/>
                <a:cs typeface="Times New Roman"/>
              </a:rPr>
              <a:t>  </a:t>
            </a:r>
            <a:r>
              <a:rPr sz="2000" dirty="0">
                <a:latin typeface="Times New Roman"/>
                <a:cs typeface="Times New Roman"/>
              </a:rPr>
              <a:t>that</a:t>
            </a:r>
            <a:r>
              <a:rPr sz="2000" spc="105" dirty="0">
                <a:latin typeface="Times New Roman"/>
                <a:cs typeface="Times New Roman"/>
              </a:rPr>
              <a:t>  </a:t>
            </a:r>
            <a:r>
              <a:rPr sz="2000" dirty="0">
                <a:latin typeface="Times New Roman"/>
                <a:cs typeface="Times New Roman"/>
              </a:rPr>
              <a:t>in</a:t>
            </a:r>
            <a:r>
              <a:rPr sz="2000" spc="114" dirty="0">
                <a:latin typeface="Times New Roman"/>
                <a:cs typeface="Times New Roman"/>
              </a:rPr>
              <a:t>  </a:t>
            </a:r>
            <a:r>
              <a:rPr sz="2000" dirty="0">
                <a:latin typeface="Times New Roman"/>
                <a:cs typeface="Times New Roman"/>
              </a:rPr>
              <a:t>machine</a:t>
            </a:r>
            <a:r>
              <a:rPr sz="2000" spc="110" dirty="0">
                <a:latin typeface="Times New Roman"/>
                <a:cs typeface="Times New Roman"/>
              </a:rPr>
              <a:t>  </a:t>
            </a:r>
            <a:r>
              <a:rPr sz="2000" dirty="0">
                <a:latin typeface="Times New Roman"/>
                <a:cs typeface="Times New Roman"/>
              </a:rPr>
              <a:t>learning,</a:t>
            </a:r>
            <a:r>
              <a:rPr sz="2000" spc="110" dirty="0">
                <a:latin typeface="Times New Roman"/>
                <a:cs typeface="Times New Roman"/>
              </a:rPr>
              <a:t>  </a:t>
            </a:r>
            <a:r>
              <a:rPr sz="2000" dirty="0">
                <a:latin typeface="Times New Roman"/>
                <a:cs typeface="Times New Roman"/>
              </a:rPr>
              <a:t>you</a:t>
            </a:r>
            <a:r>
              <a:rPr sz="2000" spc="114" dirty="0">
                <a:latin typeface="Times New Roman"/>
                <a:cs typeface="Times New Roman"/>
              </a:rPr>
              <a:t>  </a:t>
            </a:r>
            <a:r>
              <a:rPr sz="2000" dirty="0">
                <a:latin typeface="Times New Roman"/>
                <a:cs typeface="Times New Roman"/>
              </a:rPr>
              <a:t>often</a:t>
            </a:r>
            <a:r>
              <a:rPr sz="2000" spc="110" dirty="0">
                <a:latin typeface="Times New Roman"/>
                <a:cs typeface="Times New Roman"/>
              </a:rPr>
              <a:t>  </a:t>
            </a:r>
            <a:r>
              <a:rPr sz="2000" dirty="0">
                <a:latin typeface="Times New Roman"/>
                <a:cs typeface="Times New Roman"/>
              </a:rPr>
              <a:t>have</a:t>
            </a:r>
            <a:r>
              <a:rPr sz="2000" spc="110" dirty="0">
                <a:latin typeface="Times New Roman"/>
                <a:cs typeface="Times New Roman"/>
              </a:rPr>
              <a:t>  </a:t>
            </a:r>
            <a:r>
              <a:rPr sz="2000" dirty="0">
                <a:latin typeface="Times New Roman"/>
                <a:cs typeface="Times New Roman"/>
              </a:rPr>
              <a:t>to</a:t>
            </a:r>
            <a:r>
              <a:rPr sz="2000" spc="114" dirty="0">
                <a:latin typeface="Times New Roman"/>
                <a:cs typeface="Times New Roman"/>
              </a:rPr>
              <a:t>  </a:t>
            </a:r>
            <a:r>
              <a:rPr sz="2000" dirty="0">
                <a:latin typeface="Times New Roman"/>
                <a:cs typeface="Times New Roman"/>
              </a:rPr>
              <a:t>make</a:t>
            </a:r>
            <a:r>
              <a:rPr sz="2000" spc="110" dirty="0">
                <a:latin typeface="Times New Roman"/>
                <a:cs typeface="Times New Roman"/>
              </a:rPr>
              <a:t>  </a:t>
            </a:r>
            <a:r>
              <a:rPr sz="2000" dirty="0">
                <a:latin typeface="Times New Roman"/>
                <a:cs typeface="Times New Roman"/>
              </a:rPr>
              <a:t>informed</a:t>
            </a:r>
            <a:r>
              <a:rPr sz="2000" spc="114" dirty="0">
                <a:latin typeface="Times New Roman"/>
                <a:cs typeface="Times New Roman"/>
              </a:rPr>
              <a:t>  </a:t>
            </a:r>
            <a:r>
              <a:rPr sz="2000" dirty="0">
                <a:latin typeface="Times New Roman"/>
                <a:cs typeface="Times New Roman"/>
              </a:rPr>
              <a:t>choices</a:t>
            </a:r>
            <a:r>
              <a:rPr sz="2000" spc="110" dirty="0">
                <a:latin typeface="Times New Roman"/>
                <a:cs typeface="Times New Roman"/>
              </a:rPr>
              <a:t>  </a:t>
            </a:r>
            <a:r>
              <a:rPr sz="2000" dirty="0">
                <a:latin typeface="Times New Roman"/>
                <a:cs typeface="Times New Roman"/>
              </a:rPr>
              <a:t>based</a:t>
            </a:r>
            <a:r>
              <a:rPr sz="2000" spc="114" dirty="0">
                <a:latin typeface="Times New Roman"/>
                <a:cs typeface="Times New Roman"/>
              </a:rPr>
              <a:t>  </a:t>
            </a:r>
            <a:r>
              <a:rPr sz="2000" dirty="0">
                <a:latin typeface="Times New Roman"/>
                <a:cs typeface="Times New Roman"/>
              </a:rPr>
              <a:t>on</a:t>
            </a:r>
            <a:r>
              <a:rPr sz="2000" spc="114" dirty="0">
                <a:latin typeface="Times New Roman"/>
                <a:cs typeface="Times New Roman"/>
              </a:rPr>
              <a:t>  </a:t>
            </a:r>
            <a:r>
              <a:rPr sz="2000" spc="-20" dirty="0">
                <a:latin typeface="Times New Roman"/>
                <a:cs typeface="Times New Roman"/>
              </a:rPr>
              <a:t>your 	</a:t>
            </a:r>
            <a:r>
              <a:rPr sz="2000" dirty="0">
                <a:latin typeface="Times New Roman"/>
                <a:cs typeface="Times New Roman"/>
              </a:rPr>
              <a:t>understanding</a:t>
            </a:r>
            <a:r>
              <a:rPr sz="2000" spc="225" dirty="0">
                <a:latin typeface="Times New Roman"/>
                <a:cs typeface="Times New Roman"/>
              </a:rPr>
              <a:t> </a:t>
            </a:r>
            <a:r>
              <a:rPr sz="2000" dirty="0">
                <a:latin typeface="Times New Roman"/>
                <a:cs typeface="Times New Roman"/>
              </a:rPr>
              <a:t>of</a:t>
            </a:r>
            <a:r>
              <a:rPr sz="2000" spc="254" dirty="0">
                <a:latin typeface="Times New Roman"/>
                <a:cs typeface="Times New Roman"/>
              </a:rPr>
              <a:t> </a:t>
            </a:r>
            <a:r>
              <a:rPr sz="2000" dirty="0">
                <a:latin typeface="Times New Roman"/>
                <a:cs typeface="Times New Roman"/>
              </a:rPr>
              <a:t>the</a:t>
            </a:r>
            <a:r>
              <a:rPr sz="2000" spc="250" dirty="0">
                <a:latin typeface="Times New Roman"/>
                <a:cs typeface="Times New Roman"/>
              </a:rPr>
              <a:t> </a:t>
            </a:r>
            <a:r>
              <a:rPr sz="2000" dirty="0">
                <a:latin typeface="Times New Roman"/>
                <a:cs typeface="Times New Roman"/>
              </a:rPr>
              <a:t>data</a:t>
            </a:r>
            <a:r>
              <a:rPr sz="2000" spc="265" dirty="0">
                <a:latin typeface="Times New Roman"/>
                <a:cs typeface="Times New Roman"/>
              </a:rPr>
              <a:t> </a:t>
            </a:r>
            <a:r>
              <a:rPr sz="2000" dirty="0">
                <a:latin typeface="Times New Roman"/>
                <a:cs typeface="Times New Roman"/>
              </a:rPr>
              <a:t>and</a:t>
            </a:r>
            <a:r>
              <a:rPr sz="2000" spc="250" dirty="0">
                <a:latin typeface="Times New Roman"/>
                <a:cs typeface="Times New Roman"/>
              </a:rPr>
              <a:t> </a:t>
            </a:r>
            <a:r>
              <a:rPr sz="2000" dirty="0">
                <a:latin typeface="Times New Roman"/>
                <a:cs typeface="Times New Roman"/>
              </a:rPr>
              <a:t>problem</a:t>
            </a:r>
            <a:r>
              <a:rPr sz="2000" spc="235" dirty="0">
                <a:latin typeface="Times New Roman"/>
                <a:cs typeface="Times New Roman"/>
              </a:rPr>
              <a:t> </a:t>
            </a:r>
            <a:r>
              <a:rPr sz="2000" dirty="0">
                <a:latin typeface="Times New Roman"/>
                <a:cs typeface="Times New Roman"/>
              </a:rPr>
              <a:t>domain,</a:t>
            </a:r>
            <a:r>
              <a:rPr sz="2000" spc="275" dirty="0">
                <a:latin typeface="Times New Roman"/>
                <a:cs typeface="Times New Roman"/>
              </a:rPr>
              <a:t> </a:t>
            </a:r>
            <a:r>
              <a:rPr sz="2000" dirty="0">
                <a:latin typeface="Times New Roman"/>
                <a:cs typeface="Times New Roman"/>
              </a:rPr>
              <a:t>and</a:t>
            </a:r>
            <a:r>
              <a:rPr sz="2000" spc="265" dirty="0">
                <a:latin typeface="Times New Roman"/>
                <a:cs typeface="Times New Roman"/>
              </a:rPr>
              <a:t> </a:t>
            </a:r>
            <a:r>
              <a:rPr sz="2000" dirty="0">
                <a:latin typeface="Times New Roman"/>
                <a:cs typeface="Times New Roman"/>
              </a:rPr>
              <a:t>there</a:t>
            </a:r>
            <a:r>
              <a:rPr sz="2000" spc="265" dirty="0">
                <a:latin typeface="Times New Roman"/>
                <a:cs typeface="Times New Roman"/>
              </a:rPr>
              <a:t> </a:t>
            </a:r>
            <a:r>
              <a:rPr sz="2000" dirty="0">
                <a:latin typeface="Times New Roman"/>
                <a:cs typeface="Times New Roman"/>
              </a:rPr>
              <a:t>is</a:t>
            </a:r>
            <a:r>
              <a:rPr sz="2000" spc="245" dirty="0">
                <a:latin typeface="Times New Roman"/>
                <a:cs typeface="Times New Roman"/>
              </a:rPr>
              <a:t> </a:t>
            </a:r>
            <a:r>
              <a:rPr sz="2000" dirty="0">
                <a:latin typeface="Times New Roman"/>
                <a:cs typeface="Times New Roman"/>
              </a:rPr>
              <a:t>no</a:t>
            </a:r>
            <a:r>
              <a:rPr sz="2000" spc="254" dirty="0">
                <a:latin typeface="Times New Roman"/>
                <a:cs typeface="Times New Roman"/>
              </a:rPr>
              <a:t> </a:t>
            </a:r>
            <a:r>
              <a:rPr sz="2000" dirty="0">
                <a:latin typeface="Times New Roman"/>
                <a:cs typeface="Times New Roman"/>
              </a:rPr>
              <a:t>universal</a:t>
            </a:r>
            <a:r>
              <a:rPr sz="2000" spc="260" dirty="0">
                <a:latin typeface="Times New Roman"/>
                <a:cs typeface="Times New Roman"/>
              </a:rPr>
              <a:t> </a:t>
            </a:r>
            <a:r>
              <a:rPr sz="2000" dirty="0">
                <a:latin typeface="Times New Roman"/>
                <a:cs typeface="Times New Roman"/>
              </a:rPr>
              <a:t>algorithm</a:t>
            </a:r>
            <a:r>
              <a:rPr sz="2000" spc="235" dirty="0">
                <a:latin typeface="Times New Roman"/>
                <a:cs typeface="Times New Roman"/>
              </a:rPr>
              <a:t> </a:t>
            </a:r>
            <a:r>
              <a:rPr sz="2000" dirty="0">
                <a:latin typeface="Times New Roman"/>
                <a:cs typeface="Times New Roman"/>
              </a:rPr>
              <a:t>that</a:t>
            </a:r>
            <a:r>
              <a:rPr sz="2000" spc="265" dirty="0">
                <a:latin typeface="Times New Roman"/>
                <a:cs typeface="Times New Roman"/>
              </a:rPr>
              <a:t> </a:t>
            </a:r>
            <a:r>
              <a:rPr sz="2000" dirty="0">
                <a:latin typeface="Times New Roman"/>
                <a:cs typeface="Times New Roman"/>
              </a:rPr>
              <a:t>will</a:t>
            </a:r>
            <a:r>
              <a:rPr sz="2000" spc="250" dirty="0">
                <a:latin typeface="Times New Roman"/>
                <a:cs typeface="Times New Roman"/>
              </a:rPr>
              <a:t> </a:t>
            </a:r>
            <a:r>
              <a:rPr sz="2000" spc="-10" dirty="0">
                <a:latin typeface="Times New Roman"/>
                <a:cs typeface="Times New Roman"/>
              </a:rPr>
              <a:t>always 	</a:t>
            </a:r>
            <a:r>
              <a:rPr sz="2000" dirty="0">
                <a:latin typeface="Times New Roman"/>
                <a:cs typeface="Times New Roman"/>
              </a:rPr>
              <a:t>provide</a:t>
            </a:r>
            <a:r>
              <a:rPr sz="2000" spc="-4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best</a:t>
            </a:r>
            <a:r>
              <a:rPr sz="2000" spc="-20" dirty="0">
                <a:latin typeface="Times New Roman"/>
                <a:cs typeface="Times New Roman"/>
              </a:rPr>
              <a:t> </a:t>
            </a:r>
            <a:r>
              <a:rPr sz="2000" spc="-10" dirty="0">
                <a:latin typeface="Times New Roman"/>
                <a:cs typeface="Times New Roman"/>
              </a:rPr>
              <a:t>results.</a:t>
            </a:r>
            <a:endParaRPr sz="20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8044" rIns="0" bIns="0" rtlCol="0">
            <a:spAutoFit/>
          </a:bodyPr>
          <a:lstStyle/>
          <a:p>
            <a:pPr marL="53340">
              <a:lnSpc>
                <a:spcPct val="100000"/>
              </a:lnSpc>
              <a:spcBef>
                <a:spcPts val="100"/>
              </a:spcBef>
            </a:pPr>
            <a:r>
              <a:rPr b="1" dirty="0">
                <a:latin typeface="Georgia"/>
                <a:cs typeface="Georgia"/>
              </a:rPr>
              <a:t>Why</a:t>
            </a:r>
            <a:r>
              <a:rPr b="1" spc="-65" dirty="0">
                <a:latin typeface="Georgia"/>
                <a:cs typeface="Georgia"/>
              </a:rPr>
              <a:t> </a:t>
            </a:r>
            <a:r>
              <a:rPr b="1" dirty="0">
                <a:latin typeface="Georgia"/>
                <a:cs typeface="Georgia"/>
              </a:rPr>
              <a:t>do</a:t>
            </a:r>
            <a:r>
              <a:rPr b="1" spc="-45" dirty="0">
                <a:latin typeface="Georgia"/>
                <a:cs typeface="Georgia"/>
              </a:rPr>
              <a:t> </a:t>
            </a:r>
            <a:r>
              <a:rPr b="1" dirty="0">
                <a:latin typeface="Georgia"/>
                <a:cs typeface="Georgia"/>
              </a:rPr>
              <a:t>we</a:t>
            </a:r>
            <a:r>
              <a:rPr b="1" spc="-50" dirty="0">
                <a:latin typeface="Georgia"/>
                <a:cs typeface="Georgia"/>
              </a:rPr>
              <a:t> </a:t>
            </a:r>
            <a:r>
              <a:rPr b="1" dirty="0">
                <a:latin typeface="Georgia"/>
                <a:cs typeface="Georgia"/>
              </a:rPr>
              <a:t>Need</a:t>
            </a:r>
            <a:r>
              <a:rPr b="1" spc="-80" dirty="0">
                <a:latin typeface="Georgia"/>
                <a:cs typeface="Georgia"/>
              </a:rPr>
              <a:t> </a:t>
            </a:r>
            <a:r>
              <a:rPr b="1" dirty="0">
                <a:latin typeface="Georgia"/>
                <a:cs typeface="Georgia"/>
              </a:rPr>
              <a:t>Evaluation</a:t>
            </a:r>
            <a:r>
              <a:rPr b="1" spc="-45" dirty="0">
                <a:latin typeface="Georgia"/>
                <a:cs typeface="Georgia"/>
              </a:rPr>
              <a:t> </a:t>
            </a:r>
            <a:r>
              <a:rPr b="1" spc="-10" dirty="0">
                <a:latin typeface="Georgia"/>
                <a:cs typeface="Georgia"/>
              </a:rPr>
              <a:t>Metrics?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3670">
              <a:lnSpc>
                <a:spcPts val="1810"/>
              </a:lnSpc>
            </a:pPr>
            <a:fld id="{81D60167-4931-47E6-BA6A-407CBD079E47}" type="slidenum">
              <a:rPr spc="-50" dirty="0"/>
              <a:t>4</a:t>
            </a:fld>
            <a:endParaRPr spc="-50" dirty="0"/>
          </a:p>
        </p:txBody>
      </p:sp>
      <p:sp>
        <p:nvSpPr>
          <p:cNvPr id="3" name="object 3"/>
          <p:cNvSpPr txBox="1"/>
          <p:nvPr/>
        </p:nvSpPr>
        <p:spPr>
          <a:xfrm>
            <a:off x="840739" y="1004061"/>
            <a:ext cx="10664190" cy="5147310"/>
          </a:xfrm>
          <a:prstGeom prst="rect">
            <a:avLst/>
          </a:prstGeom>
        </p:spPr>
        <p:txBody>
          <a:bodyPr vert="horz" wrap="square" lIns="0" tIns="12700" rIns="0" bIns="0" rtlCol="0">
            <a:spAutoFit/>
          </a:bodyPr>
          <a:lstStyle/>
          <a:p>
            <a:pPr marL="297180" marR="6350" indent="-285115" algn="just">
              <a:lnSpc>
                <a:spcPct val="100000"/>
              </a:lnSpc>
              <a:spcBef>
                <a:spcPts val="100"/>
              </a:spcBef>
              <a:buFont typeface="Arial"/>
              <a:buChar char="•"/>
              <a:tabLst>
                <a:tab pos="299085" algn="l"/>
              </a:tabLst>
            </a:pPr>
            <a:r>
              <a:rPr sz="2400" spc="-10" dirty="0">
                <a:latin typeface="Carlito"/>
                <a:cs typeface="Carlito"/>
              </a:rPr>
              <a:t>Evaluation</a:t>
            </a:r>
            <a:r>
              <a:rPr sz="2400" spc="-40" dirty="0">
                <a:latin typeface="Carlito"/>
                <a:cs typeface="Carlito"/>
              </a:rPr>
              <a:t> </a:t>
            </a:r>
            <a:r>
              <a:rPr sz="2400" dirty="0">
                <a:latin typeface="Carlito"/>
                <a:cs typeface="Carlito"/>
              </a:rPr>
              <a:t>metrics</a:t>
            </a:r>
            <a:r>
              <a:rPr sz="2400" spc="-45" dirty="0">
                <a:latin typeface="Carlito"/>
                <a:cs typeface="Carlito"/>
              </a:rPr>
              <a:t> </a:t>
            </a:r>
            <a:r>
              <a:rPr sz="2400" dirty="0">
                <a:latin typeface="Carlito"/>
                <a:cs typeface="Carlito"/>
              </a:rPr>
              <a:t>can</a:t>
            </a:r>
            <a:r>
              <a:rPr sz="2400" spc="-40" dirty="0">
                <a:latin typeface="Carlito"/>
                <a:cs typeface="Carlito"/>
              </a:rPr>
              <a:t> </a:t>
            </a:r>
            <a:r>
              <a:rPr sz="2400" dirty="0">
                <a:latin typeface="Carlito"/>
                <a:cs typeface="Carlito"/>
              </a:rPr>
              <a:t>help</a:t>
            </a:r>
            <a:r>
              <a:rPr sz="2400" spc="-40" dirty="0">
                <a:latin typeface="Carlito"/>
                <a:cs typeface="Carlito"/>
              </a:rPr>
              <a:t> </a:t>
            </a:r>
            <a:r>
              <a:rPr sz="2400" dirty="0">
                <a:latin typeface="Carlito"/>
                <a:cs typeface="Carlito"/>
              </a:rPr>
              <a:t>you</a:t>
            </a:r>
            <a:r>
              <a:rPr sz="2400" spc="-45" dirty="0">
                <a:latin typeface="Carlito"/>
                <a:cs typeface="Carlito"/>
              </a:rPr>
              <a:t> </a:t>
            </a:r>
            <a:r>
              <a:rPr sz="2400" dirty="0">
                <a:latin typeface="Carlito"/>
                <a:cs typeface="Carlito"/>
              </a:rPr>
              <a:t>assess</a:t>
            </a:r>
            <a:r>
              <a:rPr sz="2400" spc="-45" dirty="0">
                <a:latin typeface="Carlito"/>
                <a:cs typeface="Carlito"/>
              </a:rPr>
              <a:t> </a:t>
            </a:r>
            <a:r>
              <a:rPr sz="2400" dirty="0">
                <a:latin typeface="Carlito"/>
                <a:cs typeface="Carlito"/>
              </a:rPr>
              <a:t>your</a:t>
            </a:r>
            <a:r>
              <a:rPr sz="2400" spc="-45" dirty="0">
                <a:latin typeface="Carlito"/>
                <a:cs typeface="Carlito"/>
              </a:rPr>
              <a:t> </a:t>
            </a:r>
            <a:r>
              <a:rPr sz="2400" spc="-10" dirty="0">
                <a:latin typeface="Carlito"/>
                <a:cs typeface="Carlito"/>
              </a:rPr>
              <a:t>model’s</a:t>
            </a:r>
            <a:r>
              <a:rPr sz="2400" spc="-50" dirty="0">
                <a:latin typeface="Carlito"/>
                <a:cs typeface="Carlito"/>
              </a:rPr>
              <a:t> </a:t>
            </a:r>
            <a:r>
              <a:rPr sz="2400" dirty="0">
                <a:latin typeface="Carlito"/>
                <a:cs typeface="Carlito"/>
              </a:rPr>
              <a:t>performance,</a:t>
            </a:r>
            <a:r>
              <a:rPr sz="2400" spc="-55" dirty="0">
                <a:latin typeface="Carlito"/>
                <a:cs typeface="Carlito"/>
              </a:rPr>
              <a:t> </a:t>
            </a:r>
            <a:r>
              <a:rPr sz="2400" dirty="0">
                <a:latin typeface="Carlito"/>
                <a:cs typeface="Carlito"/>
              </a:rPr>
              <a:t>monitor</a:t>
            </a:r>
            <a:r>
              <a:rPr sz="2400" spc="-40" dirty="0">
                <a:latin typeface="Carlito"/>
                <a:cs typeface="Carlito"/>
              </a:rPr>
              <a:t> </a:t>
            </a:r>
            <a:r>
              <a:rPr sz="2400" dirty="0">
                <a:latin typeface="Carlito"/>
                <a:cs typeface="Carlito"/>
              </a:rPr>
              <a:t>your</a:t>
            </a:r>
            <a:r>
              <a:rPr sz="2400" spc="-50" dirty="0">
                <a:latin typeface="Carlito"/>
                <a:cs typeface="Carlito"/>
              </a:rPr>
              <a:t> </a:t>
            </a:r>
            <a:r>
              <a:rPr sz="2400" spc="-25" dirty="0">
                <a:latin typeface="Carlito"/>
                <a:cs typeface="Carlito"/>
              </a:rPr>
              <a:t>ML 	</a:t>
            </a:r>
            <a:r>
              <a:rPr sz="2400" spc="-10" dirty="0">
                <a:latin typeface="Carlito"/>
                <a:cs typeface="Carlito"/>
              </a:rPr>
              <a:t>system</a:t>
            </a:r>
            <a:r>
              <a:rPr sz="2400" spc="-65" dirty="0">
                <a:latin typeface="Carlito"/>
                <a:cs typeface="Carlito"/>
              </a:rPr>
              <a:t> </a:t>
            </a:r>
            <a:r>
              <a:rPr sz="2400" dirty="0">
                <a:latin typeface="Carlito"/>
                <a:cs typeface="Carlito"/>
              </a:rPr>
              <a:t>in</a:t>
            </a:r>
            <a:r>
              <a:rPr sz="2400" spc="-50" dirty="0">
                <a:latin typeface="Carlito"/>
                <a:cs typeface="Carlito"/>
              </a:rPr>
              <a:t> </a:t>
            </a:r>
            <a:r>
              <a:rPr sz="2400" dirty="0">
                <a:latin typeface="Carlito"/>
                <a:cs typeface="Carlito"/>
              </a:rPr>
              <a:t>production,</a:t>
            </a:r>
            <a:r>
              <a:rPr sz="2400" spc="-65" dirty="0">
                <a:latin typeface="Carlito"/>
                <a:cs typeface="Carlito"/>
              </a:rPr>
              <a:t> </a:t>
            </a:r>
            <a:r>
              <a:rPr sz="2400" dirty="0">
                <a:latin typeface="Carlito"/>
                <a:cs typeface="Carlito"/>
              </a:rPr>
              <a:t>and</a:t>
            </a:r>
            <a:r>
              <a:rPr sz="2400" spc="-45" dirty="0">
                <a:latin typeface="Carlito"/>
                <a:cs typeface="Carlito"/>
              </a:rPr>
              <a:t> </a:t>
            </a:r>
            <a:r>
              <a:rPr sz="2400" dirty="0">
                <a:latin typeface="Carlito"/>
                <a:cs typeface="Carlito"/>
              </a:rPr>
              <a:t>control</a:t>
            </a:r>
            <a:r>
              <a:rPr sz="2400" spc="-55" dirty="0">
                <a:latin typeface="Carlito"/>
                <a:cs typeface="Carlito"/>
              </a:rPr>
              <a:t> </a:t>
            </a:r>
            <a:r>
              <a:rPr sz="2400" dirty="0">
                <a:latin typeface="Carlito"/>
                <a:cs typeface="Carlito"/>
              </a:rPr>
              <a:t>your</a:t>
            </a:r>
            <a:r>
              <a:rPr sz="2400" spc="-55" dirty="0">
                <a:latin typeface="Carlito"/>
                <a:cs typeface="Carlito"/>
              </a:rPr>
              <a:t> </a:t>
            </a:r>
            <a:r>
              <a:rPr sz="2400" dirty="0">
                <a:latin typeface="Carlito"/>
                <a:cs typeface="Carlito"/>
              </a:rPr>
              <a:t>model</a:t>
            </a:r>
            <a:r>
              <a:rPr sz="2400" spc="-65" dirty="0">
                <a:latin typeface="Carlito"/>
                <a:cs typeface="Carlito"/>
              </a:rPr>
              <a:t> </a:t>
            </a:r>
            <a:r>
              <a:rPr sz="2400" dirty="0">
                <a:latin typeface="Carlito"/>
                <a:cs typeface="Carlito"/>
              </a:rPr>
              <a:t>to</a:t>
            </a:r>
            <a:r>
              <a:rPr sz="2400" spc="-50" dirty="0">
                <a:latin typeface="Carlito"/>
                <a:cs typeface="Carlito"/>
              </a:rPr>
              <a:t> </a:t>
            </a:r>
            <a:r>
              <a:rPr sz="2400" dirty="0">
                <a:latin typeface="Carlito"/>
                <a:cs typeface="Carlito"/>
              </a:rPr>
              <a:t>fit</a:t>
            </a:r>
            <a:r>
              <a:rPr sz="2400" spc="-50" dirty="0">
                <a:latin typeface="Carlito"/>
                <a:cs typeface="Carlito"/>
              </a:rPr>
              <a:t> </a:t>
            </a:r>
            <a:r>
              <a:rPr sz="2400" dirty="0">
                <a:latin typeface="Carlito"/>
                <a:cs typeface="Carlito"/>
              </a:rPr>
              <a:t>your</a:t>
            </a:r>
            <a:r>
              <a:rPr sz="2400" spc="-55" dirty="0">
                <a:latin typeface="Carlito"/>
                <a:cs typeface="Carlito"/>
              </a:rPr>
              <a:t> </a:t>
            </a:r>
            <a:r>
              <a:rPr sz="2400" dirty="0">
                <a:latin typeface="Carlito"/>
                <a:cs typeface="Carlito"/>
              </a:rPr>
              <a:t>business</a:t>
            </a:r>
            <a:r>
              <a:rPr sz="2400" spc="-30" dirty="0">
                <a:latin typeface="Carlito"/>
                <a:cs typeface="Carlito"/>
              </a:rPr>
              <a:t> </a:t>
            </a:r>
            <a:r>
              <a:rPr sz="2400" spc="-10" dirty="0">
                <a:latin typeface="Carlito"/>
                <a:cs typeface="Carlito"/>
              </a:rPr>
              <a:t>needs.</a:t>
            </a:r>
            <a:endParaRPr sz="2400">
              <a:latin typeface="Carlito"/>
              <a:cs typeface="Carlito"/>
            </a:endParaRPr>
          </a:p>
          <a:p>
            <a:pPr marL="297180" marR="5080" indent="-285115" algn="just">
              <a:lnSpc>
                <a:spcPct val="100000"/>
              </a:lnSpc>
              <a:spcBef>
                <a:spcPts val="2880"/>
              </a:spcBef>
              <a:buFont typeface="Arial"/>
              <a:buChar char="•"/>
              <a:tabLst>
                <a:tab pos="299085" algn="l"/>
              </a:tabLst>
            </a:pPr>
            <a:r>
              <a:rPr sz="2400" dirty="0">
                <a:latin typeface="Carlito"/>
                <a:cs typeface="Carlito"/>
              </a:rPr>
              <a:t>Our</a:t>
            </a:r>
            <a:r>
              <a:rPr sz="2400" spc="-30" dirty="0">
                <a:latin typeface="Carlito"/>
                <a:cs typeface="Carlito"/>
              </a:rPr>
              <a:t> </a:t>
            </a:r>
            <a:r>
              <a:rPr sz="2400" dirty="0">
                <a:latin typeface="Carlito"/>
                <a:cs typeface="Carlito"/>
              </a:rPr>
              <a:t>goal</a:t>
            </a:r>
            <a:r>
              <a:rPr sz="2400" spc="-30" dirty="0">
                <a:latin typeface="Carlito"/>
                <a:cs typeface="Carlito"/>
              </a:rPr>
              <a:t> </a:t>
            </a:r>
            <a:r>
              <a:rPr sz="2400" dirty="0">
                <a:latin typeface="Carlito"/>
                <a:cs typeface="Carlito"/>
              </a:rPr>
              <a:t>is</a:t>
            </a:r>
            <a:r>
              <a:rPr sz="2400" spc="-30" dirty="0">
                <a:latin typeface="Carlito"/>
                <a:cs typeface="Carlito"/>
              </a:rPr>
              <a:t> </a:t>
            </a:r>
            <a:r>
              <a:rPr sz="2400" dirty="0">
                <a:latin typeface="Carlito"/>
                <a:cs typeface="Carlito"/>
              </a:rPr>
              <a:t>to</a:t>
            </a:r>
            <a:r>
              <a:rPr sz="2400" spc="-35" dirty="0">
                <a:latin typeface="Carlito"/>
                <a:cs typeface="Carlito"/>
              </a:rPr>
              <a:t> </a:t>
            </a:r>
            <a:r>
              <a:rPr sz="2400" dirty="0">
                <a:latin typeface="Carlito"/>
                <a:cs typeface="Carlito"/>
              </a:rPr>
              <a:t>create</a:t>
            </a:r>
            <a:r>
              <a:rPr sz="2400" spc="-20" dirty="0">
                <a:latin typeface="Carlito"/>
                <a:cs typeface="Carlito"/>
              </a:rPr>
              <a:t> </a:t>
            </a:r>
            <a:r>
              <a:rPr sz="2400" dirty="0">
                <a:latin typeface="Carlito"/>
                <a:cs typeface="Carlito"/>
              </a:rPr>
              <a:t>and</a:t>
            </a:r>
            <a:r>
              <a:rPr sz="2400" spc="-40" dirty="0">
                <a:latin typeface="Carlito"/>
                <a:cs typeface="Carlito"/>
              </a:rPr>
              <a:t> </a:t>
            </a:r>
            <a:r>
              <a:rPr sz="2400" dirty="0">
                <a:latin typeface="Carlito"/>
                <a:cs typeface="Carlito"/>
              </a:rPr>
              <a:t>select</a:t>
            </a:r>
            <a:r>
              <a:rPr sz="2400" spc="-35" dirty="0">
                <a:latin typeface="Carlito"/>
                <a:cs typeface="Carlito"/>
              </a:rPr>
              <a:t> </a:t>
            </a:r>
            <a:r>
              <a:rPr sz="2400" dirty="0">
                <a:latin typeface="Carlito"/>
                <a:cs typeface="Carlito"/>
              </a:rPr>
              <a:t>a</a:t>
            </a:r>
            <a:r>
              <a:rPr sz="2400" spc="-25" dirty="0">
                <a:latin typeface="Carlito"/>
                <a:cs typeface="Carlito"/>
              </a:rPr>
              <a:t> </a:t>
            </a:r>
            <a:r>
              <a:rPr sz="2400" dirty="0">
                <a:latin typeface="Carlito"/>
                <a:cs typeface="Carlito"/>
              </a:rPr>
              <a:t>model</a:t>
            </a:r>
            <a:r>
              <a:rPr sz="2400" spc="-25" dirty="0">
                <a:latin typeface="Carlito"/>
                <a:cs typeface="Carlito"/>
              </a:rPr>
              <a:t> </a:t>
            </a:r>
            <a:r>
              <a:rPr sz="2400" dirty="0">
                <a:latin typeface="Carlito"/>
                <a:cs typeface="Carlito"/>
              </a:rPr>
              <a:t>which</a:t>
            </a:r>
            <a:r>
              <a:rPr sz="2400" spc="-15" dirty="0">
                <a:latin typeface="Carlito"/>
                <a:cs typeface="Carlito"/>
              </a:rPr>
              <a:t> </a:t>
            </a:r>
            <a:r>
              <a:rPr sz="2400" dirty="0">
                <a:latin typeface="Carlito"/>
                <a:cs typeface="Carlito"/>
              </a:rPr>
              <a:t>gives</a:t>
            </a:r>
            <a:r>
              <a:rPr sz="2400" spc="-25" dirty="0">
                <a:latin typeface="Carlito"/>
                <a:cs typeface="Carlito"/>
              </a:rPr>
              <a:t> </a:t>
            </a:r>
            <a:r>
              <a:rPr sz="2400" dirty="0">
                <a:latin typeface="Carlito"/>
                <a:cs typeface="Carlito"/>
              </a:rPr>
              <a:t>high</a:t>
            </a:r>
            <a:r>
              <a:rPr sz="2400" spc="-30" dirty="0">
                <a:latin typeface="Carlito"/>
                <a:cs typeface="Carlito"/>
              </a:rPr>
              <a:t> </a:t>
            </a:r>
            <a:r>
              <a:rPr sz="2400" dirty="0">
                <a:latin typeface="Carlito"/>
                <a:cs typeface="Carlito"/>
              </a:rPr>
              <a:t>accuracy</a:t>
            </a:r>
            <a:r>
              <a:rPr sz="2400" spc="-15" dirty="0">
                <a:latin typeface="Carlito"/>
                <a:cs typeface="Carlito"/>
              </a:rPr>
              <a:t> </a:t>
            </a:r>
            <a:r>
              <a:rPr sz="2400" dirty="0">
                <a:latin typeface="Carlito"/>
                <a:cs typeface="Carlito"/>
              </a:rPr>
              <a:t>on</a:t>
            </a:r>
            <a:r>
              <a:rPr sz="2400" spc="-30" dirty="0">
                <a:latin typeface="Carlito"/>
                <a:cs typeface="Carlito"/>
              </a:rPr>
              <a:t> </a:t>
            </a:r>
            <a:r>
              <a:rPr sz="2400" spc="-10" dirty="0">
                <a:latin typeface="Carlito"/>
                <a:cs typeface="Carlito"/>
              </a:rPr>
              <a:t>out-</a:t>
            </a:r>
            <a:r>
              <a:rPr sz="2400" spc="-20" dirty="0">
                <a:latin typeface="Carlito"/>
                <a:cs typeface="Carlito"/>
              </a:rPr>
              <a:t>of-</a:t>
            </a:r>
            <a:r>
              <a:rPr sz="2400" spc="-10" dirty="0">
                <a:latin typeface="Carlito"/>
                <a:cs typeface="Carlito"/>
              </a:rPr>
              <a:t>sample 	data(unseen</a:t>
            </a:r>
            <a:r>
              <a:rPr sz="2400" spc="-70" dirty="0">
                <a:latin typeface="Carlito"/>
                <a:cs typeface="Carlito"/>
              </a:rPr>
              <a:t> </a:t>
            </a:r>
            <a:r>
              <a:rPr sz="2400" spc="-10" dirty="0">
                <a:latin typeface="Carlito"/>
                <a:cs typeface="Carlito"/>
              </a:rPr>
              <a:t>data/test</a:t>
            </a:r>
            <a:r>
              <a:rPr sz="2400" spc="-60" dirty="0">
                <a:latin typeface="Carlito"/>
                <a:cs typeface="Carlito"/>
              </a:rPr>
              <a:t> </a:t>
            </a:r>
            <a:r>
              <a:rPr sz="2400" dirty="0">
                <a:latin typeface="Carlito"/>
                <a:cs typeface="Carlito"/>
              </a:rPr>
              <a:t>data</a:t>
            </a:r>
            <a:r>
              <a:rPr sz="2400" spc="-50" dirty="0">
                <a:latin typeface="Carlito"/>
                <a:cs typeface="Carlito"/>
              </a:rPr>
              <a:t> </a:t>
            </a:r>
            <a:r>
              <a:rPr sz="2400" spc="-10" dirty="0">
                <a:latin typeface="Carlito"/>
                <a:cs typeface="Carlito"/>
              </a:rPr>
              <a:t>set).</a:t>
            </a:r>
            <a:endParaRPr sz="2400">
              <a:latin typeface="Carlito"/>
              <a:cs typeface="Carlito"/>
            </a:endParaRPr>
          </a:p>
          <a:p>
            <a:pPr marL="297180" marR="5080" indent="-285115" algn="just">
              <a:lnSpc>
                <a:spcPct val="100000"/>
              </a:lnSpc>
              <a:spcBef>
                <a:spcPts val="2885"/>
              </a:spcBef>
              <a:buFont typeface="Arial"/>
              <a:buChar char="•"/>
              <a:tabLst>
                <a:tab pos="299085" algn="l"/>
              </a:tabLst>
            </a:pPr>
            <a:r>
              <a:rPr sz="2400" dirty="0">
                <a:latin typeface="Carlito"/>
                <a:cs typeface="Carlito"/>
              </a:rPr>
              <a:t>It’s</a:t>
            </a:r>
            <a:r>
              <a:rPr sz="2400" spc="85" dirty="0">
                <a:latin typeface="Carlito"/>
                <a:cs typeface="Carlito"/>
              </a:rPr>
              <a:t> </a:t>
            </a:r>
            <a:r>
              <a:rPr sz="2400" dirty="0">
                <a:latin typeface="Carlito"/>
                <a:cs typeface="Carlito"/>
              </a:rPr>
              <a:t>very</a:t>
            </a:r>
            <a:r>
              <a:rPr sz="2400" spc="80" dirty="0">
                <a:latin typeface="Carlito"/>
                <a:cs typeface="Carlito"/>
              </a:rPr>
              <a:t> </a:t>
            </a:r>
            <a:r>
              <a:rPr sz="2400" dirty="0">
                <a:latin typeface="Carlito"/>
                <a:cs typeface="Carlito"/>
              </a:rPr>
              <a:t>crucial</a:t>
            </a:r>
            <a:r>
              <a:rPr sz="2400" spc="75" dirty="0">
                <a:latin typeface="Carlito"/>
                <a:cs typeface="Carlito"/>
              </a:rPr>
              <a:t> </a:t>
            </a:r>
            <a:r>
              <a:rPr sz="2400" dirty="0">
                <a:latin typeface="Carlito"/>
                <a:cs typeface="Carlito"/>
              </a:rPr>
              <a:t>to</a:t>
            </a:r>
            <a:r>
              <a:rPr sz="2400" spc="85" dirty="0">
                <a:latin typeface="Carlito"/>
                <a:cs typeface="Carlito"/>
              </a:rPr>
              <a:t> </a:t>
            </a:r>
            <a:r>
              <a:rPr sz="2400" dirty="0">
                <a:latin typeface="Carlito"/>
                <a:cs typeface="Carlito"/>
              </a:rPr>
              <a:t>use</a:t>
            </a:r>
            <a:r>
              <a:rPr sz="2400" spc="65" dirty="0">
                <a:latin typeface="Carlito"/>
                <a:cs typeface="Carlito"/>
              </a:rPr>
              <a:t> </a:t>
            </a:r>
            <a:r>
              <a:rPr sz="2400" dirty="0">
                <a:latin typeface="Carlito"/>
                <a:cs typeface="Carlito"/>
              </a:rPr>
              <a:t>multiple</a:t>
            </a:r>
            <a:r>
              <a:rPr sz="2400" spc="80" dirty="0">
                <a:latin typeface="Carlito"/>
                <a:cs typeface="Carlito"/>
              </a:rPr>
              <a:t> </a:t>
            </a:r>
            <a:r>
              <a:rPr sz="2400" dirty="0">
                <a:latin typeface="Carlito"/>
                <a:cs typeface="Carlito"/>
              </a:rPr>
              <a:t>evaluation</a:t>
            </a:r>
            <a:r>
              <a:rPr sz="2400" spc="80" dirty="0">
                <a:latin typeface="Carlito"/>
                <a:cs typeface="Carlito"/>
              </a:rPr>
              <a:t> </a:t>
            </a:r>
            <a:r>
              <a:rPr sz="2400" dirty="0">
                <a:latin typeface="Carlito"/>
                <a:cs typeface="Carlito"/>
              </a:rPr>
              <a:t>metrics</a:t>
            </a:r>
            <a:r>
              <a:rPr sz="2400" spc="65" dirty="0">
                <a:latin typeface="Carlito"/>
                <a:cs typeface="Carlito"/>
              </a:rPr>
              <a:t> </a:t>
            </a:r>
            <a:r>
              <a:rPr sz="2400" dirty="0">
                <a:latin typeface="Carlito"/>
                <a:cs typeface="Carlito"/>
              </a:rPr>
              <a:t>to</a:t>
            </a:r>
            <a:r>
              <a:rPr sz="2400" spc="85" dirty="0">
                <a:latin typeface="Carlito"/>
                <a:cs typeface="Carlito"/>
              </a:rPr>
              <a:t> </a:t>
            </a:r>
            <a:r>
              <a:rPr sz="2400" dirty="0">
                <a:latin typeface="Carlito"/>
                <a:cs typeface="Carlito"/>
              </a:rPr>
              <a:t>evaluate</a:t>
            </a:r>
            <a:r>
              <a:rPr sz="2400" spc="80" dirty="0">
                <a:latin typeface="Carlito"/>
                <a:cs typeface="Carlito"/>
              </a:rPr>
              <a:t> </a:t>
            </a:r>
            <a:r>
              <a:rPr sz="2400" dirty="0">
                <a:latin typeface="Carlito"/>
                <a:cs typeface="Carlito"/>
              </a:rPr>
              <a:t>your</a:t>
            </a:r>
            <a:r>
              <a:rPr sz="2400" spc="70" dirty="0">
                <a:latin typeface="Carlito"/>
                <a:cs typeface="Carlito"/>
              </a:rPr>
              <a:t> </a:t>
            </a:r>
            <a:r>
              <a:rPr sz="2400" dirty="0">
                <a:latin typeface="Carlito"/>
                <a:cs typeface="Carlito"/>
              </a:rPr>
              <a:t>model</a:t>
            </a:r>
            <a:r>
              <a:rPr sz="2400" spc="85" dirty="0">
                <a:latin typeface="Carlito"/>
                <a:cs typeface="Carlito"/>
              </a:rPr>
              <a:t> </a:t>
            </a:r>
            <a:r>
              <a:rPr sz="2400" spc="-10" dirty="0">
                <a:latin typeface="Carlito"/>
                <a:cs typeface="Carlito"/>
              </a:rPr>
              <a:t>because 	</a:t>
            </a:r>
            <a:r>
              <a:rPr sz="2400" dirty="0">
                <a:latin typeface="Carlito"/>
                <a:cs typeface="Carlito"/>
              </a:rPr>
              <a:t>a</a:t>
            </a:r>
            <a:r>
              <a:rPr sz="2400" spc="360" dirty="0">
                <a:latin typeface="Carlito"/>
                <a:cs typeface="Carlito"/>
              </a:rPr>
              <a:t> </a:t>
            </a:r>
            <a:r>
              <a:rPr sz="2400" dirty="0">
                <a:latin typeface="Carlito"/>
                <a:cs typeface="Carlito"/>
              </a:rPr>
              <a:t>model</a:t>
            </a:r>
            <a:r>
              <a:rPr sz="2400" spc="345" dirty="0">
                <a:latin typeface="Carlito"/>
                <a:cs typeface="Carlito"/>
              </a:rPr>
              <a:t> </a:t>
            </a:r>
            <a:r>
              <a:rPr sz="2400" dirty="0">
                <a:latin typeface="Carlito"/>
                <a:cs typeface="Carlito"/>
              </a:rPr>
              <a:t>may</a:t>
            </a:r>
            <a:r>
              <a:rPr sz="2400" spc="360" dirty="0">
                <a:latin typeface="Carlito"/>
                <a:cs typeface="Carlito"/>
              </a:rPr>
              <a:t> </a:t>
            </a:r>
            <a:r>
              <a:rPr sz="2400" dirty="0">
                <a:latin typeface="Carlito"/>
                <a:cs typeface="Carlito"/>
              </a:rPr>
              <a:t>perform</a:t>
            </a:r>
            <a:r>
              <a:rPr sz="2400" spc="350" dirty="0">
                <a:latin typeface="Carlito"/>
                <a:cs typeface="Carlito"/>
              </a:rPr>
              <a:t> </a:t>
            </a:r>
            <a:r>
              <a:rPr sz="2400" dirty="0">
                <a:latin typeface="Carlito"/>
                <a:cs typeface="Carlito"/>
              </a:rPr>
              <a:t>well</a:t>
            </a:r>
            <a:r>
              <a:rPr sz="2400" spc="365" dirty="0">
                <a:latin typeface="Carlito"/>
                <a:cs typeface="Carlito"/>
              </a:rPr>
              <a:t> </a:t>
            </a:r>
            <a:r>
              <a:rPr sz="2400" dirty="0">
                <a:latin typeface="Carlito"/>
                <a:cs typeface="Carlito"/>
              </a:rPr>
              <a:t>using</a:t>
            </a:r>
            <a:r>
              <a:rPr sz="2400" spc="335" dirty="0">
                <a:latin typeface="Carlito"/>
                <a:cs typeface="Carlito"/>
              </a:rPr>
              <a:t> </a:t>
            </a:r>
            <a:r>
              <a:rPr sz="2400" dirty="0">
                <a:latin typeface="Carlito"/>
                <a:cs typeface="Carlito"/>
              </a:rPr>
              <a:t>one</a:t>
            </a:r>
            <a:r>
              <a:rPr sz="2400" spc="355" dirty="0">
                <a:latin typeface="Carlito"/>
                <a:cs typeface="Carlito"/>
              </a:rPr>
              <a:t> </a:t>
            </a:r>
            <a:r>
              <a:rPr sz="2400" dirty="0">
                <a:latin typeface="Carlito"/>
                <a:cs typeface="Carlito"/>
              </a:rPr>
              <a:t>measurement</a:t>
            </a:r>
            <a:r>
              <a:rPr sz="2400" spc="360" dirty="0">
                <a:latin typeface="Carlito"/>
                <a:cs typeface="Carlito"/>
              </a:rPr>
              <a:t> </a:t>
            </a:r>
            <a:r>
              <a:rPr sz="2400" dirty="0">
                <a:latin typeface="Carlito"/>
                <a:cs typeface="Carlito"/>
              </a:rPr>
              <a:t>from</a:t>
            </a:r>
            <a:r>
              <a:rPr sz="2400" spc="345" dirty="0">
                <a:latin typeface="Carlito"/>
                <a:cs typeface="Carlito"/>
              </a:rPr>
              <a:t> </a:t>
            </a:r>
            <a:r>
              <a:rPr sz="2400" dirty="0">
                <a:latin typeface="Carlito"/>
                <a:cs typeface="Carlito"/>
              </a:rPr>
              <a:t>one</a:t>
            </a:r>
            <a:r>
              <a:rPr sz="2400" spc="360" dirty="0">
                <a:latin typeface="Carlito"/>
                <a:cs typeface="Carlito"/>
              </a:rPr>
              <a:t> </a:t>
            </a:r>
            <a:r>
              <a:rPr sz="2400" dirty="0">
                <a:latin typeface="Carlito"/>
                <a:cs typeface="Carlito"/>
              </a:rPr>
              <a:t>evaluation</a:t>
            </a:r>
            <a:r>
              <a:rPr sz="2400" spc="350" dirty="0">
                <a:latin typeface="Carlito"/>
                <a:cs typeface="Carlito"/>
              </a:rPr>
              <a:t> </a:t>
            </a:r>
            <a:r>
              <a:rPr sz="2400" spc="-10" dirty="0">
                <a:latin typeface="Carlito"/>
                <a:cs typeface="Carlito"/>
              </a:rPr>
              <a:t>metric 	</a:t>
            </a:r>
            <a:r>
              <a:rPr sz="2400" dirty="0">
                <a:latin typeface="Carlito"/>
                <a:cs typeface="Carlito"/>
              </a:rPr>
              <a:t>while</a:t>
            </a:r>
            <a:r>
              <a:rPr sz="2400" spc="360" dirty="0">
                <a:latin typeface="Carlito"/>
                <a:cs typeface="Carlito"/>
              </a:rPr>
              <a:t> </a:t>
            </a:r>
            <a:r>
              <a:rPr sz="2400" dirty="0">
                <a:latin typeface="Carlito"/>
                <a:cs typeface="Carlito"/>
              </a:rPr>
              <a:t>may</a:t>
            </a:r>
            <a:r>
              <a:rPr sz="2400" spc="335" dirty="0">
                <a:latin typeface="Carlito"/>
                <a:cs typeface="Carlito"/>
              </a:rPr>
              <a:t> </a:t>
            </a:r>
            <a:r>
              <a:rPr sz="2400" dirty="0">
                <a:latin typeface="Carlito"/>
                <a:cs typeface="Carlito"/>
              </a:rPr>
              <a:t>perform</a:t>
            </a:r>
            <a:r>
              <a:rPr sz="2400" spc="355" dirty="0">
                <a:latin typeface="Carlito"/>
                <a:cs typeface="Carlito"/>
              </a:rPr>
              <a:t> </a:t>
            </a:r>
            <a:r>
              <a:rPr sz="2400" dirty="0">
                <a:latin typeface="Carlito"/>
                <a:cs typeface="Carlito"/>
              </a:rPr>
              <a:t>poorly</a:t>
            </a:r>
            <a:r>
              <a:rPr sz="2400" spc="350" dirty="0">
                <a:latin typeface="Carlito"/>
                <a:cs typeface="Carlito"/>
              </a:rPr>
              <a:t> </a:t>
            </a:r>
            <a:r>
              <a:rPr sz="2400" dirty="0">
                <a:latin typeface="Carlito"/>
                <a:cs typeface="Carlito"/>
              </a:rPr>
              <a:t>using</a:t>
            </a:r>
            <a:r>
              <a:rPr sz="2400" spc="350" dirty="0">
                <a:latin typeface="Carlito"/>
                <a:cs typeface="Carlito"/>
              </a:rPr>
              <a:t> </a:t>
            </a:r>
            <a:r>
              <a:rPr sz="2400" dirty="0">
                <a:latin typeface="Carlito"/>
                <a:cs typeface="Carlito"/>
              </a:rPr>
              <a:t>another</a:t>
            </a:r>
            <a:r>
              <a:rPr sz="2400" spc="345" dirty="0">
                <a:latin typeface="Carlito"/>
                <a:cs typeface="Carlito"/>
              </a:rPr>
              <a:t> </a:t>
            </a:r>
            <a:r>
              <a:rPr sz="2400" dirty="0">
                <a:latin typeface="Carlito"/>
                <a:cs typeface="Carlito"/>
              </a:rPr>
              <a:t>measurement</a:t>
            </a:r>
            <a:r>
              <a:rPr sz="2400" spc="360" dirty="0">
                <a:latin typeface="Carlito"/>
                <a:cs typeface="Carlito"/>
              </a:rPr>
              <a:t> </a:t>
            </a:r>
            <a:r>
              <a:rPr sz="2400" dirty="0">
                <a:latin typeface="Carlito"/>
                <a:cs typeface="Carlito"/>
              </a:rPr>
              <a:t>from</a:t>
            </a:r>
            <a:r>
              <a:rPr sz="2400" spc="350" dirty="0">
                <a:latin typeface="Carlito"/>
                <a:cs typeface="Carlito"/>
              </a:rPr>
              <a:t> </a:t>
            </a:r>
            <a:r>
              <a:rPr sz="2400" dirty="0">
                <a:latin typeface="Carlito"/>
                <a:cs typeface="Carlito"/>
              </a:rPr>
              <a:t>another</a:t>
            </a:r>
            <a:r>
              <a:rPr sz="2400" spc="330" dirty="0">
                <a:latin typeface="Carlito"/>
                <a:cs typeface="Carlito"/>
              </a:rPr>
              <a:t> </a:t>
            </a:r>
            <a:r>
              <a:rPr sz="2400" spc="-10" dirty="0">
                <a:latin typeface="Carlito"/>
                <a:cs typeface="Carlito"/>
              </a:rPr>
              <a:t>evaluation 	metric.</a:t>
            </a:r>
            <a:endParaRPr sz="2400">
              <a:latin typeface="Carlito"/>
              <a:cs typeface="Carlito"/>
            </a:endParaRPr>
          </a:p>
          <a:p>
            <a:pPr marL="297180" marR="5080" indent="-285115" algn="just">
              <a:lnSpc>
                <a:spcPct val="100000"/>
              </a:lnSpc>
              <a:spcBef>
                <a:spcPts val="2880"/>
              </a:spcBef>
              <a:buFont typeface="Arial"/>
              <a:buChar char="•"/>
              <a:tabLst>
                <a:tab pos="299085" algn="l"/>
              </a:tabLst>
            </a:pPr>
            <a:r>
              <a:rPr sz="2400" dirty="0">
                <a:latin typeface="Carlito"/>
                <a:cs typeface="Carlito"/>
              </a:rPr>
              <a:t>If</a:t>
            </a:r>
            <a:r>
              <a:rPr sz="2400" spc="55" dirty="0">
                <a:latin typeface="Carlito"/>
                <a:cs typeface="Carlito"/>
              </a:rPr>
              <a:t> </a:t>
            </a:r>
            <a:r>
              <a:rPr sz="2400" dirty="0">
                <a:latin typeface="Carlito"/>
                <a:cs typeface="Carlito"/>
              </a:rPr>
              <a:t>you</a:t>
            </a:r>
            <a:r>
              <a:rPr sz="2400" spc="35" dirty="0">
                <a:latin typeface="Carlito"/>
                <a:cs typeface="Carlito"/>
              </a:rPr>
              <a:t> </a:t>
            </a:r>
            <a:r>
              <a:rPr sz="2400" dirty="0">
                <a:latin typeface="Carlito"/>
                <a:cs typeface="Carlito"/>
              </a:rPr>
              <a:t>choose</a:t>
            </a:r>
            <a:r>
              <a:rPr sz="2400" spc="55" dirty="0">
                <a:latin typeface="Carlito"/>
                <a:cs typeface="Carlito"/>
              </a:rPr>
              <a:t> </a:t>
            </a:r>
            <a:r>
              <a:rPr sz="2400" dirty="0">
                <a:latin typeface="Carlito"/>
                <a:cs typeface="Carlito"/>
              </a:rPr>
              <a:t>the</a:t>
            </a:r>
            <a:r>
              <a:rPr sz="2400" spc="45" dirty="0">
                <a:latin typeface="Carlito"/>
                <a:cs typeface="Carlito"/>
              </a:rPr>
              <a:t> </a:t>
            </a:r>
            <a:r>
              <a:rPr sz="2400" dirty="0">
                <a:latin typeface="Carlito"/>
                <a:cs typeface="Carlito"/>
              </a:rPr>
              <a:t>wrong</a:t>
            </a:r>
            <a:r>
              <a:rPr sz="2400" spc="45" dirty="0">
                <a:latin typeface="Carlito"/>
                <a:cs typeface="Carlito"/>
              </a:rPr>
              <a:t> </a:t>
            </a:r>
            <a:r>
              <a:rPr sz="2400" dirty="0">
                <a:latin typeface="Carlito"/>
                <a:cs typeface="Carlito"/>
              </a:rPr>
              <a:t>metric</a:t>
            </a:r>
            <a:r>
              <a:rPr sz="2400" spc="50" dirty="0">
                <a:latin typeface="Carlito"/>
                <a:cs typeface="Carlito"/>
              </a:rPr>
              <a:t> </a:t>
            </a:r>
            <a:r>
              <a:rPr sz="2400" dirty="0">
                <a:latin typeface="Carlito"/>
                <a:cs typeface="Carlito"/>
              </a:rPr>
              <a:t>to</a:t>
            </a:r>
            <a:r>
              <a:rPr sz="2400" spc="45" dirty="0">
                <a:latin typeface="Carlito"/>
                <a:cs typeface="Carlito"/>
              </a:rPr>
              <a:t> </a:t>
            </a:r>
            <a:r>
              <a:rPr sz="2400" dirty="0">
                <a:latin typeface="Carlito"/>
                <a:cs typeface="Carlito"/>
              </a:rPr>
              <a:t>evaluate</a:t>
            </a:r>
            <a:r>
              <a:rPr sz="2400" spc="65" dirty="0">
                <a:latin typeface="Carlito"/>
                <a:cs typeface="Carlito"/>
              </a:rPr>
              <a:t> </a:t>
            </a:r>
            <a:r>
              <a:rPr sz="2400" dirty="0">
                <a:latin typeface="Carlito"/>
                <a:cs typeface="Carlito"/>
              </a:rPr>
              <a:t>your</a:t>
            </a:r>
            <a:r>
              <a:rPr sz="2400" spc="40" dirty="0">
                <a:latin typeface="Carlito"/>
                <a:cs typeface="Carlito"/>
              </a:rPr>
              <a:t> </a:t>
            </a:r>
            <a:r>
              <a:rPr sz="2400" dirty="0">
                <a:latin typeface="Carlito"/>
                <a:cs typeface="Carlito"/>
              </a:rPr>
              <a:t>models,</a:t>
            </a:r>
            <a:r>
              <a:rPr sz="2400" spc="35" dirty="0">
                <a:latin typeface="Carlito"/>
                <a:cs typeface="Carlito"/>
              </a:rPr>
              <a:t> </a:t>
            </a:r>
            <a:r>
              <a:rPr sz="2400" dirty="0">
                <a:latin typeface="Carlito"/>
                <a:cs typeface="Carlito"/>
              </a:rPr>
              <a:t>you</a:t>
            </a:r>
            <a:r>
              <a:rPr sz="2400" spc="55" dirty="0">
                <a:latin typeface="Carlito"/>
                <a:cs typeface="Carlito"/>
              </a:rPr>
              <a:t> </a:t>
            </a:r>
            <a:r>
              <a:rPr sz="2400" dirty="0">
                <a:latin typeface="Carlito"/>
                <a:cs typeface="Carlito"/>
              </a:rPr>
              <a:t>are</a:t>
            </a:r>
            <a:r>
              <a:rPr sz="2400" spc="60" dirty="0">
                <a:latin typeface="Carlito"/>
                <a:cs typeface="Carlito"/>
              </a:rPr>
              <a:t> </a:t>
            </a:r>
            <a:r>
              <a:rPr sz="2400" dirty="0">
                <a:latin typeface="Carlito"/>
                <a:cs typeface="Carlito"/>
              </a:rPr>
              <a:t>likely</a:t>
            </a:r>
            <a:r>
              <a:rPr sz="2400" spc="40" dirty="0">
                <a:latin typeface="Carlito"/>
                <a:cs typeface="Carlito"/>
              </a:rPr>
              <a:t> </a:t>
            </a:r>
            <a:r>
              <a:rPr sz="2400" dirty="0">
                <a:latin typeface="Carlito"/>
                <a:cs typeface="Carlito"/>
              </a:rPr>
              <a:t>to</a:t>
            </a:r>
            <a:r>
              <a:rPr sz="2400" spc="50" dirty="0">
                <a:latin typeface="Carlito"/>
                <a:cs typeface="Carlito"/>
              </a:rPr>
              <a:t> </a:t>
            </a:r>
            <a:r>
              <a:rPr sz="2400" dirty="0">
                <a:latin typeface="Carlito"/>
                <a:cs typeface="Carlito"/>
              </a:rPr>
              <a:t>choose</a:t>
            </a:r>
            <a:r>
              <a:rPr sz="2400" spc="55" dirty="0">
                <a:latin typeface="Carlito"/>
                <a:cs typeface="Carlito"/>
              </a:rPr>
              <a:t> </a:t>
            </a:r>
            <a:r>
              <a:rPr sz="2400" spc="-50" dirty="0">
                <a:latin typeface="Carlito"/>
                <a:cs typeface="Carlito"/>
              </a:rPr>
              <a:t>a 	</a:t>
            </a:r>
            <a:r>
              <a:rPr sz="2400" dirty="0">
                <a:latin typeface="Carlito"/>
                <a:cs typeface="Carlito"/>
              </a:rPr>
              <a:t>poor</a:t>
            </a:r>
            <a:r>
              <a:rPr sz="2400" spc="254" dirty="0">
                <a:latin typeface="Carlito"/>
                <a:cs typeface="Carlito"/>
              </a:rPr>
              <a:t> </a:t>
            </a:r>
            <a:r>
              <a:rPr sz="2400" dirty="0">
                <a:latin typeface="Carlito"/>
                <a:cs typeface="Carlito"/>
              </a:rPr>
              <a:t>model,</a:t>
            </a:r>
            <a:r>
              <a:rPr sz="2400" spc="265" dirty="0">
                <a:latin typeface="Carlito"/>
                <a:cs typeface="Carlito"/>
              </a:rPr>
              <a:t> </a:t>
            </a:r>
            <a:r>
              <a:rPr sz="2400" dirty="0">
                <a:latin typeface="Carlito"/>
                <a:cs typeface="Carlito"/>
              </a:rPr>
              <a:t>or</a:t>
            </a:r>
            <a:r>
              <a:rPr sz="2400" spc="275" dirty="0">
                <a:latin typeface="Carlito"/>
                <a:cs typeface="Carlito"/>
              </a:rPr>
              <a:t> </a:t>
            </a:r>
            <a:r>
              <a:rPr sz="2400" dirty="0">
                <a:latin typeface="Carlito"/>
                <a:cs typeface="Carlito"/>
              </a:rPr>
              <a:t>in</a:t>
            </a:r>
            <a:r>
              <a:rPr sz="2400" spc="254" dirty="0">
                <a:latin typeface="Carlito"/>
                <a:cs typeface="Carlito"/>
              </a:rPr>
              <a:t> </a:t>
            </a:r>
            <a:r>
              <a:rPr sz="2400" dirty="0">
                <a:latin typeface="Carlito"/>
                <a:cs typeface="Carlito"/>
              </a:rPr>
              <a:t>the</a:t>
            </a:r>
            <a:r>
              <a:rPr sz="2400" spc="265" dirty="0">
                <a:latin typeface="Carlito"/>
                <a:cs typeface="Carlito"/>
              </a:rPr>
              <a:t> </a:t>
            </a:r>
            <a:r>
              <a:rPr sz="2400" dirty="0">
                <a:latin typeface="Carlito"/>
                <a:cs typeface="Carlito"/>
              </a:rPr>
              <a:t>worst</a:t>
            </a:r>
            <a:r>
              <a:rPr sz="2400" spc="254" dirty="0">
                <a:latin typeface="Carlito"/>
                <a:cs typeface="Carlito"/>
              </a:rPr>
              <a:t> </a:t>
            </a:r>
            <a:r>
              <a:rPr sz="2400" dirty="0">
                <a:latin typeface="Carlito"/>
                <a:cs typeface="Carlito"/>
              </a:rPr>
              <a:t>case,</a:t>
            </a:r>
            <a:r>
              <a:rPr sz="2400" spc="260" dirty="0">
                <a:latin typeface="Carlito"/>
                <a:cs typeface="Carlito"/>
              </a:rPr>
              <a:t> </a:t>
            </a:r>
            <a:r>
              <a:rPr sz="2400" dirty="0">
                <a:latin typeface="Carlito"/>
                <a:cs typeface="Carlito"/>
              </a:rPr>
              <a:t>be</a:t>
            </a:r>
            <a:r>
              <a:rPr sz="2400" spc="275" dirty="0">
                <a:latin typeface="Carlito"/>
                <a:cs typeface="Carlito"/>
              </a:rPr>
              <a:t> </a:t>
            </a:r>
            <a:r>
              <a:rPr sz="2400" dirty="0">
                <a:latin typeface="Carlito"/>
                <a:cs typeface="Carlito"/>
              </a:rPr>
              <a:t>misled</a:t>
            </a:r>
            <a:r>
              <a:rPr sz="2400" spc="270" dirty="0">
                <a:latin typeface="Carlito"/>
                <a:cs typeface="Carlito"/>
              </a:rPr>
              <a:t> </a:t>
            </a:r>
            <a:r>
              <a:rPr sz="2400" dirty="0">
                <a:latin typeface="Carlito"/>
                <a:cs typeface="Carlito"/>
              </a:rPr>
              <a:t>about</a:t>
            </a:r>
            <a:r>
              <a:rPr sz="2400" spc="260" dirty="0">
                <a:latin typeface="Carlito"/>
                <a:cs typeface="Carlito"/>
              </a:rPr>
              <a:t> </a:t>
            </a:r>
            <a:r>
              <a:rPr sz="2400" dirty="0">
                <a:latin typeface="Carlito"/>
                <a:cs typeface="Carlito"/>
              </a:rPr>
              <a:t>the</a:t>
            </a:r>
            <a:r>
              <a:rPr sz="2400" spc="275" dirty="0">
                <a:latin typeface="Carlito"/>
                <a:cs typeface="Carlito"/>
              </a:rPr>
              <a:t> </a:t>
            </a:r>
            <a:r>
              <a:rPr sz="2400" dirty="0">
                <a:latin typeface="Carlito"/>
                <a:cs typeface="Carlito"/>
              </a:rPr>
              <a:t>expected</a:t>
            </a:r>
            <a:r>
              <a:rPr sz="2400" spc="275" dirty="0">
                <a:latin typeface="Carlito"/>
                <a:cs typeface="Carlito"/>
              </a:rPr>
              <a:t> </a:t>
            </a:r>
            <a:r>
              <a:rPr sz="2400" dirty="0">
                <a:latin typeface="Carlito"/>
                <a:cs typeface="Carlito"/>
              </a:rPr>
              <a:t>performance</a:t>
            </a:r>
            <a:r>
              <a:rPr sz="2400" spc="260" dirty="0">
                <a:latin typeface="Carlito"/>
                <a:cs typeface="Carlito"/>
              </a:rPr>
              <a:t> </a:t>
            </a:r>
            <a:r>
              <a:rPr sz="2400" spc="-25" dirty="0">
                <a:latin typeface="Carlito"/>
                <a:cs typeface="Carlito"/>
              </a:rPr>
              <a:t>of 	</a:t>
            </a:r>
            <a:r>
              <a:rPr sz="2400" dirty="0">
                <a:latin typeface="Carlito"/>
                <a:cs typeface="Carlito"/>
              </a:rPr>
              <a:t>your</a:t>
            </a:r>
            <a:r>
              <a:rPr sz="2400" spc="-55" dirty="0">
                <a:latin typeface="Carlito"/>
                <a:cs typeface="Carlito"/>
              </a:rPr>
              <a:t> </a:t>
            </a:r>
            <a:r>
              <a:rPr sz="2400" spc="-10" dirty="0">
                <a:latin typeface="Carlito"/>
                <a:cs typeface="Carlito"/>
              </a:rPr>
              <a:t>model</a:t>
            </a:r>
            <a:endParaRPr sz="240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6316" y="-37338"/>
            <a:ext cx="5145405" cy="635000"/>
          </a:xfrm>
          <a:prstGeom prst="rect">
            <a:avLst/>
          </a:prstGeom>
        </p:spPr>
        <p:txBody>
          <a:bodyPr vert="horz" wrap="square" lIns="0" tIns="12065" rIns="0" bIns="0" rtlCol="0">
            <a:spAutoFit/>
          </a:bodyPr>
          <a:lstStyle/>
          <a:p>
            <a:pPr marL="12700">
              <a:lnSpc>
                <a:spcPct val="100000"/>
              </a:lnSpc>
              <a:spcBef>
                <a:spcPts val="95"/>
              </a:spcBef>
            </a:pPr>
            <a:r>
              <a:rPr sz="4000" b="1" dirty="0">
                <a:solidFill>
                  <a:srgbClr val="C00000"/>
                </a:solidFill>
                <a:latin typeface="Times New Roman"/>
                <a:cs typeface="Times New Roman"/>
              </a:rPr>
              <a:t>Classification</a:t>
            </a:r>
            <a:r>
              <a:rPr sz="4000" b="1" spc="-220" dirty="0">
                <a:solidFill>
                  <a:srgbClr val="C00000"/>
                </a:solidFill>
                <a:latin typeface="Times New Roman"/>
                <a:cs typeface="Times New Roman"/>
              </a:rPr>
              <a:t> </a:t>
            </a:r>
            <a:r>
              <a:rPr sz="4000" b="1" spc="-10" dirty="0">
                <a:solidFill>
                  <a:srgbClr val="C00000"/>
                </a:solidFill>
                <a:latin typeface="Times New Roman"/>
                <a:cs typeface="Times New Roman"/>
              </a:rPr>
              <a:t>Accuracy</a:t>
            </a:r>
            <a:endParaRPr sz="4000">
              <a:latin typeface="Times New Roman"/>
              <a:cs typeface="Times New Roman"/>
            </a:endParaRPr>
          </a:p>
        </p:txBody>
      </p:sp>
      <p:sp>
        <p:nvSpPr>
          <p:cNvPr id="3" name="object 3"/>
          <p:cNvSpPr txBox="1"/>
          <p:nvPr/>
        </p:nvSpPr>
        <p:spPr>
          <a:xfrm>
            <a:off x="550875" y="701421"/>
            <a:ext cx="10690225" cy="756920"/>
          </a:xfrm>
          <a:prstGeom prst="rect">
            <a:avLst/>
          </a:prstGeom>
        </p:spPr>
        <p:txBody>
          <a:bodyPr vert="horz" wrap="square" lIns="0" tIns="12700" rIns="0" bIns="0" rtlCol="0">
            <a:spAutoFit/>
          </a:bodyPr>
          <a:lstStyle/>
          <a:p>
            <a:pPr marL="355600" marR="5080" indent="-342900">
              <a:lnSpc>
                <a:spcPct val="100000"/>
              </a:lnSpc>
              <a:spcBef>
                <a:spcPts val="100"/>
              </a:spcBef>
              <a:buFont typeface="Arial"/>
              <a:buChar char="•"/>
              <a:tabLst>
                <a:tab pos="355600" algn="l"/>
              </a:tabLst>
            </a:pPr>
            <a:r>
              <a:rPr sz="2400" dirty="0">
                <a:solidFill>
                  <a:srgbClr val="232323"/>
                </a:solidFill>
                <a:latin typeface="Times New Roman"/>
                <a:cs typeface="Times New Roman"/>
              </a:rPr>
              <a:t>The</a:t>
            </a:r>
            <a:r>
              <a:rPr sz="2400" spc="-30" dirty="0">
                <a:solidFill>
                  <a:srgbClr val="232323"/>
                </a:solidFill>
                <a:latin typeface="Times New Roman"/>
                <a:cs typeface="Times New Roman"/>
              </a:rPr>
              <a:t> </a:t>
            </a:r>
            <a:r>
              <a:rPr sz="2400" dirty="0">
                <a:solidFill>
                  <a:srgbClr val="232323"/>
                </a:solidFill>
                <a:latin typeface="Times New Roman"/>
                <a:cs typeface="Times New Roman"/>
              </a:rPr>
              <a:t>simplest</a:t>
            </a:r>
            <a:r>
              <a:rPr sz="2400" spc="-20" dirty="0">
                <a:solidFill>
                  <a:srgbClr val="232323"/>
                </a:solidFill>
                <a:latin typeface="Times New Roman"/>
                <a:cs typeface="Times New Roman"/>
              </a:rPr>
              <a:t> </a:t>
            </a:r>
            <a:r>
              <a:rPr sz="2400" dirty="0">
                <a:solidFill>
                  <a:srgbClr val="232323"/>
                </a:solidFill>
                <a:latin typeface="Times New Roman"/>
                <a:cs typeface="Times New Roman"/>
              </a:rPr>
              <a:t>metric</a:t>
            </a:r>
            <a:r>
              <a:rPr sz="2400" spc="-30" dirty="0">
                <a:solidFill>
                  <a:srgbClr val="232323"/>
                </a:solidFill>
                <a:latin typeface="Times New Roman"/>
                <a:cs typeface="Times New Roman"/>
              </a:rPr>
              <a:t> </a:t>
            </a:r>
            <a:r>
              <a:rPr sz="2400" dirty="0">
                <a:solidFill>
                  <a:srgbClr val="232323"/>
                </a:solidFill>
                <a:latin typeface="Times New Roman"/>
                <a:cs typeface="Times New Roman"/>
              </a:rPr>
              <a:t>for</a:t>
            </a:r>
            <a:r>
              <a:rPr sz="2400" spc="-5" dirty="0">
                <a:solidFill>
                  <a:srgbClr val="232323"/>
                </a:solidFill>
                <a:latin typeface="Times New Roman"/>
                <a:cs typeface="Times New Roman"/>
              </a:rPr>
              <a:t> </a:t>
            </a:r>
            <a:r>
              <a:rPr sz="2400" dirty="0">
                <a:solidFill>
                  <a:srgbClr val="232323"/>
                </a:solidFill>
                <a:latin typeface="Times New Roman"/>
                <a:cs typeface="Times New Roman"/>
              </a:rPr>
              <a:t>model</a:t>
            </a:r>
            <a:r>
              <a:rPr sz="2400" spc="-10" dirty="0">
                <a:solidFill>
                  <a:srgbClr val="232323"/>
                </a:solidFill>
                <a:latin typeface="Times New Roman"/>
                <a:cs typeface="Times New Roman"/>
              </a:rPr>
              <a:t> </a:t>
            </a:r>
            <a:r>
              <a:rPr sz="2400" dirty="0">
                <a:solidFill>
                  <a:srgbClr val="232323"/>
                </a:solidFill>
                <a:latin typeface="Times New Roman"/>
                <a:cs typeface="Times New Roman"/>
              </a:rPr>
              <a:t>evaluation</a:t>
            </a:r>
            <a:r>
              <a:rPr sz="2400" spc="-50" dirty="0">
                <a:solidFill>
                  <a:srgbClr val="232323"/>
                </a:solidFill>
                <a:latin typeface="Times New Roman"/>
                <a:cs typeface="Times New Roman"/>
              </a:rPr>
              <a:t> </a:t>
            </a:r>
            <a:r>
              <a:rPr sz="2400" dirty="0">
                <a:solidFill>
                  <a:srgbClr val="232323"/>
                </a:solidFill>
                <a:latin typeface="Times New Roman"/>
                <a:cs typeface="Times New Roman"/>
              </a:rPr>
              <a:t>is</a:t>
            </a:r>
            <a:r>
              <a:rPr sz="2400" spc="-150" dirty="0">
                <a:solidFill>
                  <a:srgbClr val="232323"/>
                </a:solidFill>
                <a:latin typeface="Times New Roman"/>
                <a:cs typeface="Times New Roman"/>
              </a:rPr>
              <a:t> </a:t>
            </a:r>
            <a:r>
              <a:rPr sz="2400" spc="-10" dirty="0">
                <a:solidFill>
                  <a:srgbClr val="232323"/>
                </a:solidFill>
                <a:latin typeface="Times New Roman"/>
                <a:cs typeface="Times New Roman"/>
              </a:rPr>
              <a:t>Accuracy.</a:t>
            </a:r>
            <a:r>
              <a:rPr sz="2400" spc="-25" dirty="0">
                <a:solidFill>
                  <a:srgbClr val="232323"/>
                </a:solidFill>
                <a:latin typeface="Times New Roman"/>
                <a:cs typeface="Times New Roman"/>
              </a:rPr>
              <a:t> </a:t>
            </a:r>
            <a:r>
              <a:rPr sz="2400" dirty="0">
                <a:solidFill>
                  <a:srgbClr val="232323"/>
                </a:solidFill>
                <a:latin typeface="Times New Roman"/>
                <a:cs typeface="Times New Roman"/>
              </a:rPr>
              <a:t>It</a:t>
            </a:r>
            <a:r>
              <a:rPr sz="2400" spc="-15" dirty="0">
                <a:solidFill>
                  <a:srgbClr val="232323"/>
                </a:solidFill>
                <a:latin typeface="Times New Roman"/>
                <a:cs typeface="Times New Roman"/>
              </a:rPr>
              <a:t> </a:t>
            </a:r>
            <a:r>
              <a:rPr sz="2400" dirty="0">
                <a:solidFill>
                  <a:srgbClr val="232323"/>
                </a:solidFill>
                <a:latin typeface="Times New Roman"/>
                <a:cs typeface="Times New Roman"/>
              </a:rPr>
              <a:t>is</a:t>
            </a:r>
            <a:r>
              <a:rPr sz="2400" spc="-10" dirty="0">
                <a:solidFill>
                  <a:srgbClr val="232323"/>
                </a:solidFill>
                <a:latin typeface="Times New Roman"/>
                <a:cs typeface="Times New Roman"/>
              </a:rPr>
              <a:t> </a:t>
            </a:r>
            <a:r>
              <a:rPr sz="2400" dirty="0">
                <a:solidFill>
                  <a:srgbClr val="232323"/>
                </a:solidFill>
                <a:latin typeface="Times New Roman"/>
                <a:cs typeface="Times New Roman"/>
              </a:rPr>
              <a:t>the</a:t>
            </a:r>
            <a:r>
              <a:rPr sz="2400" spc="-25" dirty="0">
                <a:solidFill>
                  <a:srgbClr val="232323"/>
                </a:solidFill>
                <a:latin typeface="Times New Roman"/>
                <a:cs typeface="Times New Roman"/>
              </a:rPr>
              <a:t> </a:t>
            </a:r>
            <a:r>
              <a:rPr sz="2400" dirty="0">
                <a:solidFill>
                  <a:srgbClr val="232323"/>
                </a:solidFill>
                <a:latin typeface="Times New Roman"/>
                <a:cs typeface="Times New Roman"/>
              </a:rPr>
              <a:t>ratio</a:t>
            </a:r>
            <a:r>
              <a:rPr sz="2400" spc="-45" dirty="0">
                <a:solidFill>
                  <a:srgbClr val="232323"/>
                </a:solidFill>
                <a:latin typeface="Times New Roman"/>
                <a:cs typeface="Times New Roman"/>
              </a:rPr>
              <a:t> </a:t>
            </a:r>
            <a:r>
              <a:rPr sz="2400" dirty="0">
                <a:solidFill>
                  <a:srgbClr val="232323"/>
                </a:solidFill>
                <a:latin typeface="Times New Roman"/>
                <a:cs typeface="Times New Roman"/>
              </a:rPr>
              <a:t>of</a:t>
            </a:r>
            <a:r>
              <a:rPr sz="2400" spc="-10" dirty="0">
                <a:solidFill>
                  <a:srgbClr val="232323"/>
                </a:solidFill>
                <a:latin typeface="Times New Roman"/>
                <a:cs typeface="Times New Roman"/>
              </a:rPr>
              <a:t> </a:t>
            </a:r>
            <a:r>
              <a:rPr sz="2400" dirty="0">
                <a:solidFill>
                  <a:srgbClr val="232323"/>
                </a:solidFill>
                <a:latin typeface="Times New Roman"/>
                <a:cs typeface="Times New Roman"/>
              </a:rPr>
              <a:t>the</a:t>
            </a:r>
            <a:r>
              <a:rPr sz="2400" spc="-20" dirty="0">
                <a:solidFill>
                  <a:srgbClr val="232323"/>
                </a:solidFill>
                <a:latin typeface="Times New Roman"/>
                <a:cs typeface="Times New Roman"/>
              </a:rPr>
              <a:t> </a:t>
            </a:r>
            <a:r>
              <a:rPr sz="2400" dirty="0">
                <a:solidFill>
                  <a:srgbClr val="232323"/>
                </a:solidFill>
                <a:latin typeface="Times New Roman"/>
                <a:cs typeface="Times New Roman"/>
              </a:rPr>
              <a:t>number</a:t>
            </a:r>
            <a:r>
              <a:rPr sz="2400" spc="-10" dirty="0">
                <a:solidFill>
                  <a:srgbClr val="232323"/>
                </a:solidFill>
                <a:latin typeface="Times New Roman"/>
                <a:cs typeface="Times New Roman"/>
              </a:rPr>
              <a:t> </a:t>
            </a:r>
            <a:r>
              <a:rPr sz="2400" spc="-25" dirty="0">
                <a:solidFill>
                  <a:srgbClr val="232323"/>
                </a:solidFill>
                <a:latin typeface="Times New Roman"/>
                <a:cs typeface="Times New Roman"/>
              </a:rPr>
              <a:t>of </a:t>
            </a:r>
            <a:r>
              <a:rPr sz="2400" dirty="0">
                <a:solidFill>
                  <a:srgbClr val="232323"/>
                </a:solidFill>
                <a:latin typeface="Times New Roman"/>
                <a:cs typeface="Times New Roman"/>
              </a:rPr>
              <a:t>correct</a:t>
            </a:r>
            <a:r>
              <a:rPr sz="2400" spc="-45" dirty="0">
                <a:solidFill>
                  <a:srgbClr val="232323"/>
                </a:solidFill>
                <a:latin typeface="Times New Roman"/>
                <a:cs typeface="Times New Roman"/>
              </a:rPr>
              <a:t> </a:t>
            </a:r>
            <a:r>
              <a:rPr sz="2400" dirty="0">
                <a:solidFill>
                  <a:srgbClr val="232323"/>
                </a:solidFill>
                <a:latin typeface="Times New Roman"/>
                <a:cs typeface="Times New Roman"/>
              </a:rPr>
              <a:t>predictions</a:t>
            </a:r>
            <a:r>
              <a:rPr sz="2400" spc="-40" dirty="0">
                <a:solidFill>
                  <a:srgbClr val="232323"/>
                </a:solidFill>
                <a:latin typeface="Times New Roman"/>
                <a:cs typeface="Times New Roman"/>
              </a:rPr>
              <a:t> </a:t>
            </a:r>
            <a:r>
              <a:rPr sz="2400" dirty="0">
                <a:solidFill>
                  <a:srgbClr val="232323"/>
                </a:solidFill>
                <a:latin typeface="Times New Roman"/>
                <a:cs typeface="Times New Roman"/>
              </a:rPr>
              <a:t>to</a:t>
            </a:r>
            <a:r>
              <a:rPr sz="2400" spc="-15" dirty="0">
                <a:solidFill>
                  <a:srgbClr val="232323"/>
                </a:solidFill>
                <a:latin typeface="Times New Roman"/>
                <a:cs typeface="Times New Roman"/>
              </a:rPr>
              <a:t> </a:t>
            </a:r>
            <a:r>
              <a:rPr sz="2400" dirty="0">
                <a:solidFill>
                  <a:srgbClr val="232323"/>
                </a:solidFill>
                <a:latin typeface="Times New Roman"/>
                <a:cs typeface="Times New Roman"/>
              </a:rPr>
              <a:t>the</a:t>
            </a:r>
            <a:r>
              <a:rPr sz="2400" spc="-10" dirty="0">
                <a:solidFill>
                  <a:srgbClr val="232323"/>
                </a:solidFill>
                <a:latin typeface="Times New Roman"/>
                <a:cs typeface="Times New Roman"/>
              </a:rPr>
              <a:t> </a:t>
            </a:r>
            <a:r>
              <a:rPr sz="2400" dirty="0">
                <a:solidFill>
                  <a:srgbClr val="232323"/>
                </a:solidFill>
                <a:latin typeface="Times New Roman"/>
                <a:cs typeface="Times New Roman"/>
              </a:rPr>
              <a:t>total</a:t>
            </a:r>
            <a:r>
              <a:rPr sz="2400" spc="-40" dirty="0">
                <a:solidFill>
                  <a:srgbClr val="232323"/>
                </a:solidFill>
                <a:latin typeface="Times New Roman"/>
                <a:cs typeface="Times New Roman"/>
              </a:rPr>
              <a:t> </a:t>
            </a:r>
            <a:r>
              <a:rPr sz="2400" dirty="0">
                <a:solidFill>
                  <a:srgbClr val="232323"/>
                </a:solidFill>
                <a:latin typeface="Times New Roman"/>
                <a:cs typeface="Times New Roman"/>
              </a:rPr>
              <a:t>number</a:t>
            </a:r>
            <a:r>
              <a:rPr sz="2400" spc="-10" dirty="0">
                <a:solidFill>
                  <a:srgbClr val="232323"/>
                </a:solidFill>
                <a:latin typeface="Times New Roman"/>
                <a:cs typeface="Times New Roman"/>
              </a:rPr>
              <a:t> </a:t>
            </a:r>
            <a:r>
              <a:rPr sz="2400" dirty="0">
                <a:solidFill>
                  <a:srgbClr val="232323"/>
                </a:solidFill>
                <a:latin typeface="Times New Roman"/>
                <a:cs typeface="Times New Roman"/>
              </a:rPr>
              <a:t>of</a:t>
            </a:r>
            <a:r>
              <a:rPr sz="2400" spc="-10" dirty="0">
                <a:solidFill>
                  <a:srgbClr val="232323"/>
                </a:solidFill>
                <a:latin typeface="Times New Roman"/>
                <a:cs typeface="Times New Roman"/>
              </a:rPr>
              <a:t> </a:t>
            </a:r>
            <a:r>
              <a:rPr sz="2400" dirty="0">
                <a:solidFill>
                  <a:srgbClr val="232323"/>
                </a:solidFill>
                <a:latin typeface="Times New Roman"/>
                <a:cs typeface="Times New Roman"/>
              </a:rPr>
              <a:t>predictions</a:t>
            </a:r>
            <a:r>
              <a:rPr sz="2400" spc="-45" dirty="0">
                <a:solidFill>
                  <a:srgbClr val="232323"/>
                </a:solidFill>
                <a:latin typeface="Times New Roman"/>
                <a:cs typeface="Times New Roman"/>
              </a:rPr>
              <a:t> </a:t>
            </a:r>
            <a:r>
              <a:rPr sz="2400" dirty="0">
                <a:solidFill>
                  <a:srgbClr val="232323"/>
                </a:solidFill>
                <a:latin typeface="Times New Roman"/>
                <a:cs typeface="Times New Roman"/>
              </a:rPr>
              <a:t>made for</a:t>
            </a:r>
            <a:r>
              <a:rPr sz="2400" spc="-5" dirty="0">
                <a:solidFill>
                  <a:srgbClr val="232323"/>
                </a:solidFill>
                <a:latin typeface="Times New Roman"/>
                <a:cs typeface="Times New Roman"/>
              </a:rPr>
              <a:t> </a:t>
            </a:r>
            <a:r>
              <a:rPr sz="2400" dirty="0">
                <a:solidFill>
                  <a:srgbClr val="232323"/>
                </a:solidFill>
                <a:latin typeface="Times New Roman"/>
                <a:cs typeface="Times New Roman"/>
              </a:rPr>
              <a:t>a</a:t>
            </a:r>
            <a:r>
              <a:rPr sz="2400" spc="-10" dirty="0">
                <a:solidFill>
                  <a:srgbClr val="232323"/>
                </a:solidFill>
                <a:latin typeface="Times New Roman"/>
                <a:cs typeface="Times New Roman"/>
              </a:rPr>
              <a:t> dataset.</a:t>
            </a:r>
            <a:endParaRPr sz="2400">
              <a:latin typeface="Times New Roman"/>
              <a:cs typeface="Times New Roman"/>
            </a:endParaRPr>
          </a:p>
        </p:txBody>
      </p:sp>
      <p:sp>
        <p:nvSpPr>
          <p:cNvPr id="4" name="object 4"/>
          <p:cNvSpPr txBox="1"/>
          <p:nvPr/>
        </p:nvSpPr>
        <p:spPr>
          <a:xfrm>
            <a:off x="619455" y="3949445"/>
            <a:ext cx="10925175" cy="2220595"/>
          </a:xfrm>
          <a:prstGeom prst="rect">
            <a:avLst/>
          </a:prstGeom>
        </p:spPr>
        <p:txBody>
          <a:bodyPr vert="horz" wrap="square" lIns="0" tIns="12700" rIns="0" bIns="0" rtlCol="0">
            <a:spAutoFit/>
          </a:bodyPr>
          <a:lstStyle/>
          <a:p>
            <a:pPr marL="355600" marR="50800" indent="-343535">
              <a:lnSpc>
                <a:spcPct val="100000"/>
              </a:lnSpc>
              <a:spcBef>
                <a:spcPts val="100"/>
              </a:spcBef>
              <a:buFont typeface="Arial"/>
              <a:buChar char="•"/>
              <a:tabLst>
                <a:tab pos="355600" algn="l"/>
              </a:tabLst>
            </a:pPr>
            <a:r>
              <a:rPr sz="2400" dirty="0">
                <a:latin typeface="Times New Roman"/>
                <a:cs typeface="Times New Roman"/>
              </a:rPr>
              <a:t>Accuracy</a:t>
            </a:r>
            <a:r>
              <a:rPr sz="2400" spc="-30"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useful</a:t>
            </a:r>
            <a:r>
              <a:rPr sz="2400" spc="-10" dirty="0">
                <a:latin typeface="Times New Roman"/>
                <a:cs typeface="Times New Roman"/>
              </a:rPr>
              <a:t> </a:t>
            </a:r>
            <a:r>
              <a:rPr sz="2400" dirty="0">
                <a:latin typeface="Times New Roman"/>
                <a:cs typeface="Times New Roman"/>
              </a:rPr>
              <a:t>when</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target</a:t>
            </a:r>
            <a:r>
              <a:rPr sz="2400" spc="-40" dirty="0">
                <a:latin typeface="Times New Roman"/>
                <a:cs typeface="Times New Roman"/>
              </a:rPr>
              <a:t> </a:t>
            </a:r>
            <a:r>
              <a:rPr sz="2400" dirty="0">
                <a:latin typeface="Times New Roman"/>
                <a:cs typeface="Times New Roman"/>
              </a:rPr>
              <a:t>class</a:t>
            </a:r>
            <a:r>
              <a:rPr sz="2400" spc="-20"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well</a:t>
            </a:r>
            <a:r>
              <a:rPr sz="2400" spc="-15" dirty="0">
                <a:latin typeface="Times New Roman"/>
                <a:cs typeface="Times New Roman"/>
              </a:rPr>
              <a:t> </a:t>
            </a:r>
            <a:r>
              <a:rPr sz="2400" dirty="0">
                <a:latin typeface="Times New Roman"/>
                <a:cs typeface="Times New Roman"/>
              </a:rPr>
              <a:t>balanced</a:t>
            </a:r>
            <a:r>
              <a:rPr sz="2400" spc="-45" dirty="0">
                <a:latin typeface="Times New Roman"/>
                <a:cs typeface="Times New Roman"/>
              </a:rPr>
              <a:t> </a:t>
            </a:r>
            <a:r>
              <a:rPr sz="2400" dirty="0">
                <a:latin typeface="Times New Roman"/>
                <a:cs typeface="Times New Roman"/>
              </a:rPr>
              <a:t>but</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15"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good</a:t>
            </a:r>
            <a:r>
              <a:rPr sz="2400" spc="-10" dirty="0">
                <a:latin typeface="Times New Roman"/>
                <a:cs typeface="Times New Roman"/>
              </a:rPr>
              <a:t> </a:t>
            </a:r>
            <a:r>
              <a:rPr sz="2400" dirty="0">
                <a:latin typeface="Times New Roman"/>
                <a:cs typeface="Times New Roman"/>
              </a:rPr>
              <a:t>choice</a:t>
            </a:r>
            <a:r>
              <a:rPr sz="2400" spc="-35" dirty="0">
                <a:latin typeface="Times New Roman"/>
                <a:cs typeface="Times New Roman"/>
              </a:rPr>
              <a:t> </a:t>
            </a:r>
            <a:r>
              <a:rPr sz="2400" spc="-20" dirty="0">
                <a:latin typeface="Times New Roman"/>
                <a:cs typeface="Times New Roman"/>
              </a:rPr>
              <a:t>with </a:t>
            </a:r>
            <a:r>
              <a:rPr sz="2400" dirty="0">
                <a:latin typeface="Times New Roman"/>
                <a:cs typeface="Times New Roman"/>
              </a:rPr>
              <a:t>unbalanced</a:t>
            </a:r>
            <a:r>
              <a:rPr sz="2400" spc="-30" dirty="0">
                <a:latin typeface="Times New Roman"/>
                <a:cs typeface="Times New Roman"/>
              </a:rPr>
              <a:t> </a:t>
            </a:r>
            <a:r>
              <a:rPr sz="2400" spc="-10" dirty="0">
                <a:latin typeface="Times New Roman"/>
                <a:cs typeface="Times New Roman"/>
              </a:rPr>
              <a:t>classes.</a:t>
            </a:r>
            <a:endParaRPr sz="2400">
              <a:latin typeface="Times New Roman"/>
              <a:cs typeface="Times New Roman"/>
            </a:endParaRPr>
          </a:p>
          <a:p>
            <a:pPr marL="355600" indent="-342900">
              <a:lnSpc>
                <a:spcPct val="100000"/>
              </a:lnSpc>
              <a:buFont typeface="Arial"/>
              <a:buChar char="•"/>
              <a:tabLst>
                <a:tab pos="355600" algn="l"/>
              </a:tabLst>
            </a:pPr>
            <a:r>
              <a:rPr sz="2400" dirty="0">
                <a:latin typeface="Times New Roman"/>
                <a:cs typeface="Times New Roman"/>
              </a:rPr>
              <a:t>Accuracy</a:t>
            </a:r>
            <a:r>
              <a:rPr sz="2400" spc="-20" dirty="0">
                <a:latin typeface="Times New Roman"/>
                <a:cs typeface="Times New Roman"/>
              </a:rPr>
              <a:t> </a:t>
            </a:r>
            <a:r>
              <a:rPr sz="2400" dirty="0">
                <a:latin typeface="Times New Roman"/>
                <a:cs typeface="Times New Roman"/>
              </a:rPr>
              <a:t>gives</a:t>
            </a:r>
            <a:r>
              <a:rPr sz="2400" spc="-15" dirty="0">
                <a:latin typeface="Times New Roman"/>
                <a:cs typeface="Times New Roman"/>
              </a:rPr>
              <a:t> </a:t>
            </a:r>
            <a:r>
              <a:rPr sz="2400" dirty="0">
                <a:latin typeface="Times New Roman"/>
                <a:cs typeface="Times New Roman"/>
              </a:rPr>
              <a:t>us</a:t>
            </a:r>
            <a:r>
              <a:rPr sz="2400" spc="-5" dirty="0">
                <a:latin typeface="Times New Roman"/>
                <a:cs typeface="Times New Roman"/>
              </a:rPr>
              <a:t> </a:t>
            </a:r>
            <a:r>
              <a:rPr sz="2400" dirty="0">
                <a:latin typeface="Times New Roman"/>
                <a:cs typeface="Times New Roman"/>
              </a:rPr>
              <a:t>an</a:t>
            </a:r>
            <a:r>
              <a:rPr sz="2400" spc="-20" dirty="0">
                <a:latin typeface="Times New Roman"/>
                <a:cs typeface="Times New Roman"/>
              </a:rPr>
              <a:t> </a:t>
            </a:r>
            <a:r>
              <a:rPr sz="2400" dirty="0">
                <a:latin typeface="Times New Roman"/>
                <a:cs typeface="Times New Roman"/>
              </a:rPr>
              <a:t>overall</a:t>
            </a:r>
            <a:r>
              <a:rPr sz="2400" spc="-40" dirty="0">
                <a:latin typeface="Times New Roman"/>
                <a:cs typeface="Times New Roman"/>
              </a:rPr>
              <a:t> </a:t>
            </a:r>
            <a:r>
              <a:rPr sz="2400" dirty="0">
                <a:latin typeface="Times New Roman"/>
                <a:cs typeface="Times New Roman"/>
              </a:rPr>
              <a:t>picture</a:t>
            </a:r>
            <a:r>
              <a:rPr sz="2400" spc="-3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how</a:t>
            </a:r>
            <a:r>
              <a:rPr sz="2400" spc="-5" dirty="0">
                <a:latin typeface="Times New Roman"/>
                <a:cs typeface="Times New Roman"/>
              </a:rPr>
              <a:t> </a:t>
            </a:r>
            <a:r>
              <a:rPr sz="2400" dirty="0">
                <a:latin typeface="Times New Roman"/>
                <a:cs typeface="Times New Roman"/>
              </a:rPr>
              <a:t>much we</a:t>
            </a:r>
            <a:r>
              <a:rPr sz="2400" spc="-5" dirty="0">
                <a:latin typeface="Times New Roman"/>
                <a:cs typeface="Times New Roman"/>
              </a:rPr>
              <a:t> </a:t>
            </a:r>
            <a:r>
              <a:rPr sz="2400" dirty="0">
                <a:latin typeface="Times New Roman"/>
                <a:cs typeface="Times New Roman"/>
              </a:rPr>
              <a:t>can</a:t>
            </a:r>
            <a:r>
              <a:rPr sz="2400" spc="-25" dirty="0">
                <a:latin typeface="Times New Roman"/>
                <a:cs typeface="Times New Roman"/>
              </a:rPr>
              <a:t> </a:t>
            </a:r>
            <a:r>
              <a:rPr sz="2400" dirty="0">
                <a:latin typeface="Times New Roman"/>
                <a:cs typeface="Times New Roman"/>
              </a:rPr>
              <a:t>rely</a:t>
            </a:r>
            <a:r>
              <a:rPr sz="2400" spc="-20" dirty="0">
                <a:latin typeface="Times New Roman"/>
                <a:cs typeface="Times New Roman"/>
              </a:rPr>
              <a:t> </a:t>
            </a:r>
            <a:r>
              <a:rPr sz="2400" dirty="0">
                <a:latin typeface="Times New Roman"/>
                <a:cs typeface="Times New Roman"/>
              </a:rPr>
              <a:t>on</a:t>
            </a:r>
            <a:r>
              <a:rPr sz="2400" spc="-5" dirty="0">
                <a:latin typeface="Times New Roman"/>
                <a:cs typeface="Times New Roman"/>
              </a:rPr>
              <a:t> </a:t>
            </a:r>
            <a:r>
              <a:rPr sz="2400" dirty="0">
                <a:latin typeface="Times New Roman"/>
                <a:cs typeface="Times New Roman"/>
              </a:rPr>
              <a:t>our</a:t>
            </a:r>
            <a:r>
              <a:rPr sz="2400" spc="-20" dirty="0">
                <a:latin typeface="Times New Roman"/>
                <a:cs typeface="Times New Roman"/>
              </a:rPr>
              <a:t> </a:t>
            </a:r>
            <a:r>
              <a:rPr sz="2400" spc="-10" dirty="0">
                <a:latin typeface="Times New Roman"/>
                <a:cs typeface="Times New Roman"/>
              </a:rPr>
              <a:t>model’s</a:t>
            </a:r>
            <a:endParaRPr sz="2400">
              <a:latin typeface="Times New Roman"/>
              <a:cs typeface="Times New Roman"/>
            </a:endParaRPr>
          </a:p>
          <a:p>
            <a:pPr marL="355600">
              <a:lnSpc>
                <a:spcPct val="100000"/>
              </a:lnSpc>
            </a:pPr>
            <a:r>
              <a:rPr sz="2400" spc="-10" dirty="0">
                <a:latin typeface="Times New Roman"/>
                <a:cs typeface="Times New Roman"/>
              </a:rPr>
              <a:t>prediction.</a:t>
            </a:r>
            <a:endParaRPr sz="2400">
              <a:latin typeface="Times New Roman"/>
              <a:cs typeface="Times New Roman"/>
            </a:endParaRPr>
          </a:p>
          <a:p>
            <a:pPr marL="355600" marR="5080" indent="-343535">
              <a:lnSpc>
                <a:spcPct val="100000"/>
              </a:lnSpc>
              <a:buFont typeface="Arial"/>
              <a:buChar char="•"/>
              <a:tabLst>
                <a:tab pos="355600" algn="l"/>
              </a:tabLst>
            </a:pPr>
            <a:r>
              <a:rPr sz="2400" dirty="0">
                <a:latin typeface="Times New Roman"/>
                <a:cs typeface="Times New Roman"/>
              </a:rPr>
              <a:t>This</a:t>
            </a:r>
            <a:r>
              <a:rPr sz="2400" spc="-35" dirty="0">
                <a:latin typeface="Times New Roman"/>
                <a:cs typeface="Times New Roman"/>
              </a:rPr>
              <a:t> </a:t>
            </a:r>
            <a:r>
              <a:rPr sz="2400" dirty="0">
                <a:latin typeface="Times New Roman"/>
                <a:cs typeface="Times New Roman"/>
              </a:rPr>
              <a:t>metric</a:t>
            </a:r>
            <a:r>
              <a:rPr sz="2400" spc="-25" dirty="0">
                <a:latin typeface="Times New Roman"/>
                <a:cs typeface="Times New Roman"/>
              </a:rPr>
              <a:t> </a:t>
            </a:r>
            <a:r>
              <a:rPr sz="2400" dirty="0">
                <a:latin typeface="Times New Roman"/>
                <a:cs typeface="Times New Roman"/>
              </a:rPr>
              <a:t>is</a:t>
            </a:r>
            <a:r>
              <a:rPr sz="2400" spc="-30" dirty="0">
                <a:latin typeface="Times New Roman"/>
                <a:cs typeface="Times New Roman"/>
              </a:rPr>
              <a:t> </a:t>
            </a:r>
            <a:r>
              <a:rPr sz="2400" dirty="0">
                <a:latin typeface="Times New Roman"/>
                <a:cs typeface="Times New Roman"/>
              </a:rPr>
              <a:t>blind</a:t>
            </a:r>
            <a:r>
              <a:rPr sz="2400" spc="-5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difference</a:t>
            </a:r>
            <a:r>
              <a:rPr sz="2400" spc="-20" dirty="0">
                <a:latin typeface="Times New Roman"/>
                <a:cs typeface="Times New Roman"/>
              </a:rPr>
              <a:t> </a:t>
            </a:r>
            <a:r>
              <a:rPr sz="2400" dirty="0">
                <a:latin typeface="Times New Roman"/>
                <a:cs typeface="Times New Roman"/>
              </a:rPr>
              <a:t>between</a:t>
            </a:r>
            <a:r>
              <a:rPr sz="2400" spc="-35" dirty="0">
                <a:latin typeface="Times New Roman"/>
                <a:cs typeface="Times New Roman"/>
              </a:rPr>
              <a:t> </a:t>
            </a:r>
            <a:r>
              <a:rPr sz="2400" dirty="0">
                <a:latin typeface="Times New Roman"/>
                <a:cs typeface="Times New Roman"/>
              </a:rPr>
              <a:t>classes</a:t>
            </a:r>
            <a:r>
              <a:rPr sz="2400" spc="-4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dirty="0">
                <a:latin typeface="Times New Roman"/>
                <a:cs typeface="Times New Roman"/>
              </a:rPr>
              <a:t>types</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errors.</a:t>
            </a:r>
            <a:r>
              <a:rPr sz="2400" spc="-80" dirty="0">
                <a:latin typeface="Times New Roman"/>
                <a:cs typeface="Times New Roman"/>
              </a:rPr>
              <a:t> </a:t>
            </a:r>
            <a:r>
              <a:rPr sz="2400" spc="-10" dirty="0">
                <a:latin typeface="Times New Roman"/>
                <a:cs typeface="Times New Roman"/>
              </a:rPr>
              <a:t>That’s</a:t>
            </a:r>
            <a:r>
              <a:rPr sz="2400" spc="-45" dirty="0">
                <a:latin typeface="Times New Roman"/>
                <a:cs typeface="Times New Roman"/>
              </a:rPr>
              <a:t> </a:t>
            </a:r>
            <a:r>
              <a:rPr sz="2400" dirty="0">
                <a:latin typeface="Times New Roman"/>
                <a:cs typeface="Times New Roman"/>
              </a:rPr>
              <a:t>why</a:t>
            </a:r>
            <a:r>
              <a:rPr sz="2400" spc="-25" dirty="0">
                <a:latin typeface="Times New Roman"/>
                <a:cs typeface="Times New Roman"/>
              </a:rPr>
              <a:t> it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5" dirty="0">
                <a:latin typeface="Times New Roman"/>
                <a:cs typeface="Times New Roman"/>
              </a:rPr>
              <a:t> </a:t>
            </a:r>
            <a:r>
              <a:rPr sz="2400" dirty="0">
                <a:latin typeface="Times New Roman"/>
                <a:cs typeface="Times New Roman"/>
              </a:rPr>
              <a:t>good</a:t>
            </a:r>
            <a:r>
              <a:rPr sz="2400" spc="-5" dirty="0">
                <a:latin typeface="Times New Roman"/>
                <a:cs typeface="Times New Roman"/>
              </a:rPr>
              <a:t> </a:t>
            </a:r>
            <a:r>
              <a:rPr sz="2400" dirty="0">
                <a:latin typeface="Times New Roman"/>
                <a:cs typeface="Times New Roman"/>
              </a:rPr>
              <a:t>enough</a:t>
            </a:r>
            <a:r>
              <a:rPr sz="2400" spc="-2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imbalanced</a:t>
            </a:r>
            <a:r>
              <a:rPr sz="2400" spc="-25" dirty="0">
                <a:latin typeface="Times New Roman"/>
                <a:cs typeface="Times New Roman"/>
              </a:rPr>
              <a:t> </a:t>
            </a:r>
            <a:r>
              <a:rPr sz="2400" spc="-10" dirty="0">
                <a:latin typeface="Times New Roman"/>
                <a:cs typeface="Times New Roman"/>
              </a:rPr>
              <a:t>datasets.</a:t>
            </a:r>
            <a:endParaRPr sz="2400">
              <a:latin typeface="Times New Roman"/>
              <a:cs typeface="Times New Roman"/>
            </a:endParaRPr>
          </a:p>
        </p:txBody>
      </p:sp>
      <p:pic>
        <p:nvPicPr>
          <p:cNvPr id="5" name="object 5"/>
          <p:cNvPicPr/>
          <p:nvPr/>
        </p:nvPicPr>
        <p:blipFill>
          <a:blip r:embed="rId2" cstate="print"/>
          <a:stretch>
            <a:fillRect/>
          </a:stretch>
        </p:blipFill>
        <p:spPr>
          <a:xfrm>
            <a:off x="6567008" y="1546883"/>
            <a:ext cx="4396457" cy="2237119"/>
          </a:xfrm>
          <a:prstGeom prst="rect">
            <a:avLst/>
          </a:prstGeom>
        </p:spPr>
      </p:pic>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53670">
              <a:lnSpc>
                <a:spcPts val="1810"/>
              </a:lnSpc>
            </a:pPr>
            <a:fld id="{81D60167-4931-47E6-BA6A-407CBD079E47}" type="slidenum">
              <a:rPr spc="-50" dirty="0"/>
              <a:t>5</a:t>
            </a:fld>
            <a:endParaRPr spc="-50" dirty="0"/>
          </a:p>
        </p:txBody>
      </p:sp>
      <p:sp>
        <p:nvSpPr>
          <p:cNvPr id="16" name="TextBox 15">
            <a:extLst>
              <a:ext uri="{FF2B5EF4-FFF2-40B4-BE49-F238E27FC236}">
                <a16:creationId xmlns:a16="http://schemas.microsoft.com/office/drawing/2014/main" id="{6F5836BD-C186-8888-4296-BDA819514566}"/>
              </a:ext>
            </a:extLst>
          </p:cNvPr>
          <p:cNvSpPr txBox="1"/>
          <p:nvPr/>
        </p:nvSpPr>
        <p:spPr>
          <a:xfrm>
            <a:off x="990600" y="2057400"/>
            <a:ext cx="4876800" cy="1107996"/>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Accuracy= </a:t>
            </a:r>
          </a:p>
          <a:p>
            <a:r>
              <a:rPr lang="en-US" sz="2200" b="1" dirty="0">
                <a:latin typeface="Times New Roman" panose="02020603050405020304" pitchFamily="18" charset="0"/>
                <a:cs typeface="Times New Roman" panose="02020603050405020304" pitchFamily="18" charset="0"/>
              </a:rPr>
              <a:t>No of correct Predictions/ Total no of predictions</a:t>
            </a:r>
            <a:endParaRPr lang="en-IN"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044" y="75438"/>
            <a:ext cx="343598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C00000"/>
                </a:solidFill>
                <a:latin typeface="Carlito"/>
                <a:cs typeface="Carlito"/>
              </a:rPr>
              <a:t>Confusion</a:t>
            </a:r>
            <a:r>
              <a:rPr sz="3600" b="1" spc="-145" dirty="0">
                <a:solidFill>
                  <a:srgbClr val="C00000"/>
                </a:solidFill>
                <a:latin typeface="Carlito"/>
                <a:cs typeface="Carlito"/>
              </a:rPr>
              <a:t> </a:t>
            </a:r>
            <a:r>
              <a:rPr sz="3600" b="1" spc="-10" dirty="0">
                <a:solidFill>
                  <a:srgbClr val="C00000"/>
                </a:solidFill>
                <a:latin typeface="Carlito"/>
                <a:cs typeface="Carlito"/>
              </a:rPr>
              <a:t>Matrix:</a:t>
            </a:r>
            <a:endParaRPr sz="3600">
              <a:latin typeface="Carlito"/>
              <a:cs typeface="Carlito"/>
            </a:endParaRPr>
          </a:p>
        </p:txBody>
      </p:sp>
      <p:pic>
        <p:nvPicPr>
          <p:cNvPr id="3" name="object 3"/>
          <p:cNvPicPr/>
          <p:nvPr/>
        </p:nvPicPr>
        <p:blipFill>
          <a:blip r:embed="rId2" cstate="print"/>
          <a:stretch>
            <a:fillRect/>
          </a:stretch>
        </p:blipFill>
        <p:spPr>
          <a:xfrm>
            <a:off x="7114038" y="941845"/>
            <a:ext cx="4775444" cy="3142474"/>
          </a:xfrm>
          <a:prstGeom prst="rect">
            <a:avLst/>
          </a:prstGeom>
        </p:spPr>
      </p:pic>
      <p:sp>
        <p:nvSpPr>
          <p:cNvPr id="4" name="object 4"/>
          <p:cNvSpPr txBox="1"/>
          <p:nvPr/>
        </p:nvSpPr>
        <p:spPr>
          <a:xfrm>
            <a:off x="717905" y="1007109"/>
            <a:ext cx="10610215" cy="5025390"/>
          </a:xfrm>
          <a:prstGeom prst="rect">
            <a:avLst/>
          </a:prstGeom>
        </p:spPr>
        <p:txBody>
          <a:bodyPr vert="horz" wrap="square" lIns="0" tIns="13335" rIns="0" bIns="0" rtlCol="0">
            <a:spAutoFit/>
          </a:bodyPr>
          <a:lstStyle/>
          <a:p>
            <a:pPr marL="295910" marR="4462780" indent="-283845" algn="just">
              <a:lnSpc>
                <a:spcPct val="100000"/>
              </a:lnSpc>
              <a:spcBef>
                <a:spcPts val="105"/>
              </a:spcBef>
              <a:buFont typeface="Arial"/>
              <a:buChar char="•"/>
              <a:tabLst>
                <a:tab pos="299085" algn="l"/>
              </a:tabLst>
            </a:pPr>
            <a:r>
              <a:rPr sz="2000" dirty="0">
                <a:solidFill>
                  <a:srgbClr val="232323"/>
                </a:solidFill>
                <a:latin typeface="Carlito"/>
                <a:cs typeface="Carlito"/>
              </a:rPr>
              <a:t>A</a:t>
            </a:r>
            <a:r>
              <a:rPr sz="2000" spc="80" dirty="0">
                <a:solidFill>
                  <a:srgbClr val="232323"/>
                </a:solidFill>
                <a:latin typeface="Carlito"/>
                <a:cs typeface="Carlito"/>
              </a:rPr>
              <a:t> </a:t>
            </a:r>
            <a:r>
              <a:rPr sz="2000" dirty="0">
                <a:solidFill>
                  <a:srgbClr val="232323"/>
                </a:solidFill>
                <a:latin typeface="Carlito"/>
                <a:cs typeface="Carlito"/>
              </a:rPr>
              <a:t>confusion</a:t>
            </a:r>
            <a:r>
              <a:rPr sz="2000" spc="80" dirty="0">
                <a:solidFill>
                  <a:srgbClr val="232323"/>
                </a:solidFill>
                <a:latin typeface="Carlito"/>
                <a:cs typeface="Carlito"/>
              </a:rPr>
              <a:t> </a:t>
            </a:r>
            <a:r>
              <a:rPr sz="2000" dirty="0">
                <a:solidFill>
                  <a:srgbClr val="232323"/>
                </a:solidFill>
                <a:latin typeface="Carlito"/>
                <a:cs typeface="Carlito"/>
              </a:rPr>
              <a:t>matrix</a:t>
            </a:r>
            <a:r>
              <a:rPr sz="2000" spc="80" dirty="0">
                <a:solidFill>
                  <a:srgbClr val="232323"/>
                </a:solidFill>
                <a:latin typeface="Carlito"/>
                <a:cs typeface="Carlito"/>
              </a:rPr>
              <a:t> </a:t>
            </a:r>
            <a:r>
              <a:rPr sz="2000" dirty="0">
                <a:solidFill>
                  <a:srgbClr val="232323"/>
                </a:solidFill>
                <a:latin typeface="Carlito"/>
                <a:cs typeface="Carlito"/>
              </a:rPr>
              <a:t>or</a:t>
            </a:r>
            <a:r>
              <a:rPr sz="2000" spc="85" dirty="0">
                <a:solidFill>
                  <a:srgbClr val="232323"/>
                </a:solidFill>
                <a:latin typeface="Carlito"/>
                <a:cs typeface="Carlito"/>
              </a:rPr>
              <a:t> </a:t>
            </a:r>
            <a:r>
              <a:rPr sz="2000" dirty="0">
                <a:solidFill>
                  <a:srgbClr val="232323"/>
                </a:solidFill>
                <a:latin typeface="Carlito"/>
                <a:cs typeface="Carlito"/>
              </a:rPr>
              <a:t>error</a:t>
            </a:r>
            <a:r>
              <a:rPr sz="2000" spc="70" dirty="0">
                <a:solidFill>
                  <a:srgbClr val="232323"/>
                </a:solidFill>
                <a:latin typeface="Carlito"/>
                <a:cs typeface="Carlito"/>
              </a:rPr>
              <a:t> </a:t>
            </a:r>
            <a:r>
              <a:rPr sz="2000" dirty="0">
                <a:solidFill>
                  <a:srgbClr val="232323"/>
                </a:solidFill>
                <a:latin typeface="Carlito"/>
                <a:cs typeface="Carlito"/>
              </a:rPr>
              <a:t>matrix</a:t>
            </a:r>
            <a:r>
              <a:rPr sz="2000" spc="95" dirty="0">
                <a:solidFill>
                  <a:srgbClr val="232323"/>
                </a:solidFill>
                <a:latin typeface="Carlito"/>
                <a:cs typeface="Carlito"/>
              </a:rPr>
              <a:t> </a:t>
            </a:r>
            <a:r>
              <a:rPr sz="2000" dirty="0">
                <a:solidFill>
                  <a:srgbClr val="232323"/>
                </a:solidFill>
                <a:latin typeface="Carlito"/>
                <a:cs typeface="Carlito"/>
              </a:rPr>
              <a:t>is</a:t>
            </a:r>
            <a:r>
              <a:rPr sz="2000" spc="85" dirty="0">
                <a:solidFill>
                  <a:srgbClr val="232323"/>
                </a:solidFill>
                <a:latin typeface="Carlito"/>
                <a:cs typeface="Carlito"/>
              </a:rPr>
              <a:t> </a:t>
            </a:r>
            <a:r>
              <a:rPr sz="2000" dirty="0">
                <a:solidFill>
                  <a:srgbClr val="232323"/>
                </a:solidFill>
                <a:latin typeface="Carlito"/>
                <a:cs typeface="Carlito"/>
              </a:rPr>
              <a:t>a</a:t>
            </a:r>
            <a:r>
              <a:rPr sz="2000" spc="90" dirty="0">
                <a:solidFill>
                  <a:srgbClr val="232323"/>
                </a:solidFill>
                <a:latin typeface="Carlito"/>
                <a:cs typeface="Carlito"/>
              </a:rPr>
              <a:t> </a:t>
            </a:r>
            <a:r>
              <a:rPr sz="2000" dirty="0">
                <a:solidFill>
                  <a:srgbClr val="232323"/>
                </a:solidFill>
                <a:latin typeface="Carlito"/>
                <a:cs typeface="Carlito"/>
              </a:rPr>
              <a:t>table</a:t>
            </a:r>
            <a:r>
              <a:rPr sz="2000" spc="85" dirty="0">
                <a:solidFill>
                  <a:srgbClr val="232323"/>
                </a:solidFill>
                <a:latin typeface="Carlito"/>
                <a:cs typeface="Carlito"/>
              </a:rPr>
              <a:t> </a:t>
            </a:r>
            <a:r>
              <a:rPr sz="2000" dirty="0">
                <a:solidFill>
                  <a:srgbClr val="232323"/>
                </a:solidFill>
                <a:latin typeface="Carlito"/>
                <a:cs typeface="Carlito"/>
              </a:rPr>
              <a:t>that</a:t>
            </a:r>
            <a:r>
              <a:rPr sz="2000" spc="90" dirty="0">
                <a:solidFill>
                  <a:srgbClr val="232323"/>
                </a:solidFill>
                <a:latin typeface="Carlito"/>
                <a:cs typeface="Carlito"/>
              </a:rPr>
              <a:t> </a:t>
            </a:r>
            <a:r>
              <a:rPr sz="2000" spc="-10" dirty="0">
                <a:solidFill>
                  <a:srgbClr val="232323"/>
                </a:solidFill>
                <a:latin typeface="Carlito"/>
                <a:cs typeface="Carlito"/>
              </a:rPr>
              <a:t>shows 	</a:t>
            </a:r>
            <a:r>
              <a:rPr sz="2000" dirty="0">
                <a:solidFill>
                  <a:srgbClr val="232323"/>
                </a:solidFill>
                <a:latin typeface="Carlito"/>
                <a:cs typeface="Carlito"/>
              </a:rPr>
              <a:t>the</a:t>
            </a:r>
            <a:r>
              <a:rPr sz="2000" spc="240" dirty="0">
                <a:solidFill>
                  <a:srgbClr val="232323"/>
                </a:solidFill>
                <a:latin typeface="Carlito"/>
                <a:cs typeface="Carlito"/>
              </a:rPr>
              <a:t> </a:t>
            </a:r>
            <a:r>
              <a:rPr sz="2000" dirty="0">
                <a:solidFill>
                  <a:srgbClr val="232323"/>
                </a:solidFill>
                <a:latin typeface="Carlito"/>
                <a:cs typeface="Carlito"/>
              </a:rPr>
              <a:t>number</a:t>
            </a:r>
            <a:r>
              <a:rPr sz="2000" spc="235" dirty="0">
                <a:solidFill>
                  <a:srgbClr val="232323"/>
                </a:solidFill>
                <a:latin typeface="Carlito"/>
                <a:cs typeface="Carlito"/>
              </a:rPr>
              <a:t> </a:t>
            </a:r>
            <a:r>
              <a:rPr sz="2000" dirty="0">
                <a:solidFill>
                  <a:srgbClr val="232323"/>
                </a:solidFill>
                <a:latin typeface="Carlito"/>
                <a:cs typeface="Carlito"/>
              </a:rPr>
              <a:t>of</a:t>
            </a:r>
            <a:r>
              <a:rPr sz="2000" spc="245" dirty="0">
                <a:solidFill>
                  <a:srgbClr val="232323"/>
                </a:solidFill>
                <a:latin typeface="Carlito"/>
                <a:cs typeface="Carlito"/>
              </a:rPr>
              <a:t> </a:t>
            </a:r>
            <a:r>
              <a:rPr sz="2000" dirty="0">
                <a:solidFill>
                  <a:srgbClr val="232323"/>
                </a:solidFill>
                <a:latin typeface="Carlito"/>
                <a:cs typeface="Carlito"/>
              </a:rPr>
              <a:t>correct</a:t>
            </a:r>
            <a:r>
              <a:rPr sz="2000" spc="240" dirty="0">
                <a:solidFill>
                  <a:srgbClr val="232323"/>
                </a:solidFill>
                <a:latin typeface="Carlito"/>
                <a:cs typeface="Carlito"/>
              </a:rPr>
              <a:t> </a:t>
            </a:r>
            <a:r>
              <a:rPr sz="2000" dirty="0">
                <a:solidFill>
                  <a:srgbClr val="232323"/>
                </a:solidFill>
                <a:latin typeface="Carlito"/>
                <a:cs typeface="Carlito"/>
              </a:rPr>
              <a:t>and</a:t>
            </a:r>
            <a:r>
              <a:rPr sz="2000" spc="235" dirty="0">
                <a:solidFill>
                  <a:srgbClr val="232323"/>
                </a:solidFill>
                <a:latin typeface="Carlito"/>
                <a:cs typeface="Carlito"/>
              </a:rPr>
              <a:t> </a:t>
            </a:r>
            <a:r>
              <a:rPr sz="2000" dirty="0">
                <a:solidFill>
                  <a:srgbClr val="232323"/>
                </a:solidFill>
                <a:latin typeface="Carlito"/>
                <a:cs typeface="Carlito"/>
              </a:rPr>
              <a:t>incorrect</a:t>
            </a:r>
            <a:r>
              <a:rPr sz="2000" spc="250" dirty="0">
                <a:solidFill>
                  <a:srgbClr val="232323"/>
                </a:solidFill>
                <a:latin typeface="Carlito"/>
                <a:cs typeface="Carlito"/>
              </a:rPr>
              <a:t> </a:t>
            </a:r>
            <a:r>
              <a:rPr sz="2000" dirty="0">
                <a:solidFill>
                  <a:srgbClr val="232323"/>
                </a:solidFill>
                <a:latin typeface="Carlito"/>
                <a:cs typeface="Carlito"/>
              </a:rPr>
              <a:t>predictions</a:t>
            </a:r>
            <a:r>
              <a:rPr sz="2000" spc="240" dirty="0">
                <a:solidFill>
                  <a:srgbClr val="232323"/>
                </a:solidFill>
                <a:latin typeface="Carlito"/>
                <a:cs typeface="Carlito"/>
              </a:rPr>
              <a:t> </a:t>
            </a:r>
            <a:r>
              <a:rPr sz="2000" spc="-20" dirty="0">
                <a:solidFill>
                  <a:srgbClr val="232323"/>
                </a:solidFill>
                <a:latin typeface="Carlito"/>
                <a:cs typeface="Carlito"/>
              </a:rPr>
              <a:t>made 	</a:t>
            </a:r>
            <a:r>
              <a:rPr sz="2000" dirty="0">
                <a:solidFill>
                  <a:srgbClr val="232323"/>
                </a:solidFill>
                <a:latin typeface="Carlito"/>
                <a:cs typeface="Carlito"/>
              </a:rPr>
              <a:t>by</a:t>
            </a:r>
            <a:r>
              <a:rPr sz="2000" spc="-5" dirty="0">
                <a:solidFill>
                  <a:srgbClr val="232323"/>
                </a:solidFill>
                <a:latin typeface="Carlito"/>
                <a:cs typeface="Carlito"/>
              </a:rPr>
              <a:t> </a:t>
            </a:r>
            <a:r>
              <a:rPr sz="2000" dirty="0">
                <a:solidFill>
                  <a:srgbClr val="232323"/>
                </a:solidFill>
                <a:latin typeface="Carlito"/>
                <a:cs typeface="Carlito"/>
              </a:rPr>
              <a:t>the model</a:t>
            </a:r>
            <a:r>
              <a:rPr sz="2000" spc="-15" dirty="0">
                <a:solidFill>
                  <a:srgbClr val="232323"/>
                </a:solidFill>
                <a:latin typeface="Carlito"/>
                <a:cs typeface="Carlito"/>
              </a:rPr>
              <a:t> </a:t>
            </a:r>
            <a:r>
              <a:rPr sz="2000" dirty="0">
                <a:solidFill>
                  <a:srgbClr val="232323"/>
                </a:solidFill>
                <a:latin typeface="Carlito"/>
                <a:cs typeface="Carlito"/>
              </a:rPr>
              <a:t>compared</a:t>
            </a:r>
            <a:r>
              <a:rPr sz="2000" spc="-10" dirty="0">
                <a:solidFill>
                  <a:srgbClr val="232323"/>
                </a:solidFill>
                <a:latin typeface="Carlito"/>
                <a:cs typeface="Carlito"/>
              </a:rPr>
              <a:t> </a:t>
            </a:r>
            <a:r>
              <a:rPr sz="2000" dirty="0">
                <a:solidFill>
                  <a:srgbClr val="232323"/>
                </a:solidFill>
                <a:latin typeface="Carlito"/>
                <a:cs typeface="Carlito"/>
              </a:rPr>
              <a:t>with</a:t>
            </a:r>
            <a:r>
              <a:rPr sz="2000" spc="-10" dirty="0">
                <a:solidFill>
                  <a:srgbClr val="232323"/>
                </a:solidFill>
                <a:latin typeface="Carlito"/>
                <a:cs typeface="Carlito"/>
              </a:rPr>
              <a:t> </a:t>
            </a:r>
            <a:r>
              <a:rPr sz="2000" dirty="0">
                <a:solidFill>
                  <a:srgbClr val="232323"/>
                </a:solidFill>
                <a:latin typeface="Carlito"/>
                <a:cs typeface="Carlito"/>
              </a:rPr>
              <a:t>the actual</a:t>
            </a:r>
            <a:r>
              <a:rPr sz="2000" spc="-5" dirty="0">
                <a:solidFill>
                  <a:srgbClr val="232323"/>
                </a:solidFill>
                <a:latin typeface="Carlito"/>
                <a:cs typeface="Carlito"/>
              </a:rPr>
              <a:t> </a:t>
            </a:r>
            <a:r>
              <a:rPr sz="2000" dirty="0">
                <a:solidFill>
                  <a:srgbClr val="232323"/>
                </a:solidFill>
                <a:latin typeface="Carlito"/>
                <a:cs typeface="Carlito"/>
              </a:rPr>
              <a:t>classifications </a:t>
            </a:r>
            <a:r>
              <a:rPr sz="2000" spc="-25" dirty="0">
                <a:solidFill>
                  <a:srgbClr val="232323"/>
                </a:solidFill>
                <a:latin typeface="Carlito"/>
                <a:cs typeface="Carlito"/>
              </a:rPr>
              <a:t>in 	</a:t>
            </a:r>
            <a:r>
              <a:rPr sz="2000" dirty="0">
                <a:solidFill>
                  <a:srgbClr val="232323"/>
                </a:solidFill>
                <a:latin typeface="Carlito"/>
                <a:cs typeface="Carlito"/>
              </a:rPr>
              <a:t>the</a:t>
            </a:r>
            <a:r>
              <a:rPr sz="2000" spc="-35" dirty="0">
                <a:solidFill>
                  <a:srgbClr val="232323"/>
                </a:solidFill>
                <a:latin typeface="Carlito"/>
                <a:cs typeface="Carlito"/>
              </a:rPr>
              <a:t> </a:t>
            </a:r>
            <a:r>
              <a:rPr sz="2000" dirty="0">
                <a:solidFill>
                  <a:srgbClr val="232323"/>
                </a:solidFill>
                <a:latin typeface="Carlito"/>
                <a:cs typeface="Carlito"/>
              </a:rPr>
              <a:t>test</a:t>
            </a:r>
            <a:r>
              <a:rPr sz="2000" spc="-25" dirty="0">
                <a:solidFill>
                  <a:srgbClr val="232323"/>
                </a:solidFill>
                <a:latin typeface="Carlito"/>
                <a:cs typeface="Carlito"/>
              </a:rPr>
              <a:t> </a:t>
            </a:r>
            <a:r>
              <a:rPr sz="2000" dirty="0">
                <a:solidFill>
                  <a:srgbClr val="232323"/>
                </a:solidFill>
                <a:latin typeface="Carlito"/>
                <a:cs typeface="Carlito"/>
              </a:rPr>
              <a:t>set</a:t>
            </a:r>
            <a:r>
              <a:rPr sz="2000" spc="-25" dirty="0">
                <a:solidFill>
                  <a:srgbClr val="232323"/>
                </a:solidFill>
                <a:latin typeface="Carlito"/>
                <a:cs typeface="Carlito"/>
              </a:rPr>
              <a:t> </a:t>
            </a:r>
            <a:r>
              <a:rPr sz="2000" dirty="0">
                <a:solidFill>
                  <a:srgbClr val="232323"/>
                </a:solidFill>
                <a:latin typeface="Carlito"/>
                <a:cs typeface="Carlito"/>
              </a:rPr>
              <a:t>or</a:t>
            </a:r>
            <a:r>
              <a:rPr sz="2000" spc="-50" dirty="0">
                <a:solidFill>
                  <a:srgbClr val="232323"/>
                </a:solidFill>
                <a:latin typeface="Carlito"/>
                <a:cs typeface="Carlito"/>
              </a:rPr>
              <a:t> </a:t>
            </a:r>
            <a:r>
              <a:rPr sz="2000" dirty="0">
                <a:solidFill>
                  <a:srgbClr val="232323"/>
                </a:solidFill>
                <a:latin typeface="Carlito"/>
                <a:cs typeface="Carlito"/>
              </a:rPr>
              <a:t>what</a:t>
            </a:r>
            <a:r>
              <a:rPr sz="2000" spc="-40" dirty="0">
                <a:solidFill>
                  <a:srgbClr val="232323"/>
                </a:solidFill>
                <a:latin typeface="Carlito"/>
                <a:cs typeface="Carlito"/>
              </a:rPr>
              <a:t> </a:t>
            </a:r>
            <a:r>
              <a:rPr sz="2000" dirty="0">
                <a:solidFill>
                  <a:srgbClr val="232323"/>
                </a:solidFill>
                <a:latin typeface="Carlito"/>
                <a:cs typeface="Carlito"/>
              </a:rPr>
              <a:t>type</a:t>
            </a:r>
            <a:r>
              <a:rPr sz="2000" spc="-60" dirty="0">
                <a:solidFill>
                  <a:srgbClr val="232323"/>
                </a:solidFill>
                <a:latin typeface="Carlito"/>
                <a:cs typeface="Carlito"/>
              </a:rPr>
              <a:t> </a:t>
            </a:r>
            <a:r>
              <a:rPr sz="2000" dirty="0">
                <a:solidFill>
                  <a:srgbClr val="232323"/>
                </a:solidFill>
                <a:latin typeface="Carlito"/>
                <a:cs typeface="Carlito"/>
              </a:rPr>
              <a:t>of</a:t>
            </a:r>
            <a:r>
              <a:rPr sz="2000" spc="-45" dirty="0">
                <a:solidFill>
                  <a:srgbClr val="232323"/>
                </a:solidFill>
                <a:latin typeface="Carlito"/>
                <a:cs typeface="Carlito"/>
              </a:rPr>
              <a:t> </a:t>
            </a:r>
            <a:r>
              <a:rPr sz="2000" dirty="0">
                <a:solidFill>
                  <a:srgbClr val="232323"/>
                </a:solidFill>
                <a:latin typeface="Carlito"/>
                <a:cs typeface="Carlito"/>
              </a:rPr>
              <a:t>errors</a:t>
            </a:r>
            <a:r>
              <a:rPr sz="2000" spc="-20" dirty="0">
                <a:solidFill>
                  <a:srgbClr val="232323"/>
                </a:solidFill>
                <a:latin typeface="Carlito"/>
                <a:cs typeface="Carlito"/>
              </a:rPr>
              <a:t> </a:t>
            </a:r>
            <a:r>
              <a:rPr sz="2000" dirty="0">
                <a:solidFill>
                  <a:srgbClr val="232323"/>
                </a:solidFill>
                <a:latin typeface="Carlito"/>
                <a:cs typeface="Carlito"/>
              </a:rPr>
              <a:t>are</a:t>
            </a:r>
            <a:r>
              <a:rPr sz="2000" spc="-40" dirty="0">
                <a:solidFill>
                  <a:srgbClr val="232323"/>
                </a:solidFill>
                <a:latin typeface="Carlito"/>
                <a:cs typeface="Carlito"/>
              </a:rPr>
              <a:t> </a:t>
            </a:r>
            <a:r>
              <a:rPr sz="2000" dirty="0">
                <a:solidFill>
                  <a:srgbClr val="232323"/>
                </a:solidFill>
                <a:latin typeface="Carlito"/>
                <a:cs typeface="Carlito"/>
              </a:rPr>
              <a:t>being</a:t>
            </a:r>
            <a:r>
              <a:rPr sz="2000" spc="-55" dirty="0">
                <a:solidFill>
                  <a:srgbClr val="232323"/>
                </a:solidFill>
                <a:latin typeface="Carlito"/>
                <a:cs typeface="Carlito"/>
              </a:rPr>
              <a:t> </a:t>
            </a:r>
            <a:r>
              <a:rPr sz="2000" spc="-10" dirty="0">
                <a:solidFill>
                  <a:srgbClr val="232323"/>
                </a:solidFill>
                <a:latin typeface="Carlito"/>
                <a:cs typeface="Carlito"/>
              </a:rPr>
              <a:t>made.</a:t>
            </a:r>
            <a:endParaRPr sz="2000">
              <a:latin typeface="Carlito"/>
              <a:cs typeface="Carlito"/>
            </a:endParaRPr>
          </a:p>
          <a:p>
            <a:pPr marL="295910" marR="4462145" indent="-283845" algn="just">
              <a:lnSpc>
                <a:spcPct val="100000"/>
              </a:lnSpc>
              <a:spcBef>
                <a:spcPts val="2400"/>
              </a:spcBef>
              <a:buFont typeface="Arial"/>
              <a:buChar char="•"/>
              <a:tabLst>
                <a:tab pos="299085" algn="l"/>
              </a:tabLst>
            </a:pPr>
            <a:r>
              <a:rPr sz="2000" dirty="0">
                <a:solidFill>
                  <a:srgbClr val="232323"/>
                </a:solidFill>
                <a:latin typeface="Carlito"/>
                <a:cs typeface="Carlito"/>
              </a:rPr>
              <a:t>This</a:t>
            </a:r>
            <a:r>
              <a:rPr sz="2000" spc="-10" dirty="0">
                <a:solidFill>
                  <a:srgbClr val="232323"/>
                </a:solidFill>
                <a:latin typeface="Carlito"/>
                <a:cs typeface="Carlito"/>
              </a:rPr>
              <a:t> </a:t>
            </a:r>
            <a:r>
              <a:rPr sz="2000" dirty="0">
                <a:solidFill>
                  <a:srgbClr val="232323"/>
                </a:solidFill>
                <a:latin typeface="Carlito"/>
                <a:cs typeface="Carlito"/>
              </a:rPr>
              <a:t>matrix</a:t>
            </a:r>
            <a:r>
              <a:rPr sz="2000" spc="5" dirty="0">
                <a:solidFill>
                  <a:srgbClr val="232323"/>
                </a:solidFill>
                <a:latin typeface="Carlito"/>
                <a:cs typeface="Carlito"/>
              </a:rPr>
              <a:t> </a:t>
            </a:r>
            <a:r>
              <a:rPr sz="2000" dirty="0">
                <a:solidFill>
                  <a:srgbClr val="232323"/>
                </a:solidFill>
                <a:latin typeface="Carlito"/>
                <a:cs typeface="Carlito"/>
              </a:rPr>
              <a:t>describes the</a:t>
            </a:r>
            <a:r>
              <a:rPr sz="2000" spc="5" dirty="0">
                <a:solidFill>
                  <a:srgbClr val="232323"/>
                </a:solidFill>
                <a:latin typeface="Carlito"/>
                <a:cs typeface="Carlito"/>
              </a:rPr>
              <a:t> </a:t>
            </a:r>
            <a:r>
              <a:rPr sz="2000" dirty="0">
                <a:solidFill>
                  <a:srgbClr val="232323"/>
                </a:solidFill>
                <a:latin typeface="Carlito"/>
                <a:cs typeface="Carlito"/>
              </a:rPr>
              <a:t>performance of</a:t>
            </a:r>
            <a:r>
              <a:rPr sz="2000" spc="-10" dirty="0">
                <a:solidFill>
                  <a:srgbClr val="232323"/>
                </a:solidFill>
                <a:latin typeface="Carlito"/>
                <a:cs typeface="Carlito"/>
              </a:rPr>
              <a:t> </a:t>
            </a:r>
            <a:r>
              <a:rPr sz="2000" dirty="0">
                <a:solidFill>
                  <a:srgbClr val="232323"/>
                </a:solidFill>
                <a:latin typeface="Carlito"/>
                <a:cs typeface="Carlito"/>
              </a:rPr>
              <a:t>a</a:t>
            </a:r>
            <a:r>
              <a:rPr sz="2000" spc="-10" dirty="0">
                <a:solidFill>
                  <a:srgbClr val="232323"/>
                </a:solidFill>
                <a:latin typeface="Carlito"/>
                <a:cs typeface="Carlito"/>
              </a:rPr>
              <a:t> classification 	</a:t>
            </a:r>
            <a:r>
              <a:rPr sz="2000" dirty="0">
                <a:solidFill>
                  <a:srgbClr val="232323"/>
                </a:solidFill>
                <a:latin typeface="Carlito"/>
                <a:cs typeface="Carlito"/>
              </a:rPr>
              <a:t>model</a:t>
            </a:r>
            <a:r>
              <a:rPr sz="2000" spc="-25" dirty="0">
                <a:solidFill>
                  <a:srgbClr val="232323"/>
                </a:solidFill>
                <a:latin typeface="Carlito"/>
                <a:cs typeface="Carlito"/>
              </a:rPr>
              <a:t> </a:t>
            </a:r>
            <a:r>
              <a:rPr sz="2000" dirty="0">
                <a:solidFill>
                  <a:srgbClr val="232323"/>
                </a:solidFill>
                <a:latin typeface="Carlito"/>
                <a:cs typeface="Carlito"/>
              </a:rPr>
              <a:t>on</a:t>
            </a:r>
            <a:r>
              <a:rPr sz="2000" spc="-15" dirty="0">
                <a:solidFill>
                  <a:srgbClr val="232323"/>
                </a:solidFill>
                <a:latin typeface="Carlito"/>
                <a:cs typeface="Carlito"/>
              </a:rPr>
              <a:t> </a:t>
            </a:r>
            <a:r>
              <a:rPr sz="2000" dirty="0">
                <a:solidFill>
                  <a:srgbClr val="232323"/>
                </a:solidFill>
                <a:latin typeface="Carlito"/>
                <a:cs typeface="Carlito"/>
              </a:rPr>
              <a:t>test</a:t>
            </a:r>
            <a:r>
              <a:rPr sz="2000" spc="-10" dirty="0">
                <a:solidFill>
                  <a:srgbClr val="232323"/>
                </a:solidFill>
                <a:latin typeface="Carlito"/>
                <a:cs typeface="Carlito"/>
              </a:rPr>
              <a:t> </a:t>
            </a:r>
            <a:r>
              <a:rPr sz="2000" dirty="0">
                <a:solidFill>
                  <a:srgbClr val="232323"/>
                </a:solidFill>
                <a:latin typeface="Carlito"/>
                <a:cs typeface="Carlito"/>
              </a:rPr>
              <a:t>data</a:t>
            </a:r>
            <a:r>
              <a:rPr sz="2000" spc="-15" dirty="0">
                <a:solidFill>
                  <a:srgbClr val="232323"/>
                </a:solidFill>
                <a:latin typeface="Carlito"/>
                <a:cs typeface="Carlito"/>
              </a:rPr>
              <a:t> </a:t>
            </a:r>
            <a:r>
              <a:rPr sz="2000" dirty="0">
                <a:solidFill>
                  <a:srgbClr val="232323"/>
                </a:solidFill>
                <a:latin typeface="Carlito"/>
                <a:cs typeface="Carlito"/>
              </a:rPr>
              <a:t>for</a:t>
            </a:r>
            <a:r>
              <a:rPr sz="2000" spc="-20" dirty="0">
                <a:solidFill>
                  <a:srgbClr val="232323"/>
                </a:solidFill>
                <a:latin typeface="Carlito"/>
                <a:cs typeface="Carlito"/>
              </a:rPr>
              <a:t> </a:t>
            </a:r>
            <a:r>
              <a:rPr sz="2000" dirty="0">
                <a:solidFill>
                  <a:srgbClr val="232323"/>
                </a:solidFill>
                <a:latin typeface="Carlito"/>
                <a:cs typeface="Carlito"/>
              </a:rPr>
              <a:t>which</a:t>
            </a:r>
            <a:r>
              <a:rPr sz="2000" spc="-35" dirty="0">
                <a:solidFill>
                  <a:srgbClr val="232323"/>
                </a:solidFill>
                <a:latin typeface="Carlito"/>
                <a:cs typeface="Carlito"/>
              </a:rPr>
              <a:t> </a:t>
            </a:r>
            <a:r>
              <a:rPr sz="2000" dirty="0">
                <a:solidFill>
                  <a:srgbClr val="232323"/>
                </a:solidFill>
                <a:latin typeface="Carlito"/>
                <a:cs typeface="Carlito"/>
              </a:rPr>
              <a:t>true</a:t>
            </a:r>
            <a:r>
              <a:rPr sz="2000" spc="-15" dirty="0">
                <a:solidFill>
                  <a:srgbClr val="232323"/>
                </a:solidFill>
                <a:latin typeface="Carlito"/>
                <a:cs typeface="Carlito"/>
              </a:rPr>
              <a:t> </a:t>
            </a:r>
            <a:r>
              <a:rPr sz="2000" dirty="0">
                <a:solidFill>
                  <a:srgbClr val="232323"/>
                </a:solidFill>
                <a:latin typeface="Carlito"/>
                <a:cs typeface="Carlito"/>
              </a:rPr>
              <a:t>values</a:t>
            </a:r>
            <a:r>
              <a:rPr sz="2000" spc="-20" dirty="0">
                <a:solidFill>
                  <a:srgbClr val="232323"/>
                </a:solidFill>
                <a:latin typeface="Carlito"/>
                <a:cs typeface="Carlito"/>
              </a:rPr>
              <a:t> </a:t>
            </a:r>
            <a:r>
              <a:rPr sz="2000" dirty="0">
                <a:solidFill>
                  <a:srgbClr val="232323"/>
                </a:solidFill>
                <a:latin typeface="Carlito"/>
                <a:cs typeface="Carlito"/>
              </a:rPr>
              <a:t>are</a:t>
            </a:r>
            <a:r>
              <a:rPr sz="2000" spc="-10" dirty="0">
                <a:solidFill>
                  <a:srgbClr val="232323"/>
                </a:solidFill>
                <a:latin typeface="Carlito"/>
                <a:cs typeface="Carlito"/>
              </a:rPr>
              <a:t> </a:t>
            </a:r>
            <a:r>
              <a:rPr sz="2000" dirty="0">
                <a:solidFill>
                  <a:srgbClr val="232323"/>
                </a:solidFill>
                <a:latin typeface="Carlito"/>
                <a:cs typeface="Carlito"/>
              </a:rPr>
              <a:t>known.</a:t>
            </a:r>
            <a:r>
              <a:rPr sz="2000" spc="-15" dirty="0">
                <a:solidFill>
                  <a:srgbClr val="232323"/>
                </a:solidFill>
                <a:latin typeface="Carlito"/>
                <a:cs typeface="Carlito"/>
              </a:rPr>
              <a:t> </a:t>
            </a:r>
            <a:r>
              <a:rPr sz="2000" dirty="0">
                <a:solidFill>
                  <a:srgbClr val="232323"/>
                </a:solidFill>
                <a:latin typeface="Carlito"/>
                <a:cs typeface="Carlito"/>
              </a:rPr>
              <a:t>It</a:t>
            </a:r>
            <a:r>
              <a:rPr sz="2000" spc="-15" dirty="0">
                <a:solidFill>
                  <a:srgbClr val="232323"/>
                </a:solidFill>
                <a:latin typeface="Carlito"/>
                <a:cs typeface="Carlito"/>
              </a:rPr>
              <a:t> </a:t>
            </a:r>
            <a:r>
              <a:rPr sz="2000" spc="-25" dirty="0">
                <a:solidFill>
                  <a:srgbClr val="232323"/>
                </a:solidFill>
                <a:latin typeface="Carlito"/>
                <a:cs typeface="Carlito"/>
              </a:rPr>
              <a:t>is 	</a:t>
            </a:r>
            <a:r>
              <a:rPr sz="2000" dirty="0">
                <a:solidFill>
                  <a:srgbClr val="232323"/>
                </a:solidFill>
                <a:latin typeface="Carlito"/>
                <a:cs typeface="Carlito"/>
              </a:rPr>
              <a:t>a</a:t>
            </a:r>
            <a:r>
              <a:rPr sz="2000" spc="365" dirty="0">
                <a:solidFill>
                  <a:srgbClr val="232323"/>
                </a:solidFill>
                <a:latin typeface="Carlito"/>
                <a:cs typeface="Carlito"/>
              </a:rPr>
              <a:t> </a:t>
            </a:r>
            <a:r>
              <a:rPr sz="2000" dirty="0">
                <a:solidFill>
                  <a:srgbClr val="232323"/>
                </a:solidFill>
                <a:latin typeface="Carlito"/>
                <a:cs typeface="Carlito"/>
              </a:rPr>
              <a:t>n*n</a:t>
            </a:r>
            <a:r>
              <a:rPr sz="2000" spc="370" dirty="0">
                <a:solidFill>
                  <a:srgbClr val="232323"/>
                </a:solidFill>
                <a:latin typeface="Carlito"/>
                <a:cs typeface="Carlito"/>
              </a:rPr>
              <a:t> </a:t>
            </a:r>
            <a:r>
              <a:rPr sz="2000" dirty="0">
                <a:solidFill>
                  <a:srgbClr val="232323"/>
                </a:solidFill>
                <a:latin typeface="Carlito"/>
                <a:cs typeface="Carlito"/>
              </a:rPr>
              <a:t>matrix,</a:t>
            </a:r>
            <a:r>
              <a:rPr sz="2000" spc="360" dirty="0">
                <a:solidFill>
                  <a:srgbClr val="232323"/>
                </a:solidFill>
                <a:latin typeface="Carlito"/>
                <a:cs typeface="Carlito"/>
              </a:rPr>
              <a:t> </a:t>
            </a:r>
            <a:r>
              <a:rPr sz="2000" dirty="0">
                <a:solidFill>
                  <a:srgbClr val="232323"/>
                </a:solidFill>
                <a:latin typeface="Carlito"/>
                <a:cs typeface="Carlito"/>
              </a:rPr>
              <a:t>where</a:t>
            </a:r>
            <a:r>
              <a:rPr sz="2000" spc="360" dirty="0">
                <a:solidFill>
                  <a:srgbClr val="232323"/>
                </a:solidFill>
                <a:latin typeface="Carlito"/>
                <a:cs typeface="Carlito"/>
              </a:rPr>
              <a:t> </a:t>
            </a:r>
            <a:r>
              <a:rPr sz="2000" dirty="0">
                <a:solidFill>
                  <a:srgbClr val="232323"/>
                </a:solidFill>
                <a:latin typeface="Carlito"/>
                <a:cs typeface="Carlito"/>
              </a:rPr>
              <a:t>n</a:t>
            </a:r>
            <a:r>
              <a:rPr sz="2000" spc="360" dirty="0">
                <a:solidFill>
                  <a:srgbClr val="232323"/>
                </a:solidFill>
                <a:latin typeface="Carlito"/>
                <a:cs typeface="Carlito"/>
              </a:rPr>
              <a:t> </a:t>
            </a:r>
            <a:r>
              <a:rPr sz="2000" dirty="0">
                <a:solidFill>
                  <a:srgbClr val="232323"/>
                </a:solidFill>
                <a:latin typeface="Carlito"/>
                <a:cs typeface="Carlito"/>
              </a:rPr>
              <a:t>is</a:t>
            </a:r>
            <a:r>
              <a:rPr sz="2000" spc="365" dirty="0">
                <a:solidFill>
                  <a:srgbClr val="232323"/>
                </a:solidFill>
                <a:latin typeface="Carlito"/>
                <a:cs typeface="Carlito"/>
              </a:rPr>
              <a:t> </a:t>
            </a:r>
            <a:r>
              <a:rPr sz="2000" dirty="0">
                <a:solidFill>
                  <a:srgbClr val="232323"/>
                </a:solidFill>
                <a:latin typeface="Carlito"/>
                <a:cs typeface="Carlito"/>
              </a:rPr>
              <a:t>the</a:t>
            </a:r>
            <a:r>
              <a:rPr sz="2000" spc="365" dirty="0">
                <a:solidFill>
                  <a:srgbClr val="232323"/>
                </a:solidFill>
                <a:latin typeface="Carlito"/>
                <a:cs typeface="Carlito"/>
              </a:rPr>
              <a:t> </a:t>
            </a:r>
            <a:r>
              <a:rPr sz="2000" dirty="0">
                <a:solidFill>
                  <a:srgbClr val="232323"/>
                </a:solidFill>
                <a:latin typeface="Carlito"/>
                <a:cs typeface="Carlito"/>
              </a:rPr>
              <a:t>number</a:t>
            </a:r>
            <a:r>
              <a:rPr sz="2000" spc="360" dirty="0">
                <a:solidFill>
                  <a:srgbClr val="232323"/>
                </a:solidFill>
                <a:latin typeface="Carlito"/>
                <a:cs typeface="Carlito"/>
              </a:rPr>
              <a:t> </a:t>
            </a:r>
            <a:r>
              <a:rPr sz="2000" dirty="0">
                <a:solidFill>
                  <a:srgbClr val="232323"/>
                </a:solidFill>
                <a:latin typeface="Carlito"/>
                <a:cs typeface="Carlito"/>
              </a:rPr>
              <a:t>of</a:t>
            </a:r>
            <a:r>
              <a:rPr sz="2000" spc="355" dirty="0">
                <a:solidFill>
                  <a:srgbClr val="232323"/>
                </a:solidFill>
                <a:latin typeface="Carlito"/>
                <a:cs typeface="Carlito"/>
              </a:rPr>
              <a:t> </a:t>
            </a:r>
            <a:r>
              <a:rPr sz="2000" dirty="0">
                <a:solidFill>
                  <a:srgbClr val="232323"/>
                </a:solidFill>
                <a:latin typeface="Carlito"/>
                <a:cs typeface="Carlito"/>
              </a:rPr>
              <a:t>classes.</a:t>
            </a:r>
            <a:r>
              <a:rPr sz="2000" spc="370" dirty="0">
                <a:solidFill>
                  <a:srgbClr val="232323"/>
                </a:solidFill>
                <a:latin typeface="Carlito"/>
                <a:cs typeface="Carlito"/>
              </a:rPr>
              <a:t> </a:t>
            </a:r>
            <a:r>
              <a:rPr sz="2000" spc="-20" dirty="0">
                <a:solidFill>
                  <a:srgbClr val="232323"/>
                </a:solidFill>
                <a:latin typeface="Carlito"/>
                <a:cs typeface="Carlito"/>
              </a:rPr>
              <a:t>This 	</a:t>
            </a:r>
            <a:r>
              <a:rPr sz="2000" dirty="0">
                <a:solidFill>
                  <a:srgbClr val="232323"/>
                </a:solidFill>
                <a:latin typeface="Carlito"/>
                <a:cs typeface="Carlito"/>
              </a:rPr>
              <a:t>matrix</a:t>
            </a:r>
            <a:r>
              <a:rPr sz="2000" spc="-20" dirty="0">
                <a:solidFill>
                  <a:srgbClr val="232323"/>
                </a:solidFill>
                <a:latin typeface="Carlito"/>
                <a:cs typeface="Carlito"/>
              </a:rPr>
              <a:t> </a:t>
            </a:r>
            <a:r>
              <a:rPr sz="2000" dirty="0">
                <a:solidFill>
                  <a:srgbClr val="232323"/>
                </a:solidFill>
                <a:latin typeface="Carlito"/>
                <a:cs typeface="Carlito"/>
              </a:rPr>
              <a:t>can</a:t>
            </a:r>
            <a:r>
              <a:rPr sz="2000" spc="-30" dirty="0">
                <a:solidFill>
                  <a:srgbClr val="232323"/>
                </a:solidFill>
                <a:latin typeface="Carlito"/>
                <a:cs typeface="Carlito"/>
              </a:rPr>
              <a:t> </a:t>
            </a:r>
            <a:r>
              <a:rPr sz="2000" dirty="0">
                <a:solidFill>
                  <a:srgbClr val="232323"/>
                </a:solidFill>
                <a:latin typeface="Carlito"/>
                <a:cs typeface="Carlito"/>
              </a:rPr>
              <a:t>be</a:t>
            </a:r>
            <a:r>
              <a:rPr sz="2000" spc="-30" dirty="0">
                <a:solidFill>
                  <a:srgbClr val="232323"/>
                </a:solidFill>
                <a:latin typeface="Carlito"/>
                <a:cs typeface="Carlito"/>
              </a:rPr>
              <a:t> </a:t>
            </a:r>
            <a:r>
              <a:rPr sz="2000" spc="-10" dirty="0">
                <a:solidFill>
                  <a:srgbClr val="232323"/>
                </a:solidFill>
                <a:latin typeface="Carlito"/>
                <a:cs typeface="Carlito"/>
              </a:rPr>
              <a:t>generated</a:t>
            </a:r>
            <a:r>
              <a:rPr sz="2000" spc="-15" dirty="0">
                <a:solidFill>
                  <a:srgbClr val="232323"/>
                </a:solidFill>
                <a:latin typeface="Carlito"/>
                <a:cs typeface="Carlito"/>
              </a:rPr>
              <a:t> </a:t>
            </a:r>
            <a:r>
              <a:rPr sz="2000" dirty="0">
                <a:solidFill>
                  <a:srgbClr val="232323"/>
                </a:solidFill>
                <a:latin typeface="Carlito"/>
                <a:cs typeface="Carlito"/>
              </a:rPr>
              <a:t>after</a:t>
            </a:r>
            <a:r>
              <a:rPr sz="2000" spc="-25" dirty="0">
                <a:solidFill>
                  <a:srgbClr val="232323"/>
                </a:solidFill>
                <a:latin typeface="Carlito"/>
                <a:cs typeface="Carlito"/>
              </a:rPr>
              <a:t> </a:t>
            </a:r>
            <a:r>
              <a:rPr sz="2000" dirty="0">
                <a:solidFill>
                  <a:srgbClr val="232323"/>
                </a:solidFill>
                <a:latin typeface="Carlito"/>
                <a:cs typeface="Carlito"/>
              </a:rPr>
              <a:t>making</a:t>
            </a:r>
            <a:r>
              <a:rPr sz="2000" spc="-25" dirty="0">
                <a:solidFill>
                  <a:srgbClr val="232323"/>
                </a:solidFill>
                <a:latin typeface="Carlito"/>
                <a:cs typeface="Carlito"/>
              </a:rPr>
              <a:t> </a:t>
            </a:r>
            <a:r>
              <a:rPr sz="2000" spc="-10" dirty="0">
                <a:solidFill>
                  <a:srgbClr val="232323"/>
                </a:solidFill>
                <a:latin typeface="Carlito"/>
                <a:cs typeface="Carlito"/>
              </a:rPr>
              <a:t>predictions</a:t>
            </a:r>
            <a:r>
              <a:rPr sz="2000" spc="-20" dirty="0">
                <a:solidFill>
                  <a:srgbClr val="232323"/>
                </a:solidFill>
                <a:latin typeface="Carlito"/>
                <a:cs typeface="Carlito"/>
              </a:rPr>
              <a:t> </a:t>
            </a:r>
            <a:r>
              <a:rPr sz="2000" dirty="0">
                <a:solidFill>
                  <a:srgbClr val="232323"/>
                </a:solidFill>
                <a:latin typeface="Carlito"/>
                <a:cs typeface="Carlito"/>
              </a:rPr>
              <a:t>on</a:t>
            </a:r>
            <a:r>
              <a:rPr sz="2000" spc="-25" dirty="0">
                <a:solidFill>
                  <a:srgbClr val="232323"/>
                </a:solidFill>
                <a:latin typeface="Carlito"/>
                <a:cs typeface="Carlito"/>
              </a:rPr>
              <a:t> the 	</a:t>
            </a:r>
            <a:r>
              <a:rPr sz="2000" dirty="0">
                <a:solidFill>
                  <a:srgbClr val="232323"/>
                </a:solidFill>
                <a:latin typeface="Carlito"/>
                <a:cs typeface="Carlito"/>
              </a:rPr>
              <a:t>test</a:t>
            </a:r>
            <a:r>
              <a:rPr sz="2000" spc="-85" dirty="0">
                <a:solidFill>
                  <a:srgbClr val="232323"/>
                </a:solidFill>
                <a:latin typeface="Carlito"/>
                <a:cs typeface="Carlito"/>
              </a:rPr>
              <a:t> </a:t>
            </a:r>
            <a:r>
              <a:rPr sz="2000" spc="-10" dirty="0">
                <a:solidFill>
                  <a:srgbClr val="232323"/>
                </a:solidFill>
                <a:latin typeface="Carlito"/>
                <a:cs typeface="Carlito"/>
              </a:rPr>
              <a:t>data.</a:t>
            </a:r>
            <a:endParaRPr sz="2000">
              <a:latin typeface="Carlito"/>
              <a:cs typeface="Carlito"/>
            </a:endParaRPr>
          </a:p>
          <a:p>
            <a:pPr>
              <a:lnSpc>
                <a:spcPct val="100000"/>
              </a:lnSpc>
              <a:spcBef>
                <a:spcPts val="919"/>
              </a:spcBef>
              <a:buFont typeface="Arial"/>
              <a:buChar char="•"/>
            </a:pPr>
            <a:endParaRPr sz="2000">
              <a:latin typeface="Carlito"/>
              <a:cs typeface="Carlito"/>
            </a:endParaRPr>
          </a:p>
          <a:p>
            <a:pPr marL="318770" indent="-286385">
              <a:lnSpc>
                <a:spcPct val="100000"/>
              </a:lnSpc>
              <a:buFont typeface="Arial"/>
              <a:buChar char="•"/>
              <a:tabLst>
                <a:tab pos="318770" algn="l"/>
              </a:tabLst>
            </a:pPr>
            <a:r>
              <a:rPr sz="2000" dirty="0">
                <a:latin typeface="Carlito"/>
                <a:cs typeface="Carlito"/>
              </a:rPr>
              <a:t>Here,</a:t>
            </a:r>
            <a:r>
              <a:rPr sz="2000" spc="-50" dirty="0">
                <a:latin typeface="Carlito"/>
                <a:cs typeface="Carlito"/>
              </a:rPr>
              <a:t> </a:t>
            </a:r>
            <a:r>
              <a:rPr sz="2000" dirty="0">
                <a:latin typeface="Carlito"/>
                <a:cs typeface="Carlito"/>
              </a:rPr>
              <a:t>columns</a:t>
            </a:r>
            <a:r>
              <a:rPr sz="2000" spc="-60" dirty="0">
                <a:latin typeface="Carlito"/>
                <a:cs typeface="Carlito"/>
              </a:rPr>
              <a:t> </a:t>
            </a:r>
            <a:r>
              <a:rPr sz="2000" spc="-10" dirty="0">
                <a:latin typeface="Carlito"/>
                <a:cs typeface="Carlito"/>
              </a:rPr>
              <a:t>represent</a:t>
            </a:r>
            <a:r>
              <a:rPr sz="2000" spc="-40" dirty="0">
                <a:latin typeface="Carlito"/>
                <a:cs typeface="Carlito"/>
              </a:rPr>
              <a:t> </a:t>
            </a:r>
            <a:r>
              <a:rPr sz="2000" dirty="0">
                <a:latin typeface="Carlito"/>
                <a:cs typeface="Carlito"/>
              </a:rPr>
              <a:t>the</a:t>
            </a:r>
            <a:r>
              <a:rPr sz="2000" spc="-50" dirty="0">
                <a:latin typeface="Carlito"/>
                <a:cs typeface="Carlito"/>
              </a:rPr>
              <a:t> </a:t>
            </a:r>
            <a:r>
              <a:rPr sz="2000" dirty="0">
                <a:latin typeface="Carlito"/>
                <a:cs typeface="Carlito"/>
              </a:rPr>
              <a:t>count</a:t>
            </a:r>
            <a:r>
              <a:rPr sz="2000" spc="-70" dirty="0">
                <a:latin typeface="Carlito"/>
                <a:cs typeface="Carlito"/>
              </a:rPr>
              <a:t> </a:t>
            </a:r>
            <a:r>
              <a:rPr sz="2000" dirty="0">
                <a:latin typeface="Carlito"/>
                <a:cs typeface="Carlito"/>
              </a:rPr>
              <a:t>of</a:t>
            </a:r>
            <a:r>
              <a:rPr sz="2000" spc="-60" dirty="0">
                <a:latin typeface="Carlito"/>
                <a:cs typeface="Carlito"/>
              </a:rPr>
              <a:t> </a:t>
            </a:r>
            <a:r>
              <a:rPr sz="2000" dirty="0">
                <a:latin typeface="Carlito"/>
                <a:cs typeface="Carlito"/>
              </a:rPr>
              <a:t>actual</a:t>
            </a:r>
            <a:r>
              <a:rPr sz="2000" spc="-45" dirty="0">
                <a:latin typeface="Carlito"/>
                <a:cs typeface="Carlito"/>
              </a:rPr>
              <a:t> </a:t>
            </a:r>
            <a:r>
              <a:rPr sz="2000" spc="-10" dirty="0">
                <a:latin typeface="Carlito"/>
                <a:cs typeface="Carlito"/>
              </a:rPr>
              <a:t>classifications</a:t>
            </a:r>
            <a:r>
              <a:rPr sz="2000" spc="-30" dirty="0">
                <a:latin typeface="Carlito"/>
                <a:cs typeface="Carlito"/>
              </a:rPr>
              <a:t> </a:t>
            </a:r>
            <a:r>
              <a:rPr sz="2000" dirty="0">
                <a:latin typeface="Carlito"/>
                <a:cs typeface="Carlito"/>
              </a:rPr>
              <a:t>in</a:t>
            </a:r>
            <a:r>
              <a:rPr sz="2000" spc="-50" dirty="0">
                <a:latin typeface="Carlito"/>
                <a:cs typeface="Carlito"/>
              </a:rPr>
              <a:t> </a:t>
            </a:r>
            <a:r>
              <a:rPr sz="2000" dirty="0">
                <a:latin typeface="Carlito"/>
                <a:cs typeface="Carlito"/>
              </a:rPr>
              <a:t>the</a:t>
            </a:r>
            <a:r>
              <a:rPr sz="2000" spc="-60" dirty="0">
                <a:latin typeface="Carlito"/>
                <a:cs typeface="Carlito"/>
              </a:rPr>
              <a:t> </a:t>
            </a:r>
            <a:r>
              <a:rPr sz="2000" dirty="0">
                <a:latin typeface="Carlito"/>
                <a:cs typeface="Carlito"/>
              </a:rPr>
              <a:t>test</a:t>
            </a:r>
            <a:r>
              <a:rPr sz="2000" spc="-40" dirty="0">
                <a:latin typeface="Carlito"/>
                <a:cs typeface="Carlito"/>
              </a:rPr>
              <a:t> </a:t>
            </a:r>
            <a:r>
              <a:rPr sz="2000" dirty="0">
                <a:latin typeface="Carlito"/>
                <a:cs typeface="Carlito"/>
              </a:rPr>
              <a:t>data</a:t>
            </a:r>
            <a:r>
              <a:rPr sz="2000" spc="-40" dirty="0">
                <a:latin typeface="Carlito"/>
                <a:cs typeface="Carlito"/>
              </a:rPr>
              <a:t> </a:t>
            </a:r>
            <a:r>
              <a:rPr sz="2000" dirty="0">
                <a:latin typeface="Carlito"/>
                <a:cs typeface="Carlito"/>
              </a:rPr>
              <a:t>while</a:t>
            </a:r>
            <a:r>
              <a:rPr sz="2000" spc="-50" dirty="0">
                <a:latin typeface="Carlito"/>
                <a:cs typeface="Carlito"/>
              </a:rPr>
              <a:t> </a:t>
            </a:r>
            <a:r>
              <a:rPr sz="2000" dirty="0">
                <a:latin typeface="Carlito"/>
                <a:cs typeface="Carlito"/>
              </a:rPr>
              <a:t>rows</a:t>
            </a:r>
            <a:r>
              <a:rPr sz="2000" spc="-50" dirty="0">
                <a:latin typeface="Carlito"/>
                <a:cs typeface="Carlito"/>
              </a:rPr>
              <a:t> </a:t>
            </a:r>
            <a:r>
              <a:rPr sz="2000" spc="-10" dirty="0">
                <a:latin typeface="Carlito"/>
                <a:cs typeface="Carlito"/>
              </a:rPr>
              <a:t>represent</a:t>
            </a:r>
            <a:r>
              <a:rPr sz="2000" spc="-40" dirty="0">
                <a:latin typeface="Carlito"/>
                <a:cs typeface="Carlito"/>
              </a:rPr>
              <a:t> </a:t>
            </a:r>
            <a:r>
              <a:rPr sz="2000" spc="-25" dirty="0">
                <a:latin typeface="Carlito"/>
                <a:cs typeface="Carlito"/>
              </a:rPr>
              <a:t>the</a:t>
            </a:r>
            <a:endParaRPr sz="2000">
              <a:latin typeface="Carlito"/>
              <a:cs typeface="Carlito"/>
            </a:endParaRPr>
          </a:p>
          <a:p>
            <a:pPr marL="318770">
              <a:lnSpc>
                <a:spcPct val="100000"/>
              </a:lnSpc>
            </a:pPr>
            <a:r>
              <a:rPr sz="2000" dirty="0">
                <a:latin typeface="Carlito"/>
                <a:cs typeface="Carlito"/>
              </a:rPr>
              <a:t>count</a:t>
            </a:r>
            <a:r>
              <a:rPr sz="2000" spc="-55" dirty="0">
                <a:latin typeface="Carlito"/>
                <a:cs typeface="Carlito"/>
              </a:rPr>
              <a:t> </a:t>
            </a:r>
            <a:r>
              <a:rPr sz="2000" dirty="0">
                <a:latin typeface="Carlito"/>
                <a:cs typeface="Carlito"/>
              </a:rPr>
              <a:t>of</a:t>
            </a:r>
            <a:r>
              <a:rPr sz="2000" spc="-40" dirty="0">
                <a:latin typeface="Carlito"/>
                <a:cs typeface="Carlito"/>
              </a:rPr>
              <a:t> </a:t>
            </a:r>
            <a:r>
              <a:rPr sz="2000" dirty="0">
                <a:latin typeface="Carlito"/>
                <a:cs typeface="Carlito"/>
              </a:rPr>
              <a:t>predicted</a:t>
            </a:r>
            <a:r>
              <a:rPr sz="2000" spc="-35" dirty="0">
                <a:latin typeface="Carlito"/>
                <a:cs typeface="Carlito"/>
              </a:rPr>
              <a:t> </a:t>
            </a:r>
            <a:r>
              <a:rPr sz="2000" spc="-10" dirty="0">
                <a:latin typeface="Carlito"/>
                <a:cs typeface="Carlito"/>
              </a:rPr>
              <a:t>classifications</a:t>
            </a:r>
            <a:r>
              <a:rPr sz="2000" spc="5" dirty="0">
                <a:latin typeface="Carlito"/>
                <a:cs typeface="Carlito"/>
              </a:rPr>
              <a:t> </a:t>
            </a:r>
            <a:r>
              <a:rPr sz="2000" dirty="0">
                <a:latin typeface="Carlito"/>
                <a:cs typeface="Carlito"/>
              </a:rPr>
              <a:t>made</a:t>
            </a:r>
            <a:r>
              <a:rPr sz="2000" spc="-30" dirty="0">
                <a:latin typeface="Carlito"/>
                <a:cs typeface="Carlito"/>
              </a:rPr>
              <a:t> </a:t>
            </a:r>
            <a:r>
              <a:rPr sz="2000" dirty="0">
                <a:latin typeface="Carlito"/>
                <a:cs typeface="Carlito"/>
              </a:rPr>
              <a:t>by</a:t>
            </a:r>
            <a:r>
              <a:rPr sz="2000" spc="-50" dirty="0">
                <a:latin typeface="Carlito"/>
                <a:cs typeface="Carlito"/>
              </a:rPr>
              <a:t> </a:t>
            </a:r>
            <a:r>
              <a:rPr sz="2000" dirty="0">
                <a:latin typeface="Carlito"/>
                <a:cs typeface="Carlito"/>
              </a:rPr>
              <a:t>the</a:t>
            </a:r>
            <a:r>
              <a:rPr sz="2000" spc="-40" dirty="0">
                <a:latin typeface="Carlito"/>
                <a:cs typeface="Carlito"/>
              </a:rPr>
              <a:t> </a:t>
            </a:r>
            <a:r>
              <a:rPr sz="2000" spc="-10" dirty="0">
                <a:latin typeface="Carlito"/>
                <a:cs typeface="Carlito"/>
              </a:rPr>
              <a:t>model.</a:t>
            </a:r>
            <a:endParaRPr sz="2000">
              <a:latin typeface="Carlito"/>
              <a:cs typeface="Carlito"/>
            </a:endParaRPr>
          </a:p>
          <a:p>
            <a:pPr marL="318770" marR="132080" indent="-287020">
              <a:lnSpc>
                <a:spcPct val="100000"/>
              </a:lnSpc>
              <a:spcBef>
                <a:spcPts val="2400"/>
              </a:spcBef>
              <a:buFont typeface="Arial"/>
              <a:buChar char="•"/>
              <a:tabLst>
                <a:tab pos="318770" algn="l"/>
              </a:tabLst>
            </a:pPr>
            <a:r>
              <a:rPr sz="2000" dirty="0">
                <a:latin typeface="Carlito"/>
                <a:cs typeface="Carlito"/>
              </a:rPr>
              <a:t>Positive</a:t>
            </a:r>
            <a:r>
              <a:rPr sz="2000" spc="-25" dirty="0">
                <a:latin typeface="Carlito"/>
                <a:cs typeface="Carlito"/>
              </a:rPr>
              <a:t> </a:t>
            </a:r>
            <a:r>
              <a:rPr sz="2000" dirty="0">
                <a:latin typeface="Carlito"/>
                <a:cs typeface="Carlito"/>
              </a:rPr>
              <a:t>and</a:t>
            </a:r>
            <a:r>
              <a:rPr sz="2000" spc="-60" dirty="0">
                <a:latin typeface="Carlito"/>
                <a:cs typeface="Carlito"/>
              </a:rPr>
              <a:t> </a:t>
            </a:r>
            <a:r>
              <a:rPr sz="2000" spc="-10" dirty="0">
                <a:latin typeface="Carlito"/>
                <a:cs typeface="Carlito"/>
              </a:rPr>
              <a:t>Negatives</a:t>
            </a:r>
            <a:r>
              <a:rPr sz="2000" spc="-45" dirty="0">
                <a:latin typeface="Carlito"/>
                <a:cs typeface="Carlito"/>
              </a:rPr>
              <a:t> </a:t>
            </a:r>
            <a:r>
              <a:rPr sz="2000" spc="-20" dirty="0">
                <a:latin typeface="Carlito"/>
                <a:cs typeface="Carlito"/>
              </a:rPr>
              <a:t>refers</a:t>
            </a:r>
            <a:r>
              <a:rPr sz="2000" spc="-35" dirty="0">
                <a:latin typeface="Carlito"/>
                <a:cs typeface="Carlito"/>
              </a:rPr>
              <a:t> </a:t>
            </a:r>
            <a:r>
              <a:rPr sz="2000" dirty="0">
                <a:latin typeface="Carlito"/>
                <a:cs typeface="Carlito"/>
              </a:rPr>
              <a:t>to</a:t>
            </a:r>
            <a:r>
              <a:rPr sz="2000" spc="-50" dirty="0">
                <a:latin typeface="Carlito"/>
                <a:cs typeface="Carlito"/>
              </a:rPr>
              <a:t> </a:t>
            </a:r>
            <a:r>
              <a:rPr sz="2000" dirty="0">
                <a:latin typeface="Carlito"/>
                <a:cs typeface="Carlito"/>
              </a:rPr>
              <a:t>the</a:t>
            </a:r>
            <a:r>
              <a:rPr sz="2000" spc="-45" dirty="0">
                <a:latin typeface="Carlito"/>
                <a:cs typeface="Carlito"/>
              </a:rPr>
              <a:t> </a:t>
            </a:r>
            <a:r>
              <a:rPr sz="2000" spc="-10" dirty="0">
                <a:latin typeface="Carlito"/>
                <a:cs typeface="Carlito"/>
              </a:rPr>
              <a:t>prediction</a:t>
            </a:r>
            <a:r>
              <a:rPr sz="2000" spc="-55" dirty="0">
                <a:latin typeface="Carlito"/>
                <a:cs typeface="Carlito"/>
              </a:rPr>
              <a:t> </a:t>
            </a:r>
            <a:r>
              <a:rPr sz="2000" spc="-20" dirty="0">
                <a:latin typeface="Carlito"/>
                <a:cs typeface="Carlito"/>
              </a:rPr>
              <a:t>itself.</a:t>
            </a:r>
            <a:r>
              <a:rPr sz="2000" spc="-40" dirty="0">
                <a:latin typeface="Carlito"/>
                <a:cs typeface="Carlito"/>
              </a:rPr>
              <a:t> </a:t>
            </a:r>
            <a:r>
              <a:rPr sz="2000" spc="-20" dirty="0">
                <a:latin typeface="Carlito"/>
                <a:cs typeface="Carlito"/>
              </a:rPr>
              <a:t>True</a:t>
            </a:r>
            <a:r>
              <a:rPr sz="2000" spc="-45" dirty="0">
                <a:latin typeface="Carlito"/>
                <a:cs typeface="Carlito"/>
              </a:rPr>
              <a:t> </a:t>
            </a:r>
            <a:r>
              <a:rPr sz="2000" dirty="0">
                <a:latin typeface="Carlito"/>
                <a:cs typeface="Carlito"/>
              </a:rPr>
              <a:t>and</a:t>
            </a:r>
            <a:r>
              <a:rPr sz="2000" spc="-60" dirty="0">
                <a:latin typeface="Carlito"/>
                <a:cs typeface="Carlito"/>
              </a:rPr>
              <a:t> </a:t>
            </a:r>
            <a:r>
              <a:rPr sz="2000" dirty="0">
                <a:latin typeface="Carlito"/>
                <a:cs typeface="Carlito"/>
              </a:rPr>
              <a:t>False</a:t>
            </a:r>
            <a:r>
              <a:rPr sz="2000" spc="-40" dirty="0">
                <a:latin typeface="Carlito"/>
                <a:cs typeface="Carlito"/>
              </a:rPr>
              <a:t> </a:t>
            </a:r>
            <a:r>
              <a:rPr sz="2000" spc="-20" dirty="0">
                <a:latin typeface="Carlito"/>
                <a:cs typeface="Carlito"/>
              </a:rPr>
              <a:t>refers</a:t>
            </a:r>
            <a:r>
              <a:rPr sz="2000" spc="-35" dirty="0">
                <a:latin typeface="Carlito"/>
                <a:cs typeface="Carlito"/>
              </a:rPr>
              <a:t> </a:t>
            </a:r>
            <a:r>
              <a:rPr sz="2000" dirty="0">
                <a:latin typeface="Carlito"/>
                <a:cs typeface="Carlito"/>
              </a:rPr>
              <a:t>to</a:t>
            </a:r>
            <a:r>
              <a:rPr sz="2000" spc="-45" dirty="0">
                <a:latin typeface="Carlito"/>
                <a:cs typeface="Carlito"/>
              </a:rPr>
              <a:t> </a:t>
            </a:r>
            <a:r>
              <a:rPr sz="2000" dirty="0">
                <a:latin typeface="Carlito"/>
                <a:cs typeface="Carlito"/>
              </a:rPr>
              <a:t>the</a:t>
            </a:r>
            <a:r>
              <a:rPr sz="2000" spc="-60" dirty="0">
                <a:latin typeface="Carlito"/>
                <a:cs typeface="Carlito"/>
              </a:rPr>
              <a:t> </a:t>
            </a:r>
            <a:r>
              <a:rPr sz="2000" spc="-10" dirty="0">
                <a:latin typeface="Carlito"/>
                <a:cs typeface="Carlito"/>
              </a:rPr>
              <a:t>correctness</a:t>
            </a:r>
            <a:r>
              <a:rPr sz="2000" spc="-45" dirty="0">
                <a:latin typeface="Carlito"/>
                <a:cs typeface="Carlito"/>
              </a:rPr>
              <a:t> </a:t>
            </a:r>
            <a:r>
              <a:rPr sz="2000" dirty="0">
                <a:latin typeface="Carlito"/>
                <a:cs typeface="Carlito"/>
              </a:rPr>
              <a:t>of</a:t>
            </a:r>
            <a:r>
              <a:rPr sz="2000" spc="-55" dirty="0">
                <a:latin typeface="Carlito"/>
                <a:cs typeface="Carlito"/>
              </a:rPr>
              <a:t> </a:t>
            </a:r>
            <a:r>
              <a:rPr sz="2000" spc="-25" dirty="0">
                <a:latin typeface="Carlito"/>
                <a:cs typeface="Carlito"/>
              </a:rPr>
              <a:t>the </a:t>
            </a:r>
            <a:r>
              <a:rPr sz="2000" spc="-10" dirty="0">
                <a:latin typeface="Carlito"/>
                <a:cs typeface="Carlito"/>
              </a:rPr>
              <a:t>prediction.</a:t>
            </a:r>
            <a:endParaRPr sz="2000">
              <a:latin typeface="Carlito"/>
              <a:cs typeface="Carlito"/>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53670">
              <a:lnSpc>
                <a:spcPts val="1810"/>
              </a:lnSpc>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125983"/>
            <a:ext cx="5782945" cy="513715"/>
          </a:xfrm>
          <a:prstGeom prst="rect">
            <a:avLst/>
          </a:prstGeom>
        </p:spPr>
        <p:txBody>
          <a:bodyPr vert="horz" wrap="square" lIns="0" tIns="12700" rIns="0" bIns="0" rtlCol="0">
            <a:spAutoFit/>
          </a:bodyPr>
          <a:lstStyle/>
          <a:p>
            <a:pPr marL="12700">
              <a:lnSpc>
                <a:spcPct val="100000"/>
              </a:lnSpc>
              <a:spcBef>
                <a:spcPts val="100"/>
              </a:spcBef>
            </a:pPr>
            <a:r>
              <a:rPr b="1" dirty="0">
                <a:solidFill>
                  <a:srgbClr val="C00000"/>
                </a:solidFill>
                <a:latin typeface="Georgia"/>
                <a:cs typeface="Georgia"/>
              </a:rPr>
              <a:t>Confusion</a:t>
            </a:r>
            <a:r>
              <a:rPr b="1" spc="-95" dirty="0">
                <a:solidFill>
                  <a:srgbClr val="C00000"/>
                </a:solidFill>
                <a:latin typeface="Georgia"/>
                <a:cs typeface="Georgia"/>
              </a:rPr>
              <a:t> </a:t>
            </a:r>
            <a:r>
              <a:rPr b="1" dirty="0">
                <a:solidFill>
                  <a:srgbClr val="C00000"/>
                </a:solidFill>
                <a:latin typeface="Georgia"/>
                <a:cs typeface="Georgia"/>
              </a:rPr>
              <a:t>Matrix:</a:t>
            </a:r>
            <a:r>
              <a:rPr b="1" spc="-75" dirty="0">
                <a:solidFill>
                  <a:srgbClr val="C00000"/>
                </a:solidFill>
                <a:latin typeface="Georgia"/>
                <a:cs typeface="Georgia"/>
              </a:rPr>
              <a:t> </a:t>
            </a:r>
            <a:r>
              <a:rPr b="1" spc="-10" dirty="0">
                <a:solidFill>
                  <a:srgbClr val="C00000"/>
                </a:solidFill>
                <a:latin typeface="Georgia"/>
                <a:cs typeface="Georgia"/>
              </a:rPr>
              <a:t>Example</a:t>
            </a:r>
          </a:p>
        </p:txBody>
      </p:sp>
      <p:pic>
        <p:nvPicPr>
          <p:cNvPr id="3" name="object 3"/>
          <p:cNvPicPr/>
          <p:nvPr/>
        </p:nvPicPr>
        <p:blipFill>
          <a:blip r:embed="rId2" cstate="print"/>
          <a:stretch>
            <a:fillRect/>
          </a:stretch>
        </p:blipFill>
        <p:spPr>
          <a:xfrm>
            <a:off x="7401865" y="45324"/>
            <a:ext cx="3641902" cy="2397647"/>
          </a:xfrm>
          <a:prstGeom prst="rect">
            <a:avLst/>
          </a:prstGeom>
        </p:spPr>
      </p:pic>
      <p:sp>
        <p:nvSpPr>
          <p:cNvPr id="4" name="object 4"/>
          <p:cNvSpPr txBox="1"/>
          <p:nvPr/>
        </p:nvSpPr>
        <p:spPr>
          <a:xfrm>
            <a:off x="354584" y="685291"/>
            <a:ext cx="11222355" cy="5582285"/>
          </a:xfrm>
          <a:prstGeom prst="rect">
            <a:avLst/>
          </a:prstGeom>
        </p:spPr>
        <p:txBody>
          <a:bodyPr vert="horz" wrap="square" lIns="0" tIns="12700" rIns="0" bIns="0" rtlCol="0">
            <a:spAutoFit/>
          </a:bodyPr>
          <a:lstStyle/>
          <a:p>
            <a:pPr marL="297180" marR="4495800" indent="-285115" algn="just">
              <a:lnSpc>
                <a:spcPct val="100000"/>
              </a:lnSpc>
              <a:spcBef>
                <a:spcPts val="100"/>
              </a:spcBef>
              <a:buFont typeface="Arial"/>
              <a:buChar char="•"/>
              <a:tabLst>
                <a:tab pos="299085" algn="l"/>
              </a:tabLst>
            </a:pPr>
            <a:r>
              <a:rPr sz="2400" dirty="0">
                <a:latin typeface="Carlito"/>
                <a:cs typeface="Carlito"/>
              </a:rPr>
              <a:t>An</a:t>
            </a:r>
            <a:r>
              <a:rPr sz="2400" spc="270" dirty="0">
                <a:latin typeface="Carlito"/>
                <a:cs typeface="Carlito"/>
              </a:rPr>
              <a:t> </a:t>
            </a:r>
            <a:r>
              <a:rPr sz="2400" dirty="0">
                <a:latin typeface="Carlito"/>
                <a:cs typeface="Carlito"/>
              </a:rPr>
              <a:t>example</a:t>
            </a:r>
            <a:r>
              <a:rPr sz="2400" spc="260" dirty="0">
                <a:latin typeface="Carlito"/>
                <a:cs typeface="Carlito"/>
              </a:rPr>
              <a:t> </a:t>
            </a:r>
            <a:r>
              <a:rPr sz="2400" dirty="0">
                <a:latin typeface="Carlito"/>
                <a:cs typeface="Carlito"/>
              </a:rPr>
              <a:t>of</a:t>
            </a:r>
            <a:r>
              <a:rPr sz="2400" spc="265" dirty="0">
                <a:latin typeface="Carlito"/>
                <a:cs typeface="Carlito"/>
              </a:rPr>
              <a:t> </a:t>
            </a:r>
            <a:r>
              <a:rPr sz="2400" dirty="0">
                <a:latin typeface="Carlito"/>
                <a:cs typeface="Carlito"/>
              </a:rPr>
              <a:t>a</a:t>
            </a:r>
            <a:r>
              <a:rPr sz="2400" spc="260" dirty="0">
                <a:latin typeface="Carlito"/>
                <a:cs typeface="Carlito"/>
              </a:rPr>
              <a:t> </a:t>
            </a:r>
            <a:r>
              <a:rPr sz="2400" dirty="0">
                <a:latin typeface="Carlito"/>
                <a:cs typeface="Carlito"/>
              </a:rPr>
              <a:t>classification</a:t>
            </a:r>
            <a:r>
              <a:rPr sz="2400" spc="265" dirty="0">
                <a:latin typeface="Carlito"/>
                <a:cs typeface="Carlito"/>
              </a:rPr>
              <a:t> </a:t>
            </a:r>
            <a:r>
              <a:rPr sz="2400" dirty="0">
                <a:latin typeface="Carlito"/>
                <a:cs typeface="Carlito"/>
              </a:rPr>
              <a:t>problem:</a:t>
            </a:r>
            <a:r>
              <a:rPr sz="2400" spc="275" dirty="0">
                <a:latin typeface="Carlito"/>
                <a:cs typeface="Carlito"/>
              </a:rPr>
              <a:t> </a:t>
            </a:r>
            <a:r>
              <a:rPr sz="2400" spc="-10" dirty="0">
                <a:latin typeface="Carlito"/>
                <a:cs typeface="Carlito"/>
              </a:rPr>
              <a:t>predicting 	</a:t>
            </a:r>
            <a:r>
              <a:rPr sz="2400" dirty="0">
                <a:latin typeface="Carlito"/>
                <a:cs typeface="Carlito"/>
              </a:rPr>
              <a:t>whether</a:t>
            </a:r>
            <a:r>
              <a:rPr sz="2400" spc="25" dirty="0">
                <a:latin typeface="Carlito"/>
                <a:cs typeface="Carlito"/>
              </a:rPr>
              <a:t> </a:t>
            </a:r>
            <a:r>
              <a:rPr sz="2400" dirty="0">
                <a:latin typeface="Carlito"/>
                <a:cs typeface="Carlito"/>
              </a:rPr>
              <a:t>a</a:t>
            </a:r>
            <a:r>
              <a:rPr sz="2400" spc="15" dirty="0">
                <a:latin typeface="Carlito"/>
                <a:cs typeface="Carlito"/>
              </a:rPr>
              <a:t> </a:t>
            </a:r>
            <a:r>
              <a:rPr sz="2400" dirty="0">
                <a:latin typeface="Carlito"/>
                <a:cs typeface="Carlito"/>
              </a:rPr>
              <a:t>person</a:t>
            </a:r>
            <a:r>
              <a:rPr sz="2400" spc="20" dirty="0">
                <a:latin typeface="Carlito"/>
                <a:cs typeface="Carlito"/>
              </a:rPr>
              <a:t> </a:t>
            </a:r>
            <a:r>
              <a:rPr sz="2400" dirty="0">
                <a:latin typeface="Carlito"/>
                <a:cs typeface="Carlito"/>
              </a:rPr>
              <a:t>is</a:t>
            </a:r>
            <a:r>
              <a:rPr sz="2400" spc="25" dirty="0">
                <a:latin typeface="Carlito"/>
                <a:cs typeface="Carlito"/>
              </a:rPr>
              <a:t> </a:t>
            </a:r>
            <a:r>
              <a:rPr sz="2400" dirty="0">
                <a:latin typeface="Carlito"/>
                <a:cs typeface="Carlito"/>
              </a:rPr>
              <a:t>having</a:t>
            </a:r>
            <a:r>
              <a:rPr sz="2400" spc="20" dirty="0">
                <a:latin typeface="Carlito"/>
                <a:cs typeface="Carlito"/>
              </a:rPr>
              <a:t> </a:t>
            </a:r>
            <a:r>
              <a:rPr sz="2400" dirty="0">
                <a:latin typeface="Carlito"/>
                <a:cs typeface="Carlito"/>
              </a:rPr>
              <a:t>diabetes</a:t>
            </a:r>
            <a:r>
              <a:rPr sz="2400" spc="15" dirty="0">
                <a:latin typeface="Carlito"/>
                <a:cs typeface="Carlito"/>
              </a:rPr>
              <a:t> </a:t>
            </a:r>
            <a:r>
              <a:rPr sz="2400" dirty="0">
                <a:latin typeface="Carlito"/>
                <a:cs typeface="Carlito"/>
              </a:rPr>
              <a:t>or</a:t>
            </a:r>
            <a:r>
              <a:rPr sz="2400" spc="30" dirty="0">
                <a:latin typeface="Carlito"/>
                <a:cs typeface="Carlito"/>
              </a:rPr>
              <a:t> </a:t>
            </a:r>
            <a:r>
              <a:rPr sz="2400" dirty="0">
                <a:latin typeface="Carlito"/>
                <a:cs typeface="Carlito"/>
              </a:rPr>
              <a:t>not.</a:t>
            </a:r>
            <a:r>
              <a:rPr sz="2400" spc="570" dirty="0">
                <a:latin typeface="Carlito"/>
                <a:cs typeface="Carlito"/>
              </a:rPr>
              <a:t> </a:t>
            </a:r>
            <a:r>
              <a:rPr sz="2400" dirty="0">
                <a:latin typeface="Carlito"/>
                <a:cs typeface="Carlito"/>
              </a:rPr>
              <a:t>A</a:t>
            </a:r>
            <a:r>
              <a:rPr sz="2400" spc="30" dirty="0">
                <a:latin typeface="Carlito"/>
                <a:cs typeface="Carlito"/>
              </a:rPr>
              <a:t> </a:t>
            </a:r>
            <a:r>
              <a:rPr sz="2400" spc="-10" dirty="0">
                <a:latin typeface="Carlito"/>
                <a:cs typeface="Carlito"/>
              </a:rPr>
              <a:t>label 	</a:t>
            </a:r>
            <a:r>
              <a:rPr sz="2400" dirty="0">
                <a:latin typeface="Carlito"/>
                <a:cs typeface="Carlito"/>
              </a:rPr>
              <a:t>to</a:t>
            </a:r>
            <a:r>
              <a:rPr sz="2400" spc="135" dirty="0">
                <a:latin typeface="Carlito"/>
                <a:cs typeface="Carlito"/>
              </a:rPr>
              <a:t>  </a:t>
            </a:r>
            <a:r>
              <a:rPr sz="2400" dirty="0">
                <a:latin typeface="Carlito"/>
                <a:cs typeface="Carlito"/>
              </a:rPr>
              <a:t>our</a:t>
            </a:r>
            <a:r>
              <a:rPr sz="2400" spc="135" dirty="0">
                <a:latin typeface="Carlito"/>
                <a:cs typeface="Carlito"/>
              </a:rPr>
              <a:t>  </a:t>
            </a:r>
            <a:r>
              <a:rPr sz="2400" dirty="0">
                <a:latin typeface="Carlito"/>
                <a:cs typeface="Carlito"/>
              </a:rPr>
              <a:t>target</a:t>
            </a:r>
            <a:r>
              <a:rPr sz="2400" spc="140" dirty="0">
                <a:latin typeface="Carlito"/>
                <a:cs typeface="Carlito"/>
              </a:rPr>
              <a:t>  </a:t>
            </a:r>
            <a:r>
              <a:rPr sz="2400" dirty="0">
                <a:latin typeface="Carlito"/>
                <a:cs typeface="Carlito"/>
              </a:rPr>
              <a:t>variable</a:t>
            </a:r>
            <a:r>
              <a:rPr sz="2400" dirty="0">
                <a:latin typeface="Wingdings"/>
                <a:cs typeface="Wingdings"/>
              </a:rPr>
              <a:t></a:t>
            </a:r>
            <a:r>
              <a:rPr sz="2400" spc="85" dirty="0">
                <a:latin typeface="Times New Roman"/>
                <a:cs typeface="Times New Roman"/>
              </a:rPr>
              <a:t>  </a:t>
            </a:r>
            <a:r>
              <a:rPr sz="2400" dirty="0">
                <a:latin typeface="Carlito"/>
                <a:cs typeface="Carlito"/>
              </a:rPr>
              <a:t>1:</a:t>
            </a:r>
            <a:r>
              <a:rPr sz="2400" spc="135" dirty="0">
                <a:latin typeface="Carlito"/>
                <a:cs typeface="Carlito"/>
              </a:rPr>
              <a:t>  </a:t>
            </a:r>
            <a:r>
              <a:rPr sz="2400" dirty="0">
                <a:latin typeface="Carlito"/>
                <a:cs typeface="Carlito"/>
              </a:rPr>
              <a:t>A</a:t>
            </a:r>
            <a:r>
              <a:rPr sz="2400" spc="140" dirty="0">
                <a:latin typeface="Carlito"/>
                <a:cs typeface="Carlito"/>
              </a:rPr>
              <a:t>  </a:t>
            </a:r>
            <a:r>
              <a:rPr sz="2400" dirty="0">
                <a:latin typeface="Carlito"/>
                <a:cs typeface="Carlito"/>
              </a:rPr>
              <a:t>person</a:t>
            </a:r>
            <a:r>
              <a:rPr sz="2400" spc="140" dirty="0">
                <a:latin typeface="Carlito"/>
                <a:cs typeface="Carlito"/>
              </a:rPr>
              <a:t>  </a:t>
            </a:r>
            <a:r>
              <a:rPr sz="2400" dirty="0">
                <a:latin typeface="Carlito"/>
                <a:cs typeface="Carlito"/>
              </a:rPr>
              <a:t>is</a:t>
            </a:r>
            <a:r>
              <a:rPr sz="2400" spc="140" dirty="0">
                <a:latin typeface="Carlito"/>
                <a:cs typeface="Carlito"/>
              </a:rPr>
              <a:t>  </a:t>
            </a:r>
            <a:r>
              <a:rPr sz="2400" spc="-10" dirty="0">
                <a:latin typeface="Carlito"/>
                <a:cs typeface="Carlito"/>
              </a:rPr>
              <a:t>having 	</a:t>
            </a:r>
            <a:r>
              <a:rPr sz="2400" dirty="0">
                <a:latin typeface="Carlito"/>
                <a:cs typeface="Carlito"/>
              </a:rPr>
              <a:t>diabetes</a:t>
            </a:r>
            <a:r>
              <a:rPr sz="2400" spc="-50" dirty="0">
                <a:latin typeface="Carlito"/>
                <a:cs typeface="Carlito"/>
              </a:rPr>
              <a:t> </a:t>
            </a:r>
            <a:r>
              <a:rPr sz="2400" dirty="0">
                <a:latin typeface="Carlito"/>
                <a:cs typeface="Carlito"/>
              </a:rPr>
              <a:t>|</a:t>
            </a:r>
            <a:r>
              <a:rPr sz="2400" spc="-40" dirty="0">
                <a:latin typeface="Carlito"/>
                <a:cs typeface="Carlito"/>
              </a:rPr>
              <a:t> </a:t>
            </a:r>
            <a:r>
              <a:rPr sz="2400" dirty="0">
                <a:latin typeface="Carlito"/>
                <a:cs typeface="Carlito"/>
              </a:rPr>
              <a:t>0:</a:t>
            </a:r>
            <a:r>
              <a:rPr sz="2400" spc="-45" dirty="0">
                <a:latin typeface="Carlito"/>
                <a:cs typeface="Carlito"/>
              </a:rPr>
              <a:t> </a:t>
            </a:r>
            <a:r>
              <a:rPr sz="2400" dirty="0">
                <a:latin typeface="Carlito"/>
                <a:cs typeface="Carlito"/>
              </a:rPr>
              <a:t>A</a:t>
            </a:r>
            <a:r>
              <a:rPr sz="2400" spc="-50" dirty="0">
                <a:latin typeface="Carlito"/>
                <a:cs typeface="Carlito"/>
              </a:rPr>
              <a:t> </a:t>
            </a:r>
            <a:r>
              <a:rPr sz="2400" dirty="0">
                <a:latin typeface="Carlito"/>
                <a:cs typeface="Carlito"/>
              </a:rPr>
              <a:t>person</a:t>
            </a:r>
            <a:r>
              <a:rPr sz="2400" spc="-40" dirty="0">
                <a:latin typeface="Carlito"/>
                <a:cs typeface="Carlito"/>
              </a:rPr>
              <a:t> </a:t>
            </a:r>
            <a:r>
              <a:rPr sz="2400" dirty="0">
                <a:latin typeface="Carlito"/>
                <a:cs typeface="Carlito"/>
              </a:rPr>
              <a:t>is</a:t>
            </a:r>
            <a:r>
              <a:rPr sz="2400" spc="-40" dirty="0">
                <a:latin typeface="Carlito"/>
                <a:cs typeface="Carlito"/>
              </a:rPr>
              <a:t> </a:t>
            </a:r>
            <a:r>
              <a:rPr sz="2400" dirty="0">
                <a:latin typeface="Carlito"/>
                <a:cs typeface="Carlito"/>
              </a:rPr>
              <a:t>not</a:t>
            </a:r>
            <a:r>
              <a:rPr sz="2400" spc="-45" dirty="0">
                <a:latin typeface="Carlito"/>
                <a:cs typeface="Carlito"/>
              </a:rPr>
              <a:t> </a:t>
            </a:r>
            <a:r>
              <a:rPr sz="2400" dirty="0">
                <a:latin typeface="Carlito"/>
                <a:cs typeface="Carlito"/>
              </a:rPr>
              <a:t>having</a:t>
            </a:r>
            <a:r>
              <a:rPr sz="2400" spc="-50" dirty="0">
                <a:latin typeface="Carlito"/>
                <a:cs typeface="Carlito"/>
              </a:rPr>
              <a:t> </a:t>
            </a:r>
            <a:r>
              <a:rPr sz="2400" spc="-10" dirty="0">
                <a:latin typeface="Carlito"/>
                <a:cs typeface="Carlito"/>
              </a:rPr>
              <a:t>diabetes</a:t>
            </a:r>
            <a:endParaRPr sz="2400" dirty="0">
              <a:latin typeface="Carlito"/>
              <a:cs typeface="Carlito"/>
            </a:endParaRPr>
          </a:p>
          <a:p>
            <a:pPr>
              <a:lnSpc>
                <a:spcPct val="100000"/>
              </a:lnSpc>
              <a:spcBef>
                <a:spcPts val="495"/>
              </a:spcBef>
              <a:buFont typeface="Arial"/>
              <a:buChar char="•"/>
            </a:pPr>
            <a:endParaRPr sz="2400" dirty="0">
              <a:latin typeface="Carlito"/>
              <a:cs typeface="Carlito"/>
            </a:endParaRPr>
          </a:p>
          <a:p>
            <a:pPr marL="447675" lvl="1" indent="-286385">
              <a:lnSpc>
                <a:spcPct val="100000"/>
              </a:lnSpc>
              <a:buFont typeface="Arial"/>
              <a:buChar char="•"/>
              <a:tabLst>
                <a:tab pos="447675" algn="l"/>
              </a:tabLst>
            </a:pPr>
            <a:r>
              <a:rPr sz="2400" dirty="0">
                <a:latin typeface="Carlito"/>
                <a:cs typeface="Carlito"/>
              </a:rPr>
              <a:t>Four</a:t>
            </a:r>
            <a:r>
              <a:rPr sz="2400" spc="-45" dirty="0">
                <a:latin typeface="Carlito"/>
                <a:cs typeface="Carlito"/>
              </a:rPr>
              <a:t> </a:t>
            </a:r>
            <a:r>
              <a:rPr sz="2400" dirty="0">
                <a:latin typeface="Carlito"/>
                <a:cs typeface="Carlito"/>
              </a:rPr>
              <a:t>possible</a:t>
            </a:r>
            <a:r>
              <a:rPr sz="2400" spc="-35" dirty="0">
                <a:latin typeface="Carlito"/>
                <a:cs typeface="Carlito"/>
              </a:rPr>
              <a:t> </a:t>
            </a:r>
            <a:r>
              <a:rPr sz="2400" dirty="0">
                <a:latin typeface="Carlito"/>
                <a:cs typeface="Carlito"/>
              </a:rPr>
              <a:t>outcomes</a:t>
            </a:r>
            <a:r>
              <a:rPr sz="2400" spc="-55" dirty="0">
                <a:latin typeface="Carlito"/>
                <a:cs typeface="Carlito"/>
              </a:rPr>
              <a:t> </a:t>
            </a:r>
            <a:r>
              <a:rPr sz="2400" dirty="0">
                <a:latin typeface="Carlito"/>
                <a:cs typeface="Carlito"/>
              </a:rPr>
              <a:t>could</a:t>
            </a:r>
            <a:r>
              <a:rPr sz="2400" spc="-50" dirty="0">
                <a:latin typeface="Carlito"/>
                <a:cs typeface="Carlito"/>
              </a:rPr>
              <a:t> </a:t>
            </a:r>
            <a:r>
              <a:rPr sz="2400" dirty="0">
                <a:latin typeface="Carlito"/>
                <a:cs typeface="Carlito"/>
              </a:rPr>
              <a:t>occur</a:t>
            </a:r>
            <a:r>
              <a:rPr sz="2400" spc="-50" dirty="0">
                <a:latin typeface="Carlito"/>
                <a:cs typeface="Carlito"/>
              </a:rPr>
              <a:t> </a:t>
            </a:r>
            <a:r>
              <a:rPr sz="2400" dirty="0">
                <a:latin typeface="Carlito"/>
                <a:cs typeface="Carlito"/>
              </a:rPr>
              <a:t>while</a:t>
            </a:r>
            <a:r>
              <a:rPr sz="2400" spc="-50" dirty="0">
                <a:latin typeface="Carlito"/>
                <a:cs typeface="Carlito"/>
              </a:rPr>
              <a:t> </a:t>
            </a:r>
            <a:r>
              <a:rPr sz="2400" dirty="0">
                <a:latin typeface="Carlito"/>
                <a:cs typeface="Carlito"/>
              </a:rPr>
              <a:t>performing</a:t>
            </a:r>
            <a:r>
              <a:rPr sz="2400" spc="-55" dirty="0">
                <a:latin typeface="Carlito"/>
                <a:cs typeface="Carlito"/>
              </a:rPr>
              <a:t> </a:t>
            </a:r>
            <a:r>
              <a:rPr sz="2400" spc="-10" dirty="0">
                <a:latin typeface="Carlito"/>
                <a:cs typeface="Carlito"/>
              </a:rPr>
              <a:t>classification</a:t>
            </a:r>
            <a:r>
              <a:rPr sz="2400" spc="-55" dirty="0">
                <a:latin typeface="Carlito"/>
                <a:cs typeface="Carlito"/>
              </a:rPr>
              <a:t> </a:t>
            </a:r>
            <a:r>
              <a:rPr sz="2400" spc="-10" dirty="0">
                <a:latin typeface="Carlito"/>
                <a:cs typeface="Carlito"/>
              </a:rPr>
              <a:t>predictions:</a:t>
            </a:r>
            <a:endParaRPr sz="2400" dirty="0">
              <a:latin typeface="Carlito"/>
              <a:cs typeface="Carlito"/>
            </a:endParaRPr>
          </a:p>
          <a:p>
            <a:pPr marL="447675" marR="300990" lvl="1" indent="-287020">
              <a:lnSpc>
                <a:spcPct val="100000"/>
              </a:lnSpc>
              <a:buFont typeface="Arial"/>
              <a:buChar char="•"/>
              <a:tabLst>
                <a:tab pos="447675" algn="l"/>
              </a:tabLst>
            </a:pPr>
            <a:r>
              <a:rPr sz="2400" b="1" spc="-10" dirty="0">
                <a:solidFill>
                  <a:srgbClr val="C00000"/>
                </a:solidFill>
                <a:latin typeface="Carlito"/>
                <a:cs typeface="Carlito"/>
              </a:rPr>
              <a:t>True</a:t>
            </a:r>
            <a:r>
              <a:rPr sz="2400" b="1" spc="-60" dirty="0">
                <a:solidFill>
                  <a:srgbClr val="C00000"/>
                </a:solidFill>
                <a:latin typeface="Carlito"/>
                <a:cs typeface="Carlito"/>
              </a:rPr>
              <a:t> </a:t>
            </a:r>
            <a:r>
              <a:rPr sz="2400" b="1" spc="-10" dirty="0">
                <a:solidFill>
                  <a:srgbClr val="C00000"/>
                </a:solidFill>
                <a:latin typeface="Carlito"/>
                <a:cs typeface="Carlito"/>
              </a:rPr>
              <a:t>Positives</a:t>
            </a:r>
            <a:r>
              <a:rPr sz="2400" b="1" spc="-50" dirty="0">
                <a:solidFill>
                  <a:srgbClr val="C00000"/>
                </a:solidFill>
                <a:latin typeface="Carlito"/>
                <a:cs typeface="Carlito"/>
              </a:rPr>
              <a:t> </a:t>
            </a:r>
            <a:r>
              <a:rPr sz="2400" b="1" dirty="0">
                <a:solidFill>
                  <a:srgbClr val="C00000"/>
                </a:solidFill>
                <a:latin typeface="Carlito"/>
                <a:cs typeface="Carlito"/>
              </a:rPr>
              <a:t>(TP):</a:t>
            </a:r>
            <a:r>
              <a:rPr sz="2400" b="1" spc="-70" dirty="0">
                <a:solidFill>
                  <a:srgbClr val="C00000"/>
                </a:solidFill>
                <a:latin typeface="Carlito"/>
                <a:cs typeface="Carlito"/>
              </a:rPr>
              <a:t> </a:t>
            </a:r>
            <a:r>
              <a:rPr sz="2400" dirty="0">
                <a:latin typeface="Carlito"/>
                <a:cs typeface="Carlito"/>
              </a:rPr>
              <a:t>Number</a:t>
            </a:r>
            <a:r>
              <a:rPr sz="2400" spc="-55" dirty="0">
                <a:latin typeface="Carlito"/>
                <a:cs typeface="Carlito"/>
              </a:rPr>
              <a:t> </a:t>
            </a:r>
            <a:r>
              <a:rPr sz="2400" dirty="0">
                <a:latin typeface="Carlito"/>
                <a:cs typeface="Carlito"/>
              </a:rPr>
              <a:t>of</a:t>
            </a:r>
            <a:r>
              <a:rPr sz="2400" spc="-60" dirty="0">
                <a:latin typeface="Carlito"/>
                <a:cs typeface="Carlito"/>
              </a:rPr>
              <a:t> </a:t>
            </a:r>
            <a:r>
              <a:rPr sz="2400" dirty="0">
                <a:latin typeface="Carlito"/>
                <a:cs typeface="Carlito"/>
              </a:rPr>
              <a:t>outcomes</a:t>
            </a:r>
            <a:r>
              <a:rPr sz="2400" spc="-65" dirty="0">
                <a:latin typeface="Carlito"/>
                <a:cs typeface="Carlito"/>
              </a:rPr>
              <a:t> </a:t>
            </a:r>
            <a:r>
              <a:rPr sz="2400" dirty="0">
                <a:latin typeface="Carlito"/>
                <a:cs typeface="Carlito"/>
              </a:rPr>
              <a:t>that</a:t>
            </a:r>
            <a:r>
              <a:rPr sz="2400" spc="-70" dirty="0">
                <a:latin typeface="Carlito"/>
                <a:cs typeface="Carlito"/>
              </a:rPr>
              <a:t> </a:t>
            </a:r>
            <a:r>
              <a:rPr sz="2400" dirty="0">
                <a:latin typeface="Carlito"/>
                <a:cs typeface="Carlito"/>
              </a:rPr>
              <a:t>are</a:t>
            </a:r>
            <a:r>
              <a:rPr sz="2400" spc="-55" dirty="0">
                <a:latin typeface="Carlito"/>
                <a:cs typeface="Carlito"/>
              </a:rPr>
              <a:t> </a:t>
            </a:r>
            <a:r>
              <a:rPr sz="2400" dirty="0">
                <a:latin typeface="Carlito"/>
                <a:cs typeface="Carlito"/>
              </a:rPr>
              <a:t>actually</a:t>
            </a:r>
            <a:r>
              <a:rPr sz="2400" spc="-80" dirty="0">
                <a:latin typeface="Carlito"/>
                <a:cs typeface="Carlito"/>
              </a:rPr>
              <a:t> </a:t>
            </a:r>
            <a:r>
              <a:rPr sz="2400" dirty="0">
                <a:latin typeface="Carlito"/>
                <a:cs typeface="Carlito"/>
              </a:rPr>
              <a:t>positive</a:t>
            </a:r>
            <a:r>
              <a:rPr sz="2400" spc="-55" dirty="0">
                <a:latin typeface="Carlito"/>
                <a:cs typeface="Carlito"/>
              </a:rPr>
              <a:t> </a:t>
            </a:r>
            <a:r>
              <a:rPr sz="2400" dirty="0">
                <a:latin typeface="Carlito"/>
                <a:cs typeface="Carlito"/>
              </a:rPr>
              <a:t>and</a:t>
            </a:r>
            <a:r>
              <a:rPr sz="2400" spc="-60" dirty="0">
                <a:latin typeface="Carlito"/>
                <a:cs typeface="Carlito"/>
              </a:rPr>
              <a:t> </a:t>
            </a:r>
            <a:r>
              <a:rPr sz="2400" dirty="0">
                <a:latin typeface="Carlito"/>
                <a:cs typeface="Carlito"/>
              </a:rPr>
              <a:t>are</a:t>
            </a:r>
            <a:r>
              <a:rPr sz="2400" spc="-55" dirty="0">
                <a:latin typeface="Carlito"/>
                <a:cs typeface="Carlito"/>
              </a:rPr>
              <a:t> </a:t>
            </a:r>
            <a:r>
              <a:rPr sz="2400" spc="-10" dirty="0">
                <a:latin typeface="Carlito"/>
                <a:cs typeface="Carlito"/>
              </a:rPr>
              <a:t>predicted positive.</a:t>
            </a:r>
            <a:endParaRPr sz="2400" dirty="0">
              <a:latin typeface="Carlito"/>
              <a:cs typeface="Carlito"/>
            </a:endParaRPr>
          </a:p>
          <a:p>
            <a:pPr marL="904875" marR="520700" lvl="2" indent="-287020">
              <a:lnSpc>
                <a:spcPct val="100000"/>
              </a:lnSpc>
              <a:buFont typeface="Arial"/>
              <a:buChar char="•"/>
              <a:tabLst>
                <a:tab pos="904875" algn="l"/>
              </a:tabLst>
            </a:pPr>
            <a:r>
              <a:rPr sz="2400" b="1" dirty="0">
                <a:solidFill>
                  <a:srgbClr val="C00000"/>
                </a:solidFill>
                <a:latin typeface="Carlito"/>
                <a:cs typeface="Carlito"/>
              </a:rPr>
              <a:t>For</a:t>
            </a:r>
            <a:r>
              <a:rPr sz="2400" b="1" spc="-65" dirty="0">
                <a:solidFill>
                  <a:srgbClr val="C00000"/>
                </a:solidFill>
                <a:latin typeface="Carlito"/>
                <a:cs typeface="Carlito"/>
              </a:rPr>
              <a:t> </a:t>
            </a:r>
            <a:r>
              <a:rPr sz="2400" b="1" spc="-10" dirty="0">
                <a:solidFill>
                  <a:srgbClr val="C00000"/>
                </a:solidFill>
                <a:latin typeface="Carlito"/>
                <a:cs typeface="Carlito"/>
              </a:rPr>
              <a:t>example:</a:t>
            </a:r>
            <a:r>
              <a:rPr sz="2400" b="1" spc="-55" dirty="0">
                <a:solidFill>
                  <a:srgbClr val="C00000"/>
                </a:solidFill>
                <a:latin typeface="Carlito"/>
                <a:cs typeface="Carlito"/>
              </a:rPr>
              <a:t> </a:t>
            </a:r>
            <a:r>
              <a:rPr sz="2400" dirty="0">
                <a:latin typeface="Carlito"/>
                <a:cs typeface="Carlito"/>
              </a:rPr>
              <a:t>In</a:t>
            </a:r>
            <a:r>
              <a:rPr sz="2400" spc="-45" dirty="0">
                <a:latin typeface="Carlito"/>
                <a:cs typeface="Carlito"/>
              </a:rPr>
              <a:t> </a:t>
            </a:r>
            <a:r>
              <a:rPr sz="2400" dirty="0">
                <a:latin typeface="Carlito"/>
                <a:cs typeface="Carlito"/>
              </a:rPr>
              <a:t>this</a:t>
            </a:r>
            <a:r>
              <a:rPr sz="2400" spc="-45" dirty="0">
                <a:latin typeface="Carlito"/>
                <a:cs typeface="Carlito"/>
              </a:rPr>
              <a:t> </a:t>
            </a:r>
            <a:r>
              <a:rPr sz="2400" dirty="0">
                <a:latin typeface="Carlito"/>
                <a:cs typeface="Carlito"/>
              </a:rPr>
              <a:t>case,</a:t>
            </a:r>
            <a:r>
              <a:rPr sz="2400" spc="-50" dirty="0">
                <a:latin typeface="Carlito"/>
                <a:cs typeface="Carlito"/>
              </a:rPr>
              <a:t> </a:t>
            </a:r>
            <a:r>
              <a:rPr sz="2400" dirty="0">
                <a:latin typeface="Carlito"/>
                <a:cs typeface="Carlito"/>
              </a:rPr>
              <a:t>a</a:t>
            </a:r>
            <a:r>
              <a:rPr sz="2400" spc="-45" dirty="0">
                <a:latin typeface="Carlito"/>
                <a:cs typeface="Carlito"/>
              </a:rPr>
              <a:t> </a:t>
            </a:r>
            <a:r>
              <a:rPr sz="2400" dirty="0">
                <a:latin typeface="Carlito"/>
                <a:cs typeface="Carlito"/>
              </a:rPr>
              <a:t>person</a:t>
            </a:r>
            <a:r>
              <a:rPr sz="2400" spc="-50" dirty="0">
                <a:latin typeface="Carlito"/>
                <a:cs typeface="Carlito"/>
              </a:rPr>
              <a:t> </a:t>
            </a:r>
            <a:r>
              <a:rPr sz="2400" dirty="0">
                <a:latin typeface="Carlito"/>
                <a:cs typeface="Carlito"/>
              </a:rPr>
              <a:t>is</a:t>
            </a:r>
            <a:r>
              <a:rPr sz="2400" spc="-45" dirty="0">
                <a:latin typeface="Carlito"/>
                <a:cs typeface="Carlito"/>
              </a:rPr>
              <a:t> </a:t>
            </a:r>
            <a:r>
              <a:rPr sz="2400" dirty="0">
                <a:latin typeface="Carlito"/>
                <a:cs typeface="Carlito"/>
              </a:rPr>
              <a:t>actually</a:t>
            </a:r>
            <a:r>
              <a:rPr sz="2400" spc="-60" dirty="0">
                <a:latin typeface="Carlito"/>
                <a:cs typeface="Carlito"/>
              </a:rPr>
              <a:t> </a:t>
            </a:r>
            <a:r>
              <a:rPr sz="2400" dirty="0">
                <a:latin typeface="Carlito"/>
                <a:cs typeface="Carlito"/>
              </a:rPr>
              <a:t>having</a:t>
            </a:r>
            <a:r>
              <a:rPr sz="2400" spc="-50" dirty="0">
                <a:latin typeface="Carlito"/>
                <a:cs typeface="Carlito"/>
              </a:rPr>
              <a:t> </a:t>
            </a:r>
            <a:r>
              <a:rPr sz="2400" dirty="0">
                <a:latin typeface="Carlito"/>
                <a:cs typeface="Carlito"/>
              </a:rPr>
              <a:t>diabetes(1)</a:t>
            </a:r>
            <a:r>
              <a:rPr sz="2400" spc="-60" dirty="0">
                <a:latin typeface="Carlito"/>
                <a:cs typeface="Carlito"/>
              </a:rPr>
              <a:t> </a:t>
            </a:r>
            <a:r>
              <a:rPr sz="2400" dirty="0">
                <a:latin typeface="Carlito"/>
                <a:cs typeface="Carlito"/>
              </a:rPr>
              <a:t>and</a:t>
            </a:r>
            <a:r>
              <a:rPr sz="2400" spc="-45" dirty="0">
                <a:latin typeface="Carlito"/>
                <a:cs typeface="Carlito"/>
              </a:rPr>
              <a:t> </a:t>
            </a:r>
            <a:r>
              <a:rPr sz="2400" dirty="0">
                <a:latin typeface="Carlito"/>
                <a:cs typeface="Carlito"/>
              </a:rPr>
              <a:t>the</a:t>
            </a:r>
            <a:r>
              <a:rPr sz="2400" spc="-45" dirty="0">
                <a:latin typeface="Carlito"/>
                <a:cs typeface="Carlito"/>
              </a:rPr>
              <a:t> </a:t>
            </a:r>
            <a:r>
              <a:rPr sz="2400" spc="-10" dirty="0">
                <a:latin typeface="Carlito"/>
                <a:cs typeface="Carlito"/>
              </a:rPr>
              <a:t>model </a:t>
            </a:r>
            <a:r>
              <a:rPr sz="2400" dirty="0">
                <a:latin typeface="Carlito"/>
                <a:cs typeface="Carlito"/>
              </a:rPr>
              <a:t>predicted</a:t>
            </a:r>
            <a:r>
              <a:rPr sz="2400" spc="-65" dirty="0">
                <a:latin typeface="Carlito"/>
                <a:cs typeface="Carlito"/>
              </a:rPr>
              <a:t> </a:t>
            </a:r>
            <a:r>
              <a:rPr sz="2400" dirty="0">
                <a:latin typeface="Carlito"/>
                <a:cs typeface="Carlito"/>
              </a:rPr>
              <a:t>that</a:t>
            </a:r>
            <a:r>
              <a:rPr sz="2400" spc="-50" dirty="0">
                <a:latin typeface="Carlito"/>
                <a:cs typeface="Carlito"/>
              </a:rPr>
              <a:t> </a:t>
            </a:r>
            <a:r>
              <a:rPr sz="2400" dirty="0">
                <a:latin typeface="Carlito"/>
                <a:cs typeface="Carlito"/>
              </a:rPr>
              <a:t>the</a:t>
            </a:r>
            <a:r>
              <a:rPr sz="2400" spc="-70" dirty="0">
                <a:latin typeface="Carlito"/>
                <a:cs typeface="Carlito"/>
              </a:rPr>
              <a:t> </a:t>
            </a:r>
            <a:r>
              <a:rPr sz="2400" dirty="0">
                <a:latin typeface="Carlito"/>
                <a:cs typeface="Carlito"/>
              </a:rPr>
              <a:t>person</a:t>
            </a:r>
            <a:r>
              <a:rPr sz="2400" spc="-55" dirty="0">
                <a:latin typeface="Carlito"/>
                <a:cs typeface="Carlito"/>
              </a:rPr>
              <a:t> </a:t>
            </a:r>
            <a:r>
              <a:rPr sz="2400" dirty="0">
                <a:latin typeface="Carlito"/>
                <a:cs typeface="Carlito"/>
              </a:rPr>
              <a:t>has</a:t>
            </a:r>
            <a:r>
              <a:rPr sz="2400" spc="-60" dirty="0">
                <a:latin typeface="Carlito"/>
                <a:cs typeface="Carlito"/>
              </a:rPr>
              <a:t> </a:t>
            </a:r>
            <a:r>
              <a:rPr sz="2400" spc="-10" dirty="0">
                <a:latin typeface="Carlito"/>
                <a:cs typeface="Carlito"/>
              </a:rPr>
              <a:t>diabetes(1).</a:t>
            </a:r>
            <a:endParaRPr sz="2400" dirty="0">
              <a:latin typeface="Carlito"/>
              <a:cs typeface="Carlito"/>
            </a:endParaRPr>
          </a:p>
          <a:p>
            <a:pPr marL="447675" marR="45085" lvl="1" indent="-287020">
              <a:lnSpc>
                <a:spcPct val="100000"/>
              </a:lnSpc>
              <a:spcBef>
                <a:spcPts val="2885"/>
              </a:spcBef>
              <a:buFont typeface="Arial"/>
              <a:buChar char="•"/>
              <a:tabLst>
                <a:tab pos="447675" algn="l"/>
              </a:tabLst>
            </a:pPr>
            <a:r>
              <a:rPr sz="2400" b="1" spc="-10" dirty="0">
                <a:solidFill>
                  <a:srgbClr val="C00000"/>
                </a:solidFill>
                <a:latin typeface="Carlito"/>
                <a:cs typeface="Carlito"/>
              </a:rPr>
              <a:t>True</a:t>
            </a:r>
            <a:r>
              <a:rPr sz="2400" b="1" spc="-50" dirty="0">
                <a:solidFill>
                  <a:srgbClr val="C00000"/>
                </a:solidFill>
                <a:latin typeface="Carlito"/>
                <a:cs typeface="Carlito"/>
              </a:rPr>
              <a:t> </a:t>
            </a:r>
            <a:r>
              <a:rPr sz="2400" b="1" spc="-10" dirty="0">
                <a:solidFill>
                  <a:srgbClr val="C00000"/>
                </a:solidFill>
                <a:latin typeface="Carlito"/>
                <a:cs typeface="Carlito"/>
              </a:rPr>
              <a:t>Negatives</a:t>
            </a:r>
            <a:r>
              <a:rPr sz="2400" b="1" spc="-50" dirty="0">
                <a:solidFill>
                  <a:srgbClr val="C00000"/>
                </a:solidFill>
                <a:latin typeface="Carlito"/>
                <a:cs typeface="Carlito"/>
              </a:rPr>
              <a:t> </a:t>
            </a:r>
            <a:r>
              <a:rPr sz="2400" b="1" dirty="0">
                <a:solidFill>
                  <a:srgbClr val="C00000"/>
                </a:solidFill>
                <a:latin typeface="Carlito"/>
                <a:cs typeface="Carlito"/>
              </a:rPr>
              <a:t>(TN):</a:t>
            </a:r>
            <a:r>
              <a:rPr sz="2400" b="1" spc="-70" dirty="0">
                <a:solidFill>
                  <a:srgbClr val="C00000"/>
                </a:solidFill>
                <a:latin typeface="Carlito"/>
                <a:cs typeface="Carlito"/>
              </a:rPr>
              <a:t> </a:t>
            </a:r>
            <a:r>
              <a:rPr sz="2400" dirty="0">
                <a:latin typeface="Carlito"/>
                <a:cs typeface="Carlito"/>
              </a:rPr>
              <a:t>Number</a:t>
            </a:r>
            <a:r>
              <a:rPr sz="2400" spc="-35" dirty="0">
                <a:latin typeface="Carlito"/>
                <a:cs typeface="Carlito"/>
              </a:rPr>
              <a:t> </a:t>
            </a:r>
            <a:r>
              <a:rPr sz="2400" dirty="0">
                <a:latin typeface="Carlito"/>
                <a:cs typeface="Carlito"/>
              </a:rPr>
              <a:t>of</a:t>
            </a:r>
            <a:r>
              <a:rPr sz="2400" spc="-50" dirty="0">
                <a:latin typeface="Carlito"/>
                <a:cs typeface="Carlito"/>
              </a:rPr>
              <a:t> </a:t>
            </a:r>
            <a:r>
              <a:rPr sz="2400" dirty="0">
                <a:latin typeface="Carlito"/>
                <a:cs typeface="Carlito"/>
              </a:rPr>
              <a:t>outcomes</a:t>
            </a:r>
            <a:r>
              <a:rPr sz="2400" spc="-60" dirty="0">
                <a:latin typeface="Carlito"/>
                <a:cs typeface="Carlito"/>
              </a:rPr>
              <a:t> </a:t>
            </a:r>
            <a:r>
              <a:rPr sz="2400" dirty="0">
                <a:latin typeface="Carlito"/>
                <a:cs typeface="Carlito"/>
              </a:rPr>
              <a:t>that</a:t>
            </a:r>
            <a:r>
              <a:rPr sz="2400" spc="-60" dirty="0">
                <a:latin typeface="Carlito"/>
                <a:cs typeface="Carlito"/>
              </a:rPr>
              <a:t> </a:t>
            </a:r>
            <a:r>
              <a:rPr sz="2400" dirty="0">
                <a:latin typeface="Carlito"/>
                <a:cs typeface="Carlito"/>
              </a:rPr>
              <a:t>are</a:t>
            </a:r>
            <a:r>
              <a:rPr sz="2400" spc="-50" dirty="0">
                <a:latin typeface="Carlito"/>
                <a:cs typeface="Carlito"/>
              </a:rPr>
              <a:t> </a:t>
            </a:r>
            <a:r>
              <a:rPr sz="2400" dirty="0">
                <a:latin typeface="Carlito"/>
                <a:cs typeface="Carlito"/>
              </a:rPr>
              <a:t>actually</a:t>
            </a:r>
            <a:r>
              <a:rPr sz="2400" spc="-65" dirty="0">
                <a:latin typeface="Carlito"/>
                <a:cs typeface="Carlito"/>
              </a:rPr>
              <a:t> </a:t>
            </a:r>
            <a:r>
              <a:rPr sz="2400" spc="-10" dirty="0">
                <a:latin typeface="Carlito"/>
                <a:cs typeface="Carlito"/>
              </a:rPr>
              <a:t>negative</a:t>
            </a:r>
            <a:r>
              <a:rPr sz="2400" spc="-50" dirty="0">
                <a:latin typeface="Carlito"/>
                <a:cs typeface="Carlito"/>
              </a:rPr>
              <a:t> </a:t>
            </a:r>
            <a:r>
              <a:rPr sz="2400" dirty="0">
                <a:latin typeface="Carlito"/>
                <a:cs typeface="Carlito"/>
              </a:rPr>
              <a:t>and</a:t>
            </a:r>
            <a:r>
              <a:rPr sz="2400" spc="-50" dirty="0">
                <a:latin typeface="Carlito"/>
                <a:cs typeface="Carlito"/>
              </a:rPr>
              <a:t> </a:t>
            </a:r>
            <a:r>
              <a:rPr sz="2400" dirty="0">
                <a:latin typeface="Carlito"/>
                <a:cs typeface="Carlito"/>
              </a:rPr>
              <a:t>are</a:t>
            </a:r>
            <a:r>
              <a:rPr sz="2400" spc="-45" dirty="0">
                <a:latin typeface="Carlito"/>
                <a:cs typeface="Carlito"/>
              </a:rPr>
              <a:t> </a:t>
            </a:r>
            <a:r>
              <a:rPr sz="2400" spc="-10" dirty="0">
                <a:latin typeface="Carlito"/>
                <a:cs typeface="Carlito"/>
              </a:rPr>
              <a:t>predicted negative.</a:t>
            </a:r>
            <a:endParaRPr sz="2400" dirty="0">
              <a:latin typeface="Carlito"/>
              <a:cs typeface="Carlito"/>
            </a:endParaRPr>
          </a:p>
          <a:p>
            <a:pPr marL="904875" marR="5080" lvl="2" indent="-287020">
              <a:lnSpc>
                <a:spcPct val="100000"/>
              </a:lnSpc>
              <a:buFont typeface="Arial"/>
              <a:buChar char="•"/>
              <a:tabLst>
                <a:tab pos="904875" algn="l"/>
              </a:tabLst>
            </a:pPr>
            <a:r>
              <a:rPr sz="2400" b="1" dirty="0">
                <a:solidFill>
                  <a:srgbClr val="C00000"/>
                </a:solidFill>
                <a:latin typeface="Carlito"/>
                <a:cs typeface="Carlito"/>
              </a:rPr>
              <a:t>For</a:t>
            </a:r>
            <a:r>
              <a:rPr sz="2400" b="1" spc="-75" dirty="0">
                <a:solidFill>
                  <a:srgbClr val="C00000"/>
                </a:solidFill>
                <a:latin typeface="Carlito"/>
                <a:cs typeface="Carlito"/>
              </a:rPr>
              <a:t> </a:t>
            </a:r>
            <a:r>
              <a:rPr sz="2400" b="1" spc="-10" dirty="0">
                <a:solidFill>
                  <a:srgbClr val="C00000"/>
                </a:solidFill>
                <a:latin typeface="Carlito"/>
                <a:cs typeface="Carlito"/>
              </a:rPr>
              <a:t>example:</a:t>
            </a:r>
            <a:r>
              <a:rPr sz="2400" b="1" spc="-60" dirty="0">
                <a:solidFill>
                  <a:srgbClr val="C00000"/>
                </a:solidFill>
                <a:latin typeface="Carlito"/>
                <a:cs typeface="Carlito"/>
              </a:rPr>
              <a:t> </a:t>
            </a:r>
            <a:r>
              <a:rPr sz="2400" dirty="0">
                <a:latin typeface="Carlito"/>
                <a:cs typeface="Carlito"/>
              </a:rPr>
              <a:t>In</a:t>
            </a:r>
            <a:r>
              <a:rPr sz="2400" spc="-60" dirty="0">
                <a:latin typeface="Carlito"/>
                <a:cs typeface="Carlito"/>
              </a:rPr>
              <a:t> </a:t>
            </a:r>
            <a:r>
              <a:rPr sz="2400" dirty="0">
                <a:latin typeface="Carlito"/>
                <a:cs typeface="Carlito"/>
              </a:rPr>
              <a:t>this</a:t>
            </a:r>
            <a:r>
              <a:rPr sz="2400" spc="-55" dirty="0">
                <a:latin typeface="Carlito"/>
                <a:cs typeface="Carlito"/>
              </a:rPr>
              <a:t> </a:t>
            </a:r>
            <a:r>
              <a:rPr sz="2400" dirty="0">
                <a:latin typeface="Carlito"/>
                <a:cs typeface="Carlito"/>
              </a:rPr>
              <a:t>case,</a:t>
            </a:r>
            <a:r>
              <a:rPr sz="2400" spc="-60" dirty="0">
                <a:latin typeface="Carlito"/>
                <a:cs typeface="Carlito"/>
              </a:rPr>
              <a:t> </a:t>
            </a:r>
            <a:r>
              <a:rPr sz="2400" dirty="0">
                <a:latin typeface="Carlito"/>
                <a:cs typeface="Carlito"/>
              </a:rPr>
              <a:t>a</a:t>
            </a:r>
            <a:r>
              <a:rPr sz="2400" spc="-55" dirty="0">
                <a:latin typeface="Carlito"/>
                <a:cs typeface="Carlito"/>
              </a:rPr>
              <a:t> </a:t>
            </a:r>
            <a:r>
              <a:rPr sz="2400" dirty="0">
                <a:latin typeface="Carlito"/>
                <a:cs typeface="Carlito"/>
              </a:rPr>
              <a:t>person</a:t>
            </a:r>
            <a:r>
              <a:rPr sz="2400" spc="-60" dirty="0">
                <a:latin typeface="Carlito"/>
                <a:cs typeface="Carlito"/>
              </a:rPr>
              <a:t> </a:t>
            </a:r>
            <a:r>
              <a:rPr sz="2400" dirty="0">
                <a:latin typeface="Carlito"/>
                <a:cs typeface="Carlito"/>
              </a:rPr>
              <a:t>actually</a:t>
            </a:r>
            <a:r>
              <a:rPr sz="2400" spc="-65" dirty="0">
                <a:latin typeface="Carlito"/>
                <a:cs typeface="Carlito"/>
              </a:rPr>
              <a:t> </a:t>
            </a:r>
            <a:r>
              <a:rPr sz="2400" dirty="0">
                <a:latin typeface="Carlito"/>
                <a:cs typeface="Carlito"/>
              </a:rPr>
              <a:t>doesn’t</a:t>
            </a:r>
            <a:r>
              <a:rPr sz="2400" spc="-60" dirty="0">
                <a:latin typeface="Carlito"/>
                <a:cs typeface="Carlito"/>
              </a:rPr>
              <a:t> </a:t>
            </a:r>
            <a:r>
              <a:rPr sz="2400" dirty="0">
                <a:latin typeface="Carlito"/>
                <a:cs typeface="Carlito"/>
              </a:rPr>
              <a:t>have</a:t>
            </a:r>
            <a:r>
              <a:rPr sz="2400" spc="-50" dirty="0">
                <a:latin typeface="Carlito"/>
                <a:cs typeface="Carlito"/>
              </a:rPr>
              <a:t> </a:t>
            </a:r>
            <a:r>
              <a:rPr sz="2400" dirty="0">
                <a:latin typeface="Carlito"/>
                <a:cs typeface="Carlito"/>
              </a:rPr>
              <a:t>diabetes(0)</a:t>
            </a:r>
            <a:r>
              <a:rPr sz="2400" spc="-60" dirty="0">
                <a:latin typeface="Carlito"/>
                <a:cs typeface="Carlito"/>
              </a:rPr>
              <a:t> </a:t>
            </a:r>
            <a:r>
              <a:rPr sz="2400" dirty="0">
                <a:latin typeface="Carlito"/>
                <a:cs typeface="Carlito"/>
              </a:rPr>
              <a:t>and</a:t>
            </a:r>
            <a:r>
              <a:rPr sz="2400" spc="-55" dirty="0">
                <a:latin typeface="Carlito"/>
                <a:cs typeface="Carlito"/>
              </a:rPr>
              <a:t> </a:t>
            </a:r>
            <a:r>
              <a:rPr sz="2400" dirty="0">
                <a:latin typeface="Carlito"/>
                <a:cs typeface="Carlito"/>
              </a:rPr>
              <a:t>the</a:t>
            </a:r>
            <a:r>
              <a:rPr sz="2400" spc="-65" dirty="0">
                <a:latin typeface="Carlito"/>
                <a:cs typeface="Carlito"/>
              </a:rPr>
              <a:t> </a:t>
            </a:r>
            <a:r>
              <a:rPr sz="2400" spc="-10" dirty="0">
                <a:latin typeface="Carlito"/>
                <a:cs typeface="Carlito"/>
              </a:rPr>
              <a:t>model predicted</a:t>
            </a:r>
            <a:r>
              <a:rPr sz="2400" spc="-80" dirty="0">
                <a:latin typeface="Carlito"/>
                <a:cs typeface="Carlito"/>
              </a:rPr>
              <a:t> </a:t>
            </a:r>
            <a:r>
              <a:rPr sz="2400" dirty="0">
                <a:latin typeface="Carlito"/>
                <a:cs typeface="Carlito"/>
              </a:rPr>
              <a:t>that</a:t>
            </a:r>
            <a:r>
              <a:rPr sz="2400" spc="-70" dirty="0">
                <a:latin typeface="Carlito"/>
                <a:cs typeface="Carlito"/>
              </a:rPr>
              <a:t> </a:t>
            </a:r>
            <a:r>
              <a:rPr sz="2400" dirty="0">
                <a:latin typeface="Carlito"/>
                <a:cs typeface="Carlito"/>
              </a:rPr>
              <a:t>the</a:t>
            </a:r>
            <a:r>
              <a:rPr sz="2400" spc="-75" dirty="0">
                <a:latin typeface="Carlito"/>
                <a:cs typeface="Carlito"/>
              </a:rPr>
              <a:t> </a:t>
            </a:r>
            <a:r>
              <a:rPr sz="2400" dirty="0">
                <a:latin typeface="Carlito"/>
                <a:cs typeface="Carlito"/>
              </a:rPr>
              <a:t>person</a:t>
            </a:r>
            <a:r>
              <a:rPr sz="2400" spc="-70" dirty="0">
                <a:latin typeface="Carlito"/>
                <a:cs typeface="Carlito"/>
              </a:rPr>
              <a:t> </a:t>
            </a:r>
            <a:r>
              <a:rPr sz="2400" dirty="0">
                <a:latin typeface="Carlito"/>
                <a:cs typeface="Carlito"/>
              </a:rPr>
              <a:t>doesn’t</a:t>
            </a:r>
            <a:r>
              <a:rPr sz="2400" spc="-65" dirty="0">
                <a:latin typeface="Carlito"/>
                <a:cs typeface="Carlito"/>
              </a:rPr>
              <a:t> </a:t>
            </a:r>
            <a:r>
              <a:rPr sz="2400" dirty="0">
                <a:latin typeface="Carlito"/>
                <a:cs typeface="Carlito"/>
              </a:rPr>
              <a:t>have</a:t>
            </a:r>
            <a:r>
              <a:rPr sz="2400" spc="-55" dirty="0">
                <a:latin typeface="Carlito"/>
                <a:cs typeface="Carlito"/>
              </a:rPr>
              <a:t> </a:t>
            </a:r>
            <a:r>
              <a:rPr sz="2400" spc="-10" dirty="0">
                <a:latin typeface="Carlito"/>
                <a:cs typeface="Carlito"/>
              </a:rPr>
              <a:t>diabetes(0).</a:t>
            </a:r>
            <a:endParaRPr sz="2400" dirty="0">
              <a:latin typeface="Carlito"/>
              <a:cs typeface="Carlito"/>
            </a:endParaRPr>
          </a:p>
        </p:txBody>
      </p:sp>
      <p:sp>
        <p:nvSpPr>
          <p:cNvPr id="9" name="object 9"/>
          <p:cNvSpPr/>
          <p:nvPr/>
        </p:nvSpPr>
        <p:spPr>
          <a:xfrm>
            <a:off x="4635119" y="1778889"/>
            <a:ext cx="24130" cy="31750"/>
          </a:xfrm>
          <a:custGeom>
            <a:avLst/>
            <a:gdLst/>
            <a:ahLst/>
            <a:cxnLst/>
            <a:rect l="l" t="t" r="r" b="b"/>
            <a:pathLst>
              <a:path w="24129" h="31750">
                <a:moveTo>
                  <a:pt x="15729" y="15061"/>
                </a:moveTo>
                <a:lnTo>
                  <a:pt x="2031" y="23875"/>
                </a:lnTo>
                <a:lnTo>
                  <a:pt x="761" y="24637"/>
                </a:lnTo>
                <a:lnTo>
                  <a:pt x="0" y="26035"/>
                </a:lnTo>
                <a:lnTo>
                  <a:pt x="253" y="29083"/>
                </a:lnTo>
                <a:lnTo>
                  <a:pt x="1142" y="30352"/>
                </a:lnTo>
                <a:lnTo>
                  <a:pt x="2412" y="30987"/>
                </a:lnTo>
                <a:lnTo>
                  <a:pt x="3809" y="31623"/>
                </a:lnTo>
                <a:lnTo>
                  <a:pt x="5333" y="31496"/>
                </a:lnTo>
                <a:lnTo>
                  <a:pt x="20700" y="20574"/>
                </a:lnTo>
                <a:lnTo>
                  <a:pt x="22097" y="18669"/>
                </a:lnTo>
                <a:lnTo>
                  <a:pt x="22804" y="16256"/>
                </a:lnTo>
                <a:lnTo>
                  <a:pt x="15239" y="16256"/>
                </a:lnTo>
                <a:lnTo>
                  <a:pt x="15729" y="15061"/>
                </a:lnTo>
                <a:close/>
              </a:path>
              <a:path w="24129" h="31750">
                <a:moveTo>
                  <a:pt x="16636" y="14477"/>
                </a:moveTo>
                <a:lnTo>
                  <a:pt x="15729" y="15061"/>
                </a:lnTo>
                <a:lnTo>
                  <a:pt x="15239" y="16256"/>
                </a:lnTo>
                <a:lnTo>
                  <a:pt x="16636" y="14477"/>
                </a:lnTo>
                <a:close/>
              </a:path>
              <a:path w="24129" h="31750">
                <a:moveTo>
                  <a:pt x="23324" y="14477"/>
                </a:moveTo>
                <a:lnTo>
                  <a:pt x="16636" y="14477"/>
                </a:lnTo>
                <a:lnTo>
                  <a:pt x="15239" y="16256"/>
                </a:lnTo>
                <a:lnTo>
                  <a:pt x="22804" y="16256"/>
                </a:lnTo>
                <a:lnTo>
                  <a:pt x="23324" y="14477"/>
                </a:lnTo>
                <a:close/>
              </a:path>
              <a:path w="24129" h="31750">
                <a:moveTo>
                  <a:pt x="23575" y="11302"/>
                </a:moveTo>
                <a:lnTo>
                  <a:pt x="17271" y="11302"/>
                </a:lnTo>
                <a:lnTo>
                  <a:pt x="17144" y="13208"/>
                </a:lnTo>
                <a:lnTo>
                  <a:pt x="16490" y="13208"/>
                </a:lnTo>
                <a:lnTo>
                  <a:pt x="15729" y="15061"/>
                </a:lnTo>
                <a:lnTo>
                  <a:pt x="16636" y="14477"/>
                </a:lnTo>
                <a:lnTo>
                  <a:pt x="23324" y="14477"/>
                </a:lnTo>
                <a:lnTo>
                  <a:pt x="23621" y="13462"/>
                </a:lnTo>
                <a:lnTo>
                  <a:pt x="23621" y="13208"/>
                </a:lnTo>
                <a:lnTo>
                  <a:pt x="17144" y="13208"/>
                </a:lnTo>
                <a:lnTo>
                  <a:pt x="16912" y="12178"/>
                </a:lnTo>
                <a:lnTo>
                  <a:pt x="23621" y="12178"/>
                </a:lnTo>
                <a:lnTo>
                  <a:pt x="23575" y="11302"/>
                </a:lnTo>
                <a:close/>
              </a:path>
              <a:path w="24129" h="31750">
                <a:moveTo>
                  <a:pt x="17271" y="11302"/>
                </a:moveTo>
                <a:lnTo>
                  <a:pt x="16912" y="12178"/>
                </a:lnTo>
                <a:lnTo>
                  <a:pt x="17144" y="13208"/>
                </a:lnTo>
                <a:lnTo>
                  <a:pt x="17271" y="11302"/>
                </a:lnTo>
                <a:close/>
              </a:path>
              <a:path w="24129" h="31750">
                <a:moveTo>
                  <a:pt x="22830" y="9271"/>
                </a:moveTo>
                <a:lnTo>
                  <a:pt x="16255" y="9271"/>
                </a:lnTo>
                <a:lnTo>
                  <a:pt x="17398" y="11049"/>
                </a:lnTo>
                <a:lnTo>
                  <a:pt x="16657" y="11049"/>
                </a:lnTo>
                <a:lnTo>
                  <a:pt x="16912" y="12178"/>
                </a:lnTo>
                <a:lnTo>
                  <a:pt x="17271" y="11302"/>
                </a:lnTo>
                <a:lnTo>
                  <a:pt x="23575" y="11302"/>
                </a:lnTo>
                <a:lnTo>
                  <a:pt x="23482" y="11049"/>
                </a:lnTo>
                <a:lnTo>
                  <a:pt x="17398" y="11049"/>
                </a:lnTo>
                <a:lnTo>
                  <a:pt x="16493" y="10325"/>
                </a:lnTo>
                <a:lnTo>
                  <a:pt x="23216" y="10325"/>
                </a:lnTo>
                <a:lnTo>
                  <a:pt x="22830" y="9271"/>
                </a:lnTo>
                <a:close/>
              </a:path>
              <a:path w="24129" h="31750">
                <a:moveTo>
                  <a:pt x="16255" y="9271"/>
                </a:moveTo>
                <a:lnTo>
                  <a:pt x="16493" y="10325"/>
                </a:lnTo>
                <a:lnTo>
                  <a:pt x="17398" y="11049"/>
                </a:lnTo>
                <a:lnTo>
                  <a:pt x="16255" y="9271"/>
                </a:lnTo>
                <a:close/>
              </a:path>
              <a:path w="24129" h="31750">
                <a:moveTo>
                  <a:pt x="12572" y="0"/>
                </a:moveTo>
                <a:lnTo>
                  <a:pt x="10794" y="253"/>
                </a:lnTo>
                <a:lnTo>
                  <a:pt x="9905" y="1524"/>
                </a:lnTo>
                <a:lnTo>
                  <a:pt x="8889" y="2666"/>
                </a:lnTo>
                <a:lnTo>
                  <a:pt x="9143" y="4445"/>
                </a:lnTo>
                <a:lnTo>
                  <a:pt x="16493" y="10325"/>
                </a:lnTo>
                <a:lnTo>
                  <a:pt x="16255" y="9271"/>
                </a:lnTo>
                <a:lnTo>
                  <a:pt x="22830" y="9271"/>
                </a:lnTo>
                <a:lnTo>
                  <a:pt x="22225" y="7620"/>
                </a:lnTo>
                <a:lnTo>
                  <a:pt x="21081" y="6096"/>
                </a:lnTo>
                <a:lnTo>
                  <a:pt x="13842" y="888"/>
                </a:lnTo>
                <a:lnTo>
                  <a:pt x="12572" y="0"/>
                </a:lnTo>
                <a:close/>
              </a:path>
            </a:pathLst>
          </a:custGeom>
          <a:solidFill>
            <a:srgbClr val="FF0000"/>
          </a:solidFill>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53670">
              <a:lnSpc>
                <a:spcPts val="1810"/>
              </a:lnSpc>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125984"/>
            <a:ext cx="649414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C00000"/>
                </a:solidFill>
                <a:latin typeface="Georgia"/>
                <a:cs typeface="Georgia"/>
              </a:rPr>
              <a:t>Confusion</a:t>
            </a:r>
            <a:r>
              <a:rPr sz="3600" b="1" spc="-135" dirty="0">
                <a:solidFill>
                  <a:srgbClr val="C00000"/>
                </a:solidFill>
                <a:latin typeface="Georgia"/>
                <a:cs typeface="Georgia"/>
              </a:rPr>
              <a:t> </a:t>
            </a:r>
            <a:r>
              <a:rPr sz="3600" b="1" dirty="0">
                <a:solidFill>
                  <a:srgbClr val="C00000"/>
                </a:solidFill>
                <a:latin typeface="Georgia"/>
                <a:cs typeface="Georgia"/>
              </a:rPr>
              <a:t>Matrix:</a:t>
            </a:r>
            <a:r>
              <a:rPr sz="3600" b="1" spc="-135" dirty="0">
                <a:solidFill>
                  <a:srgbClr val="C00000"/>
                </a:solidFill>
                <a:latin typeface="Georgia"/>
                <a:cs typeface="Georgia"/>
              </a:rPr>
              <a:t> </a:t>
            </a:r>
            <a:r>
              <a:rPr sz="3600" b="1" spc="-10" dirty="0">
                <a:solidFill>
                  <a:srgbClr val="C00000"/>
                </a:solidFill>
                <a:latin typeface="Georgia"/>
                <a:cs typeface="Georgia"/>
              </a:rPr>
              <a:t>Example</a:t>
            </a:r>
            <a:endParaRPr sz="3600">
              <a:latin typeface="Georgia"/>
              <a:cs typeface="Georgia"/>
            </a:endParaRPr>
          </a:p>
        </p:txBody>
      </p:sp>
      <p:sp>
        <p:nvSpPr>
          <p:cNvPr id="3" name="object 3"/>
          <p:cNvSpPr/>
          <p:nvPr/>
        </p:nvSpPr>
        <p:spPr>
          <a:xfrm>
            <a:off x="6531229" y="1004455"/>
            <a:ext cx="1481455" cy="340360"/>
          </a:xfrm>
          <a:custGeom>
            <a:avLst/>
            <a:gdLst/>
            <a:ahLst/>
            <a:cxnLst/>
            <a:rect l="l" t="t" r="r" b="b"/>
            <a:pathLst>
              <a:path w="1481454" h="340359">
                <a:moveTo>
                  <a:pt x="740651" y="0"/>
                </a:moveTo>
                <a:lnTo>
                  <a:pt x="598932" y="0"/>
                </a:lnTo>
                <a:lnTo>
                  <a:pt x="534924" y="0"/>
                </a:lnTo>
                <a:lnTo>
                  <a:pt x="0" y="0"/>
                </a:lnTo>
                <a:lnTo>
                  <a:pt x="0" y="339839"/>
                </a:lnTo>
                <a:lnTo>
                  <a:pt x="534924" y="339839"/>
                </a:lnTo>
                <a:lnTo>
                  <a:pt x="598932" y="339839"/>
                </a:lnTo>
                <a:lnTo>
                  <a:pt x="740651" y="339839"/>
                </a:lnTo>
                <a:lnTo>
                  <a:pt x="740651" y="0"/>
                </a:lnTo>
                <a:close/>
              </a:path>
              <a:path w="1481454" h="340359">
                <a:moveTo>
                  <a:pt x="1481328" y="0"/>
                </a:moveTo>
                <a:lnTo>
                  <a:pt x="804672" y="0"/>
                </a:lnTo>
                <a:lnTo>
                  <a:pt x="740664" y="0"/>
                </a:lnTo>
                <a:lnTo>
                  <a:pt x="740664" y="339839"/>
                </a:lnTo>
                <a:lnTo>
                  <a:pt x="804672" y="339839"/>
                </a:lnTo>
                <a:lnTo>
                  <a:pt x="1481328" y="339839"/>
                </a:lnTo>
                <a:lnTo>
                  <a:pt x="1481328" y="0"/>
                </a:lnTo>
                <a:close/>
              </a:path>
            </a:pathLst>
          </a:custGeom>
          <a:solidFill>
            <a:srgbClr val="FFFF00"/>
          </a:solidFill>
        </p:spPr>
        <p:txBody>
          <a:bodyPr wrap="square" lIns="0" tIns="0" rIns="0" bIns="0" rtlCol="0"/>
          <a:lstStyle/>
          <a:p>
            <a:endParaRPr/>
          </a:p>
        </p:txBody>
      </p:sp>
      <p:sp>
        <p:nvSpPr>
          <p:cNvPr id="4" name="object 4"/>
          <p:cNvSpPr/>
          <p:nvPr/>
        </p:nvSpPr>
        <p:spPr>
          <a:xfrm>
            <a:off x="6607429" y="3016122"/>
            <a:ext cx="1481455" cy="340360"/>
          </a:xfrm>
          <a:custGeom>
            <a:avLst/>
            <a:gdLst/>
            <a:ahLst/>
            <a:cxnLst/>
            <a:rect l="l" t="t" r="r" b="b"/>
            <a:pathLst>
              <a:path w="1481454" h="340360">
                <a:moveTo>
                  <a:pt x="742175" y="0"/>
                </a:moveTo>
                <a:lnTo>
                  <a:pt x="600456" y="0"/>
                </a:lnTo>
                <a:lnTo>
                  <a:pt x="534924" y="0"/>
                </a:lnTo>
                <a:lnTo>
                  <a:pt x="0" y="0"/>
                </a:lnTo>
                <a:lnTo>
                  <a:pt x="0" y="339852"/>
                </a:lnTo>
                <a:lnTo>
                  <a:pt x="534924" y="339852"/>
                </a:lnTo>
                <a:lnTo>
                  <a:pt x="600456" y="339852"/>
                </a:lnTo>
                <a:lnTo>
                  <a:pt x="742175" y="339852"/>
                </a:lnTo>
                <a:lnTo>
                  <a:pt x="742175" y="0"/>
                </a:lnTo>
                <a:close/>
              </a:path>
              <a:path w="1481454" h="340360">
                <a:moveTo>
                  <a:pt x="1481328" y="0"/>
                </a:moveTo>
                <a:lnTo>
                  <a:pt x="804672" y="0"/>
                </a:lnTo>
                <a:lnTo>
                  <a:pt x="742188" y="0"/>
                </a:lnTo>
                <a:lnTo>
                  <a:pt x="742188" y="339852"/>
                </a:lnTo>
                <a:lnTo>
                  <a:pt x="804672" y="339852"/>
                </a:lnTo>
                <a:lnTo>
                  <a:pt x="1481328" y="339852"/>
                </a:lnTo>
                <a:lnTo>
                  <a:pt x="1481328" y="0"/>
                </a:lnTo>
                <a:close/>
              </a:path>
            </a:pathLst>
          </a:custGeom>
          <a:solidFill>
            <a:srgbClr val="FFFF00"/>
          </a:solidFill>
        </p:spPr>
        <p:txBody>
          <a:bodyPr wrap="square" lIns="0" tIns="0" rIns="0" bIns="0" rtlCol="0"/>
          <a:lstStyle/>
          <a:p>
            <a:endParaRPr/>
          </a:p>
        </p:txBody>
      </p:sp>
      <p:sp>
        <p:nvSpPr>
          <p:cNvPr id="5" name="object 5"/>
          <p:cNvSpPr txBox="1"/>
          <p:nvPr/>
        </p:nvSpPr>
        <p:spPr>
          <a:xfrm>
            <a:off x="411886" y="644093"/>
            <a:ext cx="8184515" cy="696595"/>
          </a:xfrm>
          <a:prstGeom prst="rect">
            <a:avLst/>
          </a:prstGeom>
        </p:spPr>
        <p:txBody>
          <a:bodyPr vert="horz" wrap="square" lIns="0" tIns="12065" rIns="0" bIns="0" rtlCol="0">
            <a:spAutoFit/>
          </a:bodyPr>
          <a:lstStyle/>
          <a:p>
            <a:pPr marL="354965" indent="-342265">
              <a:lnSpc>
                <a:spcPct val="100000"/>
              </a:lnSpc>
              <a:spcBef>
                <a:spcPts val="95"/>
              </a:spcBef>
              <a:buFont typeface="Arial"/>
              <a:buChar char="•"/>
              <a:tabLst>
                <a:tab pos="354965" algn="l"/>
              </a:tabLst>
            </a:pPr>
            <a:r>
              <a:rPr sz="2200" b="1" dirty="0">
                <a:solidFill>
                  <a:srgbClr val="C00000"/>
                </a:solidFill>
                <a:latin typeface="Carlito"/>
                <a:cs typeface="Carlito"/>
              </a:rPr>
              <a:t>False</a:t>
            </a:r>
            <a:r>
              <a:rPr sz="2200" b="1" spc="90" dirty="0">
                <a:solidFill>
                  <a:srgbClr val="C00000"/>
                </a:solidFill>
                <a:latin typeface="Carlito"/>
                <a:cs typeface="Carlito"/>
              </a:rPr>
              <a:t> </a:t>
            </a:r>
            <a:r>
              <a:rPr sz="2200" b="1" dirty="0">
                <a:solidFill>
                  <a:srgbClr val="C00000"/>
                </a:solidFill>
                <a:latin typeface="Carlito"/>
                <a:cs typeface="Carlito"/>
              </a:rPr>
              <a:t>Positives</a:t>
            </a:r>
            <a:r>
              <a:rPr sz="2200" b="1" spc="80" dirty="0">
                <a:solidFill>
                  <a:srgbClr val="C00000"/>
                </a:solidFill>
                <a:latin typeface="Carlito"/>
                <a:cs typeface="Carlito"/>
              </a:rPr>
              <a:t> </a:t>
            </a:r>
            <a:r>
              <a:rPr sz="2200" b="1" dirty="0">
                <a:solidFill>
                  <a:srgbClr val="C00000"/>
                </a:solidFill>
                <a:latin typeface="Carlito"/>
                <a:cs typeface="Carlito"/>
              </a:rPr>
              <a:t>(FP):</a:t>
            </a:r>
            <a:r>
              <a:rPr sz="2200" b="1" spc="75" dirty="0">
                <a:solidFill>
                  <a:srgbClr val="C00000"/>
                </a:solidFill>
                <a:latin typeface="Carlito"/>
                <a:cs typeface="Carlito"/>
              </a:rPr>
              <a:t> </a:t>
            </a:r>
            <a:r>
              <a:rPr sz="2200" dirty="0">
                <a:latin typeface="Carlito"/>
                <a:cs typeface="Carlito"/>
              </a:rPr>
              <a:t>Number</a:t>
            </a:r>
            <a:r>
              <a:rPr sz="2200" spc="70" dirty="0">
                <a:latin typeface="Carlito"/>
                <a:cs typeface="Carlito"/>
              </a:rPr>
              <a:t> </a:t>
            </a:r>
            <a:r>
              <a:rPr sz="2200" dirty="0">
                <a:latin typeface="Carlito"/>
                <a:cs typeface="Carlito"/>
              </a:rPr>
              <a:t>of</a:t>
            </a:r>
            <a:r>
              <a:rPr sz="2200" spc="80" dirty="0">
                <a:latin typeface="Carlito"/>
                <a:cs typeface="Carlito"/>
              </a:rPr>
              <a:t> </a:t>
            </a:r>
            <a:r>
              <a:rPr sz="2200" dirty="0">
                <a:latin typeface="Carlito"/>
                <a:cs typeface="Carlito"/>
              </a:rPr>
              <a:t>outcomes</a:t>
            </a:r>
            <a:r>
              <a:rPr sz="2200" spc="85" dirty="0">
                <a:latin typeface="Carlito"/>
                <a:cs typeface="Carlito"/>
              </a:rPr>
              <a:t> </a:t>
            </a:r>
            <a:r>
              <a:rPr sz="2200" dirty="0">
                <a:latin typeface="Carlito"/>
                <a:cs typeface="Carlito"/>
              </a:rPr>
              <a:t>that</a:t>
            </a:r>
            <a:r>
              <a:rPr sz="2200" spc="80" dirty="0">
                <a:latin typeface="Carlito"/>
                <a:cs typeface="Carlito"/>
              </a:rPr>
              <a:t> </a:t>
            </a:r>
            <a:r>
              <a:rPr sz="2200" dirty="0">
                <a:latin typeface="Carlito"/>
                <a:cs typeface="Carlito"/>
              </a:rPr>
              <a:t>are</a:t>
            </a:r>
            <a:r>
              <a:rPr sz="2200" spc="80" dirty="0">
                <a:latin typeface="Carlito"/>
                <a:cs typeface="Carlito"/>
              </a:rPr>
              <a:t> </a:t>
            </a:r>
            <a:r>
              <a:rPr sz="2200" dirty="0">
                <a:latin typeface="Carlito"/>
                <a:cs typeface="Carlito"/>
              </a:rPr>
              <a:t>actually</a:t>
            </a:r>
            <a:r>
              <a:rPr sz="2200" spc="70" dirty="0">
                <a:latin typeface="Carlito"/>
                <a:cs typeface="Carlito"/>
              </a:rPr>
              <a:t> </a:t>
            </a:r>
            <a:r>
              <a:rPr sz="2200" spc="-10" dirty="0">
                <a:latin typeface="Carlito"/>
                <a:cs typeface="Carlito"/>
              </a:rPr>
              <a:t>negative</a:t>
            </a:r>
            <a:endParaRPr sz="2200">
              <a:latin typeface="Carlito"/>
              <a:cs typeface="Carlito"/>
            </a:endParaRPr>
          </a:p>
          <a:p>
            <a:pPr marL="355600">
              <a:lnSpc>
                <a:spcPct val="100000"/>
              </a:lnSpc>
              <a:spcBef>
                <a:spcPts val="5"/>
              </a:spcBef>
            </a:pPr>
            <a:r>
              <a:rPr sz="2200" dirty="0">
                <a:latin typeface="Carlito"/>
                <a:cs typeface="Carlito"/>
              </a:rPr>
              <a:t>but</a:t>
            </a:r>
            <a:r>
              <a:rPr sz="2200" spc="-60" dirty="0">
                <a:latin typeface="Carlito"/>
                <a:cs typeface="Carlito"/>
              </a:rPr>
              <a:t> </a:t>
            </a:r>
            <a:r>
              <a:rPr sz="2200" dirty="0">
                <a:latin typeface="Carlito"/>
                <a:cs typeface="Carlito"/>
              </a:rPr>
              <a:t>predicted</a:t>
            </a:r>
            <a:r>
              <a:rPr sz="2200" spc="-50" dirty="0">
                <a:latin typeface="Carlito"/>
                <a:cs typeface="Carlito"/>
              </a:rPr>
              <a:t> </a:t>
            </a:r>
            <a:r>
              <a:rPr sz="2200" dirty="0">
                <a:latin typeface="Carlito"/>
                <a:cs typeface="Carlito"/>
              </a:rPr>
              <a:t>positive.</a:t>
            </a:r>
            <a:r>
              <a:rPr sz="2200" spc="-65" dirty="0">
                <a:latin typeface="Carlito"/>
                <a:cs typeface="Carlito"/>
              </a:rPr>
              <a:t> </a:t>
            </a:r>
            <a:r>
              <a:rPr sz="2200" dirty="0">
                <a:latin typeface="Carlito"/>
                <a:cs typeface="Carlito"/>
              </a:rPr>
              <a:t>These</a:t>
            </a:r>
            <a:r>
              <a:rPr sz="2200" spc="-45" dirty="0">
                <a:latin typeface="Carlito"/>
                <a:cs typeface="Carlito"/>
              </a:rPr>
              <a:t> </a:t>
            </a:r>
            <a:r>
              <a:rPr sz="2200" dirty="0">
                <a:latin typeface="Carlito"/>
                <a:cs typeface="Carlito"/>
              </a:rPr>
              <a:t>errors</a:t>
            </a:r>
            <a:r>
              <a:rPr sz="2200" spc="-50" dirty="0">
                <a:latin typeface="Carlito"/>
                <a:cs typeface="Carlito"/>
              </a:rPr>
              <a:t> </a:t>
            </a:r>
            <a:r>
              <a:rPr sz="2200" dirty="0">
                <a:latin typeface="Carlito"/>
                <a:cs typeface="Carlito"/>
              </a:rPr>
              <a:t>are</a:t>
            </a:r>
            <a:r>
              <a:rPr sz="2200" spc="-65" dirty="0">
                <a:latin typeface="Carlito"/>
                <a:cs typeface="Carlito"/>
              </a:rPr>
              <a:t> </a:t>
            </a:r>
            <a:r>
              <a:rPr sz="2200" dirty="0">
                <a:latin typeface="Carlito"/>
                <a:cs typeface="Carlito"/>
              </a:rPr>
              <a:t>also</a:t>
            </a:r>
            <a:r>
              <a:rPr sz="2200" spc="-65" dirty="0">
                <a:latin typeface="Carlito"/>
                <a:cs typeface="Carlito"/>
              </a:rPr>
              <a:t> </a:t>
            </a:r>
            <a:r>
              <a:rPr sz="2200" dirty="0">
                <a:latin typeface="Carlito"/>
                <a:cs typeface="Carlito"/>
              </a:rPr>
              <a:t>called</a:t>
            </a:r>
            <a:r>
              <a:rPr sz="2200" spc="-50" dirty="0">
                <a:latin typeface="Carlito"/>
                <a:cs typeface="Carlito"/>
              </a:rPr>
              <a:t> </a:t>
            </a:r>
            <a:r>
              <a:rPr sz="2200" spc="-10" dirty="0">
                <a:latin typeface="Carlito"/>
                <a:cs typeface="Carlito"/>
              </a:rPr>
              <a:t>Type</a:t>
            </a:r>
            <a:r>
              <a:rPr sz="2200" spc="-55" dirty="0">
                <a:latin typeface="Carlito"/>
                <a:cs typeface="Carlito"/>
              </a:rPr>
              <a:t> </a:t>
            </a:r>
            <a:r>
              <a:rPr sz="2200" dirty="0">
                <a:latin typeface="Carlito"/>
                <a:cs typeface="Carlito"/>
              </a:rPr>
              <a:t>1</a:t>
            </a:r>
            <a:r>
              <a:rPr sz="2200" spc="-45" dirty="0">
                <a:latin typeface="Carlito"/>
                <a:cs typeface="Carlito"/>
              </a:rPr>
              <a:t> </a:t>
            </a:r>
            <a:r>
              <a:rPr sz="2200" spc="-10" dirty="0">
                <a:latin typeface="Carlito"/>
                <a:cs typeface="Carlito"/>
              </a:rPr>
              <a:t>Errors.</a:t>
            </a:r>
            <a:endParaRPr sz="2200">
              <a:latin typeface="Carlito"/>
              <a:cs typeface="Carlito"/>
            </a:endParaRPr>
          </a:p>
        </p:txBody>
      </p:sp>
      <p:sp>
        <p:nvSpPr>
          <p:cNvPr id="6" name="object 6"/>
          <p:cNvSpPr txBox="1"/>
          <p:nvPr/>
        </p:nvSpPr>
        <p:spPr>
          <a:xfrm>
            <a:off x="3249929" y="1315338"/>
            <a:ext cx="1613535" cy="695960"/>
          </a:xfrm>
          <a:prstGeom prst="rect">
            <a:avLst/>
          </a:prstGeom>
        </p:spPr>
        <p:txBody>
          <a:bodyPr vert="horz" wrap="square" lIns="0" tIns="12065" rIns="0" bIns="0" rtlCol="0">
            <a:spAutoFit/>
          </a:bodyPr>
          <a:lstStyle/>
          <a:p>
            <a:pPr marL="12700" marR="5080" indent="130810">
              <a:lnSpc>
                <a:spcPct val="100000"/>
              </a:lnSpc>
              <a:spcBef>
                <a:spcPts val="95"/>
              </a:spcBef>
              <a:tabLst>
                <a:tab pos="579120" algn="l"/>
                <a:tab pos="728345" algn="l"/>
                <a:tab pos="1466215" algn="l"/>
              </a:tabLst>
            </a:pPr>
            <a:r>
              <a:rPr sz="2200" spc="-20" dirty="0">
                <a:latin typeface="Carlito"/>
                <a:cs typeface="Carlito"/>
              </a:rPr>
              <a:t>this</a:t>
            </a:r>
            <a:r>
              <a:rPr sz="2200" dirty="0">
                <a:latin typeface="Carlito"/>
                <a:cs typeface="Carlito"/>
              </a:rPr>
              <a:t>		</a:t>
            </a:r>
            <a:r>
              <a:rPr sz="2200" spc="-20" dirty="0">
                <a:latin typeface="Carlito"/>
                <a:cs typeface="Carlito"/>
              </a:rPr>
              <a:t>case,</a:t>
            </a:r>
            <a:r>
              <a:rPr sz="2200" dirty="0">
                <a:latin typeface="Carlito"/>
                <a:cs typeface="Carlito"/>
              </a:rPr>
              <a:t>	</a:t>
            </a:r>
            <a:r>
              <a:rPr sz="2200" spc="-50" dirty="0">
                <a:latin typeface="Carlito"/>
                <a:cs typeface="Carlito"/>
              </a:rPr>
              <a:t>a </a:t>
            </a:r>
            <a:r>
              <a:rPr sz="2200" spc="-25" dirty="0">
                <a:latin typeface="Carlito"/>
                <a:cs typeface="Carlito"/>
              </a:rPr>
              <a:t>the</a:t>
            </a:r>
            <a:r>
              <a:rPr sz="2200" dirty="0">
                <a:latin typeface="Carlito"/>
                <a:cs typeface="Carlito"/>
              </a:rPr>
              <a:t>	</a:t>
            </a:r>
            <a:r>
              <a:rPr sz="2200" spc="-20" dirty="0">
                <a:latin typeface="Carlito"/>
                <a:cs typeface="Carlito"/>
              </a:rPr>
              <a:t>model</a:t>
            </a:r>
            <a:endParaRPr sz="2200">
              <a:latin typeface="Carlito"/>
              <a:cs typeface="Carlito"/>
            </a:endParaRPr>
          </a:p>
        </p:txBody>
      </p:sp>
      <p:sp>
        <p:nvSpPr>
          <p:cNvPr id="7" name="object 7"/>
          <p:cNvSpPr txBox="1"/>
          <p:nvPr/>
        </p:nvSpPr>
        <p:spPr>
          <a:xfrm>
            <a:off x="4723891" y="1650618"/>
            <a:ext cx="3299460" cy="360680"/>
          </a:xfrm>
          <a:prstGeom prst="rect">
            <a:avLst/>
          </a:prstGeom>
        </p:spPr>
        <p:txBody>
          <a:bodyPr vert="horz" wrap="square" lIns="0" tIns="12065" rIns="0" bIns="0" rtlCol="0">
            <a:spAutoFit/>
          </a:bodyPr>
          <a:lstStyle/>
          <a:p>
            <a:pPr marL="12700">
              <a:lnSpc>
                <a:spcPct val="100000"/>
              </a:lnSpc>
              <a:spcBef>
                <a:spcPts val="95"/>
              </a:spcBef>
              <a:tabLst>
                <a:tab pos="1283335" algn="l"/>
                <a:tab pos="1935480" algn="l"/>
                <a:tab pos="2504440" algn="l"/>
              </a:tabLst>
            </a:pPr>
            <a:r>
              <a:rPr sz="2200" spc="-10" dirty="0">
                <a:latin typeface="Carlito"/>
                <a:cs typeface="Carlito"/>
              </a:rPr>
              <a:t>predicted</a:t>
            </a:r>
            <a:r>
              <a:rPr sz="2200" dirty="0">
                <a:latin typeface="Carlito"/>
                <a:cs typeface="Carlito"/>
              </a:rPr>
              <a:t>	</a:t>
            </a:r>
            <a:r>
              <a:rPr sz="2200" spc="-20" dirty="0">
                <a:latin typeface="Carlito"/>
                <a:cs typeface="Carlito"/>
              </a:rPr>
              <a:t>that</a:t>
            </a:r>
            <a:r>
              <a:rPr sz="2200" dirty="0">
                <a:latin typeface="Carlito"/>
                <a:cs typeface="Carlito"/>
              </a:rPr>
              <a:t>	</a:t>
            </a:r>
            <a:r>
              <a:rPr sz="2200" spc="-25" dirty="0">
                <a:latin typeface="Carlito"/>
                <a:cs typeface="Carlito"/>
              </a:rPr>
              <a:t>the</a:t>
            </a:r>
            <a:r>
              <a:rPr sz="2200" dirty="0">
                <a:latin typeface="Carlito"/>
                <a:cs typeface="Carlito"/>
              </a:rPr>
              <a:t>	</a:t>
            </a:r>
            <a:r>
              <a:rPr sz="2200" spc="-10" dirty="0">
                <a:latin typeface="Carlito"/>
                <a:cs typeface="Carlito"/>
              </a:rPr>
              <a:t>person</a:t>
            </a:r>
            <a:endParaRPr sz="2200">
              <a:latin typeface="Carlito"/>
              <a:cs typeface="Carlito"/>
            </a:endParaRPr>
          </a:p>
        </p:txBody>
      </p:sp>
      <p:sp>
        <p:nvSpPr>
          <p:cNvPr id="8" name="object 8"/>
          <p:cNvSpPr txBox="1"/>
          <p:nvPr/>
        </p:nvSpPr>
        <p:spPr>
          <a:xfrm>
            <a:off x="5008879" y="1315338"/>
            <a:ext cx="3589654" cy="695960"/>
          </a:xfrm>
          <a:prstGeom prst="rect">
            <a:avLst/>
          </a:prstGeom>
        </p:spPr>
        <p:txBody>
          <a:bodyPr vert="horz" wrap="square" lIns="0" tIns="12065" rIns="0" bIns="0" rtlCol="0">
            <a:spAutoFit/>
          </a:bodyPr>
          <a:lstStyle/>
          <a:p>
            <a:pPr marR="5080" algn="r">
              <a:lnSpc>
                <a:spcPct val="100000"/>
              </a:lnSpc>
              <a:spcBef>
                <a:spcPts val="95"/>
              </a:spcBef>
              <a:tabLst>
                <a:tab pos="951865" algn="l"/>
                <a:tab pos="2002155" algn="l"/>
                <a:tab pos="3025140" algn="l"/>
              </a:tabLst>
            </a:pPr>
            <a:r>
              <a:rPr sz="2200" spc="-10" dirty="0">
                <a:latin typeface="Carlito"/>
                <a:cs typeface="Carlito"/>
              </a:rPr>
              <a:t>person</a:t>
            </a:r>
            <a:r>
              <a:rPr sz="2200" dirty="0">
                <a:latin typeface="Carlito"/>
                <a:cs typeface="Carlito"/>
              </a:rPr>
              <a:t>	</a:t>
            </a:r>
            <a:r>
              <a:rPr sz="2200" spc="-10" dirty="0">
                <a:latin typeface="Carlito"/>
                <a:cs typeface="Carlito"/>
              </a:rPr>
              <a:t>actually</a:t>
            </a:r>
            <a:r>
              <a:rPr sz="2200" dirty="0">
                <a:latin typeface="Carlito"/>
                <a:cs typeface="Carlito"/>
              </a:rPr>
              <a:t>	</a:t>
            </a:r>
            <a:r>
              <a:rPr sz="2200" spc="-10" dirty="0">
                <a:latin typeface="Carlito"/>
                <a:cs typeface="Carlito"/>
              </a:rPr>
              <a:t>doesn’t</a:t>
            </a:r>
            <a:r>
              <a:rPr sz="2200" dirty="0">
                <a:latin typeface="Carlito"/>
                <a:cs typeface="Carlito"/>
              </a:rPr>
              <a:t>	</a:t>
            </a:r>
            <a:r>
              <a:rPr sz="2200" spc="-20" dirty="0">
                <a:latin typeface="Carlito"/>
                <a:cs typeface="Carlito"/>
              </a:rPr>
              <a:t>have</a:t>
            </a:r>
            <a:endParaRPr sz="2200">
              <a:latin typeface="Carlito"/>
              <a:cs typeface="Carlito"/>
            </a:endParaRPr>
          </a:p>
          <a:p>
            <a:pPr marR="5080" algn="r">
              <a:lnSpc>
                <a:spcPct val="100000"/>
              </a:lnSpc>
            </a:pPr>
            <a:r>
              <a:rPr sz="2200" spc="-25" dirty="0">
                <a:latin typeface="Carlito"/>
                <a:cs typeface="Carlito"/>
              </a:rPr>
              <a:t>has</a:t>
            </a:r>
            <a:endParaRPr sz="2200">
              <a:latin typeface="Carlito"/>
              <a:cs typeface="Carlito"/>
            </a:endParaRPr>
          </a:p>
        </p:txBody>
      </p:sp>
      <p:sp>
        <p:nvSpPr>
          <p:cNvPr id="9" name="object 9"/>
          <p:cNvSpPr txBox="1"/>
          <p:nvPr/>
        </p:nvSpPr>
        <p:spPr>
          <a:xfrm>
            <a:off x="869086" y="1315338"/>
            <a:ext cx="2366645" cy="1031240"/>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5600" algn="l"/>
                <a:tab pos="902335" algn="l"/>
                <a:tab pos="1819910" algn="l"/>
                <a:tab pos="2137410" algn="l"/>
              </a:tabLst>
            </a:pPr>
            <a:r>
              <a:rPr sz="2200" b="1" spc="-25" dirty="0">
                <a:solidFill>
                  <a:srgbClr val="C00000"/>
                </a:solidFill>
                <a:latin typeface="Carlito"/>
                <a:cs typeface="Carlito"/>
              </a:rPr>
              <a:t>For</a:t>
            </a:r>
            <a:r>
              <a:rPr sz="2200" b="1" dirty="0">
                <a:solidFill>
                  <a:srgbClr val="C00000"/>
                </a:solidFill>
                <a:latin typeface="Carlito"/>
                <a:cs typeface="Carlito"/>
              </a:rPr>
              <a:t>	</a:t>
            </a:r>
            <a:r>
              <a:rPr sz="2200" b="1" spc="-10" dirty="0">
                <a:solidFill>
                  <a:srgbClr val="C00000"/>
                </a:solidFill>
                <a:latin typeface="Carlito"/>
                <a:cs typeface="Carlito"/>
              </a:rPr>
              <a:t>example:</a:t>
            </a:r>
            <a:r>
              <a:rPr sz="2200" b="1" dirty="0">
                <a:solidFill>
                  <a:srgbClr val="C00000"/>
                </a:solidFill>
                <a:latin typeface="Carlito"/>
                <a:cs typeface="Carlito"/>
              </a:rPr>
              <a:t>	</a:t>
            </a:r>
            <a:r>
              <a:rPr sz="2200" spc="-25" dirty="0">
                <a:latin typeface="Carlito"/>
                <a:cs typeface="Carlito"/>
              </a:rPr>
              <a:t>In </a:t>
            </a:r>
            <a:r>
              <a:rPr sz="2200" spc="-10" dirty="0">
                <a:latin typeface="Carlito"/>
                <a:cs typeface="Carlito"/>
              </a:rPr>
              <a:t>diabetes(0)</a:t>
            </a:r>
            <a:r>
              <a:rPr sz="2200" dirty="0">
                <a:latin typeface="Carlito"/>
                <a:cs typeface="Carlito"/>
              </a:rPr>
              <a:t>	</a:t>
            </a:r>
            <a:r>
              <a:rPr sz="2200" spc="-25" dirty="0">
                <a:latin typeface="Carlito"/>
                <a:cs typeface="Carlito"/>
              </a:rPr>
              <a:t>but </a:t>
            </a:r>
            <a:r>
              <a:rPr sz="2200" spc="-10" dirty="0">
                <a:latin typeface="Carlito"/>
                <a:cs typeface="Carlito"/>
              </a:rPr>
              <a:t>diabetes(1).</a:t>
            </a:r>
            <a:endParaRPr sz="2200">
              <a:latin typeface="Carlito"/>
              <a:cs typeface="Carlito"/>
            </a:endParaRPr>
          </a:p>
        </p:txBody>
      </p:sp>
      <p:sp>
        <p:nvSpPr>
          <p:cNvPr id="10" name="object 10"/>
          <p:cNvSpPr txBox="1"/>
          <p:nvPr/>
        </p:nvSpPr>
        <p:spPr>
          <a:xfrm>
            <a:off x="411886" y="2656712"/>
            <a:ext cx="8187690" cy="1366520"/>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5600" algn="l"/>
              </a:tabLst>
            </a:pPr>
            <a:r>
              <a:rPr sz="2200" b="1" dirty="0">
                <a:solidFill>
                  <a:srgbClr val="C00000"/>
                </a:solidFill>
                <a:latin typeface="Carlito"/>
                <a:cs typeface="Carlito"/>
              </a:rPr>
              <a:t>False</a:t>
            </a:r>
            <a:r>
              <a:rPr sz="2200" b="1" spc="10" dirty="0">
                <a:solidFill>
                  <a:srgbClr val="C00000"/>
                </a:solidFill>
                <a:latin typeface="Carlito"/>
                <a:cs typeface="Carlito"/>
              </a:rPr>
              <a:t> </a:t>
            </a:r>
            <a:r>
              <a:rPr sz="2200" b="1" dirty="0">
                <a:solidFill>
                  <a:srgbClr val="C00000"/>
                </a:solidFill>
                <a:latin typeface="Carlito"/>
                <a:cs typeface="Carlito"/>
              </a:rPr>
              <a:t>Negatives</a:t>
            </a:r>
            <a:r>
              <a:rPr sz="2200" b="1" spc="20" dirty="0">
                <a:solidFill>
                  <a:srgbClr val="C00000"/>
                </a:solidFill>
                <a:latin typeface="Carlito"/>
                <a:cs typeface="Carlito"/>
              </a:rPr>
              <a:t> </a:t>
            </a:r>
            <a:r>
              <a:rPr sz="2200" b="1" dirty="0">
                <a:solidFill>
                  <a:srgbClr val="C00000"/>
                </a:solidFill>
                <a:latin typeface="Carlito"/>
                <a:cs typeface="Carlito"/>
              </a:rPr>
              <a:t>(FN):</a:t>
            </a:r>
            <a:r>
              <a:rPr sz="2200" b="1" spc="15" dirty="0">
                <a:solidFill>
                  <a:srgbClr val="C00000"/>
                </a:solidFill>
                <a:latin typeface="Carlito"/>
                <a:cs typeface="Carlito"/>
              </a:rPr>
              <a:t> </a:t>
            </a:r>
            <a:r>
              <a:rPr sz="2200" dirty="0">
                <a:latin typeface="Carlito"/>
                <a:cs typeface="Carlito"/>
              </a:rPr>
              <a:t>Number</a:t>
            </a:r>
            <a:r>
              <a:rPr sz="2200" spc="10" dirty="0">
                <a:latin typeface="Carlito"/>
                <a:cs typeface="Carlito"/>
              </a:rPr>
              <a:t> </a:t>
            </a:r>
            <a:r>
              <a:rPr sz="2200" dirty="0">
                <a:latin typeface="Carlito"/>
                <a:cs typeface="Carlito"/>
              </a:rPr>
              <a:t>of</a:t>
            </a:r>
            <a:r>
              <a:rPr sz="2200" spc="15" dirty="0">
                <a:latin typeface="Carlito"/>
                <a:cs typeface="Carlito"/>
              </a:rPr>
              <a:t> </a:t>
            </a:r>
            <a:r>
              <a:rPr sz="2200" dirty="0">
                <a:latin typeface="Carlito"/>
                <a:cs typeface="Carlito"/>
              </a:rPr>
              <a:t>outcomes</a:t>
            </a:r>
            <a:r>
              <a:rPr sz="2200" spc="20" dirty="0">
                <a:latin typeface="Carlito"/>
                <a:cs typeface="Carlito"/>
              </a:rPr>
              <a:t> </a:t>
            </a:r>
            <a:r>
              <a:rPr sz="2200" dirty="0">
                <a:latin typeface="Carlito"/>
                <a:cs typeface="Carlito"/>
              </a:rPr>
              <a:t>that</a:t>
            </a:r>
            <a:r>
              <a:rPr sz="2200" spc="10" dirty="0">
                <a:latin typeface="Carlito"/>
                <a:cs typeface="Carlito"/>
              </a:rPr>
              <a:t> </a:t>
            </a:r>
            <a:r>
              <a:rPr sz="2200" dirty="0">
                <a:latin typeface="Carlito"/>
                <a:cs typeface="Carlito"/>
              </a:rPr>
              <a:t>are</a:t>
            </a:r>
            <a:r>
              <a:rPr sz="2200" spc="15" dirty="0">
                <a:latin typeface="Carlito"/>
                <a:cs typeface="Carlito"/>
              </a:rPr>
              <a:t> </a:t>
            </a:r>
            <a:r>
              <a:rPr sz="2200" dirty="0">
                <a:latin typeface="Carlito"/>
                <a:cs typeface="Carlito"/>
              </a:rPr>
              <a:t>actually </a:t>
            </a:r>
            <a:r>
              <a:rPr sz="2200" spc="-10" dirty="0">
                <a:latin typeface="Carlito"/>
                <a:cs typeface="Carlito"/>
              </a:rPr>
              <a:t>positive </a:t>
            </a:r>
            <a:r>
              <a:rPr sz="2200" dirty="0">
                <a:latin typeface="Carlito"/>
                <a:cs typeface="Carlito"/>
              </a:rPr>
              <a:t>but</a:t>
            </a:r>
            <a:r>
              <a:rPr sz="2200" spc="-55" dirty="0">
                <a:latin typeface="Carlito"/>
                <a:cs typeface="Carlito"/>
              </a:rPr>
              <a:t> </a:t>
            </a:r>
            <a:r>
              <a:rPr sz="2200" dirty="0">
                <a:latin typeface="Carlito"/>
                <a:cs typeface="Carlito"/>
              </a:rPr>
              <a:t>predicted</a:t>
            </a:r>
            <a:r>
              <a:rPr sz="2200" spc="-50" dirty="0">
                <a:latin typeface="Carlito"/>
                <a:cs typeface="Carlito"/>
              </a:rPr>
              <a:t> </a:t>
            </a:r>
            <a:r>
              <a:rPr sz="2200" spc="-10" dirty="0">
                <a:latin typeface="Carlito"/>
                <a:cs typeface="Carlito"/>
              </a:rPr>
              <a:t>negative.</a:t>
            </a:r>
            <a:r>
              <a:rPr sz="2200" spc="-55" dirty="0">
                <a:latin typeface="Carlito"/>
                <a:cs typeface="Carlito"/>
              </a:rPr>
              <a:t> </a:t>
            </a:r>
            <a:r>
              <a:rPr sz="2200" dirty="0">
                <a:latin typeface="Carlito"/>
                <a:cs typeface="Carlito"/>
              </a:rPr>
              <a:t>These</a:t>
            </a:r>
            <a:r>
              <a:rPr sz="2200" spc="-40" dirty="0">
                <a:latin typeface="Carlito"/>
                <a:cs typeface="Carlito"/>
              </a:rPr>
              <a:t> </a:t>
            </a:r>
            <a:r>
              <a:rPr sz="2200" dirty="0">
                <a:latin typeface="Carlito"/>
                <a:cs typeface="Carlito"/>
              </a:rPr>
              <a:t>errors</a:t>
            </a:r>
            <a:r>
              <a:rPr sz="2200" spc="-50" dirty="0">
                <a:latin typeface="Carlito"/>
                <a:cs typeface="Carlito"/>
              </a:rPr>
              <a:t> </a:t>
            </a:r>
            <a:r>
              <a:rPr sz="2200" dirty="0">
                <a:latin typeface="Carlito"/>
                <a:cs typeface="Carlito"/>
              </a:rPr>
              <a:t>are</a:t>
            </a:r>
            <a:r>
              <a:rPr sz="2200" spc="-65" dirty="0">
                <a:latin typeface="Carlito"/>
                <a:cs typeface="Carlito"/>
              </a:rPr>
              <a:t> </a:t>
            </a:r>
            <a:r>
              <a:rPr sz="2200" dirty="0">
                <a:latin typeface="Carlito"/>
                <a:cs typeface="Carlito"/>
              </a:rPr>
              <a:t>also</a:t>
            </a:r>
            <a:r>
              <a:rPr sz="2200" spc="-60" dirty="0">
                <a:latin typeface="Carlito"/>
                <a:cs typeface="Carlito"/>
              </a:rPr>
              <a:t> </a:t>
            </a:r>
            <a:r>
              <a:rPr sz="2200" dirty="0">
                <a:latin typeface="Carlito"/>
                <a:cs typeface="Carlito"/>
              </a:rPr>
              <a:t>called</a:t>
            </a:r>
            <a:r>
              <a:rPr sz="2200" spc="-45" dirty="0">
                <a:latin typeface="Carlito"/>
                <a:cs typeface="Carlito"/>
              </a:rPr>
              <a:t> </a:t>
            </a:r>
            <a:r>
              <a:rPr sz="2200" spc="-10" dirty="0">
                <a:latin typeface="Carlito"/>
                <a:cs typeface="Carlito"/>
              </a:rPr>
              <a:t>Type</a:t>
            </a:r>
            <a:r>
              <a:rPr sz="2200" spc="-40" dirty="0">
                <a:latin typeface="Carlito"/>
                <a:cs typeface="Carlito"/>
              </a:rPr>
              <a:t> </a:t>
            </a:r>
            <a:r>
              <a:rPr sz="2200" dirty="0">
                <a:latin typeface="Carlito"/>
                <a:cs typeface="Carlito"/>
              </a:rPr>
              <a:t>2</a:t>
            </a:r>
            <a:r>
              <a:rPr sz="2200" spc="-55" dirty="0">
                <a:latin typeface="Carlito"/>
                <a:cs typeface="Carlito"/>
              </a:rPr>
              <a:t> </a:t>
            </a:r>
            <a:r>
              <a:rPr sz="2200" spc="-10" dirty="0">
                <a:latin typeface="Carlito"/>
                <a:cs typeface="Carlito"/>
              </a:rPr>
              <a:t>Errors.</a:t>
            </a:r>
            <a:endParaRPr sz="2200">
              <a:latin typeface="Carlito"/>
              <a:cs typeface="Carlito"/>
            </a:endParaRPr>
          </a:p>
          <a:p>
            <a:pPr marL="812800" marR="5715" lvl="1" indent="-342900">
              <a:lnSpc>
                <a:spcPct val="100000"/>
              </a:lnSpc>
              <a:spcBef>
                <a:spcPts val="5"/>
              </a:spcBef>
              <a:buFont typeface="Arial"/>
              <a:buChar char="•"/>
              <a:tabLst>
                <a:tab pos="812800" algn="l"/>
              </a:tabLst>
            </a:pPr>
            <a:r>
              <a:rPr sz="2200" b="1" dirty="0">
                <a:solidFill>
                  <a:srgbClr val="C00000"/>
                </a:solidFill>
                <a:latin typeface="Carlito"/>
                <a:cs typeface="Carlito"/>
              </a:rPr>
              <a:t>For</a:t>
            </a:r>
            <a:r>
              <a:rPr sz="2200" b="1" spc="150" dirty="0">
                <a:solidFill>
                  <a:srgbClr val="C00000"/>
                </a:solidFill>
                <a:latin typeface="Carlito"/>
                <a:cs typeface="Carlito"/>
              </a:rPr>
              <a:t> </a:t>
            </a:r>
            <a:r>
              <a:rPr sz="2200" b="1" dirty="0">
                <a:solidFill>
                  <a:srgbClr val="C00000"/>
                </a:solidFill>
                <a:latin typeface="Carlito"/>
                <a:cs typeface="Carlito"/>
              </a:rPr>
              <a:t>example:</a:t>
            </a:r>
            <a:r>
              <a:rPr sz="2200" b="1" spc="140" dirty="0">
                <a:solidFill>
                  <a:srgbClr val="C00000"/>
                </a:solidFill>
                <a:latin typeface="Carlito"/>
                <a:cs typeface="Carlito"/>
              </a:rPr>
              <a:t> </a:t>
            </a:r>
            <a:r>
              <a:rPr sz="2200" dirty="0">
                <a:latin typeface="Carlito"/>
                <a:cs typeface="Carlito"/>
              </a:rPr>
              <a:t>In</a:t>
            </a:r>
            <a:r>
              <a:rPr sz="2200" spc="145" dirty="0">
                <a:latin typeface="Carlito"/>
                <a:cs typeface="Carlito"/>
              </a:rPr>
              <a:t> </a:t>
            </a:r>
            <a:r>
              <a:rPr sz="2200" dirty="0">
                <a:latin typeface="Carlito"/>
                <a:cs typeface="Carlito"/>
              </a:rPr>
              <a:t>this</a:t>
            </a:r>
            <a:r>
              <a:rPr sz="2200" spc="135" dirty="0">
                <a:latin typeface="Carlito"/>
                <a:cs typeface="Carlito"/>
              </a:rPr>
              <a:t> </a:t>
            </a:r>
            <a:r>
              <a:rPr sz="2200" dirty="0">
                <a:latin typeface="Carlito"/>
                <a:cs typeface="Carlito"/>
              </a:rPr>
              <a:t>case,</a:t>
            </a:r>
            <a:r>
              <a:rPr sz="2200" spc="165" dirty="0">
                <a:latin typeface="Carlito"/>
                <a:cs typeface="Carlito"/>
              </a:rPr>
              <a:t> </a:t>
            </a:r>
            <a:r>
              <a:rPr sz="2200" dirty="0">
                <a:latin typeface="Carlito"/>
                <a:cs typeface="Carlito"/>
              </a:rPr>
              <a:t>a</a:t>
            </a:r>
            <a:r>
              <a:rPr sz="2200" spc="140" dirty="0">
                <a:latin typeface="Carlito"/>
                <a:cs typeface="Carlito"/>
              </a:rPr>
              <a:t> </a:t>
            </a:r>
            <a:r>
              <a:rPr sz="2200" dirty="0">
                <a:latin typeface="Carlito"/>
                <a:cs typeface="Carlito"/>
              </a:rPr>
              <a:t>person</a:t>
            </a:r>
            <a:r>
              <a:rPr sz="2200" spc="125" dirty="0">
                <a:latin typeface="Carlito"/>
                <a:cs typeface="Carlito"/>
              </a:rPr>
              <a:t> </a:t>
            </a:r>
            <a:r>
              <a:rPr sz="2200" dirty="0">
                <a:latin typeface="Carlito"/>
                <a:cs typeface="Carlito"/>
              </a:rPr>
              <a:t>actually</a:t>
            </a:r>
            <a:r>
              <a:rPr sz="2200" spc="140" dirty="0">
                <a:latin typeface="Carlito"/>
                <a:cs typeface="Carlito"/>
              </a:rPr>
              <a:t> </a:t>
            </a:r>
            <a:r>
              <a:rPr sz="2200" dirty="0">
                <a:latin typeface="Carlito"/>
                <a:cs typeface="Carlito"/>
              </a:rPr>
              <a:t>has</a:t>
            </a:r>
            <a:r>
              <a:rPr sz="2200" spc="140" dirty="0">
                <a:latin typeface="Carlito"/>
                <a:cs typeface="Carlito"/>
              </a:rPr>
              <a:t> </a:t>
            </a:r>
            <a:r>
              <a:rPr sz="2200" dirty="0">
                <a:latin typeface="Carlito"/>
                <a:cs typeface="Carlito"/>
              </a:rPr>
              <a:t>diabetes(1)</a:t>
            </a:r>
            <a:r>
              <a:rPr sz="2200" spc="130" dirty="0">
                <a:latin typeface="Carlito"/>
                <a:cs typeface="Carlito"/>
              </a:rPr>
              <a:t> </a:t>
            </a:r>
            <a:r>
              <a:rPr sz="2200" spc="-25" dirty="0">
                <a:latin typeface="Carlito"/>
                <a:cs typeface="Carlito"/>
              </a:rPr>
              <a:t>but </a:t>
            </a:r>
            <a:r>
              <a:rPr sz="2200" dirty="0">
                <a:latin typeface="Carlito"/>
                <a:cs typeface="Carlito"/>
              </a:rPr>
              <a:t>the</a:t>
            </a:r>
            <a:r>
              <a:rPr sz="2200" spc="-55" dirty="0">
                <a:latin typeface="Carlito"/>
                <a:cs typeface="Carlito"/>
              </a:rPr>
              <a:t> </a:t>
            </a:r>
            <a:r>
              <a:rPr sz="2200" dirty="0">
                <a:latin typeface="Carlito"/>
                <a:cs typeface="Carlito"/>
              </a:rPr>
              <a:t>model</a:t>
            </a:r>
            <a:r>
              <a:rPr sz="2200" spc="-55" dirty="0">
                <a:latin typeface="Carlito"/>
                <a:cs typeface="Carlito"/>
              </a:rPr>
              <a:t> </a:t>
            </a:r>
            <a:r>
              <a:rPr sz="2200" dirty="0">
                <a:latin typeface="Carlito"/>
                <a:cs typeface="Carlito"/>
              </a:rPr>
              <a:t>predicted</a:t>
            </a:r>
            <a:r>
              <a:rPr sz="2200" spc="-55" dirty="0">
                <a:latin typeface="Carlito"/>
                <a:cs typeface="Carlito"/>
              </a:rPr>
              <a:t> </a:t>
            </a:r>
            <a:r>
              <a:rPr sz="2200" dirty="0">
                <a:latin typeface="Carlito"/>
                <a:cs typeface="Carlito"/>
              </a:rPr>
              <a:t>that</a:t>
            </a:r>
            <a:r>
              <a:rPr sz="2200" spc="-60" dirty="0">
                <a:latin typeface="Carlito"/>
                <a:cs typeface="Carlito"/>
              </a:rPr>
              <a:t> </a:t>
            </a:r>
            <a:r>
              <a:rPr sz="2200" dirty="0">
                <a:latin typeface="Carlito"/>
                <a:cs typeface="Carlito"/>
              </a:rPr>
              <a:t>the</a:t>
            </a:r>
            <a:r>
              <a:rPr sz="2200" spc="-50" dirty="0">
                <a:latin typeface="Carlito"/>
                <a:cs typeface="Carlito"/>
              </a:rPr>
              <a:t> </a:t>
            </a:r>
            <a:r>
              <a:rPr sz="2200" dirty="0">
                <a:latin typeface="Carlito"/>
                <a:cs typeface="Carlito"/>
              </a:rPr>
              <a:t>person</a:t>
            </a:r>
            <a:r>
              <a:rPr sz="2200" spc="-65" dirty="0">
                <a:latin typeface="Carlito"/>
                <a:cs typeface="Carlito"/>
              </a:rPr>
              <a:t> </a:t>
            </a:r>
            <a:r>
              <a:rPr sz="2200" dirty="0">
                <a:latin typeface="Carlito"/>
                <a:cs typeface="Carlito"/>
              </a:rPr>
              <a:t>doesn’t</a:t>
            </a:r>
            <a:r>
              <a:rPr sz="2200" spc="-55" dirty="0">
                <a:latin typeface="Carlito"/>
                <a:cs typeface="Carlito"/>
              </a:rPr>
              <a:t> </a:t>
            </a:r>
            <a:r>
              <a:rPr sz="2200" dirty="0">
                <a:latin typeface="Carlito"/>
                <a:cs typeface="Carlito"/>
              </a:rPr>
              <a:t>have</a:t>
            </a:r>
            <a:r>
              <a:rPr sz="2200" spc="-70" dirty="0">
                <a:latin typeface="Carlito"/>
                <a:cs typeface="Carlito"/>
              </a:rPr>
              <a:t> </a:t>
            </a:r>
            <a:r>
              <a:rPr sz="2200" spc="-10" dirty="0">
                <a:latin typeface="Carlito"/>
                <a:cs typeface="Carlito"/>
              </a:rPr>
              <a:t>diabetes(0).</a:t>
            </a:r>
            <a:endParaRPr sz="2200">
              <a:latin typeface="Carlito"/>
              <a:cs typeface="Carlito"/>
            </a:endParaRPr>
          </a:p>
        </p:txBody>
      </p:sp>
      <p:grpSp>
        <p:nvGrpSpPr>
          <p:cNvPr id="11" name="object 11"/>
          <p:cNvGrpSpPr/>
          <p:nvPr/>
        </p:nvGrpSpPr>
        <p:grpSpPr>
          <a:xfrm>
            <a:off x="8777605" y="1447800"/>
            <a:ext cx="3414395" cy="2819400"/>
            <a:chOff x="8736234" y="1418652"/>
            <a:chExt cx="3414395" cy="2949575"/>
          </a:xfrm>
        </p:grpSpPr>
        <p:pic>
          <p:nvPicPr>
            <p:cNvPr id="12" name="object 12"/>
            <p:cNvPicPr/>
            <p:nvPr/>
          </p:nvPicPr>
          <p:blipFill>
            <a:blip r:embed="rId2" cstate="print"/>
            <a:stretch>
              <a:fillRect/>
            </a:stretch>
          </p:blipFill>
          <p:spPr>
            <a:xfrm>
              <a:off x="8736234" y="1418652"/>
              <a:ext cx="3414283" cy="2246567"/>
            </a:xfrm>
            <a:prstGeom prst="rect">
              <a:avLst/>
            </a:prstGeom>
          </p:spPr>
        </p:pic>
        <p:sp>
          <p:nvSpPr>
            <p:cNvPr id="13" name="object 13"/>
            <p:cNvSpPr/>
            <p:nvPr/>
          </p:nvSpPr>
          <p:spPr>
            <a:xfrm>
              <a:off x="8776969" y="2585338"/>
              <a:ext cx="769620" cy="92710"/>
            </a:xfrm>
            <a:custGeom>
              <a:avLst/>
              <a:gdLst/>
              <a:ahLst/>
              <a:cxnLst/>
              <a:rect l="l" t="t" r="r" b="b"/>
              <a:pathLst>
                <a:path w="769620" h="92710">
                  <a:moveTo>
                    <a:pt x="511513" y="79756"/>
                  </a:moveTo>
                  <a:lnTo>
                    <a:pt x="237362" y="79756"/>
                  </a:lnTo>
                  <a:lnTo>
                    <a:pt x="262635" y="81661"/>
                  </a:lnTo>
                  <a:lnTo>
                    <a:pt x="289178" y="83820"/>
                  </a:lnTo>
                  <a:lnTo>
                    <a:pt x="352044" y="86487"/>
                  </a:lnTo>
                  <a:lnTo>
                    <a:pt x="351916" y="86487"/>
                  </a:lnTo>
                  <a:lnTo>
                    <a:pt x="385825" y="88264"/>
                  </a:lnTo>
                  <a:lnTo>
                    <a:pt x="421894" y="89788"/>
                  </a:lnTo>
                  <a:lnTo>
                    <a:pt x="542544" y="92456"/>
                  </a:lnTo>
                  <a:lnTo>
                    <a:pt x="583819" y="92456"/>
                  </a:lnTo>
                  <a:lnTo>
                    <a:pt x="665860" y="91439"/>
                  </a:lnTo>
                  <a:lnTo>
                    <a:pt x="666241" y="91312"/>
                  </a:lnTo>
                  <a:lnTo>
                    <a:pt x="732535" y="84582"/>
                  </a:lnTo>
                  <a:lnTo>
                    <a:pt x="758022" y="82423"/>
                  </a:lnTo>
                  <a:lnTo>
                    <a:pt x="665479" y="82423"/>
                  </a:lnTo>
                  <a:lnTo>
                    <a:pt x="542798" y="80645"/>
                  </a:lnTo>
                  <a:lnTo>
                    <a:pt x="511513" y="79756"/>
                  </a:lnTo>
                  <a:close/>
                </a:path>
                <a:path w="769620" h="92710">
                  <a:moveTo>
                    <a:pt x="665510" y="82420"/>
                  </a:moveTo>
                  <a:lnTo>
                    <a:pt x="665860" y="82423"/>
                  </a:lnTo>
                  <a:lnTo>
                    <a:pt x="665510" y="82420"/>
                  </a:lnTo>
                  <a:close/>
                </a:path>
                <a:path w="769620" h="92710">
                  <a:moveTo>
                    <a:pt x="767079" y="73913"/>
                  </a:moveTo>
                  <a:lnTo>
                    <a:pt x="764921" y="74040"/>
                  </a:lnTo>
                  <a:lnTo>
                    <a:pt x="731774" y="76326"/>
                  </a:lnTo>
                  <a:lnTo>
                    <a:pt x="665510" y="82420"/>
                  </a:lnTo>
                  <a:lnTo>
                    <a:pt x="758055" y="82420"/>
                  </a:lnTo>
                  <a:lnTo>
                    <a:pt x="765555" y="81787"/>
                  </a:lnTo>
                  <a:lnTo>
                    <a:pt x="767587" y="81534"/>
                  </a:lnTo>
                  <a:lnTo>
                    <a:pt x="769121" y="79883"/>
                  </a:lnTo>
                  <a:lnTo>
                    <a:pt x="769064" y="77215"/>
                  </a:lnTo>
                  <a:lnTo>
                    <a:pt x="768857" y="75564"/>
                  </a:lnTo>
                  <a:lnTo>
                    <a:pt x="767079" y="73913"/>
                  </a:lnTo>
                  <a:close/>
                </a:path>
                <a:path w="769620" h="92710">
                  <a:moveTo>
                    <a:pt x="66085" y="59512"/>
                  </a:moveTo>
                  <a:lnTo>
                    <a:pt x="80263" y="63119"/>
                  </a:lnTo>
                  <a:lnTo>
                    <a:pt x="80899" y="63246"/>
                  </a:lnTo>
                  <a:lnTo>
                    <a:pt x="97154" y="65024"/>
                  </a:lnTo>
                  <a:lnTo>
                    <a:pt x="96900" y="65024"/>
                  </a:lnTo>
                  <a:lnTo>
                    <a:pt x="114553" y="67690"/>
                  </a:lnTo>
                  <a:lnTo>
                    <a:pt x="114807" y="67690"/>
                  </a:lnTo>
                  <a:lnTo>
                    <a:pt x="133857" y="69850"/>
                  </a:lnTo>
                  <a:lnTo>
                    <a:pt x="133476" y="69850"/>
                  </a:lnTo>
                  <a:lnTo>
                    <a:pt x="151129" y="73151"/>
                  </a:lnTo>
                  <a:lnTo>
                    <a:pt x="151510" y="73151"/>
                  </a:lnTo>
                  <a:lnTo>
                    <a:pt x="170179" y="75437"/>
                  </a:lnTo>
                  <a:lnTo>
                    <a:pt x="190880" y="77215"/>
                  </a:lnTo>
                  <a:lnTo>
                    <a:pt x="213359" y="78739"/>
                  </a:lnTo>
                  <a:lnTo>
                    <a:pt x="237489" y="79883"/>
                  </a:lnTo>
                  <a:lnTo>
                    <a:pt x="511513" y="79756"/>
                  </a:lnTo>
                  <a:lnTo>
                    <a:pt x="422275" y="77597"/>
                  </a:lnTo>
                  <a:lnTo>
                    <a:pt x="386333" y="76200"/>
                  </a:lnTo>
                  <a:lnTo>
                    <a:pt x="352551" y="74422"/>
                  </a:lnTo>
                  <a:lnTo>
                    <a:pt x="289813" y="72009"/>
                  </a:lnTo>
                  <a:lnTo>
                    <a:pt x="290068" y="72009"/>
                  </a:lnTo>
                  <a:lnTo>
                    <a:pt x="263525" y="69850"/>
                  </a:lnTo>
                  <a:lnTo>
                    <a:pt x="238251" y="68072"/>
                  </a:lnTo>
                  <a:lnTo>
                    <a:pt x="213995" y="67056"/>
                  </a:lnTo>
                  <a:lnTo>
                    <a:pt x="191770" y="65659"/>
                  </a:lnTo>
                  <a:lnTo>
                    <a:pt x="171323" y="63881"/>
                  </a:lnTo>
                  <a:lnTo>
                    <a:pt x="153879" y="61849"/>
                  </a:lnTo>
                  <a:lnTo>
                    <a:pt x="153161" y="61849"/>
                  </a:lnTo>
                  <a:lnTo>
                    <a:pt x="140451" y="59562"/>
                  </a:lnTo>
                  <a:lnTo>
                    <a:pt x="66548" y="59562"/>
                  </a:lnTo>
                  <a:lnTo>
                    <a:pt x="66085" y="59512"/>
                  </a:lnTo>
                  <a:close/>
                </a:path>
                <a:path w="769620" h="92710">
                  <a:moveTo>
                    <a:pt x="152780" y="61722"/>
                  </a:moveTo>
                  <a:lnTo>
                    <a:pt x="153161" y="61849"/>
                  </a:lnTo>
                  <a:lnTo>
                    <a:pt x="153879" y="61849"/>
                  </a:lnTo>
                  <a:lnTo>
                    <a:pt x="152780" y="61722"/>
                  </a:lnTo>
                  <a:close/>
                </a:path>
                <a:path w="769620" h="92710">
                  <a:moveTo>
                    <a:pt x="65785" y="59436"/>
                  </a:moveTo>
                  <a:lnTo>
                    <a:pt x="66085" y="59512"/>
                  </a:lnTo>
                  <a:lnTo>
                    <a:pt x="66548" y="59562"/>
                  </a:lnTo>
                  <a:lnTo>
                    <a:pt x="65785" y="59436"/>
                  </a:lnTo>
                  <a:close/>
                </a:path>
                <a:path w="769620" h="92710">
                  <a:moveTo>
                    <a:pt x="139745" y="59436"/>
                  </a:moveTo>
                  <a:lnTo>
                    <a:pt x="65785" y="59436"/>
                  </a:lnTo>
                  <a:lnTo>
                    <a:pt x="66548" y="59562"/>
                  </a:lnTo>
                  <a:lnTo>
                    <a:pt x="140451" y="59562"/>
                  </a:lnTo>
                  <a:lnTo>
                    <a:pt x="139745" y="59436"/>
                  </a:lnTo>
                  <a:close/>
                </a:path>
                <a:path w="769620" h="92710">
                  <a:moveTo>
                    <a:pt x="104730" y="54863"/>
                  </a:moveTo>
                  <a:lnTo>
                    <a:pt x="44323" y="54863"/>
                  </a:lnTo>
                  <a:lnTo>
                    <a:pt x="44830" y="54990"/>
                  </a:lnTo>
                  <a:lnTo>
                    <a:pt x="55118" y="58165"/>
                  </a:lnTo>
                  <a:lnTo>
                    <a:pt x="56133" y="58420"/>
                  </a:lnTo>
                  <a:lnTo>
                    <a:pt x="66085" y="59512"/>
                  </a:lnTo>
                  <a:lnTo>
                    <a:pt x="65785" y="59436"/>
                  </a:lnTo>
                  <a:lnTo>
                    <a:pt x="139745" y="59436"/>
                  </a:lnTo>
                  <a:lnTo>
                    <a:pt x="135508" y="58674"/>
                  </a:lnTo>
                  <a:lnTo>
                    <a:pt x="135127" y="58547"/>
                  </a:lnTo>
                  <a:lnTo>
                    <a:pt x="116077" y="56514"/>
                  </a:lnTo>
                  <a:lnTo>
                    <a:pt x="104730" y="54863"/>
                  </a:lnTo>
                  <a:close/>
                </a:path>
                <a:path w="769620" h="92710">
                  <a:moveTo>
                    <a:pt x="44521" y="54924"/>
                  </a:moveTo>
                  <a:lnTo>
                    <a:pt x="44738" y="54990"/>
                  </a:lnTo>
                  <a:lnTo>
                    <a:pt x="44521" y="54924"/>
                  </a:lnTo>
                  <a:close/>
                </a:path>
                <a:path w="769620" h="92710">
                  <a:moveTo>
                    <a:pt x="34756" y="49975"/>
                  </a:moveTo>
                  <a:lnTo>
                    <a:pt x="44521" y="54924"/>
                  </a:lnTo>
                  <a:lnTo>
                    <a:pt x="44323" y="54863"/>
                  </a:lnTo>
                  <a:lnTo>
                    <a:pt x="104730" y="54863"/>
                  </a:lnTo>
                  <a:lnTo>
                    <a:pt x="98551" y="53975"/>
                  </a:lnTo>
                  <a:lnTo>
                    <a:pt x="98298" y="53975"/>
                  </a:lnTo>
                  <a:lnTo>
                    <a:pt x="83409" y="52450"/>
                  </a:lnTo>
                  <a:lnTo>
                    <a:pt x="82930" y="52450"/>
                  </a:lnTo>
                  <a:lnTo>
                    <a:pt x="82169" y="52324"/>
                  </a:lnTo>
                  <a:lnTo>
                    <a:pt x="82413" y="52324"/>
                  </a:lnTo>
                  <a:lnTo>
                    <a:pt x="75174" y="50546"/>
                  </a:lnTo>
                  <a:lnTo>
                    <a:pt x="35940" y="50546"/>
                  </a:lnTo>
                  <a:lnTo>
                    <a:pt x="34756" y="49975"/>
                  </a:lnTo>
                  <a:close/>
                </a:path>
                <a:path w="769620" h="92710">
                  <a:moveTo>
                    <a:pt x="82169" y="52324"/>
                  </a:moveTo>
                  <a:lnTo>
                    <a:pt x="82930" y="52450"/>
                  </a:lnTo>
                  <a:lnTo>
                    <a:pt x="82588" y="52366"/>
                  </a:lnTo>
                  <a:lnTo>
                    <a:pt x="82169" y="52324"/>
                  </a:lnTo>
                  <a:close/>
                </a:path>
                <a:path w="769620" h="92710">
                  <a:moveTo>
                    <a:pt x="82588" y="52366"/>
                  </a:moveTo>
                  <a:lnTo>
                    <a:pt x="82930" y="52450"/>
                  </a:lnTo>
                  <a:lnTo>
                    <a:pt x="83409" y="52450"/>
                  </a:lnTo>
                  <a:lnTo>
                    <a:pt x="82588" y="52366"/>
                  </a:lnTo>
                  <a:close/>
                </a:path>
                <a:path w="769620" h="92710">
                  <a:moveTo>
                    <a:pt x="82413" y="52324"/>
                  </a:moveTo>
                  <a:lnTo>
                    <a:pt x="82169" y="52324"/>
                  </a:lnTo>
                  <a:lnTo>
                    <a:pt x="82588" y="52366"/>
                  </a:lnTo>
                  <a:lnTo>
                    <a:pt x="82413" y="52324"/>
                  </a:lnTo>
                  <a:close/>
                </a:path>
                <a:path w="769620" h="92710">
                  <a:moveTo>
                    <a:pt x="34729" y="49275"/>
                  </a:moveTo>
                  <a:lnTo>
                    <a:pt x="34289" y="49275"/>
                  </a:lnTo>
                  <a:lnTo>
                    <a:pt x="34925" y="50037"/>
                  </a:lnTo>
                  <a:lnTo>
                    <a:pt x="35940" y="50546"/>
                  </a:lnTo>
                  <a:lnTo>
                    <a:pt x="37464" y="50546"/>
                  </a:lnTo>
                  <a:lnTo>
                    <a:pt x="34729" y="49275"/>
                  </a:lnTo>
                  <a:close/>
                </a:path>
                <a:path w="769620" h="92710">
                  <a:moveTo>
                    <a:pt x="68452" y="48895"/>
                  </a:moveTo>
                  <a:lnTo>
                    <a:pt x="33908" y="48895"/>
                  </a:lnTo>
                  <a:lnTo>
                    <a:pt x="37464" y="50546"/>
                  </a:lnTo>
                  <a:lnTo>
                    <a:pt x="75174" y="50546"/>
                  </a:lnTo>
                  <a:lnTo>
                    <a:pt x="68452" y="48895"/>
                  </a:lnTo>
                  <a:close/>
                </a:path>
                <a:path w="769620" h="92710">
                  <a:moveTo>
                    <a:pt x="34416" y="49466"/>
                  </a:moveTo>
                  <a:lnTo>
                    <a:pt x="34756" y="49975"/>
                  </a:lnTo>
                  <a:lnTo>
                    <a:pt x="34885" y="50037"/>
                  </a:lnTo>
                  <a:lnTo>
                    <a:pt x="34416" y="49466"/>
                  </a:lnTo>
                  <a:close/>
                </a:path>
                <a:path w="769620" h="92710">
                  <a:moveTo>
                    <a:pt x="34289" y="49275"/>
                  </a:moveTo>
                  <a:lnTo>
                    <a:pt x="34416" y="49466"/>
                  </a:lnTo>
                  <a:lnTo>
                    <a:pt x="34925" y="50037"/>
                  </a:lnTo>
                  <a:lnTo>
                    <a:pt x="34289" y="49275"/>
                  </a:lnTo>
                  <a:close/>
                </a:path>
                <a:path w="769620" h="92710">
                  <a:moveTo>
                    <a:pt x="30552" y="45111"/>
                  </a:moveTo>
                  <a:lnTo>
                    <a:pt x="31496" y="47751"/>
                  </a:lnTo>
                  <a:lnTo>
                    <a:pt x="32511" y="48895"/>
                  </a:lnTo>
                  <a:lnTo>
                    <a:pt x="34756" y="49975"/>
                  </a:lnTo>
                  <a:lnTo>
                    <a:pt x="34416" y="49466"/>
                  </a:lnTo>
                  <a:lnTo>
                    <a:pt x="33908" y="48895"/>
                  </a:lnTo>
                  <a:lnTo>
                    <a:pt x="68452" y="48895"/>
                  </a:lnTo>
                  <a:lnTo>
                    <a:pt x="67690" y="48768"/>
                  </a:lnTo>
                  <a:lnTo>
                    <a:pt x="58578" y="47878"/>
                  </a:lnTo>
                  <a:lnTo>
                    <a:pt x="58293" y="47878"/>
                  </a:lnTo>
                  <a:lnTo>
                    <a:pt x="57276" y="47751"/>
                  </a:lnTo>
                  <a:lnTo>
                    <a:pt x="57856" y="47751"/>
                  </a:lnTo>
                  <a:lnTo>
                    <a:pt x="53050" y="46355"/>
                  </a:lnTo>
                  <a:lnTo>
                    <a:pt x="32003" y="46355"/>
                  </a:lnTo>
                  <a:lnTo>
                    <a:pt x="30552" y="45111"/>
                  </a:lnTo>
                  <a:close/>
                </a:path>
                <a:path w="769620" h="92710">
                  <a:moveTo>
                    <a:pt x="33908" y="48895"/>
                  </a:moveTo>
                  <a:lnTo>
                    <a:pt x="34416" y="49466"/>
                  </a:lnTo>
                  <a:lnTo>
                    <a:pt x="34289" y="49275"/>
                  </a:lnTo>
                  <a:lnTo>
                    <a:pt x="34729" y="49275"/>
                  </a:lnTo>
                  <a:lnTo>
                    <a:pt x="33908" y="48895"/>
                  </a:lnTo>
                  <a:close/>
                </a:path>
                <a:path w="769620" h="92710">
                  <a:moveTo>
                    <a:pt x="57276" y="47751"/>
                  </a:moveTo>
                  <a:lnTo>
                    <a:pt x="58293" y="47878"/>
                  </a:lnTo>
                  <a:lnTo>
                    <a:pt x="58148" y="47837"/>
                  </a:lnTo>
                  <a:lnTo>
                    <a:pt x="57276" y="47751"/>
                  </a:lnTo>
                  <a:close/>
                </a:path>
                <a:path w="769620" h="92710">
                  <a:moveTo>
                    <a:pt x="58148" y="47837"/>
                  </a:moveTo>
                  <a:lnTo>
                    <a:pt x="58293" y="47878"/>
                  </a:lnTo>
                  <a:lnTo>
                    <a:pt x="58578" y="47878"/>
                  </a:lnTo>
                  <a:lnTo>
                    <a:pt x="58148" y="47837"/>
                  </a:lnTo>
                  <a:close/>
                </a:path>
                <a:path w="769620" h="92710">
                  <a:moveTo>
                    <a:pt x="57856" y="47751"/>
                  </a:moveTo>
                  <a:lnTo>
                    <a:pt x="57276" y="47751"/>
                  </a:lnTo>
                  <a:lnTo>
                    <a:pt x="58148" y="47837"/>
                  </a:lnTo>
                  <a:lnTo>
                    <a:pt x="57856" y="47751"/>
                  </a:lnTo>
                  <a:close/>
                </a:path>
                <a:path w="769620" h="92710">
                  <a:moveTo>
                    <a:pt x="30225" y="42986"/>
                  </a:moveTo>
                  <a:lnTo>
                    <a:pt x="30271" y="44323"/>
                  </a:lnTo>
                  <a:lnTo>
                    <a:pt x="30552" y="45111"/>
                  </a:lnTo>
                  <a:lnTo>
                    <a:pt x="32003" y="46355"/>
                  </a:lnTo>
                  <a:lnTo>
                    <a:pt x="30584" y="43212"/>
                  </a:lnTo>
                  <a:lnTo>
                    <a:pt x="30225" y="42986"/>
                  </a:lnTo>
                  <a:close/>
                </a:path>
                <a:path w="769620" h="92710">
                  <a:moveTo>
                    <a:pt x="37180" y="39243"/>
                  </a:moveTo>
                  <a:lnTo>
                    <a:pt x="28575" y="39243"/>
                  </a:lnTo>
                  <a:lnTo>
                    <a:pt x="30733" y="43307"/>
                  </a:lnTo>
                  <a:lnTo>
                    <a:pt x="30742" y="43561"/>
                  </a:lnTo>
                  <a:lnTo>
                    <a:pt x="32003" y="46355"/>
                  </a:lnTo>
                  <a:lnTo>
                    <a:pt x="53050" y="46355"/>
                  </a:lnTo>
                  <a:lnTo>
                    <a:pt x="47371" y="44703"/>
                  </a:lnTo>
                  <a:lnTo>
                    <a:pt x="46862" y="44576"/>
                  </a:lnTo>
                  <a:lnTo>
                    <a:pt x="43687" y="44576"/>
                  </a:lnTo>
                  <a:lnTo>
                    <a:pt x="43219" y="44196"/>
                  </a:lnTo>
                  <a:lnTo>
                    <a:pt x="40131" y="44196"/>
                  </a:lnTo>
                  <a:lnTo>
                    <a:pt x="38840" y="41512"/>
                  </a:lnTo>
                  <a:lnTo>
                    <a:pt x="35940" y="40512"/>
                  </a:lnTo>
                  <a:lnTo>
                    <a:pt x="37464" y="40386"/>
                  </a:lnTo>
                  <a:lnTo>
                    <a:pt x="37771" y="40386"/>
                  </a:lnTo>
                  <a:lnTo>
                    <a:pt x="37180" y="39243"/>
                  </a:lnTo>
                  <a:close/>
                </a:path>
                <a:path w="769620" h="92710">
                  <a:moveTo>
                    <a:pt x="29125" y="42291"/>
                  </a:moveTo>
                  <a:lnTo>
                    <a:pt x="30225" y="44831"/>
                  </a:lnTo>
                  <a:lnTo>
                    <a:pt x="30552" y="45111"/>
                  </a:lnTo>
                  <a:lnTo>
                    <a:pt x="30271" y="44323"/>
                  </a:lnTo>
                  <a:lnTo>
                    <a:pt x="30225" y="42986"/>
                  </a:lnTo>
                  <a:lnTo>
                    <a:pt x="29125" y="42291"/>
                  </a:lnTo>
                  <a:close/>
                </a:path>
                <a:path w="769620" h="92710">
                  <a:moveTo>
                    <a:pt x="41655" y="42925"/>
                  </a:moveTo>
                  <a:lnTo>
                    <a:pt x="43687" y="44576"/>
                  </a:lnTo>
                  <a:lnTo>
                    <a:pt x="42873" y="43508"/>
                  </a:lnTo>
                  <a:lnTo>
                    <a:pt x="41655" y="42925"/>
                  </a:lnTo>
                  <a:close/>
                </a:path>
                <a:path w="769620" h="92710">
                  <a:moveTo>
                    <a:pt x="42873" y="43508"/>
                  </a:moveTo>
                  <a:lnTo>
                    <a:pt x="43687" y="44576"/>
                  </a:lnTo>
                  <a:lnTo>
                    <a:pt x="46862" y="44576"/>
                  </a:lnTo>
                  <a:lnTo>
                    <a:pt x="45440" y="44323"/>
                  </a:lnTo>
                  <a:lnTo>
                    <a:pt x="44576" y="44323"/>
                  </a:lnTo>
                  <a:lnTo>
                    <a:pt x="43306" y="43941"/>
                  </a:lnTo>
                  <a:lnTo>
                    <a:pt x="43780" y="43941"/>
                  </a:lnTo>
                  <a:lnTo>
                    <a:pt x="42873" y="43508"/>
                  </a:lnTo>
                  <a:close/>
                </a:path>
                <a:path w="769620" h="92710">
                  <a:moveTo>
                    <a:pt x="43306" y="43941"/>
                  </a:moveTo>
                  <a:lnTo>
                    <a:pt x="44576" y="44323"/>
                  </a:lnTo>
                  <a:lnTo>
                    <a:pt x="44062" y="44076"/>
                  </a:lnTo>
                  <a:lnTo>
                    <a:pt x="43306" y="43941"/>
                  </a:lnTo>
                  <a:close/>
                </a:path>
                <a:path w="769620" h="92710">
                  <a:moveTo>
                    <a:pt x="44062" y="44076"/>
                  </a:moveTo>
                  <a:lnTo>
                    <a:pt x="44576" y="44323"/>
                  </a:lnTo>
                  <a:lnTo>
                    <a:pt x="45440" y="44323"/>
                  </a:lnTo>
                  <a:lnTo>
                    <a:pt x="44062" y="44076"/>
                  </a:lnTo>
                  <a:close/>
                </a:path>
                <a:path w="769620" h="92710">
                  <a:moveTo>
                    <a:pt x="38840" y="41512"/>
                  </a:moveTo>
                  <a:lnTo>
                    <a:pt x="40131" y="44196"/>
                  </a:lnTo>
                  <a:lnTo>
                    <a:pt x="40004" y="42418"/>
                  </a:lnTo>
                  <a:lnTo>
                    <a:pt x="39654" y="41783"/>
                  </a:lnTo>
                  <a:lnTo>
                    <a:pt x="38840" y="41512"/>
                  </a:lnTo>
                  <a:close/>
                </a:path>
                <a:path w="769620" h="92710">
                  <a:moveTo>
                    <a:pt x="39276" y="41097"/>
                  </a:moveTo>
                  <a:lnTo>
                    <a:pt x="40004" y="42418"/>
                  </a:lnTo>
                  <a:lnTo>
                    <a:pt x="40131" y="44196"/>
                  </a:lnTo>
                  <a:lnTo>
                    <a:pt x="43219" y="44196"/>
                  </a:lnTo>
                  <a:lnTo>
                    <a:pt x="41655" y="42925"/>
                  </a:lnTo>
                  <a:lnTo>
                    <a:pt x="42290" y="42925"/>
                  </a:lnTo>
                  <a:lnTo>
                    <a:pt x="41021" y="41783"/>
                  </a:lnTo>
                  <a:lnTo>
                    <a:pt x="39276" y="41097"/>
                  </a:lnTo>
                  <a:close/>
                </a:path>
                <a:path w="769620" h="92710">
                  <a:moveTo>
                    <a:pt x="43780" y="43941"/>
                  </a:moveTo>
                  <a:lnTo>
                    <a:pt x="43306" y="43941"/>
                  </a:lnTo>
                  <a:lnTo>
                    <a:pt x="44062" y="44076"/>
                  </a:lnTo>
                  <a:lnTo>
                    <a:pt x="43780" y="43941"/>
                  </a:lnTo>
                  <a:close/>
                </a:path>
                <a:path w="769620" h="92710">
                  <a:moveTo>
                    <a:pt x="42290" y="42925"/>
                  </a:moveTo>
                  <a:lnTo>
                    <a:pt x="41655" y="42925"/>
                  </a:lnTo>
                  <a:lnTo>
                    <a:pt x="42873" y="43508"/>
                  </a:lnTo>
                  <a:lnTo>
                    <a:pt x="42290" y="42925"/>
                  </a:lnTo>
                  <a:close/>
                </a:path>
                <a:path w="769620" h="92710">
                  <a:moveTo>
                    <a:pt x="30584" y="43212"/>
                  </a:moveTo>
                  <a:lnTo>
                    <a:pt x="30733" y="43307"/>
                  </a:lnTo>
                  <a:lnTo>
                    <a:pt x="30584" y="43212"/>
                  </a:lnTo>
                  <a:close/>
                </a:path>
                <a:path w="769620" h="92710">
                  <a:moveTo>
                    <a:pt x="30261" y="42418"/>
                  </a:moveTo>
                  <a:lnTo>
                    <a:pt x="30584" y="43212"/>
                  </a:lnTo>
                  <a:lnTo>
                    <a:pt x="30733" y="43307"/>
                  </a:lnTo>
                  <a:lnTo>
                    <a:pt x="30261" y="42418"/>
                  </a:lnTo>
                  <a:close/>
                </a:path>
                <a:path w="769620" h="92710">
                  <a:moveTo>
                    <a:pt x="30225" y="42418"/>
                  </a:moveTo>
                  <a:lnTo>
                    <a:pt x="30225" y="42986"/>
                  </a:lnTo>
                  <a:lnTo>
                    <a:pt x="30584" y="43212"/>
                  </a:lnTo>
                  <a:lnTo>
                    <a:pt x="30225" y="42418"/>
                  </a:lnTo>
                  <a:close/>
                </a:path>
                <a:path w="769620" h="92710">
                  <a:moveTo>
                    <a:pt x="28575" y="39243"/>
                  </a:moveTo>
                  <a:lnTo>
                    <a:pt x="28608" y="41097"/>
                  </a:lnTo>
                  <a:lnTo>
                    <a:pt x="29125" y="42291"/>
                  </a:lnTo>
                  <a:lnTo>
                    <a:pt x="30225" y="42986"/>
                  </a:lnTo>
                  <a:lnTo>
                    <a:pt x="30261" y="42418"/>
                  </a:lnTo>
                  <a:lnTo>
                    <a:pt x="28575" y="39243"/>
                  </a:lnTo>
                  <a:close/>
                </a:path>
                <a:path w="769620" h="92710">
                  <a:moveTo>
                    <a:pt x="29209" y="29972"/>
                  </a:moveTo>
                  <a:lnTo>
                    <a:pt x="20574" y="29972"/>
                  </a:lnTo>
                  <a:lnTo>
                    <a:pt x="21081" y="30987"/>
                  </a:lnTo>
                  <a:lnTo>
                    <a:pt x="22098" y="34416"/>
                  </a:lnTo>
                  <a:lnTo>
                    <a:pt x="22732" y="35433"/>
                  </a:lnTo>
                  <a:lnTo>
                    <a:pt x="24383" y="37719"/>
                  </a:lnTo>
                  <a:lnTo>
                    <a:pt x="24637" y="38100"/>
                  </a:lnTo>
                  <a:lnTo>
                    <a:pt x="27521" y="41097"/>
                  </a:lnTo>
                  <a:lnTo>
                    <a:pt x="28321" y="41783"/>
                  </a:lnTo>
                  <a:lnTo>
                    <a:pt x="29125" y="42291"/>
                  </a:lnTo>
                  <a:lnTo>
                    <a:pt x="28608" y="41097"/>
                  </a:lnTo>
                  <a:lnTo>
                    <a:pt x="28575" y="39243"/>
                  </a:lnTo>
                  <a:lnTo>
                    <a:pt x="37180" y="39243"/>
                  </a:lnTo>
                  <a:lnTo>
                    <a:pt x="36195" y="37337"/>
                  </a:lnTo>
                  <a:lnTo>
                    <a:pt x="36782" y="37337"/>
                  </a:lnTo>
                  <a:lnTo>
                    <a:pt x="35432" y="35178"/>
                  </a:lnTo>
                  <a:lnTo>
                    <a:pt x="34163" y="34544"/>
                  </a:lnTo>
                  <a:lnTo>
                    <a:pt x="33908" y="34544"/>
                  </a:lnTo>
                  <a:lnTo>
                    <a:pt x="32893" y="33909"/>
                  </a:lnTo>
                  <a:lnTo>
                    <a:pt x="33183" y="33909"/>
                  </a:lnTo>
                  <a:lnTo>
                    <a:pt x="30860" y="31876"/>
                  </a:lnTo>
                  <a:lnTo>
                    <a:pt x="30995" y="31876"/>
                  </a:lnTo>
                  <a:lnTo>
                    <a:pt x="30281" y="31114"/>
                  </a:lnTo>
                  <a:lnTo>
                    <a:pt x="29972" y="31114"/>
                  </a:lnTo>
                  <a:lnTo>
                    <a:pt x="21081" y="30987"/>
                  </a:lnTo>
                  <a:lnTo>
                    <a:pt x="20773" y="30553"/>
                  </a:lnTo>
                  <a:lnTo>
                    <a:pt x="29597" y="30553"/>
                  </a:lnTo>
                  <a:lnTo>
                    <a:pt x="29209" y="29972"/>
                  </a:lnTo>
                  <a:close/>
                </a:path>
                <a:path w="769620" h="92710">
                  <a:moveTo>
                    <a:pt x="38491" y="40789"/>
                  </a:moveTo>
                  <a:lnTo>
                    <a:pt x="38840" y="41512"/>
                  </a:lnTo>
                  <a:lnTo>
                    <a:pt x="39624" y="41783"/>
                  </a:lnTo>
                  <a:lnTo>
                    <a:pt x="38491" y="40789"/>
                  </a:lnTo>
                  <a:close/>
                </a:path>
                <a:path w="769620" h="92710">
                  <a:moveTo>
                    <a:pt x="38517" y="40799"/>
                  </a:moveTo>
                  <a:lnTo>
                    <a:pt x="39624" y="41783"/>
                  </a:lnTo>
                  <a:lnTo>
                    <a:pt x="39276" y="41097"/>
                  </a:lnTo>
                  <a:lnTo>
                    <a:pt x="38517" y="40799"/>
                  </a:lnTo>
                  <a:close/>
                </a:path>
                <a:path w="769620" h="92710">
                  <a:moveTo>
                    <a:pt x="37464" y="40386"/>
                  </a:moveTo>
                  <a:lnTo>
                    <a:pt x="35940" y="40512"/>
                  </a:lnTo>
                  <a:lnTo>
                    <a:pt x="38840" y="41512"/>
                  </a:lnTo>
                  <a:lnTo>
                    <a:pt x="38603" y="41021"/>
                  </a:lnTo>
                  <a:lnTo>
                    <a:pt x="38100" y="41021"/>
                  </a:lnTo>
                  <a:lnTo>
                    <a:pt x="37894" y="40624"/>
                  </a:lnTo>
                  <a:lnTo>
                    <a:pt x="37464" y="40386"/>
                  </a:lnTo>
                  <a:close/>
                </a:path>
                <a:path w="769620" h="92710">
                  <a:moveTo>
                    <a:pt x="39094" y="40766"/>
                  </a:moveTo>
                  <a:lnTo>
                    <a:pt x="38480" y="40766"/>
                  </a:lnTo>
                  <a:lnTo>
                    <a:pt x="39276" y="41097"/>
                  </a:lnTo>
                  <a:lnTo>
                    <a:pt x="39094" y="40766"/>
                  </a:lnTo>
                  <a:close/>
                </a:path>
                <a:path w="769620" h="92710">
                  <a:moveTo>
                    <a:pt x="37849" y="40537"/>
                  </a:moveTo>
                  <a:lnTo>
                    <a:pt x="38100" y="41021"/>
                  </a:lnTo>
                  <a:lnTo>
                    <a:pt x="38071" y="40624"/>
                  </a:lnTo>
                  <a:lnTo>
                    <a:pt x="37849" y="40537"/>
                  </a:lnTo>
                  <a:close/>
                </a:path>
                <a:path w="769620" h="92710">
                  <a:moveTo>
                    <a:pt x="38071" y="40624"/>
                  </a:moveTo>
                  <a:lnTo>
                    <a:pt x="38100" y="41021"/>
                  </a:lnTo>
                  <a:lnTo>
                    <a:pt x="38603" y="41021"/>
                  </a:lnTo>
                  <a:lnTo>
                    <a:pt x="38491" y="40789"/>
                  </a:lnTo>
                  <a:lnTo>
                    <a:pt x="38071" y="40624"/>
                  </a:lnTo>
                  <a:close/>
                </a:path>
                <a:path w="769620" h="92710">
                  <a:moveTo>
                    <a:pt x="37349" y="38244"/>
                  </a:moveTo>
                  <a:lnTo>
                    <a:pt x="37973" y="39243"/>
                  </a:lnTo>
                  <a:lnTo>
                    <a:pt x="38071" y="40624"/>
                  </a:lnTo>
                  <a:lnTo>
                    <a:pt x="38491" y="40789"/>
                  </a:lnTo>
                  <a:lnTo>
                    <a:pt x="39094" y="40766"/>
                  </a:lnTo>
                  <a:lnTo>
                    <a:pt x="37973" y="38735"/>
                  </a:lnTo>
                  <a:lnTo>
                    <a:pt x="37349" y="38244"/>
                  </a:lnTo>
                  <a:close/>
                </a:path>
                <a:path w="769620" h="92710">
                  <a:moveTo>
                    <a:pt x="36195" y="37337"/>
                  </a:moveTo>
                  <a:lnTo>
                    <a:pt x="37849" y="40537"/>
                  </a:lnTo>
                  <a:lnTo>
                    <a:pt x="38071" y="40624"/>
                  </a:lnTo>
                  <a:lnTo>
                    <a:pt x="37973" y="39243"/>
                  </a:lnTo>
                  <a:lnTo>
                    <a:pt x="37349" y="38244"/>
                  </a:lnTo>
                  <a:lnTo>
                    <a:pt x="36195" y="37337"/>
                  </a:lnTo>
                  <a:close/>
                </a:path>
                <a:path w="769620" h="92710">
                  <a:moveTo>
                    <a:pt x="37771" y="40386"/>
                  </a:moveTo>
                  <a:lnTo>
                    <a:pt x="37464" y="40386"/>
                  </a:lnTo>
                  <a:lnTo>
                    <a:pt x="37849" y="40537"/>
                  </a:lnTo>
                  <a:lnTo>
                    <a:pt x="37771" y="40386"/>
                  </a:lnTo>
                  <a:close/>
                </a:path>
                <a:path w="769620" h="92710">
                  <a:moveTo>
                    <a:pt x="36782" y="37337"/>
                  </a:moveTo>
                  <a:lnTo>
                    <a:pt x="36195" y="37337"/>
                  </a:lnTo>
                  <a:lnTo>
                    <a:pt x="37349" y="38244"/>
                  </a:lnTo>
                  <a:lnTo>
                    <a:pt x="36782" y="37337"/>
                  </a:lnTo>
                  <a:close/>
                </a:path>
                <a:path w="769620" h="92710">
                  <a:moveTo>
                    <a:pt x="32893" y="33909"/>
                  </a:moveTo>
                  <a:lnTo>
                    <a:pt x="33908" y="34544"/>
                  </a:lnTo>
                  <a:lnTo>
                    <a:pt x="33570" y="34247"/>
                  </a:lnTo>
                  <a:lnTo>
                    <a:pt x="32893" y="33909"/>
                  </a:lnTo>
                  <a:close/>
                </a:path>
                <a:path w="769620" h="92710">
                  <a:moveTo>
                    <a:pt x="33570" y="34247"/>
                  </a:moveTo>
                  <a:lnTo>
                    <a:pt x="33908" y="34544"/>
                  </a:lnTo>
                  <a:lnTo>
                    <a:pt x="34163" y="34544"/>
                  </a:lnTo>
                  <a:lnTo>
                    <a:pt x="33570" y="34247"/>
                  </a:lnTo>
                  <a:close/>
                </a:path>
                <a:path w="769620" h="92710">
                  <a:moveTo>
                    <a:pt x="33183" y="33909"/>
                  </a:moveTo>
                  <a:lnTo>
                    <a:pt x="32893" y="33909"/>
                  </a:lnTo>
                  <a:lnTo>
                    <a:pt x="33570" y="34247"/>
                  </a:lnTo>
                  <a:lnTo>
                    <a:pt x="33183" y="33909"/>
                  </a:lnTo>
                  <a:close/>
                </a:path>
                <a:path w="769620" h="92710">
                  <a:moveTo>
                    <a:pt x="30995" y="31876"/>
                  </a:moveTo>
                  <a:lnTo>
                    <a:pt x="30860" y="31876"/>
                  </a:lnTo>
                  <a:lnTo>
                    <a:pt x="31114" y="32003"/>
                  </a:lnTo>
                  <a:close/>
                </a:path>
                <a:path w="769620" h="92710">
                  <a:moveTo>
                    <a:pt x="29209" y="29972"/>
                  </a:moveTo>
                  <a:lnTo>
                    <a:pt x="29972" y="31114"/>
                  </a:lnTo>
                  <a:lnTo>
                    <a:pt x="29680" y="30474"/>
                  </a:lnTo>
                  <a:lnTo>
                    <a:pt x="29209" y="29972"/>
                  </a:lnTo>
                  <a:close/>
                </a:path>
                <a:path w="769620" h="92710">
                  <a:moveTo>
                    <a:pt x="29680" y="30474"/>
                  </a:moveTo>
                  <a:lnTo>
                    <a:pt x="29972" y="31114"/>
                  </a:lnTo>
                  <a:lnTo>
                    <a:pt x="30281" y="31114"/>
                  </a:lnTo>
                  <a:lnTo>
                    <a:pt x="29680" y="30474"/>
                  </a:lnTo>
                  <a:close/>
                </a:path>
                <a:path w="769620" h="92710">
                  <a:moveTo>
                    <a:pt x="20574" y="29972"/>
                  </a:moveTo>
                  <a:lnTo>
                    <a:pt x="20773" y="30553"/>
                  </a:lnTo>
                  <a:lnTo>
                    <a:pt x="21081" y="30987"/>
                  </a:lnTo>
                  <a:lnTo>
                    <a:pt x="20574" y="29972"/>
                  </a:lnTo>
                  <a:close/>
                </a:path>
                <a:path w="769620" h="92710">
                  <a:moveTo>
                    <a:pt x="27522" y="26162"/>
                  </a:moveTo>
                  <a:lnTo>
                    <a:pt x="17652" y="26162"/>
                  </a:lnTo>
                  <a:lnTo>
                    <a:pt x="20773" y="30553"/>
                  </a:lnTo>
                  <a:lnTo>
                    <a:pt x="20574" y="29972"/>
                  </a:lnTo>
                  <a:lnTo>
                    <a:pt x="29452" y="29972"/>
                  </a:lnTo>
                  <a:lnTo>
                    <a:pt x="28066" y="26924"/>
                  </a:lnTo>
                  <a:lnTo>
                    <a:pt x="27522" y="26162"/>
                  </a:lnTo>
                  <a:close/>
                </a:path>
                <a:path w="769620" h="92710">
                  <a:moveTo>
                    <a:pt x="29452" y="29972"/>
                  </a:moveTo>
                  <a:lnTo>
                    <a:pt x="29209" y="29972"/>
                  </a:lnTo>
                  <a:lnTo>
                    <a:pt x="29680" y="30474"/>
                  </a:lnTo>
                  <a:lnTo>
                    <a:pt x="29452" y="29972"/>
                  </a:lnTo>
                  <a:close/>
                </a:path>
                <a:path w="769620" h="92710">
                  <a:moveTo>
                    <a:pt x="15904" y="13462"/>
                  </a:moveTo>
                  <a:lnTo>
                    <a:pt x="7620" y="13462"/>
                  </a:lnTo>
                  <a:lnTo>
                    <a:pt x="12700" y="20955"/>
                  </a:lnTo>
                  <a:lnTo>
                    <a:pt x="17906" y="26543"/>
                  </a:lnTo>
                  <a:lnTo>
                    <a:pt x="17652" y="26162"/>
                  </a:lnTo>
                  <a:lnTo>
                    <a:pt x="27522" y="26162"/>
                  </a:lnTo>
                  <a:lnTo>
                    <a:pt x="23622" y="21462"/>
                  </a:lnTo>
                  <a:lnTo>
                    <a:pt x="23368" y="21082"/>
                  </a:lnTo>
                  <a:lnTo>
                    <a:pt x="18188" y="16256"/>
                  </a:lnTo>
                  <a:lnTo>
                    <a:pt x="17779" y="15875"/>
                  </a:lnTo>
                  <a:lnTo>
                    <a:pt x="15904" y="13462"/>
                  </a:lnTo>
                  <a:close/>
                </a:path>
                <a:path w="769620" h="92710">
                  <a:moveTo>
                    <a:pt x="17779" y="15875"/>
                  </a:moveTo>
                  <a:lnTo>
                    <a:pt x="18160" y="16256"/>
                  </a:lnTo>
                  <a:lnTo>
                    <a:pt x="17779" y="15875"/>
                  </a:lnTo>
                  <a:close/>
                </a:path>
                <a:path w="769620" h="92710">
                  <a:moveTo>
                    <a:pt x="18076" y="16150"/>
                  </a:moveTo>
                  <a:close/>
                </a:path>
                <a:path w="769620" h="92710">
                  <a:moveTo>
                    <a:pt x="17853" y="15875"/>
                  </a:moveTo>
                  <a:lnTo>
                    <a:pt x="18076" y="16150"/>
                  </a:lnTo>
                  <a:lnTo>
                    <a:pt x="17853" y="15875"/>
                  </a:lnTo>
                  <a:close/>
                </a:path>
                <a:path w="769620" h="92710">
                  <a:moveTo>
                    <a:pt x="4572" y="0"/>
                  </a:moveTo>
                  <a:lnTo>
                    <a:pt x="0" y="3810"/>
                  </a:lnTo>
                  <a:lnTo>
                    <a:pt x="253" y="5207"/>
                  </a:lnTo>
                  <a:lnTo>
                    <a:pt x="1143" y="6096"/>
                  </a:lnTo>
                  <a:lnTo>
                    <a:pt x="7874" y="13843"/>
                  </a:lnTo>
                  <a:lnTo>
                    <a:pt x="7620" y="13462"/>
                  </a:lnTo>
                  <a:lnTo>
                    <a:pt x="15904" y="13462"/>
                  </a:lnTo>
                  <a:lnTo>
                    <a:pt x="12929" y="9778"/>
                  </a:lnTo>
                  <a:lnTo>
                    <a:pt x="6730" y="1524"/>
                  </a:lnTo>
                  <a:lnTo>
                    <a:pt x="5841" y="508"/>
                  </a:lnTo>
                  <a:lnTo>
                    <a:pt x="4572" y="0"/>
                  </a:lnTo>
                  <a:close/>
                </a:path>
                <a:path w="769620" h="92710">
                  <a:moveTo>
                    <a:pt x="12826" y="9651"/>
                  </a:moveTo>
                  <a:close/>
                </a:path>
              </a:pathLst>
            </a:custGeom>
            <a:solidFill>
              <a:srgbClr val="FF0000"/>
            </a:solidFill>
          </p:spPr>
          <p:txBody>
            <a:bodyPr wrap="square" lIns="0" tIns="0" rIns="0" bIns="0" rtlCol="0"/>
            <a:lstStyle/>
            <a:p>
              <a:endParaRPr/>
            </a:p>
          </p:txBody>
        </p:sp>
        <p:pic>
          <p:nvPicPr>
            <p:cNvPr id="14" name="object 14"/>
            <p:cNvPicPr/>
            <p:nvPr/>
          </p:nvPicPr>
          <p:blipFill>
            <a:blip r:embed="rId3" cstate="print"/>
            <a:stretch>
              <a:fillRect/>
            </a:stretch>
          </p:blipFill>
          <p:spPr>
            <a:xfrm>
              <a:off x="9536500" y="2891027"/>
              <a:ext cx="1380292" cy="1476629"/>
            </a:xfrm>
            <a:prstGeom prst="rect">
              <a:avLst/>
            </a:prstGeom>
          </p:spPr>
        </p:pic>
        <p:pic>
          <p:nvPicPr>
            <p:cNvPr id="15" name="object 15"/>
            <p:cNvPicPr/>
            <p:nvPr/>
          </p:nvPicPr>
          <p:blipFill>
            <a:blip r:embed="rId4" cstate="print"/>
            <a:stretch>
              <a:fillRect/>
            </a:stretch>
          </p:blipFill>
          <p:spPr>
            <a:xfrm>
              <a:off x="9587610" y="2068829"/>
              <a:ext cx="2431527" cy="1441323"/>
            </a:xfrm>
            <a:prstGeom prst="rect">
              <a:avLst/>
            </a:prstGeom>
          </p:spPr>
        </p:pic>
        <p:pic>
          <p:nvPicPr>
            <p:cNvPr id="16" name="object 16"/>
            <p:cNvPicPr/>
            <p:nvPr/>
          </p:nvPicPr>
          <p:blipFill>
            <a:blip r:embed="rId5" cstate="print"/>
            <a:stretch>
              <a:fillRect/>
            </a:stretch>
          </p:blipFill>
          <p:spPr>
            <a:xfrm>
              <a:off x="10988039" y="3772534"/>
              <a:ext cx="434720" cy="387096"/>
            </a:xfrm>
            <a:prstGeom prst="rect">
              <a:avLst/>
            </a:prstGeom>
          </p:spPr>
        </p:pic>
        <p:pic>
          <p:nvPicPr>
            <p:cNvPr id="17" name="object 17"/>
            <p:cNvPicPr/>
            <p:nvPr/>
          </p:nvPicPr>
          <p:blipFill>
            <a:blip r:embed="rId6" cstate="print"/>
            <a:stretch>
              <a:fillRect/>
            </a:stretch>
          </p:blipFill>
          <p:spPr>
            <a:xfrm>
              <a:off x="11475973" y="3700780"/>
              <a:ext cx="460755" cy="660400"/>
            </a:xfrm>
            <a:prstGeom prst="rect">
              <a:avLst/>
            </a:prstGeom>
          </p:spPr>
        </p:pic>
      </p:grpSp>
      <p:sp>
        <p:nvSpPr>
          <p:cNvPr id="18" name="object 18"/>
          <p:cNvSpPr/>
          <p:nvPr/>
        </p:nvSpPr>
        <p:spPr>
          <a:xfrm>
            <a:off x="2577719" y="4844288"/>
            <a:ext cx="1224280" cy="372110"/>
          </a:xfrm>
          <a:custGeom>
            <a:avLst/>
            <a:gdLst/>
            <a:ahLst/>
            <a:cxnLst/>
            <a:rect l="l" t="t" r="r" b="b"/>
            <a:pathLst>
              <a:path w="1224279" h="372110">
                <a:moveTo>
                  <a:pt x="1223772" y="0"/>
                </a:moveTo>
                <a:lnTo>
                  <a:pt x="624840" y="0"/>
                </a:lnTo>
                <a:lnTo>
                  <a:pt x="519684" y="0"/>
                </a:lnTo>
                <a:lnTo>
                  <a:pt x="0" y="0"/>
                </a:lnTo>
                <a:lnTo>
                  <a:pt x="0" y="371856"/>
                </a:lnTo>
                <a:lnTo>
                  <a:pt x="519684" y="371856"/>
                </a:lnTo>
                <a:lnTo>
                  <a:pt x="624840" y="371856"/>
                </a:lnTo>
                <a:lnTo>
                  <a:pt x="1223772" y="371856"/>
                </a:lnTo>
                <a:lnTo>
                  <a:pt x="1223772" y="0"/>
                </a:lnTo>
                <a:close/>
              </a:path>
            </a:pathLst>
          </a:custGeom>
          <a:solidFill>
            <a:srgbClr val="FFFF00"/>
          </a:solidFill>
        </p:spPr>
        <p:txBody>
          <a:bodyPr wrap="square" lIns="0" tIns="0" rIns="0" bIns="0" rtlCol="0"/>
          <a:lstStyle/>
          <a:p>
            <a:endParaRPr/>
          </a:p>
        </p:txBody>
      </p:sp>
      <p:sp>
        <p:nvSpPr>
          <p:cNvPr id="19" name="object 19"/>
          <p:cNvSpPr txBox="1"/>
          <p:nvPr/>
        </p:nvSpPr>
        <p:spPr>
          <a:xfrm>
            <a:off x="1446911" y="4478528"/>
            <a:ext cx="2374900" cy="372110"/>
          </a:xfrm>
          <a:prstGeom prst="rect">
            <a:avLst/>
          </a:prstGeom>
          <a:solidFill>
            <a:srgbClr val="FFFF00"/>
          </a:solidFill>
        </p:spPr>
        <p:txBody>
          <a:bodyPr vert="horz" wrap="square" lIns="0" tIns="0" rIns="0" bIns="0" rtlCol="0">
            <a:spAutoFit/>
          </a:bodyPr>
          <a:lstStyle/>
          <a:p>
            <a:pPr>
              <a:lnSpc>
                <a:spcPts val="2780"/>
              </a:lnSpc>
            </a:pPr>
            <a:r>
              <a:rPr sz="2400" dirty="0">
                <a:latin typeface="Carlito"/>
                <a:cs typeface="Carlito"/>
              </a:rPr>
              <a:t>diagonal</a:t>
            </a:r>
            <a:r>
              <a:rPr sz="2400" spc="90" dirty="0">
                <a:latin typeface="Carlito"/>
                <a:cs typeface="Carlito"/>
              </a:rPr>
              <a:t> </a:t>
            </a:r>
            <a:r>
              <a:rPr sz="2400" spc="-10" dirty="0">
                <a:latin typeface="Carlito"/>
                <a:cs typeface="Carlito"/>
              </a:rPr>
              <a:t>elements</a:t>
            </a:r>
            <a:endParaRPr sz="2400">
              <a:latin typeface="Carlito"/>
              <a:cs typeface="Carlito"/>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153670">
              <a:lnSpc>
                <a:spcPts val="1810"/>
              </a:lnSpc>
            </a:pPr>
            <a:fld id="{81D60167-4931-47E6-BA6A-407CBD079E47}" type="slidenum">
              <a:rPr spc="-50" dirty="0"/>
              <a:t>8</a:t>
            </a:fld>
            <a:endParaRPr spc="-50" dirty="0"/>
          </a:p>
        </p:txBody>
      </p:sp>
      <p:sp>
        <p:nvSpPr>
          <p:cNvPr id="20" name="object 20"/>
          <p:cNvSpPr txBox="1"/>
          <p:nvPr/>
        </p:nvSpPr>
        <p:spPr>
          <a:xfrm>
            <a:off x="545998" y="4452950"/>
            <a:ext cx="11236325" cy="391795"/>
          </a:xfrm>
          <a:prstGeom prst="rect">
            <a:avLst/>
          </a:prstGeom>
        </p:spPr>
        <p:txBody>
          <a:bodyPr vert="horz" wrap="square" lIns="0" tIns="12700" rIns="0" bIns="0" rtlCol="0">
            <a:spAutoFit/>
          </a:bodyPr>
          <a:lstStyle/>
          <a:p>
            <a:pPr marL="354965" indent="-342265">
              <a:lnSpc>
                <a:spcPct val="100000"/>
              </a:lnSpc>
              <a:spcBef>
                <a:spcPts val="100"/>
              </a:spcBef>
              <a:buFont typeface="Arial"/>
              <a:buChar char="•"/>
              <a:tabLst>
                <a:tab pos="354965" algn="l"/>
                <a:tab pos="3275329" algn="l"/>
              </a:tabLst>
            </a:pPr>
            <a:r>
              <a:rPr sz="2400" spc="-25" dirty="0">
                <a:latin typeface="Carlito"/>
                <a:cs typeface="Carlito"/>
              </a:rPr>
              <a:t>The</a:t>
            </a:r>
            <a:r>
              <a:rPr sz="2400" dirty="0">
                <a:latin typeface="Carlito"/>
                <a:cs typeface="Carlito"/>
              </a:rPr>
              <a:t>	represent</a:t>
            </a:r>
            <a:r>
              <a:rPr sz="2400" spc="80" dirty="0">
                <a:latin typeface="Carlito"/>
                <a:cs typeface="Carlito"/>
              </a:rPr>
              <a:t> </a:t>
            </a:r>
            <a:r>
              <a:rPr sz="2400" dirty="0">
                <a:latin typeface="Carlito"/>
                <a:cs typeface="Carlito"/>
              </a:rPr>
              <a:t>the</a:t>
            </a:r>
            <a:r>
              <a:rPr sz="2400" spc="80" dirty="0">
                <a:latin typeface="Carlito"/>
                <a:cs typeface="Carlito"/>
              </a:rPr>
              <a:t> </a:t>
            </a:r>
            <a:r>
              <a:rPr sz="2400" dirty="0">
                <a:latin typeface="Carlito"/>
                <a:cs typeface="Carlito"/>
              </a:rPr>
              <a:t>number</a:t>
            </a:r>
            <a:r>
              <a:rPr sz="2400" spc="75" dirty="0">
                <a:latin typeface="Carlito"/>
                <a:cs typeface="Carlito"/>
              </a:rPr>
              <a:t> </a:t>
            </a:r>
            <a:r>
              <a:rPr sz="2400" dirty="0">
                <a:latin typeface="Carlito"/>
                <a:cs typeface="Carlito"/>
              </a:rPr>
              <a:t>of</a:t>
            </a:r>
            <a:r>
              <a:rPr sz="2400" spc="75" dirty="0">
                <a:latin typeface="Carlito"/>
                <a:cs typeface="Carlito"/>
              </a:rPr>
              <a:t> </a:t>
            </a:r>
            <a:r>
              <a:rPr sz="2400" dirty="0">
                <a:latin typeface="Carlito"/>
                <a:cs typeface="Carlito"/>
              </a:rPr>
              <a:t>points</a:t>
            </a:r>
            <a:r>
              <a:rPr sz="2400" spc="80" dirty="0">
                <a:latin typeface="Carlito"/>
                <a:cs typeface="Carlito"/>
              </a:rPr>
              <a:t> </a:t>
            </a:r>
            <a:r>
              <a:rPr sz="2400" dirty="0">
                <a:latin typeface="Carlito"/>
                <a:cs typeface="Carlito"/>
              </a:rPr>
              <a:t>for</a:t>
            </a:r>
            <a:r>
              <a:rPr sz="2400" spc="70" dirty="0">
                <a:latin typeface="Carlito"/>
                <a:cs typeface="Carlito"/>
              </a:rPr>
              <a:t> </a:t>
            </a:r>
            <a:r>
              <a:rPr sz="2400" dirty="0">
                <a:latin typeface="Carlito"/>
                <a:cs typeface="Carlito"/>
              </a:rPr>
              <a:t>which</a:t>
            </a:r>
            <a:r>
              <a:rPr sz="2400" spc="70" dirty="0">
                <a:latin typeface="Carlito"/>
                <a:cs typeface="Carlito"/>
              </a:rPr>
              <a:t> </a:t>
            </a:r>
            <a:r>
              <a:rPr sz="2400" dirty="0">
                <a:latin typeface="Carlito"/>
                <a:cs typeface="Carlito"/>
              </a:rPr>
              <a:t>the</a:t>
            </a:r>
            <a:r>
              <a:rPr sz="2400" spc="80" dirty="0">
                <a:latin typeface="Carlito"/>
                <a:cs typeface="Carlito"/>
              </a:rPr>
              <a:t> </a:t>
            </a:r>
            <a:r>
              <a:rPr sz="2400" dirty="0">
                <a:latin typeface="Carlito"/>
                <a:cs typeface="Carlito"/>
              </a:rPr>
              <a:t>predicted</a:t>
            </a:r>
            <a:r>
              <a:rPr sz="2400" spc="85" dirty="0">
                <a:latin typeface="Carlito"/>
                <a:cs typeface="Carlito"/>
              </a:rPr>
              <a:t> </a:t>
            </a:r>
            <a:r>
              <a:rPr sz="2400" dirty="0">
                <a:latin typeface="Carlito"/>
                <a:cs typeface="Carlito"/>
              </a:rPr>
              <a:t>label</a:t>
            </a:r>
            <a:r>
              <a:rPr sz="2400" spc="85" dirty="0">
                <a:latin typeface="Carlito"/>
                <a:cs typeface="Carlito"/>
              </a:rPr>
              <a:t> </a:t>
            </a:r>
            <a:r>
              <a:rPr sz="2400" spc="-25" dirty="0">
                <a:latin typeface="Carlito"/>
                <a:cs typeface="Carlito"/>
              </a:rPr>
              <a:t>is</a:t>
            </a:r>
            <a:endParaRPr sz="2400">
              <a:latin typeface="Carlito"/>
              <a:cs typeface="Carlito"/>
            </a:endParaRPr>
          </a:p>
        </p:txBody>
      </p:sp>
      <p:sp>
        <p:nvSpPr>
          <p:cNvPr id="21" name="object 21"/>
          <p:cNvSpPr txBox="1"/>
          <p:nvPr/>
        </p:nvSpPr>
        <p:spPr>
          <a:xfrm>
            <a:off x="4755515" y="4844288"/>
            <a:ext cx="2848610" cy="372110"/>
          </a:xfrm>
          <a:prstGeom prst="rect">
            <a:avLst/>
          </a:prstGeom>
          <a:solidFill>
            <a:srgbClr val="FFFF00"/>
          </a:solidFill>
        </p:spPr>
        <p:txBody>
          <a:bodyPr vert="horz" wrap="square" lIns="0" tIns="0" rIns="0" bIns="0" rtlCol="0">
            <a:spAutoFit/>
          </a:bodyPr>
          <a:lstStyle/>
          <a:p>
            <a:pPr marL="635">
              <a:lnSpc>
                <a:spcPts val="2785"/>
              </a:lnSpc>
            </a:pPr>
            <a:r>
              <a:rPr sz="2400" spc="-25" dirty="0">
                <a:latin typeface="Carlito"/>
                <a:cs typeface="Carlito"/>
              </a:rPr>
              <a:t>off-</a:t>
            </a:r>
            <a:r>
              <a:rPr sz="2400" dirty="0">
                <a:latin typeface="Carlito"/>
                <a:cs typeface="Carlito"/>
              </a:rPr>
              <a:t>diagonal</a:t>
            </a:r>
            <a:r>
              <a:rPr sz="2400" spc="265" dirty="0">
                <a:latin typeface="Carlito"/>
                <a:cs typeface="Carlito"/>
              </a:rPr>
              <a:t> </a:t>
            </a:r>
            <a:r>
              <a:rPr sz="2400" spc="-10" dirty="0">
                <a:latin typeface="Carlito"/>
                <a:cs typeface="Carlito"/>
              </a:rPr>
              <a:t>elements</a:t>
            </a:r>
            <a:endParaRPr sz="2400">
              <a:latin typeface="Carlito"/>
              <a:cs typeface="Carlito"/>
            </a:endParaRPr>
          </a:p>
        </p:txBody>
      </p:sp>
      <p:sp>
        <p:nvSpPr>
          <p:cNvPr id="22" name="object 22"/>
          <p:cNvSpPr txBox="1"/>
          <p:nvPr/>
        </p:nvSpPr>
        <p:spPr>
          <a:xfrm>
            <a:off x="888898" y="4819269"/>
            <a:ext cx="9043670" cy="391160"/>
          </a:xfrm>
          <a:prstGeom prst="rect">
            <a:avLst/>
          </a:prstGeom>
        </p:spPr>
        <p:txBody>
          <a:bodyPr vert="horz" wrap="square" lIns="0" tIns="12700" rIns="0" bIns="0" rtlCol="0">
            <a:spAutoFit/>
          </a:bodyPr>
          <a:lstStyle/>
          <a:p>
            <a:pPr marL="12700">
              <a:lnSpc>
                <a:spcPct val="100000"/>
              </a:lnSpc>
              <a:spcBef>
                <a:spcPts val="100"/>
              </a:spcBef>
              <a:tabLst>
                <a:tab pos="6715759" algn="l"/>
              </a:tabLst>
            </a:pPr>
            <a:r>
              <a:rPr sz="2400" dirty="0">
                <a:latin typeface="Carlito"/>
                <a:cs typeface="Carlito"/>
              </a:rPr>
              <a:t>equal</a:t>
            </a:r>
            <a:r>
              <a:rPr sz="2400" spc="235" dirty="0">
                <a:latin typeface="Carlito"/>
                <a:cs typeface="Carlito"/>
              </a:rPr>
              <a:t> </a:t>
            </a:r>
            <a:r>
              <a:rPr sz="2400" dirty="0">
                <a:latin typeface="Carlito"/>
                <a:cs typeface="Carlito"/>
              </a:rPr>
              <a:t>to</a:t>
            </a:r>
            <a:r>
              <a:rPr sz="2400" spc="225" dirty="0">
                <a:latin typeface="Carlito"/>
                <a:cs typeface="Carlito"/>
              </a:rPr>
              <a:t> </a:t>
            </a:r>
            <a:r>
              <a:rPr sz="2400" dirty="0">
                <a:latin typeface="Carlito"/>
                <a:cs typeface="Carlito"/>
              </a:rPr>
              <a:t>the</a:t>
            </a:r>
            <a:r>
              <a:rPr sz="2400" spc="240" dirty="0">
                <a:latin typeface="Carlito"/>
                <a:cs typeface="Carlito"/>
              </a:rPr>
              <a:t> </a:t>
            </a:r>
            <a:r>
              <a:rPr sz="2400" dirty="0">
                <a:latin typeface="Carlito"/>
                <a:cs typeface="Carlito"/>
              </a:rPr>
              <a:t>true</a:t>
            </a:r>
            <a:r>
              <a:rPr sz="2400" spc="229" dirty="0">
                <a:latin typeface="Carlito"/>
                <a:cs typeface="Carlito"/>
              </a:rPr>
              <a:t> </a:t>
            </a:r>
            <a:r>
              <a:rPr sz="2400" dirty="0">
                <a:latin typeface="Carlito"/>
                <a:cs typeface="Carlito"/>
              </a:rPr>
              <a:t>label,</a:t>
            </a:r>
            <a:r>
              <a:rPr sz="2400" spc="225" dirty="0">
                <a:latin typeface="Carlito"/>
                <a:cs typeface="Carlito"/>
              </a:rPr>
              <a:t> </a:t>
            </a:r>
            <a:r>
              <a:rPr sz="2400" spc="-10" dirty="0">
                <a:latin typeface="Carlito"/>
                <a:cs typeface="Carlito"/>
              </a:rPr>
              <a:t>while</a:t>
            </a:r>
            <a:r>
              <a:rPr sz="2400" dirty="0">
                <a:latin typeface="Carlito"/>
                <a:cs typeface="Carlito"/>
              </a:rPr>
              <a:t>	are</a:t>
            </a:r>
            <a:r>
              <a:rPr sz="2400" spc="229" dirty="0">
                <a:latin typeface="Carlito"/>
                <a:cs typeface="Carlito"/>
              </a:rPr>
              <a:t> </a:t>
            </a:r>
            <a:r>
              <a:rPr sz="2400" dirty="0">
                <a:latin typeface="Carlito"/>
                <a:cs typeface="Carlito"/>
              </a:rPr>
              <a:t>those</a:t>
            </a:r>
            <a:r>
              <a:rPr sz="2400" spc="240" dirty="0">
                <a:latin typeface="Carlito"/>
                <a:cs typeface="Carlito"/>
              </a:rPr>
              <a:t> </a:t>
            </a:r>
            <a:r>
              <a:rPr sz="2400" dirty="0">
                <a:latin typeface="Carlito"/>
                <a:cs typeface="Carlito"/>
              </a:rPr>
              <a:t>that</a:t>
            </a:r>
            <a:r>
              <a:rPr sz="2400" spc="220" dirty="0">
                <a:latin typeface="Carlito"/>
                <a:cs typeface="Carlito"/>
              </a:rPr>
              <a:t> </a:t>
            </a:r>
            <a:r>
              <a:rPr sz="2400" spc="-25" dirty="0">
                <a:latin typeface="Carlito"/>
                <a:cs typeface="Carlito"/>
              </a:rPr>
              <a:t>are</a:t>
            </a:r>
            <a:endParaRPr sz="2400">
              <a:latin typeface="Carlito"/>
              <a:cs typeface="Carlito"/>
            </a:endParaRPr>
          </a:p>
        </p:txBody>
      </p:sp>
      <p:sp>
        <p:nvSpPr>
          <p:cNvPr id="23" name="object 23"/>
          <p:cNvSpPr txBox="1"/>
          <p:nvPr/>
        </p:nvSpPr>
        <p:spPr>
          <a:xfrm>
            <a:off x="10023982" y="4844288"/>
            <a:ext cx="1355725" cy="372110"/>
          </a:xfrm>
          <a:prstGeom prst="rect">
            <a:avLst/>
          </a:prstGeom>
          <a:solidFill>
            <a:srgbClr val="FFFF00"/>
          </a:solidFill>
        </p:spPr>
        <p:txBody>
          <a:bodyPr vert="horz" wrap="square" lIns="0" tIns="0" rIns="0" bIns="0" rtlCol="0">
            <a:spAutoFit/>
          </a:bodyPr>
          <a:lstStyle/>
          <a:p>
            <a:pPr marL="635">
              <a:lnSpc>
                <a:spcPts val="2785"/>
              </a:lnSpc>
            </a:pPr>
            <a:r>
              <a:rPr sz="2400" spc="-10" dirty="0">
                <a:latin typeface="Carlito"/>
                <a:cs typeface="Carlito"/>
              </a:rPr>
              <a:t>mislabeled</a:t>
            </a:r>
            <a:endParaRPr sz="2400">
              <a:latin typeface="Carlito"/>
              <a:cs typeface="Carlito"/>
            </a:endParaRPr>
          </a:p>
        </p:txBody>
      </p:sp>
      <p:sp>
        <p:nvSpPr>
          <p:cNvPr id="24" name="object 24"/>
          <p:cNvSpPr txBox="1"/>
          <p:nvPr/>
        </p:nvSpPr>
        <p:spPr>
          <a:xfrm>
            <a:off x="11459082" y="4819269"/>
            <a:ext cx="32067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Carlito"/>
                <a:cs typeface="Carlito"/>
              </a:rPr>
              <a:t>by</a:t>
            </a:r>
            <a:endParaRPr sz="2400">
              <a:latin typeface="Carlito"/>
              <a:cs typeface="Carlito"/>
            </a:endParaRPr>
          </a:p>
        </p:txBody>
      </p:sp>
      <p:sp>
        <p:nvSpPr>
          <p:cNvPr id="25" name="object 25"/>
          <p:cNvSpPr txBox="1"/>
          <p:nvPr/>
        </p:nvSpPr>
        <p:spPr>
          <a:xfrm>
            <a:off x="545998" y="5185028"/>
            <a:ext cx="11231880" cy="1123315"/>
          </a:xfrm>
          <a:prstGeom prst="rect">
            <a:avLst/>
          </a:prstGeom>
        </p:spPr>
        <p:txBody>
          <a:bodyPr vert="horz" wrap="square" lIns="0" tIns="12700" rIns="0" bIns="0" rtlCol="0">
            <a:spAutoFit/>
          </a:bodyPr>
          <a:lstStyle/>
          <a:p>
            <a:pPr marL="355600">
              <a:lnSpc>
                <a:spcPct val="100000"/>
              </a:lnSpc>
              <a:spcBef>
                <a:spcPts val="100"/>
              </a:spcBef>
            </a:pPr>
            <a:r>
              <a:rPr sz="2400" dirty="0">
                <a:latin typeface="Carlito"/>
                <a:cs typeface="Carlito"/>
              </a:rPr>
              <a:t>the</a:t>
            </a:r>
            <a:r>
              <a:rPr sz="2400" spc="-35" dirty="0">
                <a:latin typeface="Carlito"/>
                <a:cs typeface="Carlito"/>
              </a:rPr>
              <a:t> </a:t>
            </a:r>
            <a:r>
              <a:rPr sz="2400" spc="-10" dirty="0">
                <a:latin typeface="Carlito"/>
                <a:cs typeface="Carlito"/>
              </a:rPr>
              <a:t>classifier.</a:t>
            </a:r>
            <a:endParaRPr sz="2400">
              <a:latin typeface="Carlito"/>
              <a:cs typeface="Carlito"/>
            </a:endParaRPr>
          </a:p>
          <a:p>
            <a:pPr marL="355600" marR="5080" indent="-342900">
              <a:lnSpc>
                <a:spcPct val="100000"/>
              </a:lnSpc>
              <a:buFont typeface="Arial"/>
              <a:buChar char="•"/>
              <a:tabLst>
                <a:tab pos="355600" algn="l"/>
                <a:tab pos="946785" algn="l"/>
                <a:tab pos="1871345" algn="l"/>
                <a:tab pos="2417445" algn="l"/>
                <a:tab pos="3601720" algn="l"/>
                <a:tab pos="4512945" algn="l"/>
                <a:tab pos="4898390" algn="l"/>
                <a:tab pos="5444490" algn="l"/>
                <a:tab pos="6782434" algn="l"/>
                <a:tab pos="7710805" algn="l"/>
                <a:tab pos="8255000" algn="l"/>
                <a:tab pos="9203055" algn="l"/>
                <a:tab pos="10538460" algn="l"/>
              </a:tabLst>
            </a:pPr>
            <a:r>
              <a:rPr sz="2400" spc="-25" dirty="0">
                <a:latin typeface="Carlito"/>
                <a:cs typeface="Carlito"/>
              </a:rPr>
              <a:t>The</a:t>
            </a:r>
            <a:r>
              <a:rPr sz="2400" dirty="0">
                <a:latin typeface="Carlito"/>
                <a:cs typeface="Carlito"/>
              </a:rPr>
              <a:t>	</a:t>
            </a:r>
            <a:r>
              <a:rPr sz="2400" spc="-10" dirty="0">
                <a:latin typeface="Carlito"/>
                <a:cs typeface="Carlito"/>
              </a:rPr>
              <a:t>higher</a:t>
            </a:r>
            <a:r>
              <a:rPr sz="2400" dirty="0">
                <a:latin typeface="Carlito"/>
                <a:cs typeface="Carlito"/>
              </a:rPr>
              <a:t>	</a:t>
            </a:r>
            <a:r>
              <a:rPr sz="2400" spc="-25" dirty="0">
                <a:latin typeface="Carlito"/>
                <a:cs typeface="Carlito"/>
              </a:rPr>
              <a:t>the</a:t>
            </a:r>
            <a:r>
              <a:rPr sz="2400" dirty="0">
                <a:latin typeface="Carlito"/>
                <a:cs typeface="Carlito"/>
              </a:rPr>
              <a:t>	</a:t>
            </a:r>
            <a:r>
              <a:rPr sz="2400" spc="-10" dirty="0">
                <a:latin typeface="Carlito"/>
                <a:cs typeface="Carlito"/>
              </a:rPr>
              <a:t>diagonal</a:t>
            </a:r>
            <a:r>
              <a:rPr sz="2400" dirty="0">
                <a:latin typeface="Carlito"/>
                <a:cs typeface="Carlito"/>
              </a:rPr>
              <a:t>	</a:t>
            </a:r>
            <a:r>
              <a:rPr sz="2400" spc="-10" dirty="0">
                <a:latin typeface="Carlito"/>
                <a:cs typeface="Carlito"/>
              </a:rPr>
              <a:t>values</a:t>
            </a:r>
            <a:r>
              <a:rPr sz="2400" dirty="0">
                <a:latin typeface="Carlito"/>
                <a:cs typeface="Carlito"/>
              </a:rPr>
              <a:t>	</a:t>
            </a:r>
            <a:r>
              <a:rPr sz="2400" spc="-25" dirty="0">
                <a:latin typeface="Carlito"/>
                <a:cs typeface="Carlito"/>
              </a:rPr>
              <a:t>of</a:t>
            </a:r>
            <a:r>
              <a:rPr sz="2400" dirty="0">
                <a:latin typeface="Carlito"/>
                <a:cs typeface="Carlito"/>
              </a:rPr>
              <a:t>	</a:t>
            </a:r>
            <a:r>
              <a:rPr sz="2400" spc="-25" dirty="0">
                <a:latin typeface="Carlito"/>
                <a:cs typeface="Carlito"/>
              </a:rPr>
              <a:t>the</a:t>
            </a:r>
            <a:r>
              <a:rPr sz="2400" dirty="0">
                <a:latin typeface="Carlito"/>
                <a:cs typeface="Carlito"/>
              </a:rPr>
              <a:t>	</a:t>
            </a:r>
            <a:r>
              <a:rPr sz="2400" spc="-10" dirty="0">
                <a:latin typeface="Carlito"/>
                <a:cs typeface="Carlito"/>
              </a:rPr>
              <a:t>confusion</a:t>
            </a:r>
            <a:r>
              <a:rPr sz="2400" dirty="0">
                <a:latin typeface="Carlito"/>
                <a:cs typeface="Carlito"/>
              </a:rPr>
              <a:t>	</a:t>
            </a:r>
            <a:r>
              <a:rPr sz="2400" spc="-10" dirty="0">
                <a:latin typeface="Carlito"/>
                <a:cs typeface="Carlito"/>
              </a:rPr>
              <a:t>matrix</a:t>
            </a:r>
            <a:r>
              <a:rPr sz="2400" dirty="0">
                <a:latin typeface="Carlito"/>
                <a:cs typeface="Carlito"/>
              </a:rPr>
              <a:t>	</a:t>
            </a:r>
            <a:r>
              <a:rPr sz="2400" spc="-25" dirty="0">
                <a:latin typeface="Carlito"/>
                <a:cs typeface="Carlito"/>
              </a:rPr>
              <a:t>the</a:t>
            </a:r>
            <a:r>
              <a:rPr sz="2400" dirty="0">
                <a:latin typeface="Carlito"/>
                <a:cs typeface="Carlito"/>
              </a:rPr>
              <a:t>	</a:t>
            </a:r>
            <a:r>
              <a:rPr sz="2400" spc="-10" dirty="0">
                <a:latin typeface="Carlito"/>
                <a:cs typeface="Carlito"/>
              </a:rPr>
              <a:t>better,</a:t>
            </a:r>
            <a:r>
              <a:rPr sz="2400" dirty="0">
                <a:latin typeface="Carlito"/>
                <a:cs typeface="Carlito"/>
              </a:rPr>
              <a:t>	</a:t>
            </a:r>
            <a:r>
              <a:rPr sz="2400" spc="-10" dirty="0">
                <a:latin typeface="Carlito"/>
                <a:cs typeface="Carlito"/>
              </a:rPr>
              <a:t>indicating</a:t>
            </a:r>
            <a:r>
              <a:rPr sz="2400" dirty="0">
                <a:latin typeface="Carlito"/>
                <a:cs typeface="Carlito"/>
              </a:rPr>
              <a:t>	</a:t>
            </a:r>
            <a:r>
              <a:rPr sz="2400" spc="-30" dirty="0">
                <a:latin typeface="Carlito"/>
                <a:cs typeface="Carlito"/>
              </a:rPr>
              <a:t>many </a:t>
            </a:r>
            <a:r>
              <a:rPr sz="2400" dirty="0">
                <a:latin typeface="Carlito"/>
                <a:cs typeface="Carlito"/>
              </a:rPr>
              <a:t>correct</a:t>
            </a:r>
            <a:r>
              <a:rPr sz="2400" spc="-95" dirty="0">
                <a:latin typeface="Carlito"/>
                <a:cs typeface="Carlito"/>
              </a:rPr>
              <a:t> </a:t>
            </a:r>
            <a:r>
              <a:rPr sz="2400" spc="-10" dirty="0">
                <a:latin typeface="Carlito"/>
                <a:cs typeface="Carlito"/>
              </a:rPr>
              <a:t>predictions.</a:t>
            </a:r>
            <a:endParaRPr sz="24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200" y="202438"/>
            <a:ext cx="11305540" cy="513715"/>
          </a:xfrm>
          <a:prstGeom prst="rect">
            <a:avLst/>
          </a:prstGeom>
        </p:spPr>
        <p:txBody>
          <a:bodyPr vert="horz" wrap="square" lIns="0" tIns="12700" rIns="0" bIns="0" rtlCol="0">
            <a:spAutoFit/>
          </a:bodyPr>
          <a:lstStyle/>
          <a:p>
            <a:pPr marL="12700">
              <a:lnSpc>
                <a:spcPct val="100000"/>
              </a:lnSpc>
              <a:spcBef>
                <a:spcPts val="100"/>
              </a:spcBef>
            </a:pPr>
            <a:r>
              <a:rPr b="1" dirty="0">
                <a:latin typeface="Georgia"/>
                <a:cs typeface="Georgia"/>
              </a:rPr>
              <a:t>Four</a:t>
            </a:r>
            <a:r>
              <a:rPr b="1" spc="-50" dirty="0">
                <a:latin typeface="Georgia"/>
                <a:cs typeface="Georgia"/>
              </a:rPr>
              <a:t> </a:t>
            </a:r>
            <a:r>
              <a:rPr b="1" spc="-10" dirty="0">
                <a:latin typeface="Georgia"/>
                <a:cs typeface="Georgia"/>
              </a:rPr>
              <a:t>classification </a:t>
            </a:r>
            <a:r>
              <a:rPr b="1" dirty="0">
                <a:latin typeface="Georgia"/>
                <a:cs typeface="Georgia"/>
              </a:rPr>
              <a:t>metrics</a:t>
            </a:r>
            <a:r>
              <a:rPr b="1" spc="-55" dirty="0">
                <a:latin typeface="Georgia"/>
                <a:cs typeface="Georgia"/>
              </a:rPr>
              <a:t> </a:t>
            </a:r>
            <a:r>
              <a:rPr b="1" dirty="0">
                <a:latin typeface="Georgia"/>
                <a:cs typeface="Georgia"/>
              </a:rPr>
              <a:t>from</a:t>
            </a:r>
            <a:r>
              <a:rPr b="1" spc="-35" dirty="0">
                <a:latin typeface="Georgia"/>
                <a:cs typeface="Georgia"/>
              </a:rPr>
              <a:t> </a:t>
            </a:r>
            <a:r>
              <a:rPr b="1" dirty="0">
                <a:latin typeface="Georgia"/>
                <a:cs typeface="Georgia"/>
              </a:rPr>
              <a:t>the</a:t>
            </a:r>
            <a:r>
              <a:rPr b="1" spc="-30" dirty="0">
                <a:latin typeface="Georgia"/>
                <a:cs typeface="Georgia"/>
              </a:rPr>
              <a:t> </a:t>
            </a:r>
            <a:r>
              <a:rPr b="1" dirty="0">
                <a:latin typeface="Georgia"/>
                <a:cs typeface="Georgia"/>
              </a:rPr>
              <a:t>Confusion</a:t>
            </a:r>
            <a:r>
              <a:rPr b="1" spc="-45" dirty="0">
                <a:latin typeface="Georgia"/>
                <a:cs typeface="Georgia"/>
              </a:rPr>
              <a:t> </a:t>
            </a:r>
            <a:r>
              <a:rPr b="1" spc="-10" dirty="0">
                <a:latin typeface="Georgia"/>
                <a:cs typeface="Georgia"/>
              </a:rPr>
              <a:t>Matrix</a:t>
            </a:r>
          </a:p>
        </p:txBody>
      </p:sp>
      <p:pic>
        <p:nvPicPr>
          <p:cNvPr id="3" name="object 3"/>
          <p:cNvPicPr/>
          <p:nvPr/>
        </p:nvPicPr>
        <p:blipFill>
          <a:blip r:embed="rId2" cstate="print"/>
          <a:stretch>
            <a:fillRect/>
          </a:stretch>
        </p:blipFill>
        <p:spPr>
          <a:xfrm>
            <a:off x="1012294" y="2314864"/>
            <a:ext cx="5221705" cy="1190336"/>
          </a:xfrm>
          <a:prstGeom prst="rect">
            <a:avLst/>
          </a:prstGeom>
        </p:spPr>
      </p:pic>
      <p:sp>
        <p:nvSpPr>
          <p:cNvPr id="4" name="object 4"/>
          <p:cNvSpPr txBox="1"/>
          <p:nvPr/>
        </p:nvSpPr>
        <p:spPr>
          <a:xfrm>
            <a:off x="574954" y="728548"/>
            <a:ext cx="10355580" cy="879475"/>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5600" algn="l"/>
              </a:tabLst>
            </a:pPr>
            <a:r>
              <a:rPr sz="2800" dirty="0">
                <a:latin typeface="Carlito"/>
                <a:cs typeface="Carlito"/>
              </a:rPr>
              <a:t>It</a:t>
            </a:r>
            <a:r>
              <a:rPr sz="2800" spc="-55" dirty="0">
                <a:latin typeface="Carlito"/>
                <a:cs typeface="Carlito"/>
              </a:rPr>
              <a:t> </a:t>
            </a:r>
            <a:r>
              <a:rPr sz="2800" dirty="0">
                <a:latin typeface="Carlito"/>
                <a:cs typeface="Carlito"/>
              </a:rPr>
              <a:t>can</a:t>
            </a:r>
            <a:r>
              <a:rPr sz="2800" spc="-55" dirty="0">
                <a:latin typeface="Carlito"/>
                <a:cs typeface="Carlito"/>
              </a:rPr>
              <a:t> </a:t>
            </a:r>
            <a:r>
              <a:rPr sz="2800" dirty="0">
                <a:latin typeface="Carlito"/>
                <a:cs typeface="Carlito"/>
              </a:rPr>
              <a:t>also</a:t>
            </a:r>
            <a:r>
              <a:rPr sz="2800" spc="-50" dirty="0">
                <a:latin typeface="Carlito"/>
                <a:cs typeface="Carlito"/>
              </a:rPr>
              <a:t> </a:t>
            </a:r>
            <a:r>
              <a:rPr sz="2800" dirty="0">
                <a:latin typeface="Carlito"/>
                <a:cs typeface="Carlito"/>
              </a:rPr>
              <a:t>be</a:t>
            </a:r>
            <a:r>
              <a:rPr sz="2800" spc="-45" dirty="0">
                <a:latin typeface="Carlito"/>
                <a:cs typeface="Carlito"/>
              </a:rPr>
              <a:t> </a:t>
            </a:r>
            <a:r>
              <a:rPr sz="2800" dirty="0">
                <a:latin typeface="Carlito"/>
                <a:cs typeface="Carlito"/>
              </a:rPr>
              <a:t>calculated</a:t>
            </a:r>
            <a:r>
              <a:rPr sz="2800" spc="-50" dirty="0">
                <a:latin typeface="Carlito"/>
                <a:cs typeface="Carlito"/>
              </a:rPr>
              <a:t> </a:t>
            </a:r>
            <a:r>
              <a:rPr sz="2800" dirty="0">
                <a:latin typeface="Carlito"/>
                <a:cs typeface="Carlito"/>
              </a:rPr>
              <a:t>in</a:t>
            </a:r>
            <a:r>
              <a:rPr sz="2800" spc="-45" dirty="0">
                <a:latin typeface="Carlito"/>
                <a:cs typeface="Carlito"/>
              </a:rPr>
              <a:t> </a:t>
            </a:r>
            <a:r>
              <a:rPr sz="2800" dirty="0">
                <a:latin typeface="Carlito"/>
                <a:cs typeface="Carlito"/>
              </a:rPr>
              <a:t>terms</a:t>
            </a:r>
            <a:r>
              <a:rPr sz="2800" spc="-40" dirty="0">
                <a:latin typeface="Carlito"/>
                <a:cs typeface="Carlito"/>
              </a:rPr>
              <a:t> </a:t>
            </a:r>
            <a:r>
              <a:rPr sz="2800" dirty="0">
                <a:latin typeface="Carlito"/>
                <a:cs typeface="Carlito"/>
              </a:rPr>
              <a:t>of</a:t>
            </a:r>
            <a:r>
              <a:rPr sz="2800" spc="-50" dirty="0">
                <a:latin typeface="Carlito"/>
                <a:cs typeface="Carlito"/>
              </a:rPr>
              <a:t> </a:t>
            </a:r>
            <a:r>
              <a:rPr sz="2800" dirty="0">
                <a:latin typeface="Carlito"/>
                <a:cs typeface="Carlito"/>
              </a:rPr>
              <a:t>positives</a:t>
            </a:r>
            <a:r>
              <a:rPr sz="2800" spc="-35" dirty="0">
                <a:latin typeface="Carlito"/>
                <a:cs typeface="Carlito"/>
              </a:rPr>
              <a:t> </a:t>
            </a:r>
            <a:r>
              <a:rPr sz="2800" dirty="0">
                <a:latin typeface="Carlito"/>
                <a:cs typeface="Carlito"/>
              </a:rPr>
              <a:t>and</a:t>
            </a:r>
            <a:r>
              <a:rPr sz="2800" spc="-35" dirty="0">
                <a:latin typeface="Carlito"/>
                <a:cs typeface="Carlito"/>
              </a:rPr>
              <a:t> </a:t>
            </a:r>
            <a:r>
              <a:rPr sz="2800" spc="-10" dirty="0">
                <a:latin typeface="Carlito"/>
                <a:cs typeface="Carlito"/>
              </a:rPr>
              <a:t>negatives</a:t>
            </a:r>
            <a:r>
              <a:rPr sz="2800" spc="-60" dirty="0">
                <a:latin typeface="Carlito"/>
                <a:cs typeface="Carlito"/>
              </a:rPr>
              <a:t> </a:t>
            </a:r>
            <a:r>
              <a:rPr sz="2800" dirty="0">
                <a:latin typeface="Carlito"/>
                <a:cs typeface="Carlito"/>
              </a:rPr>
              <a:t>for</a:t>
            </a:r>
            <a:r>
              <a:rPr sz="2800" spc="-50" dirty="0">
                <a:latin typeface="Carlito"/>
                <a:cs typeface="Carlito"/>
              </a:rPr>
              <a:t> </a:t>
            </a:r>
            <a:r>
              <a:rPr sz="2800" spc="-10" dirty="0">
                <a:latin typeface="Carlito"/>
                <a:cs typeface="Carlito"/>
              </a:rPr>
              <a:t>binary classification:</a:t>
            </a:r>
            <a:endParaRPr sz="2800">
              <a:latin typeface="Carlito"/>
              <a:cs typeface="Carlito"/>
            </a:endParaRPr>
          </a:p>
        </p:txBody>
      </p:sp>
      <p:sp>
        <p:nvSpPr>
          <p:cNvPr id="5" name="object 5"/>
          <p:cNvSpPr txBox="1"/>
          <p:nvPr/>
        </p:nvSpPr>
        <p:spPr>
          <a:xfrm>
            <a:off x="574954" y="4570603"/>
            <a:ext cx="10881360" cy="1305560"/>
          </a:xfrm>
          <a:prstGeom prst="rect">
            <a:avLst/>
          </a:prstGeom>
        </p:spPr>
        <p:txBody>
          <a:bodyPr vert="horz" wrap="square" lIns="0" tIns="12065" rIns="0" bIns="0" rtlCol="0">
            <a:spAutoFit/>
          </a:bodyPr>
          <a:lstStyle/>
          <a:p>
            <a:pPr marL="354965" indent="-342265">
              <a:lnSpc>
                <a:spcPct val="100000"/>
              </a:lnSpc>
              <a:spcBef>
                <a:spcPts val="95"/>
              </a:spcBef>
              <a:buFont typeface="Arial"/>
              <a:buChar char="•"/>
              <a:tabLst>
                <a:tab pos="354965" algn="l"/>
              </a:tabLst>
            </a:pPr>
            <a:r>
              <a:rPr sz="2800" dirty="0">
                <a:latin typeface="Carlito"/>
                <a:cs typeface="Carlito"/>
              </a:rPr>
              <a:t>It</a:t>
            </a:r>
            <a:r>
              <a:rPr sz="2800" spc="-75" dirty="0">
                <a:latin typeface="Carlito"/>
                <a:cs typeface="Carlito"/>
              </a:rPr>
              <a:t> </a:t>
            </a:r>
            <a:r>
              <a:rPr sz="2800" dirty="0">
                <a:latin typeface="Carlito"/>
                <a:cs typeface="Carlito"/>
              </a:rPr>
              <a:t>doesn’t</a:t>
            </a:r>
            <a:r>
              <a:rPr sz="2800" spc="-50" dirty="0">
                <a:latin typeface="Carlito"/>
                <a:cs typeface="Carlito"/>
              </a:rPr>
              <a:t> </a:t>
            </a:r>
            <a:r>
              <a:rPr sz="2800" dirty="0">
                <a:latin typeface="Carlito"/>
                <a:cs typeface="Carlito"/>
              </a:rPr>
              <a:t>grant</a:t>
            </a:r>
            <a:r>
              <a:rPr sz="2800" spc="-60" dirty="0">
                <a:latin typeface="Carlito"/>
                <a:cs typeface="Carlito"/>
              </a:rPr>
              <a:t> </a:t>
            </a:r>
            <a:r>
              <a:rPr sz="2800" dirty="0">
                <a:latin typeface="Carlito"/>
                <a:cs typeface="Carlito"/>
              </a:rPr>
              <a:t>us</a:t>
            </a:r>
            <a:r>
              <a:rPr sz="2800" spc="-65" dirty="0">
                <a:latin typeface="Carlito"/>
                <a:cs typeface="Carlito"/>
              </a:rPr>
              <a:t> </a:t>
            </a:r>
            <a:r>
              <a:rPr sz="2800" dirty="0">
                <a:latin typeface="Carlito"/>
                <a:cs typeface="Carlito"/>
              </a:rPr>
              <a:t>much</a:t>
            </a:r>
            <a:r>
              <a:rPr sz="2800" spc="-45" dirty="0">
                <a:latin typeface="Carlito"/>
                <a:cs typeface="Carlito"/>
              </a:rPr>
              <a:t> </a:t>
            </a:r>
            <a:r>
              <a:rPr sz="2800" spc="-20" dirty="0">
                <a:latin typeface="Carlito"/>
                <a:cs typeface="Carlito"/>
              </a:rPr>
              <a:t>information</a:t>
            </a:r>
            <a:r>
              <a:rPr sz="2800" spc="-70" dirty="0">
                <a:latin typeface="Carlito"/>
                <a:cs typeface="Carlito"/>
              </a:rPr>
              <a:t> </a:t>
            </a:r>
            <a:r>
              <a:rPr sz="2800" spc="-10" dirty="0">
                <a:latin typeface="Carlito"/>
                <a:cs typeface="Carlito"/>
              </a:rPr>
              <a:t>regarding</a:t>
            </a:r>
            <a:r>
              <a:rPr sz="2800" spc="-70" dirty="0">
                <a:latin typeface="Carlito"/>
                <a:cs typeface="Carlito"/>
              </a:rPr>
              <a:t> </a:t>
            </a:r>
            <a:r>
              <a:rPr sz="2800" dirty="0">
                <a:latin typeface="Carlito"/>
                <a:cs typeface="Carlito"/>
              </a:rPr>
              <a:t>the</a:t>
            </a:r>
            <a:r>
              <a:rPr sz="2800" spc="-60" dirty="0">
                <a:latin typeface="Carlito"/>
                <a:cs typeface="Carlito"/>
              </a:rPr>
              <a:t> </a:t>
            </a:r>
            <a:r>
              <a:rPr sz="2800" dirty="0">
                <a:latin typeface="Carlito"/>
                <a:cs typeface="Carlito"/>
              </a:rPr>
              <a:t>distribution</a:t>
            </a:r>
            <a:r>
              <a:rPr sz="2800" spc="-15" dirty="0">
                <a:latin typeface="Carlito"/>
                <a:cs typeface="Carlito"/>
              </a:rPr>
              <a:t> </a:t>
            </a:r>
            <a:r>
              <a:rPr sz="2800" dirty="0">
                <a:latin typeface="Carlito"/>
                <a:cs typeface="Carlito"/>
              </a:rPr>
              <a:t>of</a:t>
            </a:r>
            <a:r>
              <a:rPr sz="2800" spc="-75" dirty="0">
                <a:latin typeface="Carlito"/>
                <a:cs typeface="Carlito"/>
              </a:rPr>
              <a:t> </a:t>
            </a:r>
            <a:r>
              <a:rPr sz="2800" spc="-10" dirty="0">
                <a:latin typeface="Carlito"/>
                <a:cs typeface="Carlito"/>
              </a:rPr>
              <a:t>false</a:t>
            </a:r>
            <a:endParaRPr sz="2800">
              <a:latin typeface="Carlito"/>
              <a:cs typeface="Carlito"/>
            </a:endParaRPr>
          </a:p>
          <a:p>
            <a:pPr marL="355600">
              <a:lnSpc>
                <a:spcPct val="100000"/>
              </a:lnSpc>
            </a:pPr>
            <a:r>
              <a:rPr sz="2800" dirty="0">
                <a:latin typeface="Carlito"/>
                <a:cs typeface="Carlito"/>
              </a:rPr>
              <a:t>positives</a:t>
            </a:r>
            <a:r>
              <a:rPr sz="2800" spc="-65" dirty="0">
                <a:latin typeface="Carlito"/>
                <a:cs typeface="Carlito"/>
              </a:rPr>
              <a:t> </a:t>
            </a:r>
            <a:r>
              <a:rPr sz="2800" dirty="0">
                <a:latin typeface="Carlito"/>
                <a:cs typeface="Carlito"/>
              </a:rPr>
              <a:t>and</a:t>
            </a:r>
            <a:r>
              <a:rPr sz="2800" spc="-60" dirty="0">
                <a:latin typeface="Carlito"/>
                <a:cs typeface="Carlito"/>
              </a:rPr>
              <a:t> </a:t>
            </a:r>
            <a:r>
              <a:rPr sz="2800" dirty="0">
                <a:latin typeface="Carlito"/>
                <a:cs typeface="Carlito"/>
              </a:rPr>
              <a:t>false</a:t>
            </a:r>
            <a:r>
              <a:rPr sz="2800" spc="-80" dirty="0">
                <a:latin typeface="Carlito"/>
                <a:cs typeface="Carlito"/>
              </a:rPr>
              <a:t> </a:t>
            </a:r>
            <a:r>
              <a:rPr sz="2800" spc="-10" dirty="0">
                <a:latin typeface="Carlito"/>
                <a:cs typeface="Carlito"/>
              </a:rPr>
              <a:t>negatives.</a:t>
            </a:r>
            <a:endParaRPr sz="2800">
              <a:latin typeface="Carlito"/>
              <a:cs typeface="Carlito"/>
            </a:endParaRPr>
          </a:p>
          <a:p>
            <a:pPr marL="354965" indent="-342265">
              <a:lnSpc>
                <a:spcPct val="100000"/>
              </a:lnSpc>
              <a:buFont typeface="Arial"/>
              <a:buChar char="•"/>
              <a:tabLst>
                <a:tab pos="354965" algn="l"/>
              </a:tabLst>
            </a:pPr>
            <a:r>
              <a:rPr sz="2800" dirty="0">
                <a:latin typeface="Carlito"/>
                <a:cs typeface="Carlito"/>
              </a:rPr>
              <a:t>This</a:t>
            </a:r>
            <a:r>
              <a:rPr sz="2800" spc="-50" dirty="0">
                <a:latin typeface="Carlito"/>
                <a:cs typeface="Carlito"/>
              </a:rPr>
              <a:t> </a:t>
            </a:r>
            <a:r>
              <a:rPr sz="2800" dirty="0">
                <a:latin typeface="Carlito"/>
                <a:cs typeface="Carlito"/>
              </a:rPr>
              <a:t>metric</a:t>
            </a:r>
            <a:r>
              <a:rPr sz="2800" spc="-30" dirty="0">
                <a:latin typeface="Carlito"/>
                <a:cs typeface="Carlito"/>
              </a:rPr>
              <a:t> </a:t>
            </a:r>
            <a:r>
              <a:rPr sz="2800" dirty="0">
                <a:latin typeface="Carlito"/>
                <a:cs typeface="Carlito"/>
              </a:rPr>
              <a:t>is</a:t>
            </a:r>
            <a:r>
              <a:rPr sz="2800" spc="-50" dirty="0">
                <a:latin typeface="Carlito"/>
                <a:cs typeface="Carlito"/>
              </a:rPr>
              <a:t> </a:t>
            </a:r>
            <a:r>
              <a:rPr sz="2800" dirty="0">
                <a:latin typeface="Carlito"/>
                <a:cs typeface="Carlito"/>
              </a:rPr>
              <a:t>blind</a:t>
            </a:r>
            <a:r>
              <a:rPr sz="2800" spc="-25" dirty="0">
                <a:latin typeface="Carlito"/>
                <a:cs typeface="Carlito"/>
              </a:rPr>
              <a:t> </a:t>
            </a:r>
            <a:r>
              <a:rPr sz="2800" dirty="0">
                <a:latin typeface="Carlito"/>
                <a:cs typeface="Carlito"/>
              </a:rPr>
              <a:t>to</a:t>
            </a:r>
            <a:r>
              <a:rPr sz="2800" spc="-50" dirty="0">
                <a:latin typeface="Carlito"/>
                <a:cs typeface="Carlito"/>
              </a:rPr>
              <a:t> </a:t>
            </a:r>
            <a:r>
              <a:rPr sz="2800" dirty="0">
                <a:latin typeface="Carlito"/>
                <a:cs typeface="Carlito"/>
              </a:rPr>
              <a:t>the</a:t>
            </a:r>
            <a:r>
              <a:rPr sz="2800" spc="-40" dirty="0">
                <a:latin typeface="Carlito"/>
                <a:cs typeface="Carlito"/>
              </a:rPr>
              <a:t> </a:t>
            </a:r>
            <a:r>
              <a:rPr sz="2800" spc="-10" dirty="0">
                <a:latin typeface="Carlito"/>
                <a:cs typeface="Carlito"/>
              </a:rPr>
              <a:t>difference</a:t>
            </a:r>
            <a:r>
              <a:rPr sz="2800" spc="-50" dirty="0">
                <a:latin typeface="Carlito"/>
                <a:cs typeface="Carlito"/>
              </a:rPr>
              <a:t> </a:t>
            </a:r>
            <a:r>
              <a:rPr sz="2800" dirty="0">
                <a:latin typeface="Carlito"/>
                <a:cs typeface="Carlito"/>
              </a:rPr>
              <a:t>between</a:t>
            </a:r>
            <a:r>
              <a:rPr sz="2800" spc="-50" dirty="0">
                <a:latin typeface="Carlito"/>
                <a:cs typeface="Carlito"/>
              </a:rPr>
              <a:t> </a:t>
            </a:r>
            <a:r>
              <a:rPr sz="2800" dirty="0">
                <a:latin typeface="Carlito"/>
                <a:cs typeface="Carlito"/>
              </a:rPr>
              <a:t>classes</a:t>
            </a:r>
            <a:r>
              <a:rPr sz="2800" spc="-40" dirty="0">
                <a:latin typeface="Carlito"/>
                <a:cs typeface="Carlito"/>
              </a:rPr>
              <a:t> </a:t>
            </a:r>
            <a:r>
              <a:rPr sz="2800" dirty="0">
                <a:latin typeface="Carlito"/>
                <a:cs typeface="Carlito"/>
              </a:rPr>
              <a:t>and</a:t>
            </a:r>
            <a:r>
              <a:rPr sz="2800" spc="-50" dirty="0">
                <a:latin typeface="Carlito"/>
                <a:cs typeface="Carlito"/>
              </a:rPr>
              <a:t> </a:t>
            </a:r>
            <a:r>
              <a:rPr sz="2800" dirty="0">
                <a:latin typeface="Carlito"/>
                <a:cs typeface="Carlito"/>
              </a:rPr>
              <a:t>types</a:t>
            </a:r>
            <a:r>
              <a:rPr sz="2800" spc="-30" dirty="0">
                <a:latin typeface="Carlito"/>
                <a:cs typeface="Carlito"/>
              </a:rPr>
              <a:t> </a:t>
            </a:r>
            <a:r>
              <a:rPr sz="2800" dirty="0">
                <a:latin typeface="Carlito"/>
                <a:cs typeface="Carlito"/>
              </a:rPr>
              <a:t>of</a:t>
            </a:r>
            <a:r>
              <a:rPr sz="2800" spc="-55" dirty="0">
                <a:latin typeface="Carlito"/>
                <a:cs typeface="Carlito"/>
              </a:rPr>
              <a:t> </a:t>
            </a:r>
            <a:r>
              <a:rPr sz="2800" spc="-10" dirty="0">
                <a:latin typeface="Carlito"/>
                <a:cs typeface="Carlito"/>
              </a:rPr>
              <a:t>errors.</a:t>
            </a:r>
            <a:endParaRPr sz="2800">
              <a:latin typeface="Carlito"/>
              <a:cs typeface="Carlito"/>
            </a:endParaRPr>
          </a:p>
        </p:txBody>
      </p:sp>
      <p:grpSp>
        <p:nvGrpSpPr>
          <p:cNvPr id="6" name="object 6"/>
          <p:cNvGrpSpPr/>
          <p:nvPr/>
        </p:nvGrpSpPr>
        <p:grpSpPr>
          <a:xfrm>
            <a:off x="7070590" y="1549888"/>
            <a:ext cx="4602480" cy="2964815"/>
            <a:chOff x="7070590" y="1549888"/>
            <a:chExt cx="4602480" cy="2964815"/>
          </a:xfrm>
        </p:grpSpPr>
        <p:pic>
          <p:nvPicPr>
            <p:cNvPr id="7" name="object 7"/>
            <p:cNvPicPr/>
            <p:nvPr/>
          </p:nvPicPr>
          <p:blipFill>
            <a:blip r:embed="rId3" cstate="print"/>
            <a:stretch>
              <a:fillRect/>
            </a:stretch>
          </p:blipFill>
          <p:spPr>
            <a:xfrm>
              <a:off x="7070590" y="1549888"/>
              <a:ext cx="4505336" cy="2964199"/>
            </a:xfrm>
            <a:prstGeom prst="rect">
              <a:avLst/>
            </a:prstGeom>
          </p:spPr>
        </p:pic>
        <p:pic>
          <p:nvPicPr>
            <p:cNvPr id="8" name="object 8"/>
            <p:cNvPicPr/>
            <p:nvPr/>
          </p:nvPicPr>
          <p:blipFill>
            <a:blip r:embed="rId4" cstate="print"/>
            <a:stretch>
              <a:fillRect/>
            </a:stretch>
          </p:blipFill>
          <p:spPr>
            <a:xfrm>
              <a:off x="11014836" y="2943606"/>
              <a:ext cx="463931" cy="306070"/>
            </a:xfrm>
            <a:prstGeom prst="rect">
              <a:avLst/>
            </a:prstGeom>
          </p:spPr>
        </p:pic>
        <p:pic>
          <p:nvPicPr>
            <p:cNvPr id="9" name="object 9"/>
            <p:cNvPicPr/>
            <p:nvPr/>
          </p:nvPicPr>
          <p:blipFill>
            <a:blip r:embed="rId5" cstate="print"/>
            <a:stretch>
              <a:fillRect/>
            </a:stretch>
          </p:blipFill>
          <p:spPr>
            <a:xfrm>
              <a:off x="9688575" y="2702306"/>
              <a:ext cx="353695" cy="325120"/>
            </a:xfrm>
            <a:prstGeom prst="rect">
              <a:avLst/>
            </a:prstGeom>
          </p:spPr>
        </p:pic>
        <p:pic>
          <p:nvPicPr>
            <p:cNvPr id="10" name="object 10"/>
            <p:cNvPicPr/>
            <p:nvPr/>
          </p:nvPicPr>
          <p:blipFill>
            <a:blip r:embed="rId6" cstate="print"/>
            <a:stretch>
              <a:fillRect/>
            </a:stretch>
          </p:blipFill>
          <p:spPr>
            <a:xfrm>
              <a:off x="10174350" y="2753360"/>
              <a:ext cx="448818" cy="241300"/>
            </a:xfrm>
            <a:prstGeom prst="rect">
              <a:avLst/>
            </a:prstGeom>
          </p:spPr>
        </p:pic>
        <p:pic>
          <p:nvPicPr>
            <p:cNvPr id="11" name="object 11"/>
            <p:cNvPicPr/>
            <p:nvPr/>
          </p:nvPicPr>
          <p:blipFill>
            <a:blip r:embed="rId7" cstate="print"/>
            <a:stretch>
              <a:fillRect/>
            </a:stretch>
          </p:blipFill>
          <p:spPr>
            <a:xfrm>
              <a:off x="9471024" y="3977513"/>
              <a:ext cx="283336" cy="378460"/>
            </a:xfrm>
            <a:prstGeom prst="rect">
              <a:avLst/>
            </a:prstGeom>
          </p:spPr>
        </p:pic>
        <p:pic>
          <p:nvPicPr>
            <p:cNvPr id="12" name="object 12"/>
            <p:cNvPicPr/>
            <p:nvPr/>
          </p:nvPicPr>
          <p:blipFill>
            <a:blip r:embed="rId8" cstate="print"/>
            <a:stretch>
              <a:fillRect/>
            </a:stretch>
          </p:blipFill>
          <p:spPr>
            <a:xfrm>
              <a:off x="9647300" y="3141472"/>
              <a:ext cx="2025523" cy="1300098"/>
            </a:xfrm>
            <a:prstGeom prst="rect">
              <a:avLst/>
            </a:prstGeom>
          </p:spPr>
        </p:pic>
        <p:sp>
          <p:nvSpPr>
            <p:cNvPr id="13" name="object 13"/>
            <p:cNvSpPr/>
            <p:nvPr/>
          </p:nvSpPr>
          <p:spPr>
            <a:xfrm>
              <a:off x="8692133" y="2607691"/>
              <a:ext cx="817244" cy="857250"/>
            </a:xfrm>
            <a:custGeom>
              <a:avLst/>
              <a:gdLst/>
              <a:ahLst/>
              <a:cxnLst/>
              <a:rect l="l" t="t" r="r" b="b"/>
              <a:pathLst>
                <a:path w="817245" h="857250">
                  <a:moveTo>
                    <a:pt x="364363" y="12700"/>
                  </a:moveTo>
                  <a:lnTo>
                    <a:pt x="313055" y="12700"/>
                  </a:lnTo>
                  <a:lnTo>
                    <a:pt x="295783" y="17780"/>
                  </a:lnTo>
                  <a:lnTo>
                    <a:pt x="295275" y="17780"/>
                  </a:lnTo>
                  <a:lnTo>
                    <a:pt x="277622" y="24130"/>
                  </a:lnTo>
                  <a:lnTo>
                    <a:pt x="277114" y="25400"/>
                  </a:lnTo>
                  <a:lnTo>
                    <a:pt x="260223" y="33019"/>
                  </a:lnTo>
                  <a:lnTo>
                    <a:pt x="240919" y="43180"/>
                  </a:lnTo>
                  <a:lnTo>
                    <a:pt x="221488" y="52070"/>
                  </a:lnTo>
                  <a:lnTo>
                    <a:pt x="221107" y="53339"/>
                  </a:lnTo>
                  <a:lnTo>
                    <a:pt x="200533" y="66039"/>
                  </a:lnTo>
                  <a:lnTo>
                    <a:pt x="200151" y="66039"/>
                  </a:lnTo>
                  <a:lnTo>
                    <a:pt x="181483" y="78739"/>
                  </a:lnTo>
                  <a:lnTo>
                    <a:pt x="161544" y="93979"/>
                  </a:lnTo>
                  <a:lnTo>
                    <a:pt x="161417" y="95250"/>
                  </a:lnTo>
                  <a:lnTo>
                    <a:pt x="143383" y="109220"/>
                  </a:lnTo>
                  <a:lnTo>
                    <a:pt x="125984" y="127000"/>
                  </a:lnTo>
                  <a:lnTo>
                    <a:pt x="125730" y="127000"/>
                  </a:lnTo>
                  <a:lnTo>
                    <a:pt x="109855" y="146050"/>
                  </a:lnTo>
                  <a:lnTo>
                    <a:pt x="109600" y="146050"/>
                  </a:lnTo>
                  <a:lnTo>
                    <a:pt x="95123" y="163829"/>
                  </a:lnTo>
                  <a:lnTo>
                    <a:pt x="80137" y="181610"/>
                  </a:lnTo>
                  <a:lnTo>
                    <a:pt x="79756" y="182879"/>
                  </a:lnTo>
                  <a:lnTo>
                    <a:pt x="65913" y="203200"/>
                  </a:lnTo>
                  <a:lnTo>
                    <a:pt x="51943" y="223520"/>
                  </a:lnTo>
                  <a:lnTo>
                    <a:pt x="51562" y="223520"/>
                  </a:lnTo>
                  <a:lnTo>
                    <a:pt x="40005" y="245110"/>
                  </a:lnTo>
                  <a:lnTo>
                    <a:pt x="39877" y="245110"/>
                  </a:lnTo>
                  <a:lnTo>
                    <a:pt x="29718" y="265429"/>
                  </a:lnTo>
                  <a:lnTo>
                    <a:pt x="29464" y="266700"/>
                  </a:lnTo>
                  <a:lnTo>
                    <a:pt x="20320" y="289560"/>
                  </a:lnTo>
                  <a:lnTo>
                    <a:pt x="13208" y="312420"/>
                  </a:lnTo>
                  <a:lnTo>
                    <a:pt x="7620" y="337820"/>
                  </a:lnTo>
                  <a:lnTo>
                    <a:pt x="2794" y="363220"/>
                  </a:lnTo>
                  <a:lnTo>
                    <a:pt x="2667" y="364489"/>
                  </a:lnTo>
                  <a:lnTo>
                    <a:pt x="1777" y="392429"/>
                  </a:lnTo>
                  <a:lnTo>
                    <a:pt x="508" y="421639"/>
                  </a:lnTo>
                  <a:lnTo>
                    <a:pt x="381" y="435610"/>
                  </a:lnTo>
                  <a:lnTo>
                    <a:pt x="240" y="459824"/>
                  </a:lnTo>
                  <a:lnTo>
                    <a:pt x="0" y="485139"/>
                  </a:lnTo>
                  <a:lnTo>
                    <a:pt x="6350" y="542289"/>
                  </a:lnTo>
                  <a:lnTo>
                    <a:pt x="12319" y="574039"/>
                  </a:lnTo>
                  <a:lnTo>
                    <a:pt x="18415" y="603250"/>
                  </a:lnTo>
                  <a:lnTo>
                    <a:pt x="26543" y="632460"/>
                  </a:lnTo>
                  <a:lnTo>
                    <a:pt x="26797" y="632460"/>
                  </a:lnTo>
                  <a:lnTo>
                    <a:pt x="36322" y="659129"/>
                  </a:lnTo>
                  <a:lnTo>
                    <a:pt x="47117" y="684529"/>
                  </a:lnTo>
                  <a:lnTo>
                    <a:pt x="47498" y="685800"/>
                  </a:lnTo>
                  <a:lnTo>
                    <a:pt x="60706" y="709929"/>
                  </a:lnTo>
                  <a:lnTo>
                    <a:pt x="61087" y="711200"/>
                  </a:lnTo>
                  <a:lnTo>
                    <a:pt x="75311" y="732789"/>
                  </a:lnTo>
                  <a:lnTo>
                    <a:pt x="75946" y="734060"/>
                  </a:lnTo>
                  <a:lnTo>
                    <a:pt x="92710" y="754379"/>
                  </a:lnTo>
                  <a:lnTo>
                    <a:pt x="93091" y="755650"/>
                  </a:lnTo>
                  <a:lnTo>
                    <a:pt x="110998" y="774700"/>
                  </a:lnTo>
                  <a:lnTo>
                    <a:pt x="111887" y="774700"/>
                  </a:lnTo>
                  <a:lnTo>
                    <a:pt x="131318" y="791210"/>
                  </a:lnTo>
                  <a:lnTo>
                    <a:pt x="131952" y="792479"/>
                  </a:lnTo>
                  <a:lnTo>
                    <a:pt x="153416" y="807720"/>
                  </a:lnTo>
                  <a:lnTo>
                    <a:pt x="154432" y="807720"/>
                  </a:lnTo>
                  <a:lnTo>
                    <a:pt x="177419" y="820420"/>
                  </a:lnTo>
                  <a:lnTo>
                    <a:pt x="178181" y="820420"/>
                  </a:lnTo>
                  <a:lnTo>
                    <a:pt x="204089" y="831850"/>
                  </a:lnTo>
                  <a:lnTo>
                    <a:pt x="204724" y="831850"/>
                  </a:lnTo>
                  <a:lnTo>
                    <a:pt x="230759" y="842010"/>
                  </a:lnTo>
                  <a:lnTo>
                    <a:pt x="258445" y="848360"/>
                  </a:lnTo>
                  <a:lnTo>
                    <a:pt x="259080" y="848360"/>
                  </a:lnTo>
                  <a:lnTo>
                    <a:pt x="286766" y="853439"/>
                  </a:lnTo>
                  <a:lnTo>
                    <a:pt x="287655" y="853439"/>
                  </a:lnTo>
                  <a:lnTo>
                    <a:pt x="316102" y="855979"/>
                  </a:lnTo>
                  <a:lnTo>
                    <a:pt x="316611" y="855979"/>
                  </a:lnTo>
                  <a:lnTo>
                    <a:pt x="345059" y="857250"/>
                  </a:lnTo>
                  <a:lnTo>
                    <a:pt x="383032" y="857250"/>
                  </a:lnTo>
                  <a:lnTo>
                    <a:pt x="434975" y="849629"/>
                  </a:lnTo>
                  <a:lnTo>
                    <a:pt x="493141" y="836929"/>
                  </a:lnTo>
                  <a:lnTo>
                    <a:pt x="345821" y="836929"/>
                  </a:lnTo>
                  <a:lnTo>
                    <a:pt x="317373" y="835660"/>
                  </a:lnTo>
                  <a:lnTo>
                    <a:pt x="318008" y="835660"/>
                  </a:lnTo>
                  <a:lnTo>
                    <a:pt x="303783" y="834389"/>
                  </a:lnTo>
                  <a:lnTo>
                    <a:pt x="290449" y="834389"/>
                  </a:lnTo>
                  <a:lnTo>
                    <a:pt x="262636" y="829310"/>
                  </a:lnTo>
                  <a:lnTo>
                    <a:pt x="263271" y="829310"/>
                  </a:lnTo>
                  <a:lnTo>
                    <a:pt x="240199" y="822960"/>
                  </a:lnTo>
                  <a:lnTo>
                    <a:pt x="236347" y="822960"/>
                  </a:lnTo>
                  <a:lnTo>
                    <a:pt x="211200" y="814070"/>
                  </a:lnTo>
                  <a:lnTo>
                    <a:pt x="211836" y="814070"/>
                  </a:lnTo>
                  <a:lnTo>
                    <a:pt x="188806" y="803910"/>
                  </a:lnTo>
                  <a:lnTo>
                    <a:pt x="186690" y="803910"/>
                  </a:lnTo>
                  <a:lnTo>
                    <a:pt x="163702" y="791210"/>
                  </a:lnTo>
                  <a:lnTo>
                    <a:pt x="164592" y="791210"/>
                  </a:lnTo>
                  <a:lnTo>
                    <a:pt x="144684" y="777239"/>
                  </a:lnTo>
                  <a:lnTo>
                    <a:pt x="143510" y="777239"/>
                  </a:lnTo>
                  <a:lnTo>
                    <a:pt x="125573" y="762000"/>
                  </a:lnTo>
                  <a:lnTo>
                    <a:pt x="124968" y="762000"/>
                  </a:lnTo>
                  <a:lnTo>
                    <a:pt x="106807" y="742950"/>
                  </a:lnTo>
                  <a:lnTo>
                    <a:pt x="107188" y="742950"/>
                  </a:lnTo>
                  <a:lnTo>
                    <a:pt x="90170" y="722629"/>
                  </a:lnTo>
                  <a:lnTo>
                    <a:pt x="90805" y="722629"/>
                  </a:lnTo>
                  <a:lnTo>
                    <a:pt x="77059" y="702310"/>
                  </a:lnTo>
                  <a:lnTo>
                    <a:pt x="76708" y="702310"/>
                  </a:lnTo>
                  <a:lnTo>
                    <a:pt x="63919" y="678179"/>
                  </a:lnTo>
                  <a:lnTo>
                    <a:pt x="63626" y="678179"/>
                  </a:lnTo>
                  <a:lnTo>
                    <a:pt x="53225" y="652779"/>
                  </a:lnTo>
                  <a:lnTo>
                    <a:pt x="52705" y="652779"/>
                  </a:lnTo>
                  <a:lnTo>
                    <a:pt x="43391" y="627379"/>
                  </a:lnTo>
                  <a:lnTo>
                    <a:pt x="43052" y="627379"/>
                  </a:lnTo>
                  <a:lnTo>
                    <a:pt x="34671" y="599439"/>
                  </a:lnTo>
                  <a:lnTo>
                    <a:pt x="28448" y="570229"/>
                  </a:lnTo>
                  <a:lnTo>
                    <a:pt x="22484" y="541020"/>
                  </a:lnTo>
                  <a:lnTo>
                    <a:pt x="22351" y="541020"/>
                  </a:lnTo>
                  <a:lnTo>
                    <a:pt x="15621" y="483870"/>
                  </a:lnTo>
                  <a:lnTo>
                    <a:pt x="15479" y="457200"/>
                  </a:lnTo>
                  <a:lnTo>
                    <a:pt x="15240" y="435610"/>
                  </a:lnTo>
                  <a:lnTo>
                    <a:pt x="15151" y="420370"/>
                  </a:lnTo>
                  <a:lnTo>
                    <a:pt x="16001" y="392429"/>
                  </a:lnTo>
                  <a:lnTo>
                    <a:pt x="16550" y="368300"/>
                  </a:lnTo>
                  <a:lnTo>
                    <a:pt x="16510" y="365760"/>
                  </a:lnTo>
                  <a:lnTo>
                    <a:pt x="16637" y="364489"/>
                  </a:lnTo>
                  <a:lnTo>
                    <a:pt x="21082" y="340360"/>
                  </a:lnTo>
                  <a:lnTo>
                    <a:pt x="26289" y="316229"/>
                  </a:lnTo>
                  <a:lnTo>
                    <a:pt x="32893" y="293370"/>
                  </a:lnTo>
                  <a:lnTo>
                    <a:pt x="41656" y="271779"/>
                  </a:lnTo>
                  <a:lnTo>
                    <a:pt x="51435" y="250189"/>
                  </a:lnTo>
                  <a:lnTo>
                    <a:pt x="51980" y="250189"/>
                  </a:lnTo>
                  <a:lnTo>
                    <a:pt x="62738" y="229870"/>
                  </a:lnTo>
                  <a:lnTo>
                    <a:pt x="63230" y="229870"/>
                  </a:lnTo>
                  <a:lnTo>
                    <a:pt x="76326" y="210820"/>
                  </a:lnTo>
                  <a:lnTo>
                    <a:pt x="76454" y="210820"/>
                  </a:lnTo>
                  <a:lnTo>
                    <a:pt x="90043" y="189229"/>
                  </a:lnTo>
                  <a:lnTo>
                    <a:pt x="90669" y="189229"/>
                  </a:lnTo>
                  <a:lnTo>
                    <a:pt x="104775" y="171450"/>
                  </a:lnTo>
                  <a:lnTo>
                    <a:pt x="119125" y="153670"/>
                  </a:lnTo>
                  <a:lnTo>
                    <a:pt x="134747" y="135889"/>
                  </a:lnTo>
                  <a:lnTo>
                    <a:pt x="134493" y="135889"/>
                  </a:lnTo>
                  <a:lnTo>
                    <a:pt x="151384" y="118110"/>
                  </a:lnTo>
                  <a:lnTo>
                    <a:pt x="151002" y="118110"/>
                  </a:lnTo>
                  <a:lnTo>
                    <a:pt x="168910" y="104139"/>
                  </a:lnTo>
                  <a:lnTo>
                    <a:pt x="188595" y="88900"/>
                  </a:lnTo>
                  <a:lnTo>
                    <a:pt x="207137" y="74929"/>
                  </a:lnTo>
                  <a:lnTo>
                    <a:pt x="206756" y="74929"/>
                  </a:lnTo>
                  <a:lnTo>
                    <a:pt x="227330" y="63500"/>
                  </a:lnTo>
                  <a:lnTo>
                    <a:pt x="226949" y="63500"/>
                  </a:lnTo>
                  <a:lnTo>
                    <a:pt x="246380" y="53339"/>
                  </a:lnTo>
                  <a:lnTo>
                    <a:pt x="246252" y="53339"/>
                  </a:lnTo>
                  <a:lnTo>
                    <a:pt x="265430" y="43180"/>
                  </a:lnTo>
                  <a:lnTo>
                    <a:pt x="265175" y="43180"/>
                  </a:lnTo>
                  <a:lnTo>
                    <a:pt x="282194" y="35560"/>
                  </a:lnTo>
                  <a:lnTo>
                    <a:pt x="281686" y="35560"/>
                  </a:lnTo>
                  <a:lnTo>
                    <a:pt x="299339" y="29210"/>
                  </a:lnTo>
                  <a:lnTo>
                    <a:pt x="298831" y="29210"/>
                  </a:lnTo>
                  <a:lnTo>
                    <a:pt x="316102" y="24130"/>
                  </a:lnTo>
                  <a:lnTo>
                    <a:pt x="315849" y="24130"/>
                  </a:lnTo>
                  <a:lnTo>
                    <a:pt x="332867" y="20319"/>
                  </a:lnTo>
                  <a:lnTo>
                    <a:pt x="364363" y="12700"/>
                  </a:lnTo>
                  <a:close/>
                </a:path>
                <a:path w="817245" h="857250">
                  <a:moveTo>
                    <a:pt x="520954" y="829310"/>
                  </a:moveTo>
                  <a:lnTo>
                    <a:pt x="431673" y="829310"/>
                  </a:lnTo>
                  <a:lnTo>
                    <a:pt x="379857" y="836929"/>
                  </a:lnTo>
                  <a:lnTo>
                    <a:pt x="493141" y="836929"/>
                  </a:lnTo>
                  <a:lnTo>
                    <a:pt x="520954" y="829310"/>
                  </a:lnTo>
                  <a:close/>
                </a:path>
                <a:path w="817245" h="857250">
                  <a:moveTo>
                    <a:pt x="289560" y="833120"/>
                  </a:moveTo>
                  <a:lnTo>
                    <a:pt x="290449" y="834389"/>
                  </a:lnTo>
                  <a:lnTo>
                    <a:pt x="303783" y="834389"/>
                  </a:lnTo>
                  <a:lnTo>
                    <a:pt x="289560" y="833120"/>
                  </a:lnTo>
                  <a:close/>
                </a:path>
                <a:path w="817245" h="857250">
                  <a:moveTo>
                    <a:pt x="618998" y="758189"/>
                  </a:moveTo>
                  <a:lnTo>
                    <a:pt x="593090" y="773429"/>
                  </a:lnTo>
                  <a:lnTo>
                    <a:pt x="593725" y="773429"/>
                  </a:lnTo>
                  <a:lnTo>
                    <a:pt x="566674" y="786129"/>
                  </a:lnTo>
                  <a:lnTo>
                    <a:pt x="566927" y="786129"/>
                  </a:lnTo>
                  <a:lnTo>
                    <a:pt x="540385" y="797560"/>
                  </a:lnTo>
                  <a:lnTo>
                    <a:pt x="540766" y="797560"/>
                  </a:lnTo>
                  <a:lnTo>
                    <a:pt x="513842" y="808989"/>
                  </a:lnTo>
                  <a:lnTo>
                    <a:pt x="514858" y="808989"/>
                  </a:lnTo>
                  <a:lnTo>
                    <a:pt x="487172" y="816610"/>
                  </a:lnTo>
                  <a:lnTo>
                    <a:pt x="487807" y="816610"/>
                  </a:lnTo>
                  <a:lnTo>
                    <a:pt x="458724" y="822960"/>
                  </a:lnTo>
                  <a:lnTo>
                    <a:pt x="431038" y="829310"/>
                  </a:lnTo>
                  <a:lnTo>
                    <a:pt x="521970" y="829310"/>
                  </a:lnTo>
                  <a:lnTo>
                    <a:pt x="549021" y="817879"/>
                  </a:lnTo>
                  <a:lnTo>
                    <a:pt x="549401" y="817879"/>
                  </a:lnTo>
                  <a:lnTo>
                    <a:pt x="576072" y="806450"/>
                  </a:lnTo>
                  <a:lnTo>
                    <a:pt x="576452" y="806450"/>
                  </a:lnTo>
                  <a:lnTo>
                    <a:pt x="603504" y="793750"/>
                  </a:lnTo>
                  <a:lnTo>
                    <a:pt x="604012" y="793750"/>
                  </a:lnTo>
                  <a:lnTo>
                    <a:pt x="630047" y="778510"/>
                  </a:lnTo>
                  <a:lnTo>
                    <a:pt x="630555" y="778510"/>
                  </a:lnTo>
                  <a:lnTo>
                    <a:pt x="655447" y="763270"/>
                  </a:lnTo>
                  <a:lnTo>
                    <a:pt x="656209" y="762000"/>
                  </a:lnTo>
                  <a:lnTo>
                    <a:pt x="659728" y="759460"/>
                  </a:lnTo>
                  <a:lnTo>
                    <a:pt x="618490" y="759460"/>
                  </a:lnTo>
                  <a:lnTo>
                    <a:pt x="618998" y="758189"/>
                  </a:lnTo>
                  <a:close/>
                </a:path>
                <a:path w="817245" h="857250">
                  <a:moveTo>
                    <a:pt x="235585" y="821689"/>
                  </a:moveTo>
                  <a:lnTo>
                    <a:pt x="236347" y="822960"/>
                  </a:lnTo>
                  <a:lnTo>
                    <a:pt x="240199" y="822960"/>
                  </a:lnTo>
                  <a:lnTo>
                    <a:pt x="235585" y="821689"/>
                  </a:lnTo>
                  <a:close/>
                </a:path>
                <a:path w="817245" h="857250">
                  <a:moveTo>
                    <a:pt x="185927" y="802639"/>
                  </a:moveTo>
                  <a:lnTo>
                    <a:pt x="186690" y="803910"/>
                  </a:lnTo>
                  <a:lnTo>
                    <a:pt x="188806" y="803910"/>
                  </a:lnTo>
                  <a:lnTo>
                    <a:pt x="185927" y="802639"/>
                  </a:lnTo>
                  <a:close/>
                </a:path>
                <a:path w="817245" h="857250">
                  <a:moveTo>
                    <a:pt x="142875" y="775970"/>
                  </a:moveTo>
                  <a:lnTo>
                    <a:pt x="143510" y="777239"/>
                  </a:lnTo>
                  <a:lnTo>
                    <a:pt x="144684" y="777239"/>
                  </a:lnTo>
                  <a:lnTo>
                    <a:pt x="142875" y="775970"/>
                  </a:lnTo>
                  <a:close/>
                </a:path>
                <a:path w="817245" h="857250">
                  <a:moveTo>
                    <a:pt x="124079" y="760729"/>
                  </a:moveTo>
                  <a:lnTo>
                    <a:pt x="124968" y="762000"/>
                  </a:lnTo>
                  <a:lnTo>
                    <a:pt x="125573" y="762000"/>
                  </a:lnTo>
                  <a:lnTo>
                    <a:pt x="124079" y="760729"/>
                  </a:lnTo>
                  <a:close/>
                </a:path>
                <a:path w="817245" h="857250">
                  <a:moveTo>
                    <a:pt x="643255" y="742950"/>
                  </a:moveTo>
                  <a:lnTo>
                    <a:pt x="618490" y="759460"/>
                  </a:lnTo>
                  <a:lnTo>
                    <a:pt x="659728" y="759460"/>
                  </a:lnTo>
                  <a:lnTo>
                    <a:pt x="680847" y="744220"/>
                  </a:lnTo>
                  <a:lnTo>
                    <a:pt x="642493" y="744220"/>
                  </a:lnTo>
                  <a:lnTo>
                    <a:pt x="643255" y="742950"/>
                  </a:lnTo>
                  <a:close/>
                </a:path>
                <a:path w="817245" h="857250">
                  <a:moveTo>
                    <a:pt x="702564" y="726439"/>
                  </a:moveTo>
                  <a:lnTo>
                    <a:pt x="666496" y="726439"/>
                  </a:lnTo>
                  <a:lnTo>
                    <a:pt x="642493" y="744220"/>
                  </a:lnTo>
                  <a:lnTo>
                    <a:pt x="680847" y="744220"/>
                  </a:lnTo>
                  <a:lnTo>
                    <a:pt x="702564" y="726439"/>
                  </a:lnTo>
                  <a:close/>
                </a:path>
                <a:path w="817245" h="857250">
                  <a:moveTo>
                    <a:pt x="709185" y="688672"/>
                  </a:moveTo>
                  <a:lnTo>
                    <a:pt x="687324" y="708660"/>
                  </a:lnTo>
                  <a:lnTo>
                    <a:pt x="687577" y="708660"/>
                  </a:lnTo>
                  <a:lnTo>
                    <a:pt x="665988" y="726439"/>
                  </a:lnTo>
                  <a:lnTo>
                    <a:pt x="702818" y="726439"/>
                  </a:lnTo>
                  <a:lnTo>
                    <a:pt x="725170" y="706120"/>
                  </a:lnTo>
                  <a:lnTo>
                    <a:pt x="726313" y="704850"/>
                  </a:lnTo>
                  <a:lnTo>
                    <a:pt x="739076" y="689610"/>
                  </a:lnTo>
                  <a:lnTo>
                    <a:pt x="708406" y="689610"/>
                  </a:lnTo>
                  <a:lnTo>
                    <a:pt x="709185" y="688672"/>
                  </a:lnTo>
                  <a:close/>
                </a:path>
                <a:path w="817245" h="857250">
                  <a:moveTo>
                    <a:pt x="76200" y="701039"/>
                  </a:moveTo>
                  <a:lnTo>
                    <a:pt x="76708" y="702310"/>
                  </a:lnTo>
                  <a:lnTo>
                    <a:pt x="77059" y="702310"/>
                  </a:lnTo>
                  <a:lnTo>
                    <a:pt x="76200" y="701039"/>
                  </a:lnTo>
                  <a:close/>
                </a:path>
                <a:path w="817245" h="857250">
                  <a:moveTo>
                    <a:pt x="709549" y="688339"/>
                  </a:moveTo>
                  <a:lnTo>
                    <a:pt x="709185" y="688672"/>
                  </a:lnTo>
                  <a:lnTo>
                    <a:pt x="708406" y="689610"/>
                  </a:lnTo>
                  <a:lnTo>
                    <a:pt x="709549" y="688339"/>
                  </a:lnTo>
                  <a:close/>
                </a:path>
                <a:path w="817245" h="857250">
                  <a:moveTo>
                    <a:pt x="740140" y="688339"/>
                  </a:moveTo>
                  <a:lnTo>
                    <a:pt x="709549" y="688339"/>
                  </a:lnTo>
                  <a:lnTo>
                    <a:pt x="708406" y="689610"/>
                  </a:lnTo>
                  <a:lnTo>
                    <a:pt x="739076" y="689610"/>
                  </a:lnTo>
                  <a:lnTo>
                    <a:pt x="740140" y="688339"/>
                  </a:lnTo>
                  <a:close/>
                </a:path>
                <a:path w="817245" h="857250">
                  <a:moveTo>
                    <a:pt x="725297" y="669289"/>
                  </a:moveTo>
                  <a:lnTo>
                    <a:pt x="709185" y="688672"/>
                  </a:lnTo>
                  <a:lnTo>
                    <a:pt x="709549" y="688339"/>
                  </a:lnTo>
                  <a:lnTo>
                    <a:pt x="740140" y="688339"/>
                  </a:lnTo>
                  <a:lnTo>
                    <a:pt x="743331" y="684529"/>
                  </a:lnTo>
                  <a:lnTo>
                    <a:pt x="743585" y="684529"/>
                  </a:lnTo>
                  <a:lnTo>
                    <a:pt x="754514" y="670560"/>
                  </a:lnTo>
                  <a:lnTo>
                    <a:pt x="725043" y="670560"/>
                  </a:lnTo>
                  <a:lnTo>
                    <a:pt x="725297" y="669289"/>
                  </a:lnTo>
                  <a:close/>
                </a:path>
                <a:path w="817245" h="857250">
                  <a:moveTo>
                    <a:pt x="63246" y="676910"/>
                  </a:moveTo>
                  <a:lnTo>
                    <a:pt x="63626" y="678179"/>
                  </a:lnTo>
                  <a:lnTo>
                    <a:pt x="63919" y="678179"/>
                  </a:lnTo>
                  <a:lnTo>
                    <a:pt x="63246" y="676910"/>
                  </a:lnTo>
                  <a:close/>
                </a:path>
                <a:path w="817245" h="857250">
                  <a:moveTo>
                    <a:pt x="741934" y="647700"/>
                  </a:moveTo>
                  <a:lnTo>
                    <a:pt x="725043" y="670560"/>
                  </a:lnTo>
                  <a:lnTo>
                    <a:pt x="754514" y="670560"/>
                  </a:lnTo>
                  <a:lnTo>
                    <a:pt x="760476" y="662939"/>
                  </a:lnTo>
                  <a:lnTo>
                    <a:pt x="760984" y="661670"/>
                  </a:lnTo>
                  <a:lnTo>
                    <a:pt x="769429" y="648970"/>
                  </a:lnTo>
                  <a:lnTo>
                    <a:pt x="741552" y="648970"/>
                  </a:lnTo>
                  <a:lnTo>
                    <a:pt x="741934" y="647700"/>
                  </a:lnTo>
                  <a:close/>
                </a:path>
                <a:path w="817245" h="857250">
                  <a:moveTo>
                    <a:pt x="52705" y="651510"/>
                  </a:moveTo>
                  <a:lnTo>
                    <a:pt x="52705" y="652779"/>
                  </a:lnTo>
                  <a:lnTo>
                    <a:pt x="53225" y="652779"/>
                  </a:lnTo>
                  <a:lnTo>
                    <a:pt x="52705" y="651510"/>
                  </a:lnTo>
                  <a:close/>
                </a:path>
                <a:path w="817245" h="857250">
                  <a:moveTo>
                    <a:pt x="757681" y="624840"/>
                  </a:moveTo>
                  <a:lnTo>
                    <a:pt x="741552" y="648970"/>
                  </a:lnTo>
                  <a:lnTo>
                    <a:pt x="769429" y="648970"/>
                  </a:lnTo>
                  <a:lnTo>
                    <a:pt x="777875" y="636270"/>
                  </a:lnTo>
                  <a:lnTo>
                    <a:pt x="783158" y="626110"/>
                  </a:lnTo>
                  <a:lnTo>
                    <a:pt x="757047" y="626110"/>
                  </a:lnTo>
                  <a:lnTo>
                    <a:pt x="757681" y="624840"/>
                  </a:lnTo>
                  <a:close/>
                </a:path>
                <a:path w="817245" h="857250">
                  <a:moveTo>
                    <a:pt x="42925" y="626110"/>
                  </a:moveTo>
                  <a:lnTo>
                    <a:pt x="43052" y="627379"/>
                  </a:lnTo>
                  <a:lnTo>
                    <a:pt x="43391" y="627379"/>
                  </a:lnTo>
                  <a:lnTo>
                    <a:pt x="42925" y="626110"/>
                  </a:lnTo>
                  <a:close/>
                </a:path>
                <a:path w="817245" h="857250">
                  <a:moveTo>
                    <a:pt x="770382" y="599439"/>
                  </a:moveTo>
                  <a:lnTo>
                    <a:pt x="757047" y="626110"/>
                  </a:lnTo>
                  <a:lnTo>
                    <a:pt x="783158" y="626110"/>
                  </a:lnTo>
                  <a:lnTo>
                    <a:pt x="791083" y="610870"/>
                  </a:lnTo>
                  <a:lnTo>
                    <a:pt x="791591" y="609600"/>
                  </a:lnTo>
                  <a:lnTo>
                    <a:pt x="794969" y="600710"/>
                  </a:lnTo>
                  <a:lnTo>
                    <a:pt x="770001" y="600710"/>
                  </a:lnTo>
                  <a:lnTo>
                    <a:pt x="770382" y="599439"/>
                  </a:lnTo>
                  <a:close/>
                </a:path>
                <a:path w="817245" h="857250">
                  <a:moveTo>
                    <a:pt x="779670" y="576851"/>
                  </a:moveTo>
                  <a:lnTo>
                    <a:pt x="770001" y="600710"/>
                  </a:lnTo>
                  <a:lnTo>
                    <a:pt x="794969" y="600710"/>
                  </a:lnTo>
                  <a:lnTo>
                    <a:pt x="801243" y="584200"/>
                  </a:lnTo>
                  <a:lnTo>
                    <a:pt x="801624" y="582929"/>
                  </a:lnTo>
                  <a:lnTo>
                    <a:pt x="803002" y="577850"/>
                  </a:lnTo>
                  <a:lnTo>
                    <a:pt x="779399" y="577850"/>
                  </a:lnTo>
                  <a:lnTo>
                    <a:pt x="779670" y="576851"/>
                  </a:lnTo>
                  <a:close/>
                </a:path>
                <a:path w="817245" h="857250">
                  <a:moveTo>
                    <a:pt x="779780" y="576579"/>
                  </a:moveTo>
                  <a:lnTo>
                    <a:pt x="779670" y="576851"/>
                  </a:lnTo>
                  <a:lnTo>
                    <a:pt x="779399" y="577850"/>
                  </a:lnTo>
                  <a:lnTo>
                    <a:pt x="779780" y="576579"/>
                  </a:lnTo>
                  <a:close/>
                </a:path>
                <a:path w="817245" h="857250">
                  <a:moveTo>
                    <a:pt x="803347" y="576579"/>
                  </a:moveTo>
                  <a:lnTo>
                    <a:pt x="779780" y="576579"/>
                  </a:lnTo>
                  <a:lnTo>
                    <a:pt x="779399" y="577850"/>
                  </a:lnTo>
                  <a:lnTo>
                    <a:pt x="803002" y="577850"/>
                  </a:lnTo>
                  <a:lnTo>
                    <a:pt x="803347" y="576579"/>
                  </a:lnTo>
                  <a:close/>
                </a:path>
                <a:path w="817245" h="857250">
                  <a:moveTo>
                    <a:pt x="791972" y="525779"/>
                  </a:moveTo>
                  <a:lnTo>
                    <a:pt x="786511" y="551179"/>
                  </a:lnTo>
                  <a:lnTo>
                    <a:pt x="779670" y="576851"/>
                  </a:lnTo>
                  <a:lnTo>
                    <a:pt x="779780" y="576579"/>
                  </a:lnTo>
                  <a:lnTo>
                    <a:pt x="803347" y="576579"/>
                  </a:lnTo>
                  <a:lnTo>
                    <a:pt x="808863" y="556260"/>
                  </a:lnTo>
                  <a:lnTo>
                    <a:pt x="814197" y="529589"/>
                  </a:lnTo>
                  <a:lnTo>
                    <a:pt x="814451" y="527050"/>
                  </a:lnTo>
                  <a:lnTo>
                    <a:pt x="791845" y="527050"/>
                  </a:lnTo>
                  <a:lnTo>
                    <a:pt x="791972" y="525779"/>
                  </a:lnTo>
                  <a:close/>
                </a:path>
                <a:path w="817245" h="857250">
                  <a:moveTo>
                    <a:pt x="22225" y="539750"/>
                  </a:moveTo>
                  <a:lnTo>
                    <a:pt x="22351" y="541020"/>
                  </a:lnTo>
                  <a:lnTo>
                    <a:pt x="22484" y="541020"/>
                  </a:lnTo>
                  <a:lnTo>
                    <a:pt x="22225" y="539750"/>
                  </a:lnTo>
                  <a:close/>
                </a:path>
                <a:path w="817245" h="857250">
                  <a:moveTo>
                    <a:pt x="794893" y="499110"/>
                  </a:moveTo>
                  <a:lnTo>
                    <a:pt x="791845" y="527050"/>
                  </a:lnTo>
                  <a:lnTo>
                    <a:pt x="814451" y="527050"/>
                  </a:lnTo>
                  <a:lnTo>
                    <a:pt x="817118" y="500379"/>
                  </a:lnTo>
                  <a:lnTo>
                    <a:pt x="794893" y="500379"/>
                  </a:lnTo>
                  <a:lnTo>
                    <a:pt x="794893" y="499110"/>
                  </a:lnTo>
                  <a:close/>
                </a:path>
                <a:path w="817245" h="857250">
                  <a:moveTo>
                    <a:pt x="816610" y="459739"/>
                  </a:moveTo>
                  <a:lnTo>
                    <a:pt x="795274" y="459739"/>
                  </a:lnTo>
                  <a:lnTo>
                    <a:pt x="795527" y="461010"/>
                  </a:lnTo>
                  <a:lnTo>
                    <a:pt x="795248" y="461010"/>
                  </a:lnTo>
                  <a:lnTo>
                    <a:pt x="795020" y="472439"/>
                  </a:lnTo>
                  <a:lnTo>
                    <a:pt x="794893" y="500379"/>
                  </a:lnTo>
                  <a:lnTo>
                    <a:pt x="817118" y="500379"/>
                  </a:lnTo>
                  <a:lnTo>
                    <a:pt x="816840" y="472439"/>
                  </a:lnTo>
                  <a:lnTo>
                    <a:pt x="816633" y="461010"/>
                  </a:lnTo>
                  <a:lnTo>
                    <a:pt x="795527" y="461010"/>
                  </a:lnTo>
                  <a:lnTo>
                    <a:pt x="795272" y="459824"/>
                  </a:lnTo>
                  <a:lnTo>
                    <a:pt x="816611" y="459824"/>
                  </a:lnTo>
                  <a:close/>
                </a:path>
                <a:path w="817245" h="857250">
                  <a:moveTo>
                    <a:pt x="795274" y="459739"/>
                  </a:moveTo>
                  <a:lnTo>
                    <a:pt x="795527" y="461010"/>
                  </a:lnTo>
                  <a:lnTo>
                    <a:pt x="795274" y="459739"/>
                  </a:lnTo>
                  <a:close/>
                </a:path>
                <a:path w="817245" h="857250">
                  <a:moveTo>
                    <a:pt x="808320" y="420370"/>
                  </a:moveTo>
                  <a:lnTo>
                    <a:pt x="786765" y="420370"/>
                  </a:lnTo>
                  <a:lnTo>
                    <a:pt x="795272" y="459824"/>
                  </a:lnTo>
                  <a:lnTo>
                    <a:pt x="816610" y="459739"/>
                  </a:lnTo>
                  <a:lnTo>
                    <a:pt x="816356" y="457200"/>
                  </a:lnTo>
                  <a:lnTo>
                    <a:pt x="808320" y="420370"/>
                  </a:lnTo>
                  <a:close/>
                </a:path>
                <a:path w="817245" h="857250">
                  <a:moveTo>
                    <a:pt x="799996" y="392429"/>
                  </a:moveTo>
                  <a:lnTo>
                    <a:pt x="778891" y="392429"/>
                  </a:lnTo>
                  <a:lnTo>
                    <a:pt x="786892" y="421639"/>
                  </a:lnTo>
                  <a:lnTo>
                    <a:pt x="786765" y="420370"/>
                  </a:lnTo>
                  <a:lnTo>
                    <a:pt x="808320" y="420370"/>
                  </a:lnTo>
                  <a:lnTo>
                    <a:pt x="807212" y="415289"/>
                  </a:lnTo>
                  <a:lnTo>
                    <a:pt x="806958" y="415289"/>
                  </a:lnTo>
                  <a:lnTo>
                    <a:pt x="799996" y="392429"/>
                  </a:lnTo>
                  <a:close/>
                </a:path>
                <a:path w="817245" h="857250">
                  <a:moveTo>
                    <a:pt x="790708" y="367029"/>
                  </a:moveTo>
                  <a:lnTo>
                    <a:pt x="769620" y="367029"/>
                  </a:lnTo>
                  <a:lnTo>
                    <a:pt x="779018" y="393700"/>
                  </a:lnTo>
                  <a:lnTo>
                    <a:pt x="778891" y="392429"/>
                  </a:lnTo>
                  <a:lnTo>
                    <a:pt x="799996" y="392429"/>
                  </a:lnTo>
                  <a:lnTo>
                    <a:pt x="798449" y="387350"/>
                  </a:lnTo>
                  <a:lnTo>
                    <a:pt x="790708" y="367029"/>
                  </a:lnTo>
                  <a:close/>
                </a:path>
                <a:path w="817245" h="857250">
                  <a:moveTo>
                    <a:pt x="740433" y="274320"/>
                  </a:moveTo>
                  <a:lnTo>
                    <a:pt x="719327" y="274320"/>
                  </a:lnTo>
                  <a:lnTo>
                    <a:pt x="731774" y="294639"/>
                  </a:lnTo>
                  <a:lnTo>
                    <a:pt x="744727" y="317500"/>
                  </a:lnTo>
                  <a:lnTo>
                    <a:pt x="757047" y="341629"/>
                  </a:lnTo>
                  <a:lnTo>
                    <a:pt x="770001" y="368300"/>
                  </a:lnTo>
                  <a:lnTo>
                    <a:pt x="769620" y="367029"/>
                  </a:lnTo>
                  <a:lnTo>
                    <a:pt x="790708" y="367029"/>
                  </a:lnTo>
                  <a:lnTo>
                    <a:pt x="788289" y="360679"/>
                  </a:lnTo>
                  <a:lnTo>
                    <a:pt x="787908" y="359410"/>
                  </a:lnTo>
                  <a:lnTo>
                    <a:pt x="774319" y="332739"/>
                  </a:lnTo>
                  <a:lnTo>
                    <a:pt x="761238" y="308610"/>
                  </a:lnTo>
                  <a:lnTo>
                    <a:pt x="747776" y="285750"/>
                  </a:lnTo>
                  <a:lnTo>
                    <a:pt x="740433" y="274320"/>
                  </a:lnTo>
                  <a:close/>
                </a:path>
                <a:path w="817245" h="857250">
                  <a:moveTo>
                    <a:pt x="16622" y="365136"/>
                  </a:moveTo>
                  <a:lnTo>
                    <a:pt x="16510" y="365760"/>
                  </a:lnTo>
                  <a:lnTo>
                    <a:pt x="16622" y="365136"/>
                  </a:lnTo>
                  <a:close/>
                </a:path>
                <a:path w="817245" h="857250">
                  <a:moveTo>
                    <a:pt x="16738" y="364489"/>
                  </a:moveTo>
                  <a:lnTo>
                    <a:pt x="16622" y="365136"/>
                  </a:lnTo>
                  <a:lnTo>
                    <a:pt x="16738" y="364489"/>
                  </a:lnTo>
                  <a:close/>
                </a:path>
                <a:path w="817245" h="857250">
                  <a:moveTo>
                    <a:pt x="611759" y="210820"/>
                  </a:moveTo>
                  <a:lnTo>
                    <a:pt x="563499" y="210820"/>
                  </a:lnTo>
                  <a:lnTo>
                    <a:pt x="526288" y="223520"/>
                  </a:lnTo>
                  <a:lnTo>
                    <a:pt x="526542" y="223520"/>
                  </a:lnTo>
                  <a:lnTo>
                    <a:pt x="506095" y="229870"/>
                  </a:lnTo>
                  <a:lnTo>
                    <a:pt x="505206" y="229870"/>
                  </a:lnTo>
                  <a:lnTo>
                    <a:pt x="487299" y="240029"/>
                  </a:lnTo>
                  <a:lnTo>
                    <a:pt x="486664" y="240029"/>
                  </a:lnTo>
                  <a:lnTo>
                    <a:pt x="473583" y="250189"/>
                  </a:lnTo>
                  <a:lnTo>
                    <a:pt x="473201" y="250189"/>
                  </a:lnTo>
                  <a:lnTo>
                    <a:pt x="460121" y="262889"/>
                  </a:lnTo>
                  <a:lnTo>
                    <a:pt x="459613" y="264160"/>
                  </a:lnTo>
                  <a:lnTo>
                    <a:pt x="449707" y="278129"/>
                  </a:lnTo>
                  <a:lnTo>
                    <a:pt x="448564" y="280670"/>
                  </a:lnTo>
                  <a:lnTo>
                    <a:pt x="448945" y="281939"/>
                  </a:lnTo>
                  <a:lnTo>
                    <a:pt x="450723" y="283210"/>
                  </a:lnTo>
                  <a:lnTo>
                    <a:pt x="452374" y="284479"/>
                  </a:lnTo>
                  <a:lnTo>
                    <a:pt x="454660" y="284479"/>
                  </a:lnTo>
                  <a:lnTo>
                    <a:pt x="455802" y="283210"/>
                  </a:lnTo>
                  <a:lnTo>
                    <a:pt x="466090" y="269239"/>
                  </a:lnTo>
                  <a:lnTo>
                    <a:pt x="465582" y="269239"/>
                  </a:lnTo>
                  <a:lnTo>
                    <a:pt x="479044" y="256539"/>
                  </a:lnTo>
                  <a:lnTo>
                    <a:pt x="478663" y="256539"/>
                  </a:lnTo>
                  <a:lnTo>
                    <a:pt x="492251" y="247650"/>
                  </a:lnTo>
                  <a:lnTo>
                    <a:pt x="491490" y="247650"/>
                  </a:lnTo>
                  <a:lnTo>
                    <a:pt x="509650" y="238760"/>
                  </a:lnTo>
                  <a:lnTo>
                    <a:pt x="508762" y="238760"/>
                  </a:lnTo>
                  <a:lnTo>
                    <a:pt x="529336" y="233679"/>
                  </a:lnTo>
                  <a:lnTo>
                    <a:pt x="529590" y="233679"/>
                  </a:lnTo>
                  <a:lnTo>
                    <a:pt x="548386" y="227329"/>
                  </a:lnTo>
                  <a:lnTo>
                    <a:pt x="567182" y="222250"/>
                  </a:lnTo>
                  <a:lnTo>
                    <a:pt x="566293" y="222250"/>
                  </a:lnTo>
                  <a:lnTo>
                    <a:pt x="583311" y="219710"/>
                  </a:lnTo>
                  <a:lnTo>
                    <a:pt x="584454" y="219710"/>
                  </a:lnTo>
                  <a:lnTo>
                    <a:pt x="597916" y="215900"/>
                  </a:lnTo>
                  <a:lnTo>
                    <a:pt x="611759" y="210820"/>
                  </a:lnTo>
                  <a:close/>
                </a:path>
                <a:path w="817245" h="857250">
                  <a:moveTo>
                    <a:pt x="698500" y="217170"/>
                  </a:moveTo>
                  <a:lnTo>
                    <a:pt x="675513" y="217170"/>
                  </a:lnTo>
                  <a:lnTo>
                    <a:pt x="685926" y="228600"/>
                  </a:lnTo>
                  <a:lnTo>
                    <a:pt x="697611" y="241300"/>
                  </a:lnTo>
                  <a:lnTo>
                    <a:pt x="696722" y="241300"/>
                  </a:lnTo>
                  <a:lnTo>
                    <a:pt x="707009" y="256539"/>
                  </a:lnTo>
                  <a:lnTo>
                    <a:pt x="707263" y="257810"/>
                  </a:lnTo>
                  <a:lnTo>
                    <a:pt x="719709" y="275589"/>
                  </a:lnTo>
                  <a:lnTo>
                    <a:pt x="719327" y="274320"/>
                  </a:lnTo>
                  <a:lnTo>
                    <a:pt x="740433" y="274320"/>
                  </a:lnTo>
                  <a:lnTo>
                    <a:pt x="734822" y="265429"/>
                  </a:lnTo>
                  <a:lnTo>
                    <a:pt x="721741" y="247650"/>
                  </a:lnTo>
                  <a:lnTo>
                    <a:pt x="721995" y="247650"/>
                  </a:lnTo>
                  <a:lnTo>
                    <a:pt x="711326" y="231139"/>
                  </a:lnTo>
                  <a:lnTo>
                    <a:pt x="710438" y="229870"/>
                  </a:lnTo>
                  <a:lnTo>
                    <a:pt x="698500" y="217170"/>
                  </a:lnTo>
                  <a:close/>
                </a:path>
                <a:path w="817245" h="857250">
                  <a:moveTo>
                    <a:pt x="51980" y="250189"/>
                  </a:moveTo>
                  <a:lnTo>
                    <a:pt x="51435" y="250189"/>
                  </a:lnTo>
                  <a:lnTo>
                    <a:pt x="51308" y="251460"/>
                  </a:lnTo>
                  <a:lnTo>
                    <a:pt x="51980" y="250189"/>
                  </a:lnTo>
                  <a:close/>
                </a:path>
                <a:path w="817245" h="857250">
                  <a:moveTo>
                    <a:pt x="63230" y="229870"/>
                  </a:moveTo>
                  <a:lnTo>
                    <a:pt x="62738" y="229870"/>
                  </a:lnTo>
                  <a:lnTo>
                    <a:pt x="62357" y="231139"/>
                  </a:lnTo>
                  <a:lnTo>
                    <a:pt x="63230" y="229870"/>
                  </a:lnTo>
                  <a:close/>
                </a:path>
                <a:path w="817245" h="857250">
                  <a:moveTo>
                    <a:pt x="667572" y="210616"/>
                  </a:moveTo>
                  <a:lnTo>
                    <a:pt x="676401" y="218439"/>
                  </a:lnTo>
                  <a:lnTo>
                    <a:pt x="675513" y="217170"/>
                  </a:lnTo>
                  <a:lnTo>
                    <a:pt x="698373" y="217170"/>
                  </a:lnTo>
                  <a:lnTo>
                    <a:pt x="692516" y="210820"/>
                  </a:lnTo>
                  <a:lnTo>
                    <a:pt x="668020" y="210820"/>
                  </a:lnTo>
                  <a:lnTo>
                    <a:pt x="667572" y="210616"/>
                  </a:lnTo>
                  <a:close/>
                </a:path>
                <a:path w="817245" h="857250">
                  <a:moveTo>
                    <a:pt x="581151" y="207010"/>
                  </a:moveTo>
                  <a:lnTo>
                    <a:pt x="564261" y="210820"/>
                  </a:lnTo>
                  <a:lnTo>
                    <a:pt x="611886" y="210820"/>
                  </a:lnTo>
                  <a:lnTo>
                    <a:pt x="619929" y="208279"/>
                  </a:lnTo>
                  <a:lnTo>
                    <a:pt x="579882" y="208279"/>
                  </a:lnTo>
                  <a:lnTo>
                    <a:pt x="581151" y="207010"/>
                  </a:lnTo>
                  <a:close/>
                </a:path>
                <a:path w="817245" h="857250">
                  <a:moveTo>
                    <a:pt x="666369" y="209550"/>
                  </a:moveTo>
                  <a:lnTo>
                    <a:pt x="667572" y="210616"/>
                  </a:lnTo>
                  <a:lnTo>
                    <a:pt x="668020" y="210820"/>
                  </a:lnTo>
                  <a:lnTo>
                    <a:pt x="666369" y="209550"/>
                  </a:lnTo>
                  <a:close/>
                </a:path>
                <a:path w="817245" h="857250">
                  <a:moveTo>
                    <a:pt x="691345" y="209550"/>
                  </a:moveTo>
                  <a:lnTo>
                    <a:pt x="666369" y="209550"/>
                  </a:lnTo>
                  <a:lnTo>
                    <a:pt x="668020" y="210820"/>
                  </a:lnTo>
                  <a:lnTo>
                    <a:pt x="692516" y="210820"/>
                  </a:lnTo>
                  <a:lnTo>
                    <a:pt x="691345" y="209550"/>
                  </a:lnTo>
                  <a:close/>
                </a:path>
                <a:path w="817245" h="857250">
                  <a:moveTo>
                    <a:pt x="684040" y="203200"/>
                  </a:moveTo>
                  <a:lnTo>
                    <a:pt x="641350" y="203200"/>
                  </a:lnTo>
                  <a:lnTo>
                    <a:pt x="656844" y="204470"/>
                  </a:lnTo>
                  <a:lnTo>
                    <a:pt x="654050" y="204470"/>
                  </a:lnTo>
                  <a:lnTo>
                    <a:pt x="667572" y="210616"/>
                  </a:lnTo>
                  <a:lnTo>
                    <a:pt x="666369" y="209550"/>
                  </a:lnTo>
                  <a:lnTo>
                    <a:pt x="691345" y="209550"/>
                  </a:lnTo>
                  <a:lnTo>
                    <a:pt x="687832" y="205739"/>
                  </a:lnTo>
                  <a:lnTo>
                    <a:pt x="686943" y="205739"/>
                  </a:lnTo>
                  <a:lnTo>
                    <a:pt x="684040" y="203200"/>
                  </a:lnTo>
                  <a:close/>
                </a:path>
                <a:path w="817245" h="857250">
                  <a:moveTo>
                    <a:pt x="676783" y="196850"/>
                  </a:moveTo>
                  <a:lnTo>
                    <a:pt x="606425" y="196850"/>
                  </a:lnTo>
                  <a:lnTo>
                    <a:pt x="592963" y="201929"/>
                  </a:lnTo>
                  <a:lnTo>
                    <a:pt x="579882" y="208279"/>
                  </a:lnTo>
                  <a:lnTo>
                    <a:pt x="619929" y="208279"/>
                  </a:lnTo>
                  <a:lnTo>
                    <a:pt x="636016" y="203200"/>
                  </a:lnTo>
                  <a:lnTo>
                    <a:pt x="684040" y="203200"/>
                  </a:lnTo>
                  <a:lnTo>
                    <a:pt x="676783" y="196850"/>
                  </a:lnTo>
                  <a:close/>
                </a:path>
                <a:path w="817245" h="857250">
                  <a:moveTo>
                    <a:pt x="642874" y="187960"/>
                  </a:moveTo>
                  <a:lnTo>
                    <a:pt x="630936" y="187960"/>
                  </a:lnTo>
                  <a:lnTo>
                    <a:pt x="606933" y="196850"/>
                  </a:lnTo>
                  <a:lnTo>
                    <a:pt x="675132" y="196850"/>
                  </a:lnTo>
                  <a:lnTo>
                    <a:pt x="661035" y="189229"/>
                  </a:lnTo>
                  <a:lnTo>
                    <a:pt x="658368" y="189229"/>
                  </a:lnTo>
                  <a:lnTo>
                    <a:pt x="642874" y="187960"/>
                  </a:lnTo>
                  <a:close/>
                </a:path>
                <a:path w="817245" h="857250">
                  <a:moveTo>
                    <a:pt x="90669" y="189229"/>
                  </a:moveTo>
                  <a:lnTo>
                    <a:pt x="90043" y="189229"/>
                  </a:lnTo>
                  <a:lnTo>
                    <a:pt x="89662" y="190500"/>
                  </a:lnTo>
                  <a:lnTo>
                    <a:pt x="90669" y="189229"/>
                  </a:lnTo>
                  <a:close/>
                </a:path>
                <a:path w="817245" h="857250">
                  <a:moveTo>
                    <a:pt x="615335" y="133825"/>
                  </a:moveTo>
                  <a:lnTo>
                    <a:pt x="615696" y="142239"/>
                  </a:lnTo>
                  <a:lnTo>
                    <a:pt x="615696" y="143510"/>
                  </a:lnTo>
                  <a:lnTo>
                    <a:pt x="617220" y="146050"/>
                  </a:lnTo>
                  <a:lnTo>
                    <a:pt x="620902" y="146050"/>
                  </a:lnTo>
                  <a:lnTo>
                    <a:pt x="622426" y="143510"/>
                  </a:lnTo>
                  <a:lnTo>
                    <a:pt x="622554" y="142239"/>
                  </a:lnTo>
                  <a:lnTo>
                    <a:pt x="622880" y="134620"/>
                  </a:lnTo>
                  <a:lnTo>
                    <a:pt x="615696" y="134620"/>
                  </a:lnTo>
                  <a:lnTo>
                    <a:pt x="615335" y="133825"/>
                  </a:lnTo>
                  <a:close/>
                </a:path>
                <a:path w="817245" h="857250">
                  <a:moveTo>
                    <a:pt x="615315" y="133350"/>
                  </a:moveTo>
                  <a:lnTo>
                    <a:pt x="615335" y="133825"/>
                  </a:lnTo>
                  <a:lnTo>
                    <a:pt x="615696" y="134620"/>
                  </a:lnTo>
                  <a:lnTo>
                    <a:pt x="615315" y="133350"/>
                  </a:lnTo>
                  <a:close/>
                </a:path>
                <a:path w="817245" h="857250">
                  <a:moveTo>
                    <a:pt x="622935" y="133350"/>
                  </a:moveTo>
                  <a:lnTo>
                    <a:pt x="615315" y="133350"/>
                  </a:lnTo>
                  <a:lnTo>
                    <a:pt x="615696" y="134620"/>
                  </a:lnTo>
                  <a:lnTo>
                    <a:pt x="622880" y="134620"/>
                  </a:lnTo>
                  <a:lnTo>
                    <a:pt x="622935" y="133350"/>
                  </a:lnTo>
                  <a:close/>
                </a:path>
                <a:path w="817245" h="857250">
                  <a:moveTo>
                    <a:pt x="616770" y="118110"/>
                  </a:moveTo>
                  <a:lnTo>
                    <a:pt x="608202" y="118110"/>
                  </a:lnTo>
                  <a:lnTo>
                    <a:pt x="608838" y="119379"/>
                  </a:lnTo>
                  <a:lnTo>
                    <a:pt x="615335" y="133825"/>
                  </a:lnTo>
                  <a:lnTo>
                    <a:pt x="615315" y="133350"/>
                  </a:lnTo>
                  <a:lnTo>
                    <a:pt x="622935" y="133350"/>
                  </a:lnTo>
                  <a:lnTo>
                    <a:pt x="622681" y="132079"/>
                  </a:lnTo>
                  <a:lnTo>
                    <a:pt x="616770" y="118110"/>
                  </a:lnTo>
                  <a:close/>
                </a:path>
                <a:path w="817245" h="857250">
                  <a:moveTo>
                    <a:pt x="608727" y="119265"/>
                  </a:moveTo>
                  <a:close/>
                </a:path>
                <a:path w="817245" h="857250">
                  <a:moveTo>
                    <a:pt x="608202" y="118110"/>
                  </a:moveTo>
                  <a:lnTo>
                    <a:pt x="608727" y="119265"/>
                  </a:lnTo>
                  <a:lnTo>
                    <a:pt x="608202" y="118110"/>
                  </a:lnTo>
                  <a:close/>
                </a:path>
                <a:path w="817245" h="857250">
                  <a:moveTo>
                    <a:pt x="605336" y="101600"/>
                  </a:moveTo>
                  <a:lnTo>
                    <a:pt x="593851" y="101600"/>
                  </a:lnTo>
                  <a:lnTo>
                    <a:pt x="601218" y="111760"/>
                  </a:lnTo>
                  <a:lnTo>
                    <a:pt x="601472" y="111760"/>
                  </a:lnTo>
                  <a:lnTo>
                    <a:pt x="608727" y="119265"/>
                  </a:lnTo>
                  <a:lnTo>
                    <a:pt x="608202" y="118110"/>
                  </a:lnTo>
                  <a:lnTo>
                    <a:pt x="616770" y="118110"/>
                  </a:lnTo>
                  <a:lnTo>
                    <a:pt x="615696" y="115570"/>
                  </a:lnTo>
                  <a:lnTo>
                    <a:pt x="615188" y="114300"/>
                  </a:lnTo>
                  <a:lnTo>
                    <a:pt x="608202" y="105410"/>
                  </a:lnTo>
                  <a:lnTo>
                    <a:pt x="608330" y="105410"/>
                  </a:lnTo>
                  <a:lnTo>
                    <a:pt x="605336" y="101600"/>
                  </a:lnTo>
                  <a:close/>
                </a:path>
                <a:path w="817245" h="857250">
                  <a:moveTo>
                    <a:pt x="569722" y="58420"/>
                  </a:moveTo>
                  <a:lnTo>
                    <a:pt x="552958" y="58420"/>
                  </a:lnTo>
                  <a:lnTo>
                    <a:pt x="562737" y="67310"/>
                  </a:lnTo>
                  <a:lnTo>
                    <a:pt x="562483" y="67310"/>
                  </a:lnTo>
                  <a:lnTo>
                    <a:pt x="571626" y="74929"/>
                  </a:lnTo>
                  <a:lnTo>
                    <a:pt x="571373" y="74929"/>
                  </a:lnTo>
                  <a:lnTo>
                    <a:pt x="579755" y="83820"/>
                  </a:lnTo>
                  <a:lnTo>
                    <a:pt x="579374" y="83820"/>
                  </a:lnTo>
                  <a:lnTo>
                    <a:pt x="586359" y="93979"/>
                  </a:lnTo>
                  <a:lnTo>
                    <a:pt x="586740" y="93979"/>
                  </a:lnTo>
                  <a:lnTo>
                    <a:pt x="594106" y="102870"/>
                  </a:lnTo>
                  <a:lnTo>
                    <a:pt x="593851" y="101600"/>
                  </a:lnTo>
                  <a:lnTo>
                    <a:pt x="605336" y="101600"/>
                  </a:lnTo>
                  <a:lnTo>
                    <a:pt x="601345" y="96520"/>
                  </a:lnTo>
                  <a:lnTo>
                    <a:pt x="601091" y="96520"/>
                  </a:lnTo>
                  <a:lnTo>
                    <a:pt x="595103" y="88900"/>
                  </a:lnTo>
                  <a:lnTo>
                    <a:pt x="594360" y="88900"/>
                  </a:lnTo>
                  <a:lnTo>
                    <a:pt x="587756" y="78739"/>
                  </a:lnTo>
                  <a:lnTo>
                    <a:pt x="587375" y="77470"/>
                  </a:lnTo>
                  <a:lnTo>
                    <a:pt x="579120" y="68579"/>
                  </a:lnTo>
                  <a:lnTo>
                    <a:pt x="569976" y="59689"/>
                  </a:lnTo>
                  <a:lnTo>
                    <a:pt x="569722" y="58420"/>
                  </a:lnTo>
                  <a:close/>
                </a:path>
                <a:path w="817245" h="857250">
                  <a:moveTo>
                    <a:pt x="594106" y="87629"/>
                  </a:moveTo>
                  <a:lnTo>
                    <a:pt x="594360" y="88900"/>
                  </a:lnTo>
                  <a:lnTo>
                    <a:pt x="595103" y="88900"/>
                  </a:lnTo>
                  <a:lnTo>
                    <a:pt x="594106" y="87629"/>
                  </a:lnTo>
                  <a:close/>
                </a:path>
                <a:path w="817245" h="857250">
                  <a:moveTo>
                    <a:pt x="532765" y="31750"/>
                  </a:moveTo>
                  <a:lnTo>
                    <a:pt x="510286" y="31750"/>
                  </a:lnTo>
                  <a:lnTo>
                    <a:pt x="521843" y="38100"/>
                  </a:lnTo>
                  <a:lnTo>
                    <a:pt x="521589" y="38100"/>
                  </a:lnTo>
                  <a:lnTo>
                    <a:pt x="532384" y="44450"/>
                  </a:lnTo>
                  <a:lnTo>
                    <a:pt x="531749" y="44450"/>
                  </a:lnTo>
                  <a:lnTo>
                    <a:pt x="541527" y="52070"/>
                  </a:lnTo>
                  <a:lnTo>
                    <a:pt x="542290" y="52070"/>
                  </a:lnTo>
                  <a:lnTo>
                    <a:pt x="553847" y="59689"/>
                  </a:lnTo>
                  <a:lnTo>
                    <a:pt x="552958" y="58420"/>
                  </a:lnTo>
                  <a:lnTo>
                    <a:pt x="569722" y="58420"/>
                  </a:lnTo>
                  <a:lnTo>
                    <a:pt x="560070" y="50800"/>
                  </a:lnTo>
                  <a:lnTo>
                    <a:pt x="559181" y="49529"/>
                  </a:lnTo>
                  <a:lnTo>
                    <a:pt x="547751" y="43180"/>
                  </a:lnTo>
                  <a:lnTo>
                    <a:pt x="548513" y="43180"/>
                  </a:lnTo>
                  <a:lnTo>
                    <a:pt x="538099" y="35560"/>
                  </a:lnTo>
                  <a:lnTo>
                    <a:pt x="532765" y="31750"/>
                  </a:lnTo>
                  <a:close/>
                </a:path>
                <a:path w="817245" h="857250">
                  <a:moveTo>
                    <a:pt x="527431" y="27939"/>
                  </a:moveTo>
                  <a:lnTo>
                    <a:pt x="498348" y="27939"/>
                  </a:lnTo>
                  <a:lnTo>
                    <a:pt x="510921" y="33019"/>
                  </a:lnTo>
                  <a:lnTo>
                    <a:pt x="510286" y="31750"/>
                  </a:lnTo>
                  <a:lnTo>
                    <a:pt x="532765" y="31750"/>
                  </a:lnTo>
                  <a:lnTo>
                    <a:pt x="527431" y="27939"/>
                  </a:lnTo>
                  <a:close/>
                </a:path>
                <a:path w="817245" h="857250">
                  <a:moveTo>
                    <a:pt x="432308" y="0"/>
                  </a:moveTo>
                  <a:lnTo>
                    <a:pt x="361188" y="0"/>
                  </a:lnTo>
                  <a:lnTo>
                    <a:pt x="329946" y="8889"/>
                  </a:lnTo>
                  <a:lnTo>
                    <a:pt x="313182" y="12700"/>
                  </a:lnTo>
                  <a:lnTo>
                    <a:pt x="430911" y="12700"/>
                  </a:lnTo>
                  <a:lnTo>
                    <a:pt x="462407" y="15239"/>
                  </a:lnTo>
                  <a:lnTo>
                    <a:pt x="461391" y="15239"/>
                  </a:lnTo>
                  <a:lnTo>
                    <a:pt x="474725" y="19050"/>
                  </a:lnTo>
                  <a:lnTo>
                    <a:pt x="487807" y="22860"/>
                  </a:lnTo>
                  <a:lnTo>
                    <a:pt x="486918" y="22860"/>
                  </a:lnTo>
                  <a:lnTo>
                    <a:pt x="497713" y="27939"/>
                  </a:lnTo>
                  <a:lnTo>
                    <a:pt x="527176" y="27939"/>
                  </a:lnTo>
                  <a:lnTo>
                    <a:pt x="515620" y="21589"/>
                  </a:lnTo>
                  <a:lnTo>
                    <a:pt x="514985" y="21589"/>
                  </a:lnTo>
                  <a:lnTo>
                    <a:pt x="502285" y="17780"/>
                  </a:lnTo>
                  <a:lnTo>
                    <a:pt x="502920" y="17780"/>
                  </a:lnTo>
                  <a:lnTo>
                    <a:pt x="492125" y="11430"/>
                  </a:lnTo>
                  <a:lnTo>
                    <a:pt x="491236" y="11430"/>
                  </a:lnTo>
                  <a:lnTo>
                    <a:pt x="477900" y="7619"/>
                  </a:lnTo>
                  <a:lnTo>
                    <a:pt x="464439" y="3810"/>
                  </a:lnTo>
                  <a:lnTo>
                    <a:pt x="463423" y="3810"/>
                  </a:lnTo>
                  <a:lnTo>
                    <a:pt x="447167" y="2539"/>
                  </a:lnTo>
                  <a:lnTo>
                    <a:pt x="447421" y="2539"/>
                  </a:lnTo>
                  <a:lnTo>
                    <a:pt x="432308" y="0"/>
                  </a:lnTo>
                  <a:close/>
                </a:path>
              </a:pathLst>
            </a:custGeom>
            <a:solidFill>
              <a:srgbClr val="FF0000"/>
            </a:solidFill>
          </p:spPr>
          <p:txBody>
            <a:bodyPr wrap="square" lIns="0" tIns="0" rIns="0" bIns="0" rtlCol="0"/>
            <a:lstStyle/>
            <a:p>
              <a:endParaRPr/>
            </a:p>
          </p:txBody>
        </p:sp>
      </p:grpSp>
      <p:sp>
        <p:nvSpPr>
          <p:cNvPr id="15" name="object 15"/>
          <p:cNvSpPr txBox="1"/>
          <p:nvPr/>
        </p:nvSpPr>
        <p:spPr>
          <a:xfrm>
            <a:off x="917854" y="5939815"/>
            <a:ext cx="8331200" cy="381000"/>
          </a:xfrm>
          <a:prstGeom prst="rect">
            <a:avLst/>
          </a:prstGeom>
        </p:spPr>
        <p:txBody>
          <a:bodyPr vert="horz" wrap="square" lIns="0" tIns="0" rIns="0" bIns="0" rtlCol="0">
            <a:spAutoFit/>
          </a:bodyPr>
          <a:lstStyle/>
          <a:p>
            <a:pPr marL="12700">
              <a:lnSpc>
                <a:spcPts val="2755"/>
              </a:lnSpc>
            </a:pPr>
            <a:r>
              <a:rPr sz="2800" spc="-10" dirty="0">
                <a:latin typeface="Carlito"/>
                <a:cs typeface="Carlito"/>
              </a:rPr>
              <a:t>That’s</a:t>
            </a:r>
            <a:r>
              <a:rPr sz="2800" spc="-80" dirty="0">
                <a:latin typeface="Carlito"/>
                <a:cs typeface="Carlito"/>
              </a:rPr>
              <a:t> </a:t>
            </a:r>
            <a:r>
              <a:rPr sz="2800" dirty="0">
                <a:latin typeface="Carlito"/>
                <a:cs typeface="Carlito"/>
              </a:rPr>
              <a:t>why</a:t>
            </a:r>
            <a:r>
              <a:rPr sz="2800" spc="-85" dirty="0">
                <a:latin typeface="Carlito"/>
                <a:cs typeface="Carlito"/>
              </a:rPr>
              <a:t> </a:t>
            </a:r>
            <a:r>
              <a:rPr sz="2800" dirty="0">
                <a:latin typeface="Carlito"/>
                <a:cs typeface="Carlito"/>
              </a:rPr>
              <a:t>it</a:t>
            </a:r>
            <a:r>
              <a:rPr sz="2800" spc="-75" dirty="0">
                <a:latin typeface="Carlito"/>
                <a:cs typeface="Carlito"/>
              </a:rPr>
              <a:t> </a:t>
            </a:r>
            <a:r>
              <a:rPr sz="2800" dirty="0">
                <a:latin typeface="Carlito"/>
                <a:cs typeface="Carlito"/>
              </a:rPr>
              <a:t>is</a:t>
            </a:r>
            <a:r>
              <a:rPr sz="2800" spc="-85" dirty="0">
                <a:latin typeface="Carlito"/>
                <a:cs typeface="Carlito"/>
              </a:rPr>
              <a:t> </a:t>
            </a:r>
            <a:r>
              <a:rPr sz="2800" dirty="0">
                <a:latin typeface="Carlito"/>
                <a:cs typeface="Carlito"/>
              </a:rPr>
              <a:t>not</a:t>
            </a:r>
            <a:r>
              <a:rPr sz="2800" spc="-65" dirty="0">
                <a:latin typeface="Carlito"/>
                <a:cs typeface="Carlito"/>
              </a:rPr>
              <a:t> </a:t>
            </a:r>
            <a:r>
              <a:rPr sz="2800" dirty="0">
                <a:latin typeface="Carlito"/>
                <a:cs typeface="Carlito"/>
              </a:rPr>
              <a:t>good</a:t>
            </a:r>
            <a:r>
              <a:rPr sz="2800" spc="-90" dirty="0">
                <a:latin typeface="Carlito"/>
                <a:cs typeface="Carlito"/>
              </a:rPr>
              <a:t> </a:t>
            </a:r>
            <a:r>
              <a:rPr sz="2800" dirty="0">
                <a:latin typeface="Carlito"/>
                <a:cs typeface="Carlito"/>
              </a:rPr>
              <a:t>enough</a:t>
            </a:r>
            <a:r>
              <a:rPr sz="2800" spc="-60" dirty="0">
                <a:latin typeface="Carlito"/>
                <a:cs typeface="Carlito"/>
              </a:rPr>
              <a:t> </a:t>
            </a:r>
            <a:r>
              <a:rPr sz="2800" dirty="0">
                <a:latin typeface="Carlito"/>
                <a:cs typeface="Carlito"/>
              </a:rPr>
              <a:t>for</a:t>
            </a:r>
            <a:r>
              <a:rPr sz="2800" spc="-90" dirty="0">
                <a:latin typeface="Carlito"/>
                <a:cs typeface="Carlito"/>
              </a:rPr>
              <a:t> </a:t>
            </a:r>
            <a:r>
              <a:rPr sz="2800" dirty="0">
                <a:latin typeface="Carlito"/>
                <a:cs typeface="Carlito"/>
              </a:rPr>
              <a:t>imbalanced</a:t>
            </a:r>
            <a:r>
              <a:rPr sz="2800" spc="-55" dirty="0">
                <a:latin typeface="Carlito"/>
                <a:cs typeface="Carlito"/>
              </a:rPr>
              <a:t> </a:t>
            </a:r>
            <a:r>
              <a:rPr sz="2800" spc="-10" dirty="0">
                <a:latin typeface="Carlito"/>
                <a:cs typeface="Carlito"/>
              </a:rPr>
              <a:t>datasets.</a:t>
            </a:r>
            <a:endParaRPr sz="2800">
              <a:latin typeface="Carlito"/>
              <a:cs typeface="Carlito"/>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53670">
              <a:lnSpc>
                <a:spcPts val="1810"/>
              </a:lnSpc>
            </a:pPr>
            <a:fld id="{81D60167-4931-47E6-BA6A-407CBD079E47}" type="slidenum">
              <a:rPr spc="-50" dirty="0"/>
              <a:t>9</a:t>
            </a:fld>
            <a:endParaRPr spc="-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1507</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Carlito</vt:lpstr>
      <vt:lpstr>Georgia</vt:lpstr>
      <vt:lpstr>KaTeX_Main</vt:lpstr>
      <vt:lpstr>Söhne</vt:lpstr>
      <vt:lpstr>Times New Roman</vt:lpstr>
      <vt:lpstr>Wingdings</vt:lpstr>
      <vt:lpstr>Office Theme</vt:lpstr>
      <vt:lpstr>Machine Learning-Evaluation Metrics for Classification</vt:lpstr>
      <vt:lpstr>Classification Problem</vt:lpstr>
      <vt:lpstr>No Free Lunch Theorem in ML</vt:lpstr>
      <vt:lpstr>Why do we Need Evaluation Metrics?</vt:lpstr>
      <vt:lpstr>Classification Accuracy</vt:lpstr>
      <vt:lpstr>Confusion Matrix:</vt:lpstr>
      <vt:lpstr>Confusion Matrix: Example</vt:lpstr>
      <vt:lpstr>Confusion Matrix: Example</vt:lpstr>
      <vt:lpstr>Four classification metrics from the Confusion Matrix</vt:lpstr>
      <vt:lpstr>Precision</vt:lpstr>
      <vt:lpstr>Recall </vt:lpstr>
      <vt:lpstr>F1-score or F-measure</vt:lpstr>
      <vt:lpstr>Specificity and Sensitivity</vt:lpstr>
      <vt:lpstr>ROC Curve</vt:lpstr>
      <vt:lpstr>AUC (Area Under the Curve) or Area Under the ROC Curve</vt:lpstr>
      <vt:lpstr>AUC (Area Under the Curve) or Area Under the ROC Curve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Geetha M</dc:creator>
  <cp:lastModifiedBy>Manju Sreekumar</cp:lastModifiedBy>
  <cp:revision>4</cp:revision>
  <dcterms:created xsi:type="dcterms:W3CDTF">2024-02-12T06:50:52Z</dcterms:created>
  <dcterms:modified xsi:type="dcterms:W3CDTF">2024-02-19T06:26:50Z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2023-10-06T00:00:00Z</vt:filetime>
  </property>
  <property fmtid="{D5CDD505-2E9C-101B-9397-08002B2CF9AE}" pid="3" name="Creator">
    <vt:lpwstr>Microsoft® PowerPoint® for Microsoft 365</vt:lpwstr>
  </property>
  <property fmtid="{D5CDD505-2E9C-101B-9397-08002B2CF9AE}" pid="4" name="LastSaved">
    <vt:filetime>2024-02-12T00:00:00Z</vt:filetime>
  </property>
  <property fmtid="{D5CDD505-2E9C-101B-9397-08002B2CF9AE}" pid="5" name="Producer">
    <vt:lpwstr>3-Heights(TM) PDF Security Shell 4.8.25.2 (http://www.pdf-tools.com)</vt:lpwstr>
  </property>
</Properties>
</file>