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/>
      <a:tcStyle>
        <a:tcBdr/>
        <a:fill>
          <a:solidFill>
            <a:srgbClr val="EFEC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/>
      <a:tcStyle>
        <a:tcBdr/>
        <a:fill>
          <a:solidFill>
            <a:srgbClr val="EAF1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416" autoAdjust="0"/>
  </p:normalViewPr>
  <p:slideViewPr>
    <p:cSldViewPr snapToGrid="0">
      <p:cViewPr varScale="1">
        <p:scale>
          <a:sx n="31" d="100"/>
          <a:sy n="31" d="100"/>
        </p:scale>
        <p:origin x="2001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- Pour un </a:t>
            </a:r>
            <a:r>
              <a:rPr dirty="0" err="1"/>
              <a:t>apprentissage</a:t>
            </a:r>
            <a:r>
              <a:rPr dirty="0"/>
              <a:t> </a:t>
            </a:r>
            <a:r>
              <a:rPr dirty="0" err="1"/>
              <a:t>supervisé</a:t>
            </a:r>
            <a:r>
              <a:rPr dirty="0"/>
              <a:t>, un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construit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se </a:t>
            </a:r>
            <a:r>
              <a:rPr dirty="0" err="1"/>
              <a:t>basant</a:t>
            </a:r>
            <a:r>
              <a:rPr dirty="0"/>
              <a:t> sur les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d’entraînement</a:t>
            </a:r>
            <a:r>
              <a:rPr dirty="0"/>
              <a:t> (training set) </a:t>
            </a:r>
            <a:r>
              <a:rPr dirty="0" err="1"/>
              <a:t>puis</a:t>
            </a:r>
            <a:r>
              <a:rPr dirty="0"/>
              <a:t> </a:t>
            </a:r>
            <a:r>
              <a:rPr dirty="0" err="1"/>
              <a:t>ce</a:t>
            </a:r>
            <a:r>
              <a:rPr dirty="0"/>
              <a:t> dernier </a:t>
            </a:r>
            <a:r>
              <a:rPr dirty="0" err="1"/>
              <a:t>est</a:t>
            </a:r>
            <a:r>
              <a:rPr dirty="0"/>
              <a:t> appliqué sur des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nouvelles</a:t>
            </a:r>
            <a:r>
              <a:rPr dirty="0"/>
              <a:t> (test set)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Aquisition</a:t>
            </a:r>
            <a:r>
              <a:rPr dirty="0"/>
              <a:t>: </a:t>
            </a:r>
            <a:r>
              <a:rPr dirty="0" err="1"/>
              <a:t>récuperation</a:t>
            </a:r>
            <a:r>
              <a:rPr dirty="0"/>
              <a:t> des </a:t>
            </a:r>
            <a:r>
              <a:rPr dirty="0" err="1"/>
              <a:t>données</a:t>
            </a:r>
            <a:r>
              <a:rPr dirty="0"/>
              <a:t> dans tout ref po</a:t>
            </a:r>
            <a:r>
              <a:rPr lang="fr-FR" dirty="0"/>
              <a:t>t</a:t>
            </a:r>
            <a:r>
              <a:rPr dirty="0" err="1"/>
              <a:t>entiel</a:t>
            </a:r>
            <a:r>
              <a:rPr dirty="0"/>
              <a:t>: </a:t>
            </a:r>
            <a:r>
              <a:rPr dirty="0" err="1"/>
              <a:t>bdd</a:t>
            </a:r>
            <a:r>
              <a:rPr dirty="0"/>
              <a:t>, log…</a:t>
            </a:r>
          </a:p>
          <a:p>
            <a:r>
              <a:rPr dirty="0" err="1"/>
              <a:t>Nettoyage</a:t>
            </a:r>
            <a:r>
              <a:rPr dirty="0"/>
              <a:t>: Nan, </a:t>
            </a:r>
            <a:r>
              <a:rPr dirty="0" err="1"/>
              <a:t>categoriel</a:t>
            </a:r>
            <a:r>
              <a:rPr dirty="0"/>
              <a:t>, num</a:t>
            </a:r>
          </a:p>
          <a:p>
            <a:r>
              <a:rPr dirty="0"/>
              <a:t>Exploration: lecture, </a:t>
            </a:r>
            <a:r>
              <a:rPr dirty="0" err="1"/>
              <a:t>analyse</a:t>
            </a:r>
            <a:endParaRPr dirty="0"/>
          </a:p>
          <a:p>
            <a:r>
              <a:rPr dirty="0"/>
              <a:t>Feature engineering: </a:t>
            </a:r>
            <a:r>
              <a:rPr dirty="0" err="1"/>
              <a:t>combler</a:t>
            </a:r>
            <a:r>
              <a:rPr dirty="0"/>
              <a:t> les </a:t>
            </a:r>
            <a:r>
              <a:rPr dirty="0" err="1"/>
              <a:t>trous</a:t>
            </a:r>
            <a:r>
              <a:rPr dirty="0"/>
              <a:t> (Nan) (</a:t>
            </a:r>
            <a:r>
              <a:rPr dirty="0" err="1"/>
              <a:t>mediane</a:t>
            </a:r>
            <a:r>
              <a:rPr dirty="0"/>
              <a:t> pour les var continues vide, Unknown pour la variable </a:t>
            </a:r>
            <a:r>
              <a:rPr dirty="0" err="1"/>
              <a:t>categorielles</a:t>
            </a:r>
            <a:r>
              <a:rPr dirty="0"/>
              <a:t> vides,  </a:t>
            </a:r>
            <a:r>
              <a:rPr dirty="0" err="1"/>
              <a:t>onehot</a:t>
            </a:r>
            <a:r>
              <a:rPr dirty="0"/>
              <a:t> encoding</a:t>
            </a:r>
          </a:p>
          <a:p>
            <a:r>
              <a:rPr dirty="0" err="1"/>
              <a:t>Modele</a:t>
            </a:r>
            <a:r>
              <a:rPr dirty="0"/>
              <a:t> ML : definition de </a:t>
            </a:r>
            <a:r>
              <a:rPr dirty="0" err="1"/>
              <a:t>l’algo</a:t>
            </a:r>
            <a:r>
              <a:rPr dirty="0"/>
              <a:t> a </a:t>
            </a:r>
            <a:r>
              <a:rPr dirty="0" err="1"/>
              <a:t>utiliser</a:t>
            </a:r>
            <a:r>
              <a:rPr dirty="0"/>
              <a:t> &gt; </a:t>
            </a:r>
            <a:r>
              <a:rPr dirty="0" err="1"/>
              <a:t>Apprentissage</a:t>
            </a:r>
            <a:r>
              <a:rPr dirty="0"/>
              <a:t>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d’entrainement</a:t>
            </a:r>
            <a:r>
              <a:rPr dirty="0"/>
              <a:t> et construction du model</a:t>
            </a:r>
          </a:p>
          <a:p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1" name="Shape 4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 cross-validation </a:t>
            </a:r>
            <a:r>
              <a:rPr dirty="0" err="1"/>
              <a:t>sert</a:t>
            </a:r>
            <a:r>
              <a:rPr dirty="0"/>
              <a:t> à </a:t>
            </a:r>
            <a:r>
              <a:rPr dirty="0" err="1"/>
              <a:t>mesurer</a:t>
            </a:r>
            <a:r>
              <a:rPr dirty="0"/>
              <a:t> la performance des </a:t>
            </a:r>
            <a:r>
              <a:rPr dirty="0" err="1"/>
              <a:t>algorithmes</a:t>
            </a:r>
            <a:r>
              <a:rPr dirty="0"/>
              <a:t> dans le </a:t>
            </a:r>
            <a:r>
              <a:rPr dirty="0" err="1"/>
              <a:t>cas</a:t>
            </a:r>
            <a:r>
              <a:rPr dirty="0"/>
              <a:t> d’un </a:t>
            </a:r>
            <a:r>
              <a:rPr dirty="0" err="1"/>
              <a:t>apprentissage</a:t>
            </a:r>
            <a:r>
              <a:rPr dirty="0"/>
              <a:t> </a:t>
            </a:r>
            <a:r>
              <a:rPr dirty="0" err="1"/>
              <a:t>supervisé</a:t>
            </a:r>
            <a:r>
              <a:rPr dirty="0"/>
              <a:t>.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effet</a:t>
            </a:r>
            <a:r>
              <a:rPr dirty="0"/>
              <a:t>, les </a:t>
            </a:r>
            <a:r>
              <a:rPr dirty="0" err="1"/>
              <a:t>données</a:t>
            </a:r>
            <a:r>
              <a:rPr dirty="0"/>
              <a:t> test </a:t>
            </a:r>
            <a:r>
              <a:rPr dirty="0" err="1"/>
              <a:t>n’étant</a:t>
            </a:r>
            <a:r>
              <a:rPr dirty="0"/>
              <a:t> pas </a:t>
            </a:r>
            <a:r>
              <a:rPr dirty="0" err="1"/>
              <a:t>labellisées</a:t>
            </a:r>
            <a:r>
              <a:rPr dirty="0"/>
              <a:t>, nous ne </a:t>
            </a:r>
            <a:r>
              <a:rPr dirty="0" err="1"/>
              <a:t>pouvons</a:t>
            </a:r>
            <a:r>
              <a:rPr dirty="0"/>
              <a:t> comparer les </a:t>
            </a:r>
            <a:r>
              <a:rPr dirty="0" err="1"/>
              <a:t>valeurs</a:t>
            </a:r>
            <a:r>
              <a:rPr dirty="0"/>
              <a:t> </a:t>
            </a:r>
            <a:r>
              <a:rPr dirty="0" err="1"/>
              <a:t>prédites</a:t>
            </a:r>
            <a:r>
              <a:rPr dirty="0"/>
              <a:t> avec les </a:t>
            </a:r>
            <a:r>
              <a:rPr dirty="0" err="1"/>
              <a:t>vraies</a:t>
            </a:r>
            <a:r>
              <a:rPr dirty="0"/>
              <a:t> </a:t>
            </a:r>
            <a:r>
              <a:rPr dirty="0" err="1"/>
              <a:t>valeurs</a:t>
            </a:r>
            <a:r>
              <a:rPr dirty="0"/>
              <a:t> de </a:t>
            </a:r>
            <a:r>
              <a:rPr dirty="0" err="1"/>
              <a:t>ces</a:t>
            </a:r>
            <a:r>
              <a:rPr dirty="0"/>
              <a:t> </a:t>
            </a:r>
            <a:r>
              <a:rPr dirty="0" err="1"/>
              <a:t>dernières</a:t>
            </a:r>
            <a:r>
              <a:rPr dirty="0"/>
              <a:t>. </a:t>
            </a:r>
            <a:r>
              <a:rPr dirty="0" err="1"/>
              <a:t>L’idée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de </a:t>
            </a:r>
            <a:r>
              <a:rPr dirty="0" err="1"/>
              <a:t>diviser</a:t>
            </a:r>
            <a:r>
              <a:rPr dirty="0"/>
              <a:t> </a:t>
            </a:r>
            <a:r>
              <a:rPr dirty="0" err="1"/>
              <a:t>l’ensemble</a:t>
            </a:r>
            <a:r>
              <a:rPr dirty="0"/>
              <a:t> de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K parties, faire </a:t>
            </a:r>
            <a:r>
              <a:rPr dirty="0" err="1"/>
              <a:t>l’apprentissage</a:t>
            </a:r>
            <a:r>
              <a:rPr dirty="0"/>
              <a:t> sur les K-1 parties </a:t>
            </a:r>
            <a:r>
              <a:rPr dirty="0" err="1"/>
              <a:t>puis</a:t>
            </a:r>
            <a:r>
              <a:rPr dirty="0"/>
              <a:t> faire la </a:t>
            </a:r>
            <a:r>
              <a:rPr dirty="0" err="1"/>
              <a:t>prédiction</a:t>
            </a:r>
            <a:r>
              <a:rPr dirty="0"/>
              <a:t> sur la </a:t>
            </a:r>
            <a:r>
              <a:rPr dirty="0" err="1"/>
              <a:t>partie</a:t>
            </a:r>
            <a:r>
              <a:rPr dirty="0"/>
              <a:t> restante. </a:t>
            </a:r>
          </a:p>
          <a:p>
            <a:r>
              <a:rPr dirty="0" err="1"/>
              <a:t>Cette</a:t>
            </a:r>
            <a:r>
              <a:rPr dirty="0"/>
              <a:t> </a:t>
            </a:r>
            <a:r>
              <a:rPr dirty="0" err="1"/>
              <a:t>opération</a:t>
            </a:r>
            <a:r>
              <a:rPr dirty="0"/>
              <a:t> nous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d’obtenir</a:t>
            </a:r>
            <a:r>
              <a:rPr dirty="0"/>
              <a:t> un score pour </a:t>
            </a: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découpage</a:t>
            </a:r>
            <a:r>
              <a:rPr dirty="0"/>
              <a:t>. </a:t>
            </a:r>
            <a:r>
              <a:rPr dirty="0" err="1"/>
              <a:t>Ces</a:t>
            </a:r>
            <a:r>
              <a:rPr dirty="0"/>
              <a:t> scores </a:t>
            </a:r>
            <a:r>
              <a:rPr dirty="0" err="1"/>
              <a:t>seront</a:t>
            </a:r>
            <a:r>
              <a:rPr dirty="0"/>
              <a:t> par la suite </a:t>
            </a:r>
            <a:r>
              <a:rPr dirty="0" err="1"/>
              <a:t>agrégés</a:t>
            </a:r>
            <a:r>
              <a:rPr dirty="0"/>
              <a:t> pour donner la performance </a:t>
            </a:r>
            <a:r>
              <a:rPr dirty="0" err="1"/>
              <a:t>globale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6" name="Shape 4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-On utilise la CV pour éviter l’underfitting ou l’overfit</a:t>
            </a:r>
          </a:p>
          <a:p>
            <a:r>
              <a:t>-(Explication graphe) En augmentant le nombre d’itérations on diminue l’erreur de généralisation (test error) et de train jusqu’à atteindre un certain seuil du nb d’itérations à partir duquel le test error augmente (Over fit)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La régression logistique sert à modéliser les probabilités postérieures des différentes classes en utilisant des fonctions linéaires. </a:t>
            </a:r>
          </a:p>
          <a:p>
            <a:pPr marL="171450" indent="-171450">
              <a:buSzPct val="100000"/>
              <a:buChar char="-"/>
            </a:pPr>
            <a:r>
              <a:t>On voudrait avoir une modélisation linéaire de la probabilité mais ceci ne peut pas se faire sans garantissant que cette dernière soit dans l’intervalle 0,1</a:t>
            </a:r>
          </a:p>
          <a:p>
            <a:pPr marL="171450" indent="-171450">
              <a:buSzPct val="100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0" name="Shape 5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Fonction logit</a:t>
            </a:r>
          </a:p>
          <a:p>
            <a:r>
              <a:t>Elle permet de transformer une valeur entre 0 et 1 en une valeur entre ]-inf,+inf[. On va donc modéliser linéairement le logit de la probabilité plutôt que la probabilité elle meme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6" name="Shape 5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Char char="-"/>
            </a:pPr>
            <a:r>
              <a:t>Plusieurs arbres</a:t>
            </a:r>
          </a:p>
          <a:p>
            <a:pPr marL="171450" indent="-171450">
              <a:buSzPct val="100000"/>
              <a:buChar char="-"/>
            </a:pPr>
            <a:r>
              <a:t>Chaque arbre est construit à partir d’un bootstrap de la data c’est-à-dire tirage avec remise</a:t>
            </a:r>
          </a:p>
          <a:p>
            <a:pPr marL="171450" indent="-171450">
              <a:buSzPct val="100000"/>
              <a:buChar char="-"/>
            </a:pPr>
            <a:r>
              <a:t>Différence entre bagging simple et Random Forest est qu’il y a une sélection aléatoire d’un sous-ensemble des features avant de diviser la branche</a:t>
            </a:r>
          </a:p>
          <a:p>
            <a:pPr marL="171450" indent="-171450">
              <a:buSzPct val="100000"/>
              <a:buChar char="-"/>
            </a:pPr>
            <a:r>
              <a:t>Ceci aide à décorreler les arbres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6" name="Shape 5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Char char="-"/>
            </a:pPr>
            <a:r>
              <a:t>Plusieurs arbres combinés de manière additive</a:t>
            </a:r>
          </a:p>
          <a:p>
            <a:pPr marL="171450" indent="-171450">
              <a:buSzPct val="100000"/>
              <a:buChar char="-"/>
            </a:pPr>
            <a:r>
              <a:t>A chaque étape, il y a un calcul d’une fonction de coût qui est intégré dans: 1) la construction de l’arbre prochain, 2) output final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extBox 13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TextBox 1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94" name="Picture Placeholder 2"/>
          <p:cNvSpPr>
            <a:spLocks noGrp="1"/>
          </p:cNvSpPr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6"/>
            <a:ext cx="2356675" cy="6854040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re 1"/>
          <p:cNvSpPr txBox="1">
            <a:spLocks noGrp="1"/>
          </p:cNvSpPr>
          <p:nvPr>
            <p:ph type="ctrTitle"/>
          </p:nvPr>
        </p:nvSpPr>
        <p:spPr>
          <a:xfrm>
            <a:off x="2493961" y="2057400"/>
            <a:ext cx="9512880" cy="2262782"/>
          </a:xfrm>
          <a:prstGeom prst="rect">
            <a:avLst/>
          </a:prstGeom>
        </p:spPr>
        <p:txBody>
          <a:bodyPr/>
          <a:lstStyle/>
          <a:p>
            <a:pPr defTabSz="448055">
              <a:defRPr sz="4704"/>
            </a:pPr>
            <a:r>
              <a:rPr lang="fr-FR" dirty="0"/>
              <a:t>« Smartphone </a:t>
            </a:r>
            <a:r>
              <a:rPr lang="fr-FR" dirty="0" err="1"/>
              <a:t>based</a:t>
            </a:r>
            <a:r>
              <a:rPr lang="fr-FR" dirty="0"/>
              <a:t> Recognition of Human </a:t>
            </a:r>
            <a:r>
              <a:rPr lang="fr-FR" dirty="0" err="1"/>
              <a:t>Activities</a:t>
            </a:r>
            <a:r>
              <a:rPr lang="fr-FR" dirty="0"/>
              <a:t> and Postural Transitions »</a:t>
            </a:r>
            <a:endParaRPr dirty="0"/>
          </a:p>
        </p:txBody>
      </p:sp>
      <p:sp>
        <p:nvSpPr>
          <p:cNvPr id="399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2886075" y="4286250"/>
            <a:ext cx="7600951" cy="16859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 sz="1700" b="1"/>
            </a:pPr>
            <a:r>
              <a:rPr lang="fr-FR" dirty="0"/>
              <a:t>Nairah BAKURALLY</a:t>
            </a:r>
            <a:endParaRPr sz="1100" dirty="0"/>
          </a:p>
          <a:p>
            <a:pPr algn="ctr">
              <a:lnSpc>
                <a:spcPct val="80000"/>
              </a:lnSpc>
              <a:defRPr sz="1700"/>
            </a:pPr>
            <a:r>
              <a:rPr dirty="0"/>
              <a:t>- </a:t>
            </a:r>
            <a:r>
              <a:rPr lang="fr-FR" dirty="0"/>
              <a:t>A5 ESILV</a:t>
            </a:r>
            <a:r>
              <a:rPr dirty="0"/>
              <a:t>-</a:t>
            </a:r>
            <a:endParaRPr sz="1100" dirty="0"/>
          </a:p>
          <a:p>
            <a:pPr algn="ctr">
              <a:lnSpc>
                <a:spcPct val="80000"/>
              </a:lnSpc>
              <a:defRPr sz="1600"/>
            </a:pPr>
            <a:r>
              <a:rPr lang="fr-FR" dirty="0"/>
              <a:t>PYTHON FOR DATA ANALYSIS </a:t>
            </a:r>
            <a:endParaRPr sz="2600" dirty="0"/>
          </a:p>
          <a:p>
            <a:pPr algn="ctr">
              <a:lnSpc>
                <a:spcPct val="80000"/>
              </a:lnSpc>
              <a:defRPr sz="1000" b="1"/>
            </a:pPr>
            <a:r>
              <a:rPr lang="fr-FR" dirty="0"/>
              <a:t>31 JANVIER 2020</a:t>
            </a:r>
            <a:endParaRPr sz="1100" dirty="0"/>
          </a:p>
          <a:p>
            <a:pPr>
              <a:lnSpc>
                <a:spcPct val="80000"/>
              </a:lnSpc>
              <a:defRPr sz="1700"/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re 1"/>
          <p:cNvSpPr txBox="1">
            <a:spLocks noGrp="1"/>
          </p:cNvSpPr>
          <p:nvPr>
            <p:ph type="title"/>
          </p:nvPr>
        </p:nvSpPr>
        <p:spPr>
          <a:xfrm>
            <a:off x="1952844" y="550179"/>
            <a:ext cx="8911688" cy="500289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Construction du modèle</a:t>
            </a:r>
            <a:br/>
            <a:br/>
            <a:endParaRPr/>
          </a:p>
        </p:txBody>
      </p:sp>
      <p:pic>
        <p:nvPicPr>
          <p:cNvPr id="47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57350"/>
            <a:ext cx="6438900" cy="4057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ZoneTexte 3"/>
          <p:cNvSpPr txBox="1"/>
          <p:nvPr/>
        </p:nvSpPr>
        <p:spPr>
          <a:xfrm>
            <a:off x="4283671" y="6505575"/>
            <a:ext cx="7600827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Source: https://www.researchgate.net/figure/Procedure-de-la-validation-croisee-621-Validation-croisee-leave-many-out-La_fig3_318699299</a:t>
            </a:r>
          </a:p>
        </p:txBody>
      </p:sp>
      <p:sp>
        <p:nvSpPr>
          <p:cNvPr id="475" name="Titre 1"/>
          <p:cNvSpPr txBox="1"/>
          <p:nvPr/>
        </p:nvSpPr>
        <p:spPr>
          <a:xfrm>
            <a:off x="1940300" y="586010"/>
            <a:ext cx="8820248" cy="64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448055">
              <a:defRPr sz="3528">
                <a:solidFill>
                  <a:srgbClr val="262626"/>
                </a:solidFill>
              </a:defRPr>
            </a:pPr>
            <a:r>
              <a:t>Zoom sur la partie « </a:t>
            </a:r>
            <a:r>
              <a:rPr b="1"/>
              <a:t>Apprentissage</a:t>
            </a:r>
            <a:r>
              <a:t> » 	</a:t>
            </a:r>
          </a:p>
        </p:txBody>
      </p:sp>
      <p:pic>
        <p:nvPicPr>
          <p:cNvPr id="47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07" y="2205038"/>
            <a:ext cx="7711934" cy="30718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Rectangle 2"/>
          <p:cNvGrpSpPr/>
          <p:nvPr/>
        </p:nvGrpSpPr>
        <p:grpSpPr>
          <a:xfrm>
            <a:off x="4133176" y="1397904"/>
            <a:ext cx="3400426" cy="581026"/>
            <a:chOff x="0" y="0"/>
            <a:chExt cx="3400425" cy="581025"/>
          </a:xfrm>
        </p:grpSpPr>
        <p:sp>
          <p:nvSpPr>
            <p:cNvPr id="477" name="Shape 477"/>
            <p:cNvSpPr/>
            <p:nvPr/>
          </p:nvSpPr>
          <p:spPr>
            <a:xfrm>
              <a:off x="0" y="0"/>
              <a:ext cx="3400425" cy="5810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-58435"/>
                    <a:satOff val="-5255"/>
                    <a:lumOff val="6030"/>
                  </a:schemeClr>
                </a:gs>
                <a:gs pos="100000">
                  <a:schemeClr val="accent3">
                    <a:lumOff val="-3227"/>
                  </a:schemeClr>
                </a:gs>
              </a:gsLst>
              <a:lin ang="5400000" scaled="0"/>
            </a:gradFill>
            <a:ln w="9525" cap="rnd">
              <a:solidFill>
                <a:srgbClr val="987D4D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45719" y="105092"/>
              <a:ext cx="33089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Cross validation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re 1"/>
          <p:cNvSpPr txBox="1">
            <a:spLocks noGrp="1"/>
          </p:cNvSpPr>
          <p:nvPr>
            <p:ph type="title"/>
          </p:nvPr>
        </p:nvSpPr>
        <p:spPr>
          <a:xfrm>
            <a:off x="2130362" y="543146"/>
            <a:ext cx="8911688" cy="959534"/>
          </a:xfrm>
          <a:prstGeom prst="rect">
            <a:avLst/>
          </a:prstGeom>
        </p:spPr>
        <p:txBody>
          <a:bodyPr/>
          <a:lstStyle/>
          <a:p>
            <a:pPr defTabSz="402336">
              <a:defRPr sz="2816"/>
            </a:pPr>
            <a:r>
              <a:t>Risque: Underfitting vs Overfitting</a:t>
            </a:r>
            <a:br/>
            <a:endParaRPr/>
          </a:p>
        </p:txBody>
      </p:sp>
      <p:pic>
        <p:nvPicPr>
          <p:cNvPr id="484" name="Image 4" descr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2080764"/>
            <a:ext cx="6934203" cy="390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re 1"/>
          <p:cNvSpPr txBox="1">
            <a:spLocks noGrp="1"/>
          </p:cNvSpPr>
          <p:nvPr>
            <p:ph type="title"/>
          </p:nvPr>
        </p:nvSpPr>
        <p:spPr>
          <a:xfrm>
            <a:off x="2602450" y="624109"/>
            <a:ext cx="8911688" cy="5271866"/>
          </a:xfrm>
          <a:prstGeom prst="rect">
            <a:avLst/>
          </a:prstGeom>
        </p:spPr>
        <p:txBody>
          <a:bodyPr/>
          <a:lstStyle/>
          <a:p>
            <a:r>
              <a:t>Algorithmes d’apprentissage</a:t>
            </a:r>
            <a:br/>
            <a:br/>
            <a:r>
              <a:rPr sz="2000" b="1"/>
              <a:t>Régression logistique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Espace réservé du contenu 2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589211" y="2228850"/>
                <a:ext cx="8915401" cy="3682372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t>Elle sert à modéliser les probabilités postérieures( Y sachant X) des différentes classes en utilisant des fonctions linéaires. </a:t>
                </a:r>
              </a:p>
              <a:p>
                <a:endParaRPr/>
              </a:p>
              <a:p>
                <a:r>
                  <a:t>L’idée est d’aboutir à cette modélisation:</a:t>
                </a:r>
              </a:p>
              <a:p>
                <a:pPr marL="0" lvl="1" indent="457200">
                  <a:buSzTx/>
                  <a:buFont typeface="Wingdings 3"/>
                  <a:buNone/>
                  <a:defRPr sz="1600" i="1"/>
                </a:pPr>
                <a:endParaRPr/>
              </a:p>
              <a:p>
                <a:pPr marL="0" lvl="1" indent="457200">
                  <a:buSzTx/>
                  <a:buFont typeface="Wingdings 3"/>
                  <a:buNone/>
                  <a:defRPr sz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9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19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9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endParaRPr sz="1600"/>
              </a:p>
              <a:p>
                <a:r>
                  <a:t>Or une probabilité est définie dans l’intervalle [0,1].</a:t>
                </a:r>
              </a:p>
            </p:txBody>
          </p:sp>
        </mc:Choice>
        <mc:Fallback>
          <p:sp>
            <p:nvSpPr>
              <p:cNvPr id="489" name="Espace réservé du contenu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89211" y="2228850"/>
                <a:ext cx="8915401" cy="3682372"/>
              </a:xfrm>
              <a:prstGeom prst="rect">
                <a:avLst/>
              </a:prstGeom>
              <a:blipFill>
                <a:blip r:embed="rId3"/>
                <a:stretch>
                  <a:fillRect l="-1094" t="-9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re 1"/>
          <p:cNvSpPr txBox="1">
            <a:spLocks noGrp="1"/>
          </p:cNvSpPr>
          <p:nvPr>
            <p:ph type="title"/>
          </p:nvPr>
        </p:nvSpPr>
        <p:spPr>
          <a:xfrm>
            <a:off x="2211278" y="809625"/>
            <a:ext cx="7466329" cy="1370708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Algorithmes d’apprentissage</a:t>
            </a:r>
            <a:br/>
            <a:br/>
            <a:r>
              <a:rPr sz="1900"/>
              <a:t>Regression logistique : </a:t>
            </a:r>
            <a:r>
              <a:rPr sz="1900" b="1"/>
              <a:t>Fonction logit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Espace réservé du contenu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28029" y="2314575"/>
                <a:ext cx="8915401" cy="3988176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t>Pour garantir la définition des probabilités,  la fonction « logit » est exploitée:</a:t>
                </a:r>
              </a:p>
              <a:p>
                <a:endParaRPr/>
              </a:p>
              <a:p>
                <a:pPr marL="0" indent="0">
                  <a:buSzTx/>
                  <a:buFont typeface="Wingdings 3"/>
                  <a:buNone/>
                </a:pPr>
                <a:r>
                  <a:t>	               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SzTx/>
                  <a:buFont typeface="Wingdings 3"/>
                  <a:buNone/>
                </a:pPr>
                <a:endParaRPr/>
              </a:p>
              <a:p>
                <a:r>
                  <a:t>Ainsi la modélisation devient:</a:t>
                </a:r>
              </a:p>
              <a:p>
                <a:pPr marL="0" indent="0">
                  <a:buSzTx/>
                  <a:buFont typeface="Wingdings 3"/>
                  <a:buNone/>
                </a:pPr>
                <a:endParaRPr/>
              </a:p>
              <a:p>
                <a:pPr marL="0" indent="0">
                  <a:buSzTx/>
                  <a:buFont typeface="Wingdings 3"/>
                  <a:buNone/>
                </a:pPr>
                <a:r>
                  <a:t>	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150" i="1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15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15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494" name="Espace réservé du contenu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8029" y="2314575"/>
                <a:ext cx="8915401" cy="3988176"/>
              </a:xfrm>
              <a:prstGeom prst="rect">
                <a:avLst/>
              </a:prstGeom>
              <a:blipFill>
                <a:blip r:embed="rId3"/>
                <a:stretch>
                  <a:fillRect l="-1025" t="-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5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83" y="2644146"/>
            <a:ext cx="4170730" cy="3777624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ZoneTexte 4"/>
          <p:cNvSpPr txBox="1"/>
          <p:nvPr/>
        </p:nvSpPr>
        <p:spPr>
          <a:xfrm>
            <a:off x="8535063" y="6302752"/>
            <a:ext cx="17605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Fonction ‘logit’</a:t>
            </a:r>
          </a:p>
        </p:txBody>
      </p:sp>
      <p:sp>
        <p:nvSpPr>
          <p:cNvPr id="497" name="ZoneTexte 6"/>
          <p:cNvSpPr txBox="1"/>
          <p:nvPr/>
        </p:nvSpPr>
        <p:spPr>
          <a:xfrm>
            <a:off x="10806084" y="3097768"/>
            <a:ext cx="27990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+inf</a:t>
            </a:r>
          </a:p>
        </p:txBody>
      </p:sp>
      <p:sp>
        <p:nvSpPr>
          <p:cNvPr id="498" name="ZoneTexte 7"/>
          <p:cNvSpPr txBox="1"/>
          <p:nvPr/>
        </p:nvSpPr>
        <p:spPr>
          <a:xfrm>
            <a:off x="8024784" y="5612367"/>
            <a:ext cx="25207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-inf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itre 1"/>
          <p:cNvSpPr txBox="1">
            <a:spLocks noGrp="1"/>
          </p:cNvSpPr>
          <p:nvPr>
            <p:ph type="title"/>
          </p:nvPr>
        </p:nvSpPr>
        <p:spPr>
          <a:xfrm>
            <a:off x="2250025" y="528860"/>
            <a:ext cx="6650106" cy="1347516"/>
          </a:xfrm>
          <a:prstGeom prst="rect">
            <a:avLst/>
          </a:prstGeom>
        </p:spPr>
        <p:txBody>
          <a:bodyPr/>
          <a:lstStyle/>
          <a:p>
            <a:pPr defTabSz="420623">
              <a:defRPr sz="2944"/>
            </a:pPr>
            <a:r>
              <a:t>Algorithmes d’apprentissage</a:t>
            </a:r>
            <a:br/>
            <a:br/>
            <a:r>
              <a:rPr sz="2208" b="1"/>
              <a:t>Random Forest Classifier</a:t>
            </a:r>
          </a:p>
        </p:txBody>
      </p:sp>
      <p:sp>
        <p:nvSpPr>
          <p:cNvPr id="503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2383178" y="2276474"/>
            <a:ext cx="8915401" cy="2591094"/>
          </a:xfrm>
          <a:prstGeom prst="rect">
            <a:avLst/>
          </a:prstGeom>
        </p:spPr>
        <p:txBody>
          <a:bodyPr/>
          <a:lstStyle/>
          <a:p>
            <a:r>
              <a:t>C’est un algorithme qui combine plusieurs arbres de décision.</a:t>
            </a:r>
          </a:p>
          <a:p>
            <a:endParaRPr/>
          </a:p>
          <a:p>
            <a:r>
              <a:t>Chaque arbre de décision est construit à partir d’un bootstrap de la donnée.</a:t>
            </a:r>
          </a:p>
          <a:p>
            <a:pPr marL="0" indent="0">
              <a:buSzTx/>
              <a:buFont typeface="Wingdings 3"/>
              <a:buNone/>
            </a:pPr>
            <a:endParaRPr/>
          </a:p>
          <a:p>
            <a:r>
              <a:t>La décision est prise à partir des votes des différents arbres (majorité des votes)</a:t>
            </a:r>
          </a:p>
        </p:txBody>
      </p:sp>
      <p:pic>
        <p:nvPicPr>
          <p:cNvPr id="50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924425"/>
            <a:ext cx="1981200" cy="1488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Forest Classifier	(2)</a:t>
            </a:r>
          </a:p>
        </p:txBody>
      </p:sp>
      <p:sp>
        <p:nvSpPr>
          <p:cNvPr id="50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2598736" y="1637339"/>
            <a:ext cx="8915401" cy="3777624"/>
          </a:xfrm>
          <a:prstGeom prst="rect">
            <a:avLst/>
          </a:prstGeom>
        </p:spPr>
        <p:txBody>
          <a:bodyPr/>
          <a:lstStyle/>
          <a:p>
            <a:r>
              <a:t>Exemple</a:t>
            </a:r>
          </a:p>
        </p:txBody>
      </p: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16" y="2159682"/>
            <a:ext cx="6122370" cy="36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ZoneTexte 3"/>
          <p:cNvSpPr txBox="1"/>
          <p:nvPr/>
        </p:nvSpPr>
        <p:spPr>
          <a:xfrm>
            <a:off x="2324685" y="6012693"/>
            <a:ext cx="10342100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i="1"/>
            </a:pPr>
            <a:r>
              <a:t>Exemple d’un arbre de décision.</a:t>
            </a:r>
          </a:p>
          <a:p>
            <a:pPr>
              <a:defRPr sz="1600" i="1"/>
            </a:pPr>
            <a:r>
              <a:t>Source : https://web.fhnw.ch/personenseiten/taoufik.nouri/Data%20Mining/Course/Course6/DM-Part6.htm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re 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842740"/>
          </a:xfrm>
          <a:prstGeom prst="rect">
            <a:avLst/>
          </a:prstGeom>
        </p:spPr>
        <p:txBody>
          <a:bodyPr/>
          <a:lstStyle/>
          <a:p>
            <a:r>
              <a:t>Gradient Boosting Classifier</a:t>
            </a:r>
          </a:p>
        </p:txBody>
      </p:sp>
      <p:sp>
        <p:nvSpPr>
          <p:cNvPr id="514" name="Espace réservé du conten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Il s’agit d’un classifieur qui crée un ‘</a:t>
            </a:r>
            <a:r>
              <a:rPr b="1"/>
              <a:t>ensemble</a:t>
            </a:r>
            <a:r>
              <a:t>’ d’arbres de décision.</a:t>
            </a:r>
          </a:p>
          <a:p>
            <a:endParaRPr/>
          </a:p>
          <a:p>
            <a:r>
              <a:t>Il construit les arbres un par un puis les prédictions des arbres individuels sont sommées.</a:t>
            </a:r>
          </a:p>
          <a:p>
            <a:endParaRPr/>
          </a:p>
          <a:p>
            <a:r>
              <a:t>A chaque étape, l’arbre de décision en phase de construction tente de couvrir l'écart entre la fonction cible et la prédiction d'ensemble actuelle en reconstruisant le résidu.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re 1"/>
          <p:cNvSpPr txBox="1">
            <a:spLocks noGrp="1"/>
          </p:cNvSpPr>
          <p:nvPr>
            <p:ph type="title"/>
          </p:nvPr>
        </p:nvSpPr>
        <p:spPr>
          <a:xfrm>
            <a:off x="2433898" y="1762125"/>
            <a:ext cx="8911688" cy="2307321"/>
          </a:xfrm>
          <a:prstGeom prst="rect">
            <a:avLst/>
          </a:prstGeom>
        </p:spPr>
        <p:txBody>
          <a:bodyPr/>
          <a:lstStyle/>
          <a:p>
            <a:r>
              <a:t>Résultats après sélection des hyperparamètres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4435186" cy="828205"/>
          </a:xfrm>
          <a:prstGeom prst="rect">
            <a:avLst/>
          </a:prstGeom>
        </p:spPr>
        <p:txBody>
          <a:bodyPr/>
          <a:lstStyle/>
          <a:p>
            <a:r>
              <a:t>Sans preprocessing</a:t>
            </a:r>
          </a:p>
        </p:txBody>
      </p:sp>
      <p:graphicFrame>
        <p:nvGraphicFramePr>
          <p:cNvPr id="521" name="Table 521"/>
          <p:cNvGraphicFramePr/>
          <p:nvPr/>
        </p:nvGraphicFramePr>
        <p:xfrm>
          <a:off x="2480733" y="2235200"/>
          <a:ext cx="5812416" cy="356398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93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Label Ranking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Regression logistique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0.973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0.938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0.922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Gradient Boosting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0.924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1820585" y="569841"/>
            <a:ext cx="8915401" cy="577795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Présentation du projet</a:t>
            </a:r>
          </a:p>
          <a:p>
            <a:pPr marL="742950" lvl="1" indent="-285750">
              <a:defRPr sz="1600"/>
            </a:pPr>
            <a:r>
              <a:t>Contexte</a:t>
            </a:r>
          </a:p>
          <a:p>
            <a:endParaRPr sz="1600"/>
          </a:p>
          <a:p>
            <a:pPr>
              <a:defRPr b="1"/>
            </a:pPr>
            <a:r>
              <a:t>Outil utilisé: </a:t>
            </a:r>
            <a:r>
              <a:rPr b="0"/>
              <a:t>Le Machine Learning?</a:t>
            </a:r>
          </a:p>
          <a:p>
            <a:pPr marL="742950" lvl="1" indent="-285750">
              <a:defRPr sz="1600"/>
            </a:pPr>
            <a:endParaRPr b="0"/>
          </a:p>
          <a:p>
            <a:pPr>
              <a:defRPr b="1"/>
            </a:pPr>
            <a:r>
              <a:t>Approche</a:t>
            </a:r>
          </a:p>
          <a:p>
            <a:pPr marL="742950" lvl="1" indent="-285750">
              <a:defRPr sz="1600"/>
            </a:pPr>
            <a:r>
              <a:t>Pipeline Data science</a:t>
            </a:r>
          </a:p>
          <a:p>
            <a:pPr marL="742950" lvl="1" indent="-285750">
              <a:defRPr sz="1600"/>
            </a:pPr>
            <a:r>
              <a:t>Feature engineering</a:t>
            </a:r>
          </a:p>
          <a:p>
            <a:pPr marL="742950" lvl="1" indent="-285750">
              <a:defRPr sz="1600"/>
            </a:pPr>
            <a:r>
              <a:t>Construction du modèle de ML</a:t>
            </a:r>
          </a:p>
          <a:p>
            <a:pPr marL="742950" lvl="1" indent="-285750">
              <a:defRPr sz="1600"/>
            </a:pPr>
            <a:r>
              <a:t>Validation croisée</a:t>
            </a:r>
          </a:p>
          <a:p>
            <a:pPr marL="742950" lvl="1" indent="-285750">
              <a:defRPr sz="1600"/>
            </a:pPr>
            <a:r>
              <a:t>Résultats après sélection des hyperparamètres</a:t>
            </a:r>
          </a:p>
          <a:p>
            <a:pPr marL="742950" lvl="1" indent="-285750">
              <a:defRPr sz="1600"/>
            </a:pPr>
            <a:r>
              <a:t>Propositions d’amélioration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6395451" cy="1104628"/>
          </a:xfrm>
          <a:prstGeom prst="rect">
            <a:avLst/>
          </a:prstGeom>
        </p:spPr>
        <p:txBody>
          <a:bodyPr/>
          <a:lstStyle>
            <a:lvl1pPr defTabSz="443484">
              <a:defRPr sz="3492"/>
            </a:lvl1pPr>
          </a:lstStyle>
          <a:p>
            <a:r>
              <a:t>Standardisation des donnees</a:t>
            </a:r>
          </a:p>
        </p:txBody>
      </p:sp>
      <p:graphicFrame>
        <p:nvGraphicFramePr>
          <p:cNvPr id="524" name="Table 524"/>
          <p:cNvGraphicFramePr/>
          <p:nvPr/>
        </p:nvGraphicFramePr>
        <p:xfrm>
          <a:off x="2480733" y="2235200"/>
          <a:ext cx="5812416" cy="356398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93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Label Ranking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Regression logistique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0.975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0.927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0.914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Gradient Boosting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0.917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4435186" cy="828205"/>
          </a:xfrm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r>
              <a:t>Apres application du PCA</a:t>
            </a:r>
          </a:p>
        </p:txBody>
      </p:sp>
      <p:graphicFrame>
        <p:nvGraphicFramePr>
          <p:cNvPr id="527" name="Table 527"/>
          <p:cNvGraphicFramePr/>
          <p:nvPr/>
        </p:nvGraphicFramePr>
        <p:xfrm>
          <a:off x="2480733" y="2235200"/>
          <a:ext cx="5812416" cy="356398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93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Label Ranking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Regression logistique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0.865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0.851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99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Gradient Boosting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0.975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0.857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Pistes d’améliorations	</a:t>
            </a:r>
          </a:p>
        </p:txBody>
      </p:sp>
      <p:sp>
        <p:nvSpPr>
          <p:cNvPr id="530" name="Espace réservé du contenu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Sélection des hyperparamètres en utilisant l’optimisation bayésienne.</a:t>
            </a:r>
          </a:p>
          <a:p>
            <a:endParaRPr/>
          </a:p>
          <a:p>
            <a:r>
              <a:t>Utilisation d’autres algorithmes (e.g. SVM) ou combinaison de plusieurs algorithmes (Stacking).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re 1"/>
          <p:cNvSpPr txBox="1">
            <a:spLocks noGrp="1"/>
          </p:cNvSpPr>
          <p:nvPr>
            <p:ph type="title"/>
          </p:nvPr>
        </p:nvSpPr>
        <p:spPr>
          <a:xfrm>
            <a:off x="2867244" y="2788554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Présentation du projet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re 1"/>
          <p:cNvSpPr txBox="1">
            <a:spLocks noGrp="1"/>
          </p:cNvSpPr>
          <p:nvPr>
            <p:ph type="title"/>
          </p:nvPr>
        </p:nvSpPr>
        <p:spPr>
          <a:xfrm>
            <a:off x="2384580" y="2788554"/>
            <a:ext cx="8911689" cy="1280892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t>Comment faire ces classifications ou prédictions?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re 1"/>
          <p:cNvSpPr txBox="1">
            <a:spLocks noGrp="1"/>
          </p:cNvSpPr>
          <p:nvPr>
            <p:ph type="title"/>
          </p:nvPr>
        </p:nvSpPr>
        <p:spPr>
          <a:xfrm>
            <a:off x="2542125" y="5860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Utilisation du Machine Learning</a:t>
            </a:r>
          </a:p>
        </p:txBody>
      </p:sp>
      <p:pic>
        <p:nvPicPr>
          <p:cNvPr id="411" name="Image 3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99" y="1785412"/>
            <a:ext cx="7397879" cy="27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Espace réservé du contenu 2"/>
          <p:cNvSpPr txBox="1">
            <a:spLocks noGrp="1"/>
          </p:cNvSpPr>
          <p:nvPr>
            <p:ph type="body" sz="quarter" idx="1"/>
          </p:nvPr>
        </p:nvSpPr>
        <p:spPr>
          <a:xfrm>
            <a:off x="2665411" y="5054600"/>
            <a:ext cx="8915401" cy="698500"/>
          </a:xfrm>
          <a:prstGeom prst="rect">
            <a:avLst/>
          </a:prstGeom>
        </p:spPr>
        <p:txBody>
          <a:bodyPr/>
          <a:lstStyle/>
          <a:p>
            <a:r>
              <a:t>Construction d’un modèle sur des données d’apprentissage puis prédiction sur des données nouvelles.</a:t>
            </a:r>
          </a:p>
        </p:txBody>
      </p:sp>
      <p:sp>
        <p:nvSpPr>
          <p:cNvPr id="413" name="Rectangle à coins arrondis 6"/>
          <p:cNvSpPr/>
          <p:nvPr/>
        </p:nvSpPr>
        <p:spPr>
          <a:xfrm>
            <a:off x="5397500" y="3294903"/>
            <a:ext cx="2241792" cy="733088"/>
          </a:xfrm>
          <a:prstGeom prst="roundRect">
            <a:avLst>
              <a:gd name="adj" fmla="val 16667"/>
            </a:avLst>
          </a:prstGeom>
          <a:ln w="31750" cap="rnd">
            <a:solidFill>
              <a:srgbClr val="78230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Rectangle à coins arrondis 6"/>
          <p:cNvSpPr/>
          <p:nvPr/>
        </p:nvSpPr>
        <p:spPr>
          <a:xfrm>
            <a:off x="8147305" y="3661445"/>
            <a:ext cx="2241792" cy="733088"/>
          </a:xfrm>
          <a:prstGeom prst="roundRect">
            <a:avLst>
              <a:gd name="adj" fmla="val 16667"/>
            </a:avLst>
          </a:prstGeom>
          <a:ln w="31750" cap="rnd">
            <a:solidFill>
              <a:srgbClr val="78230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re 1"/>
          <p:cNvSpPr txBox="1">
            <a:spLocks noGrp="1"/>
          </p:cNvSpPr>
          <p:nvPr>
            <p:ph type="title"/>
          </p:nvPr>
        </p:nvSpPr>
        <p:spPr>
          <a:xfrm>
            <a:off x="2638644" y="2788554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Approche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Data science</a:t>
            </a:r>
          </a:p>
        </p:txBody>
      </p:sp>
      <p:grpSp>
        <p:nvGrpSpPr>
          <p:cNvPr id="440" name="Espace réservé du contenu 4"/>
          <p:cNvGrpSpPr/>
          <p:nvPr/>
        </p:nvGrpSpPr>
        <p:grpSpPr>
          <a:xfrm>
            <a:off x="2159815" y="2133600"/>
            <a:ext cx="9678545" cy="3847222"/>
            <a:chOff x="0" y="0"/>
            <a:chExt cx="9678544" cy="3847221"/>
          </a:xfrm>
        </p:grpSpPr>
        <p:sp>
          <p:nvSpPr>
            <p:cNvPr id="421" name="Shape 421"/>
            <p:cNvSpPr/>
            <p:nvPr/>
          </p:nvSpPr>
          <p:spPr>
            <a:xfrm>
              <a:off x="967098" y="0"/>
              <a:ext cx="8007490" cy="3847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CC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>
                  <a:solidFill>
                    <a:srgbClr val="404040"/>
                  </a:solidFill>
                </a:defRPr>
              </a:pPr>
              <a:endParaRPr/>
            </a:p>
          </p:txBody>
        </p:sp>
        <p:grpSp>
          <p:nvGrpSpPr>
            <p:cNvPr id="424" name="Group 424"/>
            <p:cNvGrpSpPr/>
            <p:nvPr/>
          </p:nvGrpSpPr>
          <p:grpSpPr>
            <a:xfrm>
              <a:off x="-1" y="1154166"/>
              <a:ext cx="1769608" cy="1538890"/>
              <a:chOff x="0" y="0"/>
              <a:chExt cx="1769606" cy="1538888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263142" y="0"/>
                <a:ext cx="1506465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3" name="Shape 423"/>
              <p:cNvSpPr txBox="1"/>
              <p:nvPr/>
            </p:nvSpPr>
            <p:spPr>
              <a:xfrm>
                <a:off x="0" y="490116"/>
                <a:ext cx="1696067" cy="558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7150" tIns="57150" rIns="57150" bIns="57150" numCol="1" anchor="ctr">
                <a:no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Char char="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Acquisition des données </a:t>
                </a:r>
              </a:p>
            </p:txBody>
          </p:sp>
        </p:grpSp>
        <p:grpSp>
          <p:nvGrpSpPr>
            <p:cNvPr id="427" name="Group 427"/>
            <p:cNvGrpSpPr/>
            <p:nvPr/>
          </p:nvGrpSpPr>
          <p:grpSpPr>
            <a:xfrm>
              <a:off x="1519653" y="1154166"/>
              <a:ext cx="1831741" cy="1538890"/>
              <a:chOff x="0" y="0"/>
              <a:chExt cx="1831739" cy="1538888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325276" y="0"/>
                <a:ext cx="1506464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6" name="Shape 426"/>
              <p:cNvSpPr txBox="1"/>
              <p:nvPr/>
            </p:nvSpPr>
            <p:spPr>
              <a:xfrm>
                <a:off x="0" y="490116"/>
                <a:ext cx="1758201" cy="558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7150" tIns="57150" rIns="57150" bIns="57150" numCol="1" anchor="ctr">
                <a:no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Char char="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Nettoyage des données</a:t>
                </a:r>
              </a:p>
            </p:txBody>
          </p:sp>
        </p:grpSp>
        <p:grpSp>
          <p:nvGrpSpPr>
            <p:cNvPr id="430" name="Group 430"/>
            <p:cNvGrpSpPr/>
            <p:nvPr/>
          </p:nvGrpSpPr>
          <p:grpSpPr>
            <a:xfrm>
              <a:off x="3152360" y="1154166"/>
              <a:ext cx="1780821" cy="1538890"/>
              <a:chOff x="0" y="0"/>
              <a:chExt cx="1780820" cy="1538888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274357" y="0"/>
                <a:ext cx="1506464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9" name="Shape 429"/>
              <p:cNvSpPr txBox="1"/>
              <p:nvPr/>
            </p:nvSpPr>
            <p:spPr>
              <a:xfrm>
                <a:off x="0" y="594864"/>
                <a:ext cx="1707282" cy="349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7150" tIns="57150" rIns="57150" bIns="57150" numCol="1" anchor="ctr">
                <a:no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Char char="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Exploration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4723034" y="1154166"/>
              <a:ext cx="1791935" cy="1538890"/>
              <a:chOff x="0" y="0"/>
              <a:chExt cx="1791934" cy="1538888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285470" y="0"/>
                <a:ext cx="1506465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0" y="490116"/>
                <a:ext cx="1718395" cy="558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7150" tIns="57150" rIns="57150" bIns="57150" numCol="1" anchor="ctr">
                <a:no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Char char="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Feature Engineering</a:t>
                </a:r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6343466" y="1154166"/>
              <a:ext cx="1753291" cy="1538890"/>
              <a:chOff x="0" y="0"/>
              <a:chExt cx="1753290" cy="1538888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246826" y="0"/>
                <a:ext cx="1506465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5" name="Shape 435"/>
              <p:cNvSpPr txBox="1"/>
              <p:nvPr/>
            </p:nvSpPr>
            <p:spPr>
              <a:xfrm>
                <a:off x="0" y="538611"/>
                <a:ext cx="1679751" cy="461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342900" indent="-342900" algn="ctr" defTabSz="533400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Char char=""/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Algorithmes d’apprentissage</a:t>
                </a:r>
              </a:p>
            </p:txBody>
          </p:sp>
        </p:grpSp>
        <p:grpSp>
          <p:nvGrpSpPr>
            <p:cNvPr id="439" name="Group 439"/>
            <p:cNvGrpSpPr/>
            <p:nvPr/>
          </p:nvGrpSpPr>
          <p:grpSpPr>
            <a:xfrm>
              <a:off x="7859181" y="1154166"/>
              <a:ext cx="1819364" cy="1538890"/>
              <a:chOff x="0" y="0"/>
              <a:chExt cx="1819363" cy="1538888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312900" y="0"/>
                <a:ext cx="1506464" cy="15388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8" name="Shape 438"/>
              <p:cNvSpPr txBox="1"/>
              <p:nvPr/>
            </p:nvSpPr>
            <p:spPr>
              <a:xfrm>
                <a:off x="0" y="385368"/>
                <a:ext cx="1745825" cy="7681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7150" tIns="57150" rIns="57150" bIns="57150" numCol="1" anchor="ctr">
                <a:no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Char char="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Classification des emprunteurs</a:t>
                </a:r>
              </a:p>
            </p:txBody>
          </p:sp>
        </p:grpSp>
      </p:grpSp>
      <p:sp>
        <p:nvSpPr>
          <p:cNvPr id="441" name="Rectangle à coins arrondis 6"/>
          <p:cNvSpPr/>
          <p:nvPr/>
        </p:nvSpPr>
        <p:spPr>
          <a:xfrm>
            <a:off x="5652142" y="3038969"/>
            <a:ext cx="6327656" cy="1909824"/>
          </a:xfrm>
          <a:prstGeom prst="roundRect">
            <a:avLst>
              <a:gd name="adj" fmla="val 16667"/>
            </a:avLst>
          </a:prstGeom>
          <a:ln w="31750" cap="rnd">
            <a:solidFill>
              <a:srgbClr val="78230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ZoneTexte 2"/>
          <p:cNvSpPr txBox="1"/>
          <p:nvPr/>
        </p:nvSpPr>
        <p:spPr>
          <a:xfrm>
            <a:off x="8391066" y="5063092"/>
            <a:ext cx="10675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 projet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Exploration des données </a:t>
            </a:r>
          </a:p>
        </p:txBody>
      </p:sp>
      <p:sp>
        <p:nvSpPr>
          <p:cNvPr id="447" name="Espace réservé du contenu 2"/>
          <p:cNvSpPr txBox="1">
            <a:spLocks noGrp="1"/>
          </p:cNvSpPr>
          <p:nvPr>
            <p:ph type="body" sz="quarter" idx="1"/>
          </p:nvPr>
        </p:nvSpPr>
        <p:spPr>
          <a:xfrm>
            <a:off x="2106611" y="1667188"/>
            <a:ext cx="8915401" cy="12808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rPr dirty="0"/>
              <a:t>Pour </a:t>
            </a:r>
            <a:r>
              <a:rPr dirty="0" err="1"/>
              <a:t>procéder</a:t>
            </a:r>
            <a:r>
              <a:rPr dirty="0"/>
              <a:t> à la classification des positions. Nous </a:t>
            </a:r>
            <a:r>
              <a:rPr dirty="0" err="1"/>
              <a:t>disposons</a:t>
            </a:r>
            <a:r>
              <a:rPr dirty="0"/>
              <a:t> de 7767 in</a:t>
            </a:r>
            <a:r>
              <a:rPr lang="fr-FR" dirty="0"/>
              <a:t>di</a:t>
            </a:r>
            <a:r>
              <a:rPr dirty="0"/>
              <a:t>vid</a:t>
            </a:r>
            <a:r>
              <a:rPr lang="fr-FR" dirty="0"/>
              <a:t>u</a:t>
            </a:r>
            <a:r>
              <a:rPr dirty="0"/>
              <a:t>s dans les </a:t>
            </a:r>
            <a:r>
              <a:rPr dirty="0" err="1"/>
              <a:t>donnees</a:t>
            </a:r>
            <a:r>
              <a:rPr dirty="0"/>
              <a:t> de training </a:t>
            </a:r>
            <a:r>
              <a:rPr dirty="0" err="1"/>
              <a:t>ainsi</a:t>
            </a:r>
            <a:r>
              <a:rPr dirty="0"/>
              <a:t> que 3162 </a:t>
            </a:r>
            <a:r>
              <a:rPr dirty="0" err="1"/>
              <a:t>individus</a:t>
            </a:r>
            <a:r>
              <a:rPr dirty="0"/>
              <a:t> dans les </a:t>
            </a:r>
            <a:r>
              <a:rPr dirty="0" err="1"/>
              <a:t>donnees</a:t>
            </a:r>
            <a:r>
              <a:rPr dirty="0"/>
              <a:t> de test </a:t>
            </a:r>
            <a:r>
              <a:rPr dirty="0" err="1"/>
              <a:t>decrits</a:t>
            </a:r>
            <a:r>
              <a:rPr dirty="0"/>
              <a:t> par 561 variables </a:t>
            </a:r>
            <a:r>
              <a:rPr dirty="0" err="1"/>
              <a:t>explicatives</a:t>
            </a:r>
            <a:r>
              <a:rPr dirty="0"/>
              <a:t> de types </a:t>
            </a:r>
            <a:r>
              <a:rPr dirty="0" err="1"/>
              <a:t>numériques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 (en general)</a:t>
            </a:r>
          </a:p>
        </p:txBody>
      </p:sp>
      <p:grpSp>
        <p:nvGrpSpPr>
          <p:cNvPr id="468" name="Diagramme 3"/>
          <p:cNvGrpSpPr/>
          <p:nvPr/>
        </p:nvGrpSpPr>
        <p:grpSpPr>
          <a:xfrm>
            <a:off x="2532683" y="1865965"/>
            <a:ext cx="8909478" cy="4051163"/>
            <a:chOff x="0" y="0"/>
            <a:chExt cx="8909477" cy="4051161"/>
          </a:xfrm>
        </p:grpSpPr>
        <p:grpSp>
          <p:nvGrpSpPr>
            <p:cNvPr id="452" name="Group 452"/>
            <p:cNvGrpSpPr/>
            <p:nvPr/>
          </p:nvGrpSpPr>
          <p:grpSpPr>
            <a:xfrm>
              <a:off x="0" y="0"/>
              <a:ext cx="3856798" cy="1157475"/>
              <a:chOff x="0" y="0"/>
              <a:chExt cx="3856797" cy="1157474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0"/>
                <a:ext cx="3856798" cy="115747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1" name="Shape 451"/>
              <p:cNvSpPr txBox="1"/>
              <p:nvPr/>
            </p:nvSpPr>
            <p:spPr>
              <a:xfrm>
                <a:off x="46601" y="263776"/>
                <a:ext cx="376359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Remplissage des valeurs manquantes</a:t>
                </a:r>
              </a:p>
            </p:txBody>
          </p:sp>
        </p:grpSp>
        <p:sp>
          <p:nvSpPr>
            <p:cNvPr id="453" name="Shape 453"/>
            <p:cNvSpPr/>
            <p:nvPr/>
          </p:nvSpPr>
          <p:spPr>
            <a:xfrm>
              <a:off x="385679" y="1157473"/>
              <a:ext cx="385680" cy="8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5875" cap="rnd">
              <a:solidFill>
                <a:srgbClr val="8326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6" name="Group 456"/>
            <p:cNvGrpSpPr/>
            <p:nvPr/>
          </p:nvGrpSpPr>
          <p:grpSpPr>
            <a:xfrm>
              <a:off x="771359" y="1446842"/>
              <a:ext cx="1851961" cy="1157476"/>
              <a:chOff x="0" y="0"/>
              <a:chExt cx="1851959" cy="1157474"/>
            </a:xfrm>
          </p:grpSpPr>
          <p:sp>
            <p:nvSpPr>
              <p:cNvPr id="454" name="Shape 454"/>
              <p:cNvSpPr/>
              <p:nvPr/>
            </p:nvSpPr>
            <p:spPr>
              <a:xfrm>
                <a:off x="0" y="0"/>
                <a:ext cx="1851960" cy="1157475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55" name="Shape 455"/>
              <p:cNvSpPr txBox="1"/>
              <p:nvPr/>
            </p:nvSpPr>
            <p:spPr>
              <a:xfrm>
                <a:off x="43425" y="33901"/>
                <a:ext cx="1765108" cy="1089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spAutoFit/>
              </a:bodyPr>
              <a:lstStyle>
                <a:lvl1pPr algn="ctr" defTabSz="666750">
                  <a:lnSpc>
                    <a:spcPct val="90000"/>
                  </a:lnSpc>
                  <a:spcBef>
                    <a:spcPts val="600"/>
                  </a:spcBef>
                  <a:defRPr sz="1500"/>
                </a:lvl1pPr>
              </a:lstStyle>
              <a:p>
                <a:r>
                  <a:t>Création d’une catégorie ‘Unknown’ pour les variables catégorielles</a:t>
                </a:r>
              </a:p>
            </p:txBody>
          </p:sp>
        </p:grpSp>
        <p:sp>
          <p:nvSpPr>
            <p:cNvPr id="457" name="Shape 457"/>
            <p:cNvSpPr/>
            <p:nvPr/>
          </p:nvSpPr>
          <p:spPr>
            <a:xfrm>
              <a:off x="385679" y="1157473"/>
              <a:ext cx="385680" cy="231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5875" cap="rnd">
              <a:solidFill>
                <a:srgbClr val="8326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0" name="Group 460"/>
            <p:cNvGrpSpPr/>
            <p:nvPr/>
          </p:nvGrpSpPr>
          <p:grpSpPr>
            <a:xfrm>
              <a:off x="771359" y="2893687"/>
              <a:ext cx="1851961" cy="1157475"/>
              <a:chOff x="0" y="0"/>
              <a:chExt cx="1851959" cy="1157474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0"/>
                <a:ext cx="1851960" cy="1157475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59" name="Shape 459"/>
              <p:cNvSpPr txBox="1"/>
              <p:nvPr/>
            </p:nvSpPr>
            <p:spPr>
              <a:xfrm>
                <a:off x="43425" y="33900"/>
                <a:ext cx="1765108" cy="1089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spAutoFit/>
              </a:bodyPr>
              <a:lstStyle>
                <a:lvl1pPr algn="ctr" defTabSz="666750">
                  <a:lnSpc>
                    <a:spcPct val="90000"/>
                  </a:lnSpc>
                  <a:spcBef>
                    <a:spcPts val="600"/>
                  </a:spcBef>
                  <a:defRPr sz="1500"/>
                </a:lvl1pPr>
              </a:lstStyle>
              <a:p>
                <a:r>
                  <a:t>Remplacement des NaN par la médiane de chaque variable continue</a:t>
                </a:r>
              </a:p>
            </p:txBody>
          </p:sp>
        </p:grpSp>
        <p:grpSp>
          <p:nvGrpSpPr>
            <p:cNvPr id="463" name="Group 463"/>
            <p:cNvGrpSpPr/>
            <p:nvPr/>
          </p:nvGrpSpPr>
          <p:grpSpPr>
            <a:xfrm>
              <a:off x="4435536" y="0"/>
              <a:ext cx="4473942" cy="1157475"/>
              <a:chOff x="0" y="0"/>
              <a:chExt cx="4473940" cy="1157474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0" y="0"/>
                <a:ext cx="4473941" cy="115747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2" name="Shape 462"/>
              <p:cNvSpPr txBox="1"/>
              <p:nvPr/>
            </p:nvSpPr>
            <p:spPr>
              <a:xfrm>
                <a:off x="46601" y="263776"/>
                <a:ext cx="4380740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Discrétisation des variables catégorielles (One Hot Encoding)</a:t>
                </a:r>
              </a:p>
            </p:txBody>
          </p:sp>
        </p:grpSp>
        <p:sp>
          <p:nvSpPr>
            <p:cNvPr id="464" name="Shape 464"/>
            <p:cNvSpPr/>
            <p:nvPr/>
          </p:nvSpPr>
          <p:spPr>
            <a:xfrm>
              <a:off x="4882929" y="1157473"/>
              <a:ext cx="447395" cy="8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5875" cap="rnd">
              <a:solidFill>
                <a:srgbClr val="8326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7" name="Group 467"/>
            <p:cNvGrpSpPr/>
            <p:nvPr/>
          </p:nvGrpSpPr>
          <p:grpSpPr>
            <a:xfrm>
              <a:off x="5330324" y="1446842"/>
              <a:ext cx="1851960" cy="1157476"/>
              <a:chOff x="0" y="0"/>
              <a:chExt cx="1851959" cy="1157474"/>
            </a:xfrm>
          </p:grpSpPr>
          <p:sp>
            <p:nvSpPr>
              <p:cNvPr id="465" name="Shape 465"/>
              <p:cNvSpPr/>
              <p:nvPr/>
            </p:nvSpPr>
            <p:spPr>
              <a:xfrm>
                <a:off x="0" y="0"/>
                <a:ext cx="1851960" cy="1157475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66" name="Shape 466"/>
              <p:cNvSpPr txBox="1"/>
              <p:nvPr/>
            </p:nvSpPr>
            <p:spPr>
              <a:xfrm>
                <a:off x="43426" y="136777"/>
                <a:ext cx="1765108" cy="883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spAutoFit/>
              </a:bodyPr>
              <a:lstStyle>
                <a:lvl1pPr algn="ctr" defTabSz="666750">
                  <a:lnSpc>
                    <a:spcPct val="90000"/>
                  </a:lnSpc>
                  <a:spcBef>
                    <a:spcPts val="600"/>
                  </a:spcBef>
                  <a:defRPr sz="1500"/>
                </a:lvl1pPr>
              </a:lstStyle>
              <a:p>
                <a:r>
                  <a:t>Transformation de chaque catégorie en variable binaire</a:t>
                </a:r>
              </a:p>
            </p:txBody>
          </p:sp>
        </p:grpSp>
      </p:grpSp>
      <p:sp>
        <p:nvSpPr>
          <p:cNvPr id="469" name="Shape 469"/>
          <p:cNvSpPr txBox="1"/>
          <p:nvPr/>
        </p:nvSpPr>
        <p:spPr>
          <a:xfrm>
            <a:off x="6711450" y="5034279"/>
            <a:ext cx="356398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Cependant, nous n’avons que des variables continues dans notre dataset. Nous n’avons pas eu a faire ces transformations.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Bri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r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Bri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r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944</Words>
  <Application>Microsoft Office PowerPoint</Application>
  <PresentationFormat>Widescreen</PresentationFormat>
  <Paragraphs>145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</vt:lpstr>
      <vt:lpstr>Wingdings 3</vt:lpstr>
      <vt:lpstr>Brin</vt:lpstr>
      <vt:lpstr>« Smartphone based Recognition of Human Activities and Postural Transitions »</vt:lpstr>
      <vt:lpstr>PowerPoint Presentation</vt:lpstr>
      <vt:lpstr>Présentation du projet</vt:lpstr>
      <vt:lpstr>Comment faire ces classifications ou prédictions?</vt:lpstr>
      <vt:lpstr>Utilisation du Machine Learning</vt:lpstr>
      <vt:lpstr>Approche</vt:lpstr>
      <vt:lpstr>Process Data science</vt:lpstr>
      <vt:lpstr>Exploration des données </vt:lpstr>
      <vt:lpstr>Feature Engineering (en general)</vt:lpstr>
      <vt:lpstr>Construction du modèle  </vt:lpstr>
      <vt:lpstr>PowerPoint Presentation</vt:lpstr>
      <vt:lpstr>Risque: Underfitting vs Overfitting </vt:lpstr>
      <vt:lpstr>Algorithmes d’apprentissage  Régression logistique</vt:lpstr>
      <vt:lpstr>Algorithmes d’apprentissage  Regression logistique : Fonction logit</vt:lpstr>
      <vt:lpstr>Algorithmes d’apprentissage  Random Forest Classifier</vt:lpstr>
      <vt:lpstr>Random Forest Classifier (2)</vt:lpstr>
      <vt:lpstr>Gradient Boosting Classifier</vt:lpstr>
      <vt:lpstr>Résultats après sélection des hyperparamètres</vt:lpstr>
      <vt:lpstr>Sans preprocessing</vt:lpstr>
      <vt:lpstr>Standardisation des donnees</vt:lpstr>
      <vt:lpstr>Apres application du PCA</vt:lpstr>
      <vt:lpstr>Pistes d’améliorations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prédictive du risque de crédit entre particuliers </dc:title>
  <cp:lastModifiedBy>Naïrah Bakurally</cp:lastModifiedBy>
  <cp:revision>4</cp:revision>
  <dcterms:modified xsi:type="dcterms:W3CDTF">2020-01-31T20:46:18Z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nairah.bakurally@avanade.com</vt:lpwstr>
  </property>
  <property fmtid="{D5CDD505-2E9C-101B-9397-08002B2CF9AE}" pid="5" name="MSIP_Label_236020b0-6d69-48c1-9bb5-c586c1062b70_SetDate">
    <vt:lpwstr>2020-01-31T20:28:00.5442928Z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4894060a-0578-4916-9bd2-57d44b7b083c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nairah.bakurally@avanade.com</vt:lpwstr>
  </property>
  <property fmtid="{D5CDD505-2E9C-101B-9397-08002B2CF9AE}" pid="13" name="MSIP_Label_5fae8262-b78e-4366-8929-a5d6aac95320_SetDate">
    <vt:lpwstr>2020-01-31T20:28:00.5442928Z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4894060a-0578-4916-9bd2-57d44b7b083c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