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80C17E-9D93-414F-A58F-650A88C1591A}">
  <a:tblStyle styleId="{DB80C17E-9D93-414F-A58F-650A88C159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4d86b8ad5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4d86b8ad5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4d86b8ad5_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4d86b8ad5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4d86b8ad5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4d86b8ad5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4d86b8ad5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4d86b8ad5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4d86b8ad5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4d86b8ad5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4d86b8ad5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4d86b8ad5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4d86b8ad5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4d86b8ad5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4d86b8ad5_1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4d86b8ad5_1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4d86b8ad5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4d86b8ad5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4d86b8ad5_1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4d86b8ad5_1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4d86b8ad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4d86b8ad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4d86b8ad5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4d86b8ad5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4d86b8ad5_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4d86b8ad5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4d86b8ad5_1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4d86b8ad5_1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4e451f03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4e451f03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4e451f03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4e451f03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4e451f0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4e451f0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4d86b8ad5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24d86b8ad5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4d86b8ad5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24d86b8ad5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4d86b8ad5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4d86b8ad5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4d86b8ad5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4d86b8ad5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4d86b8ad5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4d86b8ad5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4d86b8ad5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4d86b8ad5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4d86b8ad5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4d86b8ad5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4d86b8ad5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4d86b8ad5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4d86b8ad5_1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4d86b8ad5_1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inraffel.com/projects/lmd/" TargetMode="External"/><Relationship Id="rId4" Type="http://schemas.openxmlformats.org/officeDocument/2006/relationships/hyperlink" Target="https://www.songsterr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2525" y="332825"/>
            <a:ext cx="8520600" cy="90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Команда 77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88"/>
              <a:t>Сервис для распознавания нот в музыкальных треках</a:t>
            </a:r>
            <a:endParaRPr sz="1788"/>
          </a:p>
        </p:txBody>
      </p:sp>
      <p:sp>
        <p:nvSpPr>
          <p:cNvPr id="55" name="Google Shape;55;p13"/>
          <p:cNvSpPr txBox="1"/>
          <p:nvPr/>
        </p:nvSpPr>
        <p:spPr>
          <a:xfrm>
            <a:off x="883650" y="1872875"/>
            <a:ext cx="34314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Состав команды: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Александр Вальсамакин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Даниил Удалов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Руководитель: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ru" sz="1800">
                <a:solidFill>
                  <a:schemeClr val="dk2"/>
                </a:solidFill>
              </a:rPr>
              <a:t>Никита Карагодин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650" y="1988250"/>
            <a:ext cx="3024050" cy="1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Бейзлайн</a:t>
            </a:r>
            <a:endParaRPr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311688" y="2350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{DB80C17E-9D93-414F-A58F-650A88C1591A}</a:tableStyleId>
              </a:tblPr>
              <a:tblGrid>
                <a:gridCol w="1343750"/>
                <a:gridCol w="1500025"/>
                <a:gridCol w="1031525"/>
                <a:gridCol w="1584975"/>
              </a:tblGrid>
              <a:tr h="2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avg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f1-score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macro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weighted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0.36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0.44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0.32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22"/>
          <p:cNvGraphicFramePr/>
          <p:nvPr/>
        </p:nvGraphicFramePr>
        <p:xfrm>
          <a:off x="311688" y="101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{DB80C17E-9D93-414F-A58F-650A88C1591A}</a:tableStyleId>
              </a:tblPr>
              <a:tblGrid>
                <a:gridCol w="1343750"/>
                <a:gridCol w="1500025"/>
                <a:gridCol w="1031525"/>
                <a:gridCol w="1584975"/>
              </a:tblGrid>
              <a:tr h="2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avg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f1-score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macro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0.13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weighted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0.37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0.15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0.19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22"/>
          <p:cNvGraphicFramePr/>
          <p:nvPr/>
        </p:nvGraphicFramePr>
        <p:xfrm>
          <a:off x="311688" y="368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{DB80C17E-9D93-414F-A58F-650A88C1591A}</a:tableStyleId>
              </a:tblPr>
              <a:tblGrid>
                <a:gridCol w="1343750"/>
                <a:gridCol w="1500025"/>
                <a:gridCol w="1031525"/>
                <a:gridCol w="1584975"/>
              </a:tblGrid>
              <a:tr h="2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avg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recall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f1-score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macro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0.14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weighted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0.37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0.30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25" name="Google Shape;125;p22"/>
          <p:cNvSpPr txBox="1"/>
          <p:nvPr/>
        </p:nvSpPr>
        <p:spPr>
          <a:xfrm>
            <a:off x="6058663" y="1048000"/>
            <a:ext cx="28179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Эксперимент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“Человеческий тембр”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accuracy: 0.15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6147188" y="2382475"/>
            <a:ext cx="28179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Эксперимент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“Брать ноты выше”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accuracy: 0.44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102925" y="3716950"/>
            <a:ext cx="28179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Эксперимент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“Брать ноты ниже”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accuracy: 0.30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CNN модель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572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5" y="1107281"/>
            <a:ext cx="9144003" cy="2928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обучения CNN(Число фильтров 16)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25" y="1217150"/>
            <a:ext cx="7453449" cy="31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Процесс обучения CNN(Число фильтров 32 + big batch)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19936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Процесс обучения CNN(Число фильтров 32 + no BatchNorm)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3920" l="1344" r="1896" t="0"/>
          <a:stretch/>
        </p:blipFill>
        <p:spPr>
          <a:xfrm>
            <a:off x="311700" y="1333650"/>
            <a:ext cx="6513300" cy="31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Процесс обучения CNN(Число фильтров 16 + batchNorm+Dropout)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6075"/>
            <a:ext cx="8817426" cy="36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Процесс обучения CNN(Число фильтров 32 + batchNorm+Dropout+добавили данных)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2975"/>
            <a:ext cx="74485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качества 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Test Accuracy:  0.4227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Precision: 0.6023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Recall:    0.2612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F1-score:  0.3050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Accuracy +/-1:    0.4668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Применение CNN модели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50" y="1683475"/>
            <a:ext cx="8147951" cy="2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Применение CNN модели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00" y="1406025"/>
            <a:ext cx="7892151" cy="27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2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00925" y="1413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Разработка системы анализа музыкальных треков</a:t>
            </a:r>
            <a:r>
              <a:rPr lang="ru"/>
              <a:t> для автоматической идентификации нот мелодии голоса, составления аккордовых последовательностей для аккомпанемента и создания полной музыкальной записи в формате lead sheet.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Применение CNN модели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53" y="1687078"/>
            <a:ext cx="7630500" cy="32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Сервисная часть API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1400"/>
            <a:ext cx="3950274" cy="28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644625" y="4099475"/>
            <a:ext cx="2939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Структура API сервиса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5545325" y="1152475"/>
            <a:ext cx="29391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upload_data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train_model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get_model_list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set_model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get_selected_model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predict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get_status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5219300" y="4026575"/>
            <a:ext cx="3226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Ручки API сервиса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43650" y="42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Сервисная часть (Streamlit)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25" y="1152475"/>
            <a:ext cx="8196176" cy="3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Сервисная часть (Streamlit)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38" y="1073100"/>
            <a:ext cx="7974325" cy="387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Сервисная часть (Streamlit)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75" y="1097976"/>
            <a:ext cx="9143998" cy="3525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Сервисная часть (Streamlit)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 rotWithShape="1">
          <a:blip r:embed="rId3">
            <a:alphaModFix/>
          </a:blip>
          <a:srcRect b="0" l="0" r="0" t="50099"/>
          <a:stretch/>
        </p:blipFill>
        <p:spPr>
          <a:xfrm>
            <a:off x="4350825" y="1314727"/>
            <a:ext cx="3823400" cy="32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613" y="1152475"/>
            <a:ext cx="33432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работ в команде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2" name="Google Shape;242;p38"/>
          <p:cNvGraphicFramePr/>
          <p:nvPr/>
        </p:nvGraphicFramePr>
        <p:xfrm>
          <a:off x="629200" y="140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{DB80C17E-9D93-414F-A58F-650A88C1591A}</a:tableStyleId>
              </a:tblPr>
              <a:tblGrid>
                <a:gridCol w="3318525"/>
                <a:gridCol w="3318525"/>
              </a:tblGrid>
              <a:tr h="8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Александр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"/>
                        <a:t>Парсинг и поиск Lakh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Линейная модель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"/>
                        <a:t>Сервисная часть для линейной модели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7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Даниил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"/>
                        <a:t>Парсинг Songster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"/>
                        <a:t>Клиентская часть сервиса для линейной модели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ru"/>
                        <a:t>CNN модель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на второе полугодие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1. Разобраться с алгоритмом DTW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2. Аугментация данных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3. Усложнение архитектуры нейронной сети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4. Перейти к полифонии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5. Завершить сервисную часть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на год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Сбор датасетов:</a:t>
            </a:r>
            <a:r>
              <a:rPr lang="ru"/>
              <a:t> Создание коллекции датасетой вокальных партий.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Синхронизация данных:</a:t>
            </a:r>
            <a:r>
              <a:rPr lang="ru"/>
              <a:t> Выравнивание аудио, MIDI и нотной разметки.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Модель нот:</a:t>
            </a:r>
            <a:r>
              <a:rPr lang="ru"/>
              <a:t> Обучение модели для предсказания нот мелодии.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Нотная запись:</a:t>
            </a:r>
            <a:r>
              <a:rPr lang="ru"/>
              <a:t> Автоматическая генерация нотных партитур.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Аккордовая последовательность:</a:t>
            </a:r>
            <a:r>
              <a:rPr lang="ru"/>
              <a:t> Построение аккордов для вокальных мелодий.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данные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The Lakh MIDI Dataset v0.1 </a:t>
            </a:r>
            <a:br>
              <a:rPr lang="ru"/>
            </a:br>
            <a:r>
              <a:rPr lang="ru"/>
              <a:t>Размеченные датасет, специально для задач автоматической транскрипции музыки. Наиболее крупный из общедоступных(почти)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Songster</a:t>
            </a:r>
            <a:br>
              <a:rPr lang="ru"/>
            </a:br>
            <a:r>
              <a:rPr lang="ru"/>
              <a:t>Платформа для коллективного составления партитур популярной музыки. Имеется встроенный механизм синхронизации с YouTube-клипом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Constant Q-Transform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1260"/>
              <a:t>В наших моделях мы будем использовать спектральное представление аудио, а именно CQT:</a:t>
            </a:r>
            <a:endParaRPr sz="12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ru" sz="1260"/>
              <a:t>  </a:t>
            </a:r>
            <a:endParaRPr sz="12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ru" sz="1260"/>
              <a:t>   </a:t>
            </a:r>
            <a:endParaRPr sz="12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ru" sz="1260"/>
              <a:t>где:  </a:t>
            </a:r>
            <a:endParaRPr sz="12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ru" sz="1260"/>
              <a:t>   -        коэффициенты для частотного бина k,</a:t>
            </a:r>
            <a:endParaRPr sz="12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ru" sz="1260"/>
              <a:t>   - N_k — длина окна для частоты k,</a:t>
            </a:r>
            <a:endParaRPr sz="12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ru" sz="1260"/>
              <a:t>   - w_k(n) — оконная функция,</a:t>
            </a:r>
            <a:endParaRPr sz="12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ru" sz="1260"/>
              <a:t>   - x(n) — сигнал</a:t>
            </a:r>
            <a:endParaRPr sz="12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  <p:pic>
        <p:nvPicPr>
          <p:cNvPr id="81" name="Google Shape;81;p17" title="[89,89,89,&quot;https://www.codecogs.com/eqnedit.php?latex=X(k)%20%3D%20%5Csum_%7Bn%3D0%7D%5E%7BN_k-1%7D%20x(n)%20%5Ccdot%20w_k(n)%20%5Ccdot%20e%5E%7B-j%202%20%5Cpi%20k%20n%20%2F%20N_k%7D%2C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25" y="1528850"/>
            <a:ext cx="311481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 title="[89,89,89,&quot;https://www.codecogs.com/eqnedit.php?latex=X(k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75" y="2612675"/>
            <a:ext cx="276479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CQT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25" y="1245225"/>
            <a:ext cx="4723774" cy="35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EDA Lakh (Распределение midi-нот)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 количество: 1994564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Среднее: 60.34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Медиана: 61.50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Минимум: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Максимум: 107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475" y="977450"/>
            <a:ext cx="5668751" cy="376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качества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8867" t="0"/>
          <a:stretch/>
        </p:blipFill>
        <p:spPr>
          <a:xfrm>
            <a:off x="583901" y="3547100"/>
            <a:ext cx="3375425" cy="10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50" y="2442022"/>
            <a:ext cx="3473375" cy="12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449" y="1542377"/>
            <a:ext cx="3136376" cy="10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4042375" y="1671475"/>
            <a:ext cx="51717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Насколько </a:t>
            </a:r>
            <a:r>
              <a:rPr b="1" lang="ru" sz="1800">
                <a:solidFill>
                  <a:schemeClr val="dk2"/>
                </a:solidFill>
              </a:rPr>
              <a:t>точно</a:t>
            </a:r>
            <a:r>
              <a:rPr lang="ru" sz="1800">
                <a:solidFill>
                  <a:schemeClr val="dk2"/>
                </a:solidFill>
              </a:rPr>
              <a:t> модель предсказывает </a:t>
            </a:r>
            <a:r>
              <a:rPr i="1" lang="ru" sz="1800">
                <a:solidFill>
                  <a:schemeClr val="dk2"/>
                </a:solidFill>
              </a:rPr>
              <a:t>i</a:t>
            </a:r>
            <a:r>
              <a:rPr lang="ru" sz="1800">
                <a:solidFill>
                  <a:schemeClr val="dk2"/>
                </a:solidFill>
              </a:rPr>
              <a:t>-ый класс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4074350" y="2719350"/>
            <a:ext cx="48114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Как хорошо модель </a:t>
            </a:r>
            <a:r>
              <a:rPr b="1" lang="ru" sz="1800">
                <a:solidFill>
                  <a:schemeClr val="dk2"/>
                </a:solidFill>
              </a:rPr>
              <a:t>находит</a:t>
            </a:r>
            <a:r>
              <a:rPr lang="ru" sz="1800">
                <a:solidFill>
                  <a:schemeClr val="dk2"/>
                </a:solidFill>
              </a:rPr>
              <a:t> </a:t>
            </a:r>
            <a:r>
              <a:rPr i="1" lang="ru" sz="1800">
                <a:solidFill>
                  <a:schemeClr val="dk2"/>
                </a:solidFill>
              </a:rPr>
              <a:t>i</a:t>
            </a:r>
            <a:r>
              <a:rPr lang="ru" sz="1800">
                <a:solidFill>
                  <a:schemeClr val="dk2"/>
                </a:solidFill>
              </a:rPr>
              <a:t>-ый класс (не пропускает его)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074350" y="3798288"/>
            <a:ext cx="41469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Учитывает и точность и полноту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600" y="885575"/>
            <a:ext cx="3223450" cy="8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074350" y="996125"/>
            <a:ext cx="4619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Доля верных классификаций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Бейзлайн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Модель: Логистическая регрессия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Оптимизатор: mini-batch SGD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Регуляризатор: L2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Признаки: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Вектор мощностей амплитуд </a:t>
            </a:r>
            <a:br>
              <a:rPr lang="ru"/>
            </a:br>
            <a:r>
              <a:rPr lang="ru"/>
              <a:t>в частотном диапазоне (80 групп)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Суммарная энергия фрейма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Контекст соседних признаков (+-3)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425" y="1393225"/>
            <a:ext cx="3795325" cy="28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