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pic>
        <p:nvPicPr>
          <p:cNvPr id="13" name="Picture 12" descr="logo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BAE38D9-799D-407D-9142-33855E414391}" type="datetimeFigureOut">
              <a:rPr lang="en-US" smtClean="0"/>
              <a:pPr/>
              <a:t>10/1/2009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8D99BD1-CA30-48E1-9DA8-B0D8E1978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Jason on JSON: A SOA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Discussion on Service API Design for Arena ChMS</a:t>
            </a:r>
          </a:p>
          <a:p>
            <a:endParaRPr lang="en-US" dirty="0" smtClean="0"/>
          </a:p>
          <a:p>
            <a:r>
              <a:rPr lang="en-US" sz="1900" dirty="0" smtClean="0"/>
              <a:t>Jason Offutt</a:t>
            </a:r>
          </a:p>
          <a:p>
            <a:r>
              <a:rPr lang="en-US" sz="1900" dirty="0" smtClean="0"/>
              <a:t>Software Engineer</a:t>
            </a:r>
          </a:p>
          <a:p>
            <a:r>
              <a:rPr lang="en-US" sz="1900" dirty="0" smtClean="0"/>
              <a:t>Central Christian Church</a:t>
            </a:r>
          </a:p>
          <a:p>
            <a:endParaRPr lang="en-US" sz="1900" dirty="0" smtClean="0"/>
          </a:p>
          <a:p>
            <a:r>
              <a:rPr lang="en-US" sz="1900" dirty="0" smtClean="0"/>
              <a:t>Email:	jason.offutt@cccev.com</a:t>
            </a:r>
          </a:p>
          <a:p>
            <a:r>
              <a:rPr lang="en-US" sz="1900" dirty="0" smtClean="0"/>
              <a:t>Twitter:		@yell0wdart</a:t>
            </a:r>
          </a:p>
          <a:p>
            <a:endParaRPr lang="en-US" sz="1900" dirty="0" smtClean="0"/>
          </a:p>
          <a:p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Tweet about us using #RefreshCache!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WCF vs “ASMX” services</a:t>
            </a:r>
          </a:p>
          <a:p>
            <a:endParaRPr lang="en-US" dirty="0" smtClean="0"/>
          </a:p>
          <a:p>
            <a:r>
              <a:rPr lang="en-US" dirty="0" smtClean="0"/>
              <a:t>REST vs SOAP</a:t>
            </a:r>
          </a:p>
          <a:p>
            <a:pPr lvl="1"/>
            <a:r>
              <a:rPr lang="en-US" dirty="0" smtClean="0"/>
              <a:t>Security concerns of REST?</a:t>
            </a:r>
          </a:p>
          <a:p>
            <a:endParaRPr lang="en-US" dirty="0" smtClean="0"/>
          </a:p>
          <a:p>
            <a:r>
              <a:rPr lang="en-US" dirty="0" smtClean="0"/>
              <a:t>Public availability of Entity Services</a:t>
            </a:r>
          </a:p>
          <a:p>
            <a:pPr lvl="1"/>
            <a:r>
              <a:rPr lang="en-US" dirty="0" smtClean="0"/>
              <a:t>Should Task (“controller”) Services be the only means of accessing service functionality externally?</a:t>
            </a:r>
          </a:p>
          <a:p>
            <a:endParaRPr lang="en-US" dirty="0" smtClean="0"/>
          </a:p>
          <a:p>
            <a:r>
              <a:rPr lang="en-US" dirty="0" smtClean="0"/>
              <a:t>JSON vs ATOM vs traditional XML messages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Orientation – Design paradigm that specifies the creation of automation logic in the form of services</a:t>
            </a:r>
          </a:p>
          <a:p>
            <a:endParaRPr lang="en-US" dirty="0" smtClean="0"/>
          </a:p>
          <a:p>
            <a:r>
              <a:rPr lang="en-US" dirty="0" smtClean="0"/>
              <a:t>Service Oriented Architecture – An architecture that packages functionality in the form of interoperable services</a:t>
            </a:r>
          </a:p>
          <a:p>
            <a:pPr lvl="1"/>
            <a:r>
              <a:rPr lang="en-US" dirty="0" smtClean="0"/>
              <a:t>Most commonly expressed via an inventory of web services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One of the goals of SOA is to create an architecture built around extensibility.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>
                <a:solidFill>
                  <a:srgbClr val="FFFF00"/>
                </a:solidFill>
              </a:rPr>
              <a:t>SOA seeks to avoid					 monolithic design.</a:t>
            </a:r>
            <a:r>
              <a:rPr lang="en-US" dirty="0" smtClean="0"/>
              <a:t>					</a:t>
            </a:r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Large, monolithic, “silo” design leads to</a:t>
            </a:r>
          </a:p>
          <a:p>
            <a:r>
              <a:rPr lang="en-US" sz="1600" dirty="0" smtClean="0"/>
              <a:t>Tightly coupled business logic</a:t>
            </a:r>
          </a:p>
          <a:p>
            <a:r>
              <a:rPr lang="en-US" sz="1600" dirty="0" smtClean="0"/>
              <a:t>Awkward maintainability</a:t>
            </a:r>
          </a:p>
          <a:p>
            <a:r>
              <a:rPr lang="en-US" sz="1600" dirty="0" smtClean="0"/>
              <a:t>Difficult to achieve extensibility</a:t>
            </a:r>
            <a:endParaRPr lang="en-US" sz="1600" dirty="0"/>
          </a:p>
        </p:txBody>
      </p:sp>
      <p:pic>
        <p:nvPicPr>
          <p:cNvPr id="4" name="Picture 3" descr="washington_monu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2895600"/>
            <a:ext cx="2893443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One of the goals of SOA is to create an architecture built around extensibility.</a:t>
            </a:r>
          </a:p>
          <a:p>
            <a:pPr indent="0">
              <a:buNone/>
            </a:pPr>
            <a:endParaRPr lang="en-US" dirty="0" smtClean="0"/>
          </a:p>
          <a:p>
            <a:pPr indent="0" algn="r">
              <a:buNone/>
            </a:pPr>
            <a:r>
              <a:rPr lang="en-US" dirty="0" smtClean="0">
                <a:solidFill>
                  <a:srgbClr val="FFFF00"/>
                </a:solidFill>
              </a:rPr>
              <a:t>SOA wants to be more				</a:t>
            </a:r>
          </a:p>
          <a:p>
            <a:pPr indent="0" algn="r">
              <a:buNone/>
            </a:pPr>
            <a:r>
              <a:rPr lang="en-US" dirty="0" smtClean="0">
                <a:solidFill>
                  <a:srgbClr val="FFFF00"/>
                </a:solidFill>
              </a:rPr>
              <a:t>like Legos.				</a:t>
            </a:r>
          </a:p>
          <a:p>
            <a:pPr indent="0" algn="r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indent="-457200">
              <a:buNone/>
            </a:pPr>
            <a:r>
              <a:rPr lang="en-US" sz="2000" dirty="0" smtClean="0"/>
              <a:t>Bite-sized, pluggable components lead to</a:t>
            </a:r>
          </a:p>
          <a:p>
            <a:pPr indent="-457200"/>
            <a:r>
              <a:rPr lang="en-US" sz="1600" dirty="0" smtClean="0"/>
              <a:t>Abstraction of business processes</a:t>
            </a:r>
          </a:p>
          <a:p>
            <a:pPr indent="-457200"/>
            <a:r>
              <a:rPr lang="en-US" sz="1600" dirty="0" smtClean="0"/>
              <a:t>Encapsulated business logic</a:t>
            </a:r>
          </a:p>
          <a:p>
            <a:pPr indent="-457200"/>
            <a:r>
              <a:rPr lang="en-US" sz="1600" dirty="0" smtClean="0"/>
              <a:t>Ease of maintenance</a:t>
            </a:r>
          </a:p>
          <a:p>
            <a:pPr indent="-457200"/>
            <a:r>
              <a:rPr lang="en-US" sz="1600" dirty="0" smtClean="0"/>
              <a:t>Ease of extension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egin_leg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1800" y="2971800"/>
            <a:ext cx="32512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use SOA?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600" dirty="0" smtClean="0"/>
              <a:t>This design paradigm allows us to use the same application logic base to easily create multiple clients on a variety of platforms!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Easily develop for multiple clients</a:t>
            </a:r>
          </a:p>
          <a:p>
            <a:r>
              <a:rPr lang="en-US" sz="2400" dirty="0" smtClean="0"/>
              <a:t>Arena Modules</a:t>
            </a:r>
          </a:p>
          <a:p>
            <a:r>
              <a:rPr lang="en-US" sz="2400" dirty="0" smtClean="0"/>
              <a:t>Mobile Applications</a:t>
            </a:r>
          </a:p>
          <a:p>
            <a:r>
              <a:rPr lang="en-US" sz="2400" dirty="0" smtClean="0"/>
              <a:t>Social Networks</a:t>
            </a:r>
          </a:p>
          <a:p>
            <a:r>
              <a:rPr lang="en-US" sz="2400" dirty="0" smtClean="0"/>
              <a:t>Integration With Third Party Applications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Bring ministry technology to where the people are!</a:t>
            </a:r>
          </a:p>
        </p:txBody>
      </p:sp>
      <p:pic>
        <p:nvPicPr>
          <p:cNvPr id="4" name="Picture 3" descr="ArenaGlassy_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590800"/>
            <a:ext cx="914400" cy="938784"/>
          </a:xfrm>
          <a:prstGeom prst="rect">
            <a:avLst/>
          </a:prstGeom>
        </p:spPr>
      </p:pic>
      <p:pic>
        <p:nvPicPr>
          <p:cNvPr id="5" name="Picture 4" descr="i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2590800"/>
            <a:ext cx="990600" cy="943547"/>
          </a:xfrm>
          <a:prstGeom prst="rect">
            <a:avLst/>
          </a:prstGeom>
        </p:spPr>
      </p:pic>
      <p:pic>
        <p:nvPicPr>
          <p:cNvPr id="6" name="Picture 5" descr="facebook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2590801"/>
            <a:ext cx="2438400" cy="917303"/>
          </a:xfrm>
          <a:prstGeom prst="rect">
            <a:avLst/>
          </a:prstGeom>
        </p:spPr>
      </p:pic>
      <p:pic>
        <p:nvPicPr>
          <p:cNvPr id="7" name="Picture 6" descr="wordpress-co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2590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SOA?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anatomy of a Service Inventory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3 Service Roles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Utility Services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Encapsulate common low-level functionality (enterprise-level utility classes).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Entity Services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Serve as a data model of sorts. Encapsulate basic CRUD operation of business entities.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Task Services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– Abstract individual business processes. They put the “C” in MVC.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SOA?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Picking our battles within the API design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000" dirty="0" smtClean="0"/>
              <a:t>Dependencies are a side-effect of software engineering. They will ALWAYS be present.</a:t>
            </a:r>
          </a:p>
          <a:p>
            <a:r>
              <a:rPr lang="en-US" sz="2000" dirty="0" smtClean="0"/>
              <a:t>In a Service Oriented Architecture, highly dependent code isn’t always a bad thing…</a:t>
            </a:r>
          </a:p>
          <a:p>
            <a:pPr lvl="1"/>
            <a:r>
              <a:rPr lang="en-US" sz="2000" dirty="0" smtClean="0"/>
              <a:t>When it’s applied in the right places</a:t>
            </a:r>
          </a:p>
          <a:p>
            <a:pPr lvl="1"/>
            <a:r>
              <a:rPr lang="en-US" sz="2000" dirty="0" smtClean="0"/>
              <a:t>When it’s applied under the right circumstances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SOA?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dirty="0" smtClean="0"/>
              <a:t>Best practices in service coupling</a:t>
            </a:r>
          </a:p>
          <a:p>
            <a:pPr>
              <a:buNone/>
            </a:pPr>
            <a:endParaRPr lang="en-US" sz="3500" dirty="0" smtClean="0"/>
          </a:p>
          <a:p>
            <a:r>
              <a:rPr lang="en-US" sz="3500" dirty="0" smtClean="0"/>
              <a:t>Service logic tightly coupled to service contract</a:t>
            </a:r>
          </a:p>
          <a:p>
            <a:pPr lvl="1"/>
            <a:r>
              <a:rPr lang="en-US" dirty="0" smtClean="0"/>
              <a:t>Service contract </a:t>
            </a:r>
            <a:r>
              <a:rPr lang="en-US" dirty="0" smtClean="0">
                <a:solidFill>
                  <a:srgbClr val="FFFF00"/>
                </a:solidFill>
              </a:rPr>
              <a:t>MUST</a:t>
            </a:r>
            <a:r>
              <a:rPr lang="en-US" dirty="0" smtClean="0"/>
              <a:t> be first class citizen</a:t>
            </a:r>
          </a:p>
          <a:p>
            <a:pPr lvl="1"/>
            <a:r>
              <a:rPr lang="en-US" dirty="0" smtClean="0"/>
              <a:t>Contract is designed first, before any code is written</a:t>
            </a:r>
          </a:p>
          <a:p>
            <a:pPr lvl="1"/>
            <a:r>
              <a:rPr lang="en-US" dirty="0" smtClean="0"/>
              <a:t>Service logic is designed based on service contract</a:t>
            </a:r>
          </a:p>
          <a:p>
            <a:pPr lvl="1"/>
            <a:endParaRPr lang="en-US" dirty="0" smtClean="0"/>
          </a:p>
          <a:p>
            <a:r>
              <a:rPr lang="en-US" sz="3500" dirty="0" smtClean="0"/>
              <a:t>View can be coupled to service contract</a:t>
            </a:r>
          </a:p>
          <a:p>
            <a:pPr lvl="1"/>
            <a:r>
              <a:rPr lang="en-US" dirty="0" smtClean="0"/>
              <a:t>Dependency on service contracts allows service logic to be modified with minimal effect on view</a:t>
            </a:r>
          </a:p>
          <a:p>
            <a:pPr lvl="1"/>
            <a:r>
              <a:rPr lang="en-US" dirty="0" smtClean="0"/>
              <a:t>View can be easily modified to service output data via the exposed service contract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SOA?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Best practices in service coupling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Task Services loosely coupled to other services</a:t>
            </a:r>
          </a:p>
          <a:p>
            <a:pPr lvl="1"/>
            <a:r>
              <a:rPr lang="en-US" dirty="0" smtClean="0"/>
              <a:t>Entity Services (data model)</a:t>
            </a:r>
          </a:p>
          <a:p>
            <a:pPr lvl="1"/>
            <a:r>
              <a:rPr lang="en-US" dirty="0" smtClean="0"/>
              <a:t>Utility Services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Entity Services loosely coupled to data layer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pt_refreshcache_learn">
  <a:themeElements>
    <a:clrScheme name="RefreshCach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TEMPLATE_ppt_refreshcache_futurize</Template>
  <TotalTime>91</TotalTime>
  <Words>444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TEMPLATE_ppt_refreshcache_learn</vt:lpstr>
      <vt:lpstr>Jason on JSON: A SOA Story</vt:lpstr>
      <vt:lpstr>What is SOA?</vt:lpstr>
      <vt:lpstr>What is SOA?</vt:lpstr>
      <vt:lpstr>What is SOA?</vt:lpstr>
      <vt:lpstr>Why should we use SOA?</vt:lpstr>
      <vt:lpstr>How can we use SOA?</vt:lpstr>
      <vt:lpstr>How can we use SOA?</vt:lpstr>
      <vt:lpstr>How can we use SOA?</vt:lpstr>
      <vt:lpstr>How can we use SOA?</vt:lpstr>
      <vt:lpstr>Technologies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Offutt</dc:creator>
  <cp:lastModifiedBy>Nick Airdo</cp:lastModifiedBy>
  <cp:revision>52</cp:revision>
  <dcterms:created xsi:type="dcterms:W3CDTF">2009-10-01T16:13:30Z</dcterms:created>
  <dcterms:modified xsi:type="dcterms:W3CDTF">2009-10-02T01:38:36Z</dcterms:modified>
</cp:coreProperties>
</file>