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6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4" r:id="rId20"/>
    <p:sldId id="275" r:id="rId21"/>
    <p:sldId id="276" r:id="rId22"/>
    <p:sldId id="278" r:id="rId23"/>
    <p:sldId id="279" r:id="rId24"/>
    <p:sldId id="285" r:id="rId25"/>
    <p:sldId id="282" r:id="rId26"/>
    <p:sldId id="280" r:id="rId27"/>
    <p:sldId id="283" r:id="rId28"/>
    <p:sldId id="286" r:id="rId29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B5B"/>
    <a:srgbClr val="863A3A"/>
    <a:srgbClr val="64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3" autoAdjust="0"/>
  </p:normalViewPr>
  <p:slideViewPr>
    <p:cSldViewPr>
      <p:cViewPr varScale="1">
        <p:scale>
          <a:sx n="84" d="100"/>
          <a:sy n="84" d="100"/>
        </p:scale>
        <p:origin x="-108" y="-7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With</a:t>
            </a:r>
            <a:r>
              <a:rPr lang="en-US" baseline="0" dirty="0" smtClean="0"/>
              <a:t> our new website, this was what the </a:t>
            </a:r>
            <a:r>
              <a:rPr lang="en-US" baseline="0" dirty="0" err="1" smtClean="0"/>
              <a:t>HomePage</a:t>
            </a:r>
            <a:r>
              <a:rPr lang="en-US" baseline="0" dirty="0" smtClean="0"/>
              <a:t> promotions needed to look like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Using the standard promotion thumbnail display will be a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Outside our loops, the end of the markup</a:t>
            </a:r>
            <a:r>
              <a:rPr lang="en-US" baseline="0" dirty="0" smtClean="0"/>
              <a:t> --</a:t>
            </a:r>
            <a:r>
              <a:rPr lang="en-US" dirty="0" smtClean="0"/>
              <a:t>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you’re</a:t>
            </a:r>
            <a:r>
              <a:rPr lang="en-US" baseline="0" dirty="0" smtClean="0"/>
              <a:t> writing your own XSL, this is all you need to worry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quick primer on JS Micro Templating…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goes in the</a:t>
            </a:r>
            <a:r>
              <a:rPr lang="en-US" baseline="0" dirty="0" smtClean="0"/>
              <a:t> page head as &lt;script type=“text/html”…&gt;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Later, you bind some results data (JSON) to the template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And stuff the results into some placeholder in your markup body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example, I’m using this to</a:t>
            </a:r>
            <a:r>
              <a:rPr lang="en-US" baseline="0" dirty="0" smtClean="0"/>
              <a:t> rebind my jQuery slideshow plug-in to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example, I’m using this to</a:t>
            </a:r>
            <a:r>
              <a:rPr lang="en-US" baseline="0" dirty="0" smtClean="0"/>
              <a:t> rebind my jQuery </a:t>
            </a:r>
            <a:r>
              <a:rPr lang="en-US" baseline="0" smtClean="0"/>
              <a:t>slideshow plug-in to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The </a:t>
            </a:r>
            <a:r>
              <a:rPr lang="en-US" dirty="0" smtClean="0"/>
              <a:t>Promotion Thumbnail Display module creates</a:t>
            </a:r>
            <a:r>
              <a:rPr lang="en-US" baseline="0" dirty="0" smtClean="0"/>
              <a:t> this markup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These</a:t>
            </a:r>
            <a:r>
              <a:rPr lang="en-US" baseline="0" dirty="0" smtClean="0"/>
              <a:t> are the classes that decorate the HTML (which is a particular table markup)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Ok</a:t>
            </a:r>
            <a:r>
              <a:rPr lang="en-US" dirty="0" smtClean="0"/>
              <a:t>,</a:t>
            </a:r>
            <a:r>
              <a:rPr lang="en-US" baseline="0" dirty="0" smtClean="0"/>
              <a:t> but not enough control for my needs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You can only do so much with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I </a:t>
            </a:r>
            <a:r>
              <a:rPr lang="en-US" dirty="0" smtClean="0"/>
              <a:t>wanted to use some</a:t>
            </a:r>
            <a:r>
              <a:rPr lang="en-US" baseline="0" dirty="0" smtClean="0"/>
              <a:t> cool jQuery plug-ins but they wanted the markup to look a certain way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 So I </a:t>
            </a:r>
            <a:r>
              <a:rPr lang="en-US" dirty="0" smtClean="0"/>
              <a:t>basically</a:t>
            </a:r>
            <a:r>
              <a:rPr lang="en-US" baseline="0" dirty="0" smtClean="0"/>
              <a:t> needed my markup to look like… (next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HTML</a:t>
            </a:r>
            <a:r>
              <a:rPr lang="en-US" baseline="0" dirty="0" smtClean="0"/>
              <a:t> needs to look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Promotion Module to End All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The Promotion Module to End All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use even use C# for code/logic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markup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the calls to our C# functions</a:t>
            </a:r>
          </a:p>
          <a:p>
            <a:r>
              <a:rPr lang="en-US" baseline="0" dirty="0" smtClean="0"/>
              <a:t>Note: The “disable-output-escaping”  -- important if your content will include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k.airdo@cccev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orccu/cufon/wiki/Abo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plugins/templates/" TargetMode="External"/><Relationship Id="rId2" Type="http://schemas.openxmlformats.org/officeDocument/2006/relationships/hyperlink" Target="http://community.arenachms.com/files/folders/documents/entry176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XSLT &amp; Arena Promotions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flexible approach to web promotions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96600" y="6324600"/>
            <a:ext cx="441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 smtClean="0"/>
              <a:t>Nick Airdo</a:t>
            </a:r>
          </a:p>
          <a:p>
            <a:pPr algn="r"/>
            <a:r>
              <a:rPr lang="en-US" sz="1800" dirty="0" smtClean="0"/>
              <a:t>Software Engineer</a:t>
            </a:r>
          </a:p>
          <a:p>
            <a:pPr algn="r"/>
            <a:r>
              <a:rPr lang="en-US" sz="1800" dirty="0" smtClean="0"/>
              <a:t>Central Christian Church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Email: </a:t>
            </a:r>
            <a:r>
              <a:rPr lang="en-US" sz="1800" dirty="0" smtClean="0">
                <a:hlinkClick r:id="rId2"/>
              </a:rPr>
              <a:t>nick.airdo@cccev.com</a:t>
            </a:r>
            <a:endParaRPr lang="en-US" sz="1800" dirty="0" smtClean="0"/>
          </a:p>
          <a:p>
            <a:pPr algn="r"/>
            <a:r>
              <a:rPr lang="en-US" sz="1800" dirty="0" smtClean="0"/>
              <a:t>Twitter:  @airdo</a:t>
            </a:r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XSLT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143000"/>
            <a:ext cx="6858000" cy="751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43600" y="3657600"/>
            <a:ext cx="1066800" cy="228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5181600"/>
            <a:ext cx="1066800" cy="228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819400"/>
            <a:ext cx="1066800" cy="2286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XSLT (cont.)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71600"/>
            <a:ext cx="9601200" cy="737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81800" y="5638800"/>
            <a:ext cx="2362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20200" y="7086600"/>
            <a:ext cx="2971800" cy="381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08879" y="7175679"/>
            <a:ext cx="2362200" cy="2286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XSLT (cont.)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638" y="2667000"/>
            <a:ext cx="9699362" cy="34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295400" y="2743200"/>
            <a:ext cx="13106400" cy="4278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arenapromotions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container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[ID]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topic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[the TopicArea value]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[the Promotion's title]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summary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[the Promotion's web summary]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imageUrl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[the URL to the web summary image or document type image via CachedBlob]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detailsUrl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[the URL of the Promotion's external URL (if any), event details page, or promotion details page]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container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arenapromotions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latin typeface="+mj-lt"/>
                <a:ea typeface="+mj-ea"/>
                <a:cs typeface="+mj-cs"/>
              </a:rPr>
              <a:t>Module’s XML Output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7467600"/>
            <a:ext cx="1399032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(If you’re writing your own XSL, this is all you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worry about 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0" y="4191000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3276600"/>
            <a:ext cx="13990320" cy="4891618"/>
          </a:xfrm>
        </p:spPr>
        <p:txBody>
          <a:bodyPr/>
          <a:lstStyle/>
          <a:p>
            <a:r>
              <a:rPr lang="en-US" dirty="0" smtClean="0"/>
              <a:t>Now that we have a true shared repository…</a:t>
            </a:r>
          </a:p>
          <a:p>
            <a:pPr lvl="1"/>
            <a:r>
              <a:rPr lang="en-US" dirty="0" smtClean="0"/>
              <a:t>It’s our intention to begin donating certain modules to the RC community so that you guys can edit, add features, fix bugs, etc.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6200"/>
            <a:ext cx="13990320" cy="1524000"/>
          </a:xfrm>
        </p:spPr>
        <p:txBody>
          <a:bodyPr/>
          <a:lstStyle/>
          <a:p>
            <a:r>
              <a:rPr lang="en-US" dirty="0" smtClean="0"/>
              <a:t>One More Thing…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Promotions Via WS was 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a way to fetch promotions via AJAX</a:t>
            </a:r>
          </a:p>
          <a:p>
            <a:r>
              <a:rPr lang="en-US" dirty="0" smtClean="0"/>
              <a:t>Wrote a jQuery plug-in with a Module interface</a:t>
            </a:r>
          </a:p>
          <a:p>
            <a:pPr lvl="1"/>
            <a:r>
              <a:rPr lang="en-US" dirty="0" smtClean="0"/>
              <a:t>Fetches via WS </a:t>
            </a:r>
            <a:r>
              <a:rPr lang="en-US" sz="3600" dirty="0" smtClean="0">
                <a:solidFill>
                  <a:schemeClr val="accent2"/>
                </a:solidFill>
              </a:rPr>
              <a:t>webservices/custom/cccev/web2/promotionservice.asmx</a:t>
            </a:r>
          </a:p>
          <a:p>
            <a:pPr lvl="1"/>
            <a:r>
              <a:rPr lang="en-US" dirty="0" smtClean="0"/>
              <a:t>Fetch in response to “</a:t>
            </a:r>
            <a:r>
              <a:rPr lang="en-US" dirty="0" smtClean="0">
                <a:solidFill>
                  <a:srgbClr val="FF0000"/>
                </a:solidFill>
              </a:rPr>
              <a:t>CAMPUS_UPDATED</a:t>
            </a:r>
            <a:r>
              <a:rPr lang="en-US" dirty="0" smtClean="0"/>
              <a:t>” event</a:t>
            </a:r>
          </a:p>
          <a:p>
            <a:pPr lvl="1"/>
            <a:r>
              <a:rPr lang="en-US" dirty="0" smtClean="0"/>
              <a:t>Module uses micro-templating (type=text/html)</a:t>
            </a:r>
            <a:br>
              <a:rPr lang="en-US" dirty="0" smtClean="0"/>
            </a:br>
            <a:r>
              <a:rPr lang="en-US" sz="3200" dirty="0" smtClean="0">
                <a:solidFill>
                  <a:schemeClr val="accent2"/>
                </a:solidFill>
              </a:rPr>
              <a:t>http://ejohn.org/blog/javascript-micro-templating/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Event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0"/>
            <a:ext cx="13792200" cy="4419600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CALENDAR_INFO_CHANGED</a:t>
            </a:r>
            <a:r>
              <a:rPr lang="en-US" dirty="0" smtClean="0"/>
              <a:t> : triggered by a component when filters or other input utilized by a calendar are changed.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CALENDAR_VIEW_CHANGED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: Indicates that a calendar view has changed. This is triggered by a calendar view module.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CAMPUS_UPDATED</a:t>
            </a:r>
            <a:r>
              <a:rPr lang="en-US" dirty="0" smtClean="0"/>
              <a:t> :  Indicates that a person's selected campus has been changed (completed).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CAMPUS_UPDATING</a:t>
            </a:r>
            <a:r>
              <a:rPr lang="en-US" dirty="0" smtClean="0"/>
              <a:t> : Indicates that a person's selected campus is being changed.  This is triggered by a component responsible for changing and/or recording a change with a person's selected campus.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CONTENT_RENDERED</a:t>
            </a:r>
            <a:r>
              <a:rPr lang="en-US" dirty="0" smtClean="0"/>
              <a:t> : Indicates that page content has changed and is ready for post processing.  For example, this event would typically be bound to a </a:t>
            </a:r>
            <a:r>
              <a:rPr lang="en-US" dirty="0" err="1" smtClean="0">
                <a:hlinkClick r:id="rId2" tooltip="cufon, a worthy alternative to sIFR."/>
              </a:rPr>
              <a:t>cufon</a:t>
            </a:r>
            <a:r>
              <a:rPr lang="en-US" dirty="0" smtClean="0"/>
              <a:t> type module that needs to update the font canvas.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TOPICS_UPDATED</a:t>
            </a:r>
            <a:r>
              <a:rPr lang="en-US" dirty="0" smtClean="0"/>
              <a:t> : Indicates that a person's selected Arena Topic Areas has been changed (completed).  This is triggered by a component responsible for changing and/or recording a change with a person's preferred topics.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TOPICS_UPDATING</a:t>
            </a:r>
            <a:r>
              <a:rPr lang="en-US" dirty="0" smtClean="0"/>
              <a:t> : Indicates that a person's selected campus is being changed. This is triggered by a component responsible for changing and/or recording a change with a person's selected campus.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USER_LOGGED_IN</a:t>
            </a:r>
            <a:r>
              <a:rPr lang="en-US" b="1" dirty="0" smtClean="0"/>
              <a:t> </a:t>
            </a:r>
            <a:r>
              <a:rPr lang="en-US" dirty="0" smtClean="0"/>
              <a:t>: Indicates that a person's has completed logging into the site.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7696200"/>
            <a:ext cx="10668000" cy="923330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50000">
                <a:schemeClr val="accent2">
                  <a:lumMod val="50000"/>
                  <a:alpha val="67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Note: The "</a:t>
            </a:r>
            <a:r>
              <a:rPr lang="en-US" sz="1800" i="1" dirty="0" smtClean="0">
                <a:solidFill>
                  <a:srgbClr val="0070C0"/>
                </a:solidFill>
              </a:rPr>
              <a:t>*_UPDATING</a:t>
            </a:r>
            <a:r>
              <a:rPr lang="en-US" sz="1800" i="1" dirty="0" smtClean="0"/>
              <a:t>" events are useful for binding to when you wish to fade out or hide some content area that </a:t>
            </a:r>
            <a:r>
              <a:rPr lang="en-US" sz="1800" b="1" i="1" u="sng" dirty="0" smtClean="0"/>
              <a:t>is being</a:t>
            </a:r>
            <a:r>
              <a:rPr lang="en-US" sz="1800" i="1" dirty="0" smtClean="0"/>
              <a:t> changed in order to give the viewer a visual clue that some action is going to have an effect on .</a:t>
            </a: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Resig’s</a:t>
            </a:r>
            <a:r>
              <a:rPr lang="en-US" dirty="0" smtClean="0"/>
              <a:t> JS Micro Templating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743200"/>
            <a:ext cx="1051560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80"/>
                </a:solidFill>
                <a:latin typeface="Verdana"/>
              </a:rPr>
              <a:t>&lt;script</a:t>
            </a:r>
            <a:r>
              <a:rPr lang="en-US" sz="18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/>
              </a:rPr>
              <a:t>type</a:t>
            </a:r>
            <a:r>
              <a:rPr lang="en-US" sz="18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800" dirty="0" smtClean="0">
                <a:solidFill>
                  <a:srgbClr val="7F007F"/>
                </a:solidFill>
                <a:latin typeface="Verdana"/>
              </a:rPr>
              <a:t>"text/html"</a:t>
            </a:r>
            <a:r>
              <a:rPr lang="en-US" sz="18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8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800" dirty="0" smtClean="0">
                <a:solidFill>
                  <a:srgbClr val="7F007F"/>
                </a:solidFill>
                <a:latin typeface="Verdana"/>
              </a:rPr>
              <a:t>"promotion-template"</a:t>
            </a:r>
            <a:r>
              <a:rPr lang="en-US" sz="18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&lt;a </a:t>
            </a:r>
            <a:r>
              <a:rPr lang="en-US" sz="1800" dirty="0" err="1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="{%= </a:t>
            </a:r>
            <a:r>
              <a:rPr lang="en-US" sz="1800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detailsUrl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%}"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lang="en-US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height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="350"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width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="653"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title %}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sz="1800" dirty="0" err="1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</a:t>
            </a:r>
            <a:r>
              <a:rPr lang="en-US" sz="1800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imageUrl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%}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&lt;/a&gt;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"feature-text"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&lt;a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800" dirty="0" smtClean="0">
                <a:solidFill>
                  <a:srgbClr val="7F007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</a:t>
            </a:r>
            <a:r>
              <a:rPr lang="en-US" sz="1800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detailsUrl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%}</a:t>
            </a:r>
            <a:r>
              <a:rPr lang="en-US" sz="1800" dirty="0" smtClean="0">
                <a:solidFill>
                  <a:srgbClr val="7F007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&lt;h1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"heading"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title %}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&lt;/h1&gt;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&lt;a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800" dirty="0" smtClean="0">
                <a:solidFill>
                  <a:srgbClr val="7F007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</a:t>
            </a:r>
            <a:r>
              <a:rPr lang="en-US" sz="1800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detailsUrl</a:t>
            </a:r>
            <a:r>
              <a:rPr lang="en-US" sz="18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%}</a:t>
            </a:r>
            <a:r>
              <a:rPr lang="en-US" sz="1800" dirty="0" smtClean="0">
                <a:solidFill>
                  <a:srgbClr val="7F007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&lt;p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1800" dirty="0" smtClean="0">
                <a:solidFill>
                  <a:srgbClr val="8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"caption"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{%= summary %}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&lt;/a&gt;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sz="1800" dirty="0" err="1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</a:t>
            </a:r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rgbClr val="00008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7543800"/>
            <a:ext cx="12587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smtClean="0">
                <a:solidFill>
                  <a:srgbClr val="863A3A"/>
                </a:solidFill>
              </a:rPr>
              <a:t>"#promotion-template"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0070C0"/>
                </a:solidFill>
              </a:rPr>
              <a:t>render</a:t>
            </a:r>
            <a:r>
              <a:rPr lang="en-US" dirty="0" smtClean="0"/>
              <a:t>( promotions ).</a:t>
            </a:r>
            <a:r>
              <a:rPr lang="en-US" dirty="0" smtClean="0">
                <a:solidFill>
                  <a:srgbClr val="0070C0"/>
                </a:solidFill>
              </a:rPr>
              <a:t>appendTo</a:t>
            </a:r>
            <a:r>
              <a:rPr lang="en-US" dirty="0" smtClean="0"/>
              <a:t>( aPlaceholderElem );</a:t>
            </a:r>
          </a:p>
          <a:p>
            <a:endParaRPr lang="en-US" dirty="0"/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8039100" y="68961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29600" y="632460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andwritten Crystal v2" pitchFamily="2" charset="0"/>
              </a:rPr>
              <a:t>my JSON array</a:t>
            </a:r>
            <a:endParaRPr lang="en-US" dirty="0">
              <a:solidFill>
                <a:srgbClr val="C00000"/>
              </a:solidFill>
              <a:latin typeface="Handwritten Crystal v2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455676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95400"/>
            <a:ext cx="9237663" cy="72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 the Module &amp; it’s Settings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b="9618"/>
          <a:stretch>
            <a:fillRect/>
          </a:stretch>
        </p:blipFill>
        <p:spPr bwMode="auto">
          <a:xfrm>
            <a:off x="2438400" y="2438400"/>
            <a:ext cx="10390187" cy="63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settings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0143418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settings (cont.)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/>
          <p:cNvCxnSpPr>
            <a:stCxn id="15" idx="0"/>
          </p:cNvCxnSpPr>
          <p:nvPr/>
        </p:nvCxnSpPr>
        <p:spPr>
          <a:xfrm rot="5400000" flipH="1" flipV="1">
            <a:off x="8001000" y="2960512"/>
            <a:ext cx="2274711" cy="92568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2"/>
          </p:cNvCxnSpPr>
          <p:nvPr/>
        </p:nvCxnSpPr>
        <p:spPr>
          <a:xfrm rot="16200000" flipH="1">
            <a:off x="7264400" y="6502399"/>
            <a:ext cx="3747911" cy="92568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56311" y="4560711"/>
            <a:ext cx="2438400" cy="530578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1200" y="2286001"/>
            <a:ext cx="5715000" cy="655320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&lt;script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type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"text/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javascript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function </a:t>
            </a:r>
            <a:r>
              <a:rPr lang="en-US" sz="1600" dirty="0" err="1" smtClean="0">
                <a:solidFill>
                  <a:srgbClr val="000000"/>
                </a:solidFill>
              </a:rPr>
              <a:t>onSuccessCallback</a:t>
            </a:r>
            <a:r>
              <a:rPr lang="en-US" sz="1600" dirty="0" smtClean="0">
                <a:solidFill>
                  <a:srgbClr val="000000"/>
                </a:solidFill>
              </a:rPr>
              <a:t>(result)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$("#feature-</a:t>
            </a:r>
            <a:r>
              <a:rPr lang="en-US" sz="1600" dirty="0" err="1" smtClean="0">
                <a:solidFill>
                  <a:srgbClr val="000000"/>
                </a:solidFill>
              </a:rPr>
              <a:t>nav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</a:rPr>
              <a:t>prev</a:t>
            </a:r>
            <a:r>
              <a:rPr lang="en-US" sz="1600" dirty="0" smtClean="0">
                <a:solidFill>
                  <a:srgbClr val="000000"/>
                </a:solidFill>
              </a:rPr>
              <a:t>").unbind('click');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$("#feature-</a:t>
            </a:r>
            <a:r>
              <a:rPr lang="en-US" sz="1600" dirty="0" err="1" smtClean="0">
                <a:solidFill>
                  <a:srgbClr val="000000"/>
                </a:solidFill>
              </a:rPr>
              <a:t>nav</a:t>
            </a:r>
            <a:r>
              <a:rPr lang="en-US" sz="1600" dirty="0" smtClean="0">
                <a:solidFill>
                  <a:srgbClr val="000000"/>
                </a:solidFill>
              </a:rPr>
              <a:t>-next").unbind('click');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$("#feature").</a:t>
            </a:r>
            <a:r>
              <a:rPr lang="en-US" sz="1600" dirty="0" err="1" smtClean="0">
                <a:solidFill>
                  <a:srgbClr val="000000"/>
                </a:solidFill>
              </a:rPr>
              <a:t>featureShow</a:t>
            </a:r>
            <a:r>
              <a:rPr lang="en-US" sz="1600" dirty="0" smtClean="0">
                <a:solidFill>
                  <a:srgbClr val="000000"/>
                </a:solidFill>
              </a:rPr>
              <a:t>({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prevId</a:t>
            </a:r>
            <a:r>
              <a:rPr lang="en-US" sz="1600" dirty="0" smtClean="0">
                <a:solidFill>
                  <a:srgbClr val="000000"/>
                </a:solidFill>
              </a:rPr>
              <a:t>: 'feature-</a:t>
            </a:r>
            <a:r>
              <a:rPr lang="en-US" sz="1600" dirty="0" err="1" smtClean="0">
                <a:solidFill>
                  <a:srgbClr val="000000"/>
                </a:solidFill>
              </a:rPr>
              <a:t>nav-prev</a:t>
            </a:r>
            <a:r>
              <a:rPr lang="en-US" sz="1600" dirty="0" smtClean="0">
                <a:solidFill>
                  <a:srgbClr val="000000"/>
                </a:solidFill>
              </a:rPr>
              <a:t>',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nextId</a:t>
            </a:r>
            <a:r>
              <a:rPr lang="en-US" sz="1600" dirty="0" smtClean="0">
                <a:solidFill>
                  <a:srgbClr val="000000"/>
                </a:solidFill>
              </a:rPr>
              <a:t>: 'feature-</a:t>
            </a:r>
            <a:r>
              <a:rPr lang="en-US" sz="1600" dirty="0" err="1" smtClean="0">
                <a:solidFill>
                  <a:srgbClr val="000000"/>
                </a:solidFill>
              </a:rPr>
              <a:t>nav</a:t>
            </a:r>
            <a:r>
              <a:rPr lang="en-US" sz="1600" dirty="0" smtClean="0">
                <a:solidFill>
                  <a:srgbClr val="000000"/>
                </a:solidFill>
              </a:rPr>
              <a:t>-next',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auto: true,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continuous: true,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speed: 2000,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pause: 9000,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textMaxWidth</a:t>
            </a:r>
            <a:r>
              <a:rPr lang="en-US" sz="1600" dirty="0" smtClean="0">
                <a:solidFill>
                  <a:srgbClr val="000000"/>
                </a:solidFill>
              </a:rPr>
              <a:t>: 500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        });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     }</a:t>
            </a: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&lt;/script&gt;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 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"promo-container"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style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display:none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     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&lt;ul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"feature-slider"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&gt;&lt;/ul&gt;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     &lt;/div&gt;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     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nav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"#"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nav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-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prev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1600" dirty="0" smtClean="0">
                <a:solidFill>
                  <a:srgbClr val="800080"/>
                </a:solidFill>
                <a:latin typeface="Times New Roman"/>
              </a:rPr>
              <a:t>&amp;</a:t>
            </a:r>
            <a:r>
              <a:rPr lang="en-US" sz="1600" dirty="0" err="1" smtClean="0">
                <a:solidFill>
                  <a:srgbClr val="800080"/>
                </a:solidFill>
                <a:latin typeface="Times New Roman"/>
              </a:rPr>
              <a:t>lt</a:t>
            </a:r>
            <a:r>
              <a:rPr lang="en-US" sz="1600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"#"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nav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-next"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1600" dirty="0" smtClean="0">
                <a:solidFill>
                  <a:srgbClr val="800080"/>
                </a:solidFill>
                <a:latin typeface="Times New Roman"/>
              </a:rPr>
              <a:t>&amp;</a:t>
            </a:r>
            <a:r>
              <a:rPr lang="en-US" sz="1600" dirty="0" err="1" smtClean="0">
                <a:solidFill>
                  <a:srgbClr val="800080"/>
                </a:solidFill>
                <a:latin typeface="Times New Roman"/>
              </a:rPr>
              <a:t>gt</a:t>
            </a:r>
            <a:r>
              <a:rPr lang="en-US" sz="1600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     &lt;/div&gt;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&lt;/div&gt;</a:t>
            </a:r>
            <a:endParaRPr lang="en-US" sz="1600" dirty="0" smtClean="0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8382000" y="4114800"/>
            <a:ext cx="2590800" cy="22860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8382000" y="5486400"/>
            <a:ext cx="2438400" cy="15240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settings (cont.)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495800"/>
            <a:ext cx="2438400" cy="45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743200"/>
            <a:ext cx="12115800" cy="272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7240" y="6172200"/>
            <a:ext cx="13990320" cy="1996018"/>
          </a:xfrm>
        </p:spPr>
        <p:txBody>
          <a:bodyPr/>
          <a:lstStyle/>
          <a:p>
            <a:r>
              <a:rPr lang="en-US" dirty="0" smtClean="0"/>
              <a:t>You can define an On Success Callback which will be called after the results are rendered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 txBox="1">
            <a:spLocks/>
          </p:cNvSpPr>
          <p:nvPr/>
        </p:nvSpPr>
        <p:spPr>
          <a:xfrm>
            <a:off x="5105400" y="304800"/>
            <a:ext cx="83820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141073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settings (cont.)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495800"/>
            <a:ext cx="2438400" cy="45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7240" y="6172200"/>
            <a:ext cx="13990320" cy="1996018"/>
          </a:xfrm>
        </p:spPr>
        <p:txBody>
          <a:bodyPr/>
          <a:lstStyle/>
          <a:p>
            <a:r>
              <a:rPr lang="en-US" dirty="0" smtClean="0"/>
              <a:t>Your micro-template goes into the module details section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7" y="1219200"/>
            <a:ext cx="10228263" cy="497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urved Connector 7"/>
          <p:cNvCxnSpPr/>
          <p:nvPr/>
        </p:nvCxnSpPr>
        <p:spPr>
          <a:xfrm rot="10800000" flipV="1">
            <a:off x="5697537" y="1466847"/>
            <a:ext cx="3810000" cy="1981200"/>
          </a:xfrm>
          <a:prstGeom prst="curvedConnector3">
            <a:avLst>
              <a:gd name="adj1" fmla="val 28074"/>
            </a:avLst>
          </a:prstGeom>
          <a:ln w="12700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in jQuery 1.5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 4</a:t>
            </a:r>
            <a:r>
              <a:rPr lang="en-US" baseline="30000" dirty="0" smtClean="0"/>
              <a:t>th</a:t>
            </a:r>
            <a:r>
              <a:rPr lang="en-US" dirty="0" smtClean="0"/>
              <a:t>, MS Templates </a:t>
            </a:r>
            <a:r>
              <a:rPr lang="en-US" dirty="0" err="1" smtClean="0"/>
              <a:t>plugin</a:t>
            </a:r>
            <a:r>
              <a:rPr lang="en-US" dirty="0" smtClean="0"/>
              <a:t> officially accepted</a:t>
            </a:r>
          </a:p>
          <a:p>
            <a:r>
              <a:rPr lang="en-US" dirty="0" smtClean="0"/>
              <a:t>But will be included in upcoming 1.5 core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syntax is slightly different:</a:t>
            </a:r>
            <a:br>
              <a:rPr lang="en-US" dirty="0" smtClean="0"/>
            </a:b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&lt;script id="</a:t>
            </a:r>
            <a:r>
              <a:rPr lang="en-US" sz="4000" dirty="0" err="1" smtClean="0">
                <a:solidFill>
                  <a:schemeClr val="tx1">
                    <a:lumMod val="50000"/>
                  </a:schemeClr>
                </a:solidFill>
              </a:rPr>
              <a:t>movieTemplate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" type="text/</a:t>
            </a:r>
            <a:r>
              <a:rPr lang="en-US" sz="4000" dirty="0" smtClean="0">
                <a:solidFill>
                  <a:srgbClr val="FFFF00"/>
                </a:solidFill>
              </a:rPr>
              <a:t>x-</a:t>
            </a:r>
            <a:r>
              <a:rPr lang="en-US" sz="4000" dirty="0" err="1" smtClean="0">
                <a:solidFill>
                  <a:srgbClr val="FFFF00"/>
                </a:solidFill>
              </a:rPr>
              <a:t>jquery</a:t>
            </a:r>
            <a:r>
              <a:rPr lang="en-US" sz="4000" dirty="0" smtClean="0">
                <a:solidFill>
                  <a:srgbClr val="FFFF00"/>
                </a:solidFill>
              </a:rPr>
              <a:t>-</a:t>
            </a:r>
            <a:r>
              <a:rPr lang="en-US" sz="4000" dirty="0" err="1" smtClean="0">
                <a:solidFill>
                  <a:srgbClr val="FFFF00"/>
                </a:solidFill>
              </a:rPr>
              <a:t>tmpl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"&gt;    </a:t>
            </a:r>
            <a:b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  {{</a:t>
            </a:r>
            <a:r>
              <a:rPr lang="en-US" sz="4000" dirty="0" err="1" smtClean="0">
                <a:solidFill>
                  <a:schemeClr val="tx1">
                    <a:lumMod val="50000"/>
                  </a:schemeClr>
                </a:solidFill>
              </a:rPr>
              <a:t>tmpl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"</a:t>
            </a:r>
            <a:r>
              <a:rPr lang="en-US" sz="4000" dirty="0" err="1" smtClean="0">
                <a:solidFill>
                  <a:schemeClr val="tx1">
                    <a:lumMod val="50000"/>
                  </a:schemeClr>
                </a:solidFill>
              </a:rPr>
              <a:t>summaryTemplate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"}}</a:t>
            </a:r>
            <a:b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  &lt;</a:t>
            </a:r>
            <a:r>
              <a:rPr lang="en-US" sz="4000" dirty="0" err="1" smtClean="0">
                <a:solidFill>
                  <a:schemeClr val="tx1">
                    <a:lumMod val="50000"/>
                  </a:schemeClr>
                </a:solidFill>
              </a:rPr>
              <a:t>tr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&gt;&lt;td&gt;Director: </a:t>
            </a:r>
            <a:r>
              <a:rPr lang="en-US" sz="4000" dirty="0" smtClean="0">
                <a:solidFill>
                  <a:srgbClr val="FFFF00"/>
                </a:solidFill>
              </a:rPr>
              <a:t>${Director}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&lt;/td&gt;&lt;/</a:t>
            </a:r>
            <a:r>
              <a:rPr lang="en-US" sz="4000" dirty="0" err="1" smtClean="0">
                <a:solidFill>
                  <a:schemeClr val="tx1">
                    <a:lumMod val="50000"/>
                  </a:schemeClr>
                </a:solidFill>
              </a:rPr>
              <a:t>tr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b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&lt;/script&gt;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Random tip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different…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890016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Hacking Admin Modules ™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3990320" cy="5501218"/>
          </a:xfrm>
        </p:spPr>
        <p:txBody>
          <a:bodyPr/>
          <a:lstStyle/>
          <a:p>
            <a:r>
              <a:rPr lang="en-US" dirty="0" smtClean="0"/>
              <a:t>Add this inside your standard </a:t>
            </a:r>
            <a:r>
              <a:rPr lang="en-US" sz="4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UserControls</a:t>
            </a:r>
            <a:r>
              <a:rPr lang="en-US" sz="4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/Admin/moduleinstancelist.ascx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971800"/>
            <a:ext cx="10287000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80"/>
                </a:solidFill>
                <a:latin typeface="Lucida Console" pitchFamily="49" charset="0"/>
              </a:rPr>
              <a:t>&lt;script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Lucida Console" pitchFamily="49" charset="0"/>
              </a:rPr>
              <a:t>type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=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"text/</a:t>
            </a:r>
            <a:r>
              <a:rPr lang="en-US" sz="1400" dirty="0" err="1" smtClean="0">
                <a:solidFill>
                  <a:srgbClr val="7F007F"/>
                </a:solidFill>
                <a:latin typeface="Lucida Console" pitchFamily="49" charset="0"/>
              </a:rPr>
              <a:t>javascript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</a:rPr>
              <a:t>src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=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"Custom/Cccev/</a:t>
            </a:r>
            <a:r>
              <a:rPr lang="en-US" sz="1400" dirty="0" err="1" smtClean="0">
                <a:solidFill>
                  <a:srgbClr val="7F007F"/>
                </a:solidFill>
                <a:latin typeface="Lucida Console" pitchFamily="49" charset="0"/>
              </a:rPr>
              <a:t>js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/</a:t>
            </a:r>
            <a:r>
              <a:rPr lang="en-US" sz="1400" dirty="0" err="1" smtClean="0">
                <a:solidFill>
                  <a:srgbClr val="7F007F"/>
                </a:solidFill>
                <a:latin typeface="Lucida Console" pitchFamily="49" charset="0"/>
              </a:rPr>
              <a:t>autoresize.jquery.min.js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latin typeface="Lucida Console" pitchFamily="49" charset="0"/>
              </a:rPr>
              <a:t>&gt;&lt;/script&gt;</a:t>
            </a:r>
            <a:endParaRPr lang="en-US" sz="14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</a:t>
            </a:r>
          </a:p>
          <a:p>
            <a:r>
              <a:rPr lang="en-US" sz="1400" dirty="0" smtClean="0">
                <a:solidFill>
                  <a:srgbClr val="000080"/>
                </a:solidFill>
                <a:latin typeface="Lucida Console" pitchFamily="49" charset="0"/>
              </a:rPr>
              <a:t>&lt;script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008080"/>
                </a:solidFill>
                <a:latin typeface="Lucida Console" pitchFamily="49" charset="0"/>
              </a:rPr>
              <a:t>type</a:t>
            </a:r>
            <a:r>
              <a:rPr lang="en-US" sz="1400" dirty="0" smtClean="0">
                <a:solidFill>
                  <a:srgbClr val="800080"/>
                </a:solidFill>
                <a:latin typeface="Lucida Console" pitchFamily="49" charset="0"/>
              </a:rPr>
              <a:t>=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"text/</a:t>
            </a:r>
            <a:r>
              <a:rPr lang="en-US" sz="1400" dirty="0" err="1" smtClean="0">
                <a:solidFill>
                  <a:srgbClr val="7F007F"/>
                </a:solidFill>
                <a:latin typeface="Lucida Console" pitchFamily="49" charset="0"/>
              </a:rPr>
              <a:t>javascript</a:t>
            </a:r>
            <a:r>
              <a:rPr lang="en-US" sz="1400" dirty="0" smtClean="0">
                <a:solidFill>
                  <a:srgbClr val="7F007F"/>
                </a:solidFill>
                <a:latin typeface="Lucida Console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latin typeface="Lucida Console" pitchFamily="49" charset="0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$(document).ready(function()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$("[id$='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tbDetails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']").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autoResize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({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// On resize: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onResize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: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    $(this).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css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({opacity:0.8});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// After resize: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animateCallback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: function()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    $(this).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css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({opacity:1});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},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// Quite slow animation: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animateDuration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: 300,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// More extra space: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extraSpace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: 20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});</a:t>
            </a:r>
          </a:p>
          <a:p>
            <a:endParaRPr lang="en-US" sz="14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$("[id$='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tbDetails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']").focus(function()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    $("[id$='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tbDetails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']").</a:t>
            </a:r>
            <a:r>
              <a:rPr lang="en-US" sz="1400" dirty="0" err="1" smtClean="0">
                <a:solidFill>
                  <a:srgbClr val="000000"/>
                </a:solidFill>
                <a:latin typeface="Lucida Console" pitchFamily="49" charset="0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('Rows', 20 ); </a:t>
            </a:r>
            <a:r>
              <a:rPr lang="en-US" sz="1400" dirty="0" smtClean="0">
                <a:solidFill>
                  <a:srgbClr val="00B050"/>
                </a:solidFill>
                <a:latin typeface="Lucida Console" pitchFamily="49" charset="0"/>
              </a:rPr>
              <a:t>// set to 20 rows at first</a:t>
            </a:r>
            <a:endParaRPr lang="en-US" sz="1400" dirty="0" smtClean="0">
              <a:solidFill>
                <a:srgbClr val="0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itchFamily="49" charset="0"/>
              </a:rPr>
              <a:t>});    </a:t>
            </a:r>
          </a:p>
          <a:p>
            <a:r>
              <a:rPr lang="en-US" sz="1400" dirty="0" smtClean="0">
                <a:solidFill>
                  <a:srgbClr val="000080"/>
                </a:solidFill>
                <a:latin typeface="Lucida Console" pitchFamily="49" charset="0"/>
              </a:rPr>
              <a:t>&lt;/script&gt;</a:t>
            </a:r>
            <a:endParaRPr lang="en-US" sz="1400" dirty="0">
              <a:latin typeface="Lucida Console" pitchFamily="49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8724900" y="3543300"/>
            <a:ext cx="1066800" cy="5334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72600" y="4419600"/>
            <a:ext cx="2743200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95B5B"/>
                </a:solidFill>
                <a:latin typeface="Handwritten Crystal v2" pitchFamily="2" charset="0"/>
              </a:rPr>
              <a:t>* in your swag bag</a:t>
            </a:r>
            <a:endParaRPr lang="en-US" dirty="0">
              <a:solidFill>
                <a:srgbClr val="C95B5B"/>
              </a:solidFill>
              <a:latin typeface="Handwritten Crystal v2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8900160" cy="121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Hacking Admin Modules ™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3990320" cy="5501218"/>
          </a:xfrm>
        </p:spPr>
        <p:txBody>
          <a:bodyPr/>
          <a:lstStyle/>
          <a:p>
            <a:r>
              <a:rPr lang="en-US" dirty="0" smtClean="0"/>
              <a:t>To get a auto resizing Module Details textbox: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b="4700"/>
          <a:stretch>
            <a:fillRect/>
          </a:stretch>
        </p:blipFill>
        <p:spPr bwMode="auto">
          <a:xfrm>
            <a:off x="3657600" y="2667000"/>
            <a:ext cx="6238875" cy="432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 r="1313" b="3136"/>
          <a:stretch>
            <a:fillRect/>
          </a:stretch>
        </p:blipFill>
        <p:spPr bwMode="auto">
          <a:xfrm>
            <a:off x="3657600" y="2590800"/>
            <a:ext cx="6324600" cy="445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 r="150" b="3308"/>
          <a:stretch>
            <a:fillRect/>
          </a:stretch>
        </p:blipFill>
        <p:spPr bwMode="auto">
          <a:xfrm>
            <a:off x="3657600" y="2667000"/>
            <a:ext cx="6324600" cy="46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/>
          <a:srcRect b="1706"/>
          <a:stretch>
            <a:fillRect/>
          </a:stretch>
        </p:blipFill>
        <p:spPr bwMode="auto">
          <a:xfrm>
            <a:off x="3657600" y="2667000"/>
            <a:ext cx="6324600" cy="500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667000"/>
            <a:ext cx="63246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2667000"/>
            <a:ext cx="629602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8360" y="2665942"/>
            <a:ext cx="6334125" cy="70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Image Effects </a:t>
            </a:r>
            <a:r>
              <a:rPr lang="en-US" sz="3200" dirty="0" smtClean="0">
                <a:hlinkClick r:id="rId2"/>
              </a:rPr>
              <a:t>http://community.arenachms.com/files/folders/documents/entry176.aspx</a:t>
            </a:r>
            <a:r>
              <a:rPr lang="en-US" sz="3200" dirty="0" smtClean="0"/>
              <a:t> </a:t>
            </a:r>
            <a:endParaRPr lang="en-US" sz="4800" dirty="0" smtClean="0">
              <a:hlinkClick r:id="rId3"/>
            </a:endParaRPr>
          </a:p>
          <a:p>
            <a:r>
              <a:rPr lang="en-US" sz="4800" smtClean="0"/>
              <a:t>jQuery Templates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>
                <a:hlinkClick r:id="rId3"/>
              </a:rPr>
              <a:t>http://api.jquery.com/category/plugins/templates/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Thumbnail Display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819401"/>
            <a:ext cx="13868400" cy="5715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&lt;table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"ctl08_ctl05_dlPromotions"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promotionThumbDisplay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cellspacing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"0"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border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"0"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style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"border-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collapse:collapse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;"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tr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&lt;td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promotionThumbItemStyle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promotionThumbImg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=3341&amp;amp;promotionId=862"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img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src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'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cachedblob.aspx?guid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=fa1bfc86-de17-4e4f-b6ed-e7ace8cfa3bc&amp;amp;width=600&amp;amp;height=400'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border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'0'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alt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''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/&gt;&lt;/a&gt;&lt;/div&gt;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promotionThumbTitle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=3341&amp;amp;promotionId=862"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Tenth Avenue North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promotionThumbSummary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We’re excited to host Tenth Avenue North’s “The Light Meets the Dark Fall Tour” along with Addison Road and Matt Maher!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br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promotionThumbMoreInfo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=3341&amp;amp;promotionId=862"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Find Out More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&lt;/td&gt;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tr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&lt;/table&gt;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 &amp;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1399032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promotionThumbItemStyle</a:t>
            </a:r>
            <a:r>
              <a:rPr lang="en-US" sz="4400" dirty="0" smtClean="0"/>
              <a:t> - the TD style which contains the </a:t>
            </a:r>
            <a:r>
              <a:rPr lang="en-US" sz="4400" dirty="0" err="1" smtClean="0"/>
              <a:t>promotionThumb</a:t>
            </a:r>
            <a:r>
              <a:rPr lang="en-US" sz="4400" dirty="0" smtClean="0"/>
              <a:t> for the odd rows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promotionThumbAltItemStyle</a:t>
            </a:r>
            <a:r>
              <a:rPr lang="en-US" sz="4400" dirty="0" smtClean="0"/>
              <a:t> - same as above, but for alternating rows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</a:t>
            </a:r>
            <a:r>
              <a:rPr lang="en-US" sz="4400" dirty="0" smtClean="0"/>
              <a:t> - DIV container that holds the:</a:t>
            </a:r>
          </a:p>
          <a:p>
            <a:pPr lvl="1"/>
            <a:r>
              <a:rPr lang="en-US" sz="4400" dirty="0" smtClean="0"/>
              <a:t>image (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promotionThumbImg</a:t>
            </a:r>
            <a:r>
              <a:rPr lang="en-US" sz="4400" dirty="0" smtClean="0"/>
              <a:t>)</a:t>
            </a:r>
          </a:p>
          <a:p>
            <a:pPr lvl="1"/>
            <a:r>
              <a:rPr lang="en-US" sz="4400" dirty="0" smtClean="0"/>
              <a:t>title (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promotionThumbTitle</a:t>
            </a:r>
            <a:r>
              <a:rPr lang="en-US" sz="4400" dirty="0" smtClean="0"/>
              <a:t>)</a:t>
            </a:r>
          </a:p>
          <a:p>
            <a:pPr lvl="1"/>
            <a:r>
              <a:rPr lang="en-US" sz="4400" dirty="0" smtClean="0"/>
              <a:t>summary text (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promotionThumbSummary</a:t>
            </a:r>
            <a:r>
              <a:rPr lang="en-US" sz="4400" dirty="0" smtClean="0"/>
              <a:t>)</a:t>
            </a:r>
          </a:p>
          <a:p>
            <a:pPr lvl="1"/>
            <a:r>
              <a:rPr lang="en-US" sz="4400" dirty="0" smtClean="0"/>
              <a:t>more info box (</a:t>
            </a:r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promotionThumbMoreInfo</a:t>
            </a:r>
            <a:r>
              <a:rPr lang="en-US" sz="4400" dirty="0" smtClean="0"/>
              <a:t>)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promotionThumbImg</a:t>
            </a:r>
            <a:r>
              <a:rPr lang="en-US" sz="4400" dirty="0" smtClean="0"/>
              <a:t> - wraps the thumbnail image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promotionThumbTitle</a:t>
            </a:r>
            <a:r>
              <a:rPr lang="en-US" sz="4400" dirty="0" smtClean="0"/>
              <a:t> - wraps the title and is also a link so it has associated "a" and "a:hover" styles.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promotionThumbSummary</a:t>
            </a:r>
            <a:r>
              <a:rPr lang="en-US" sz="4400" dirty="0" smtClean="0"/>
              <a:t> - wraps the summary text</a:t>
            </a:r>
          </a:p>
          <a:p>
            <a:r>
              <a:rPr lang="en-US" sz="4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promotionThumbMoreInfo</a:t>
            </a:r>
            <a:r>
              <a:rPr lang="en-US" sz="4400" dirty="0" smtClean="0"/>
              <a:t> - wraps the "more info" text and is also a link so it has associated "a" and "a:hover" styles.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3657600"/>
            <a:ext cx="13990320" cy="4510618"/>
          </a:xfrm>
        </p:spPr>
        <p:txBody>
          <a:bodyPr/>
          <a:lstStyle/>
          <a:p>
            <a:r>
              <a:rPr lang="en-US" dirty="0" smtClean="0"/>
              <a:t>Found several cool slideshow </a:t>
            </a:r>
            <a:r>
              <a:rPr lang="en-US" dirty="0" smtClean="0"/>
              <a:t>plug-ins…</a:t>
            </a:r>
          </a:p>
          <a:p>
            <a:r>
              <a:rPr lang="en-US" dirty="0" smtClean="0"/>
              <a:t>…</a:t>
            </a:r>
            <a:r>
              <a:rPr lang="en-US" dirty="0" smtClean="0"/>
              <a:t>but </a:t>
            </a:r>
            <a:r>
              <a:rPr lang="en-US" dirty="0" smtClean="0"/>
              <a:t>many expect that </a:t>
            </a:r>
            <a:r>
              <a:rPr lang="en-US" dirty="0" smtClean="0">
                <a:solidFill>
                  <a:srgbClr val="00B0F0"/>
                </a:solidFill>
              </a:rPr>
              <a:t>you control the markup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55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6400"/>
                </a:solidFill>
                <a:effectLst/>
                <a:latin typeface="Consolas" pitchFamily="49" charset="0"/>
                <a:cs typeface="Consolas" pitchFamily="49" charset="0"/>
              </a:rPr>
              <a:t>featureShow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JQuery_logo_color_ontrans-300x7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727317"/>
            <a:ext cx="3809524" cy="93968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XHTML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3124200"/>
            <a:ext cx="132588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&lt;ul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id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"feature-slider"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li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=4222&amp;amp;eventId=4430"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img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width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"879"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height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"350"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src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CachedBlob.aspx?guid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=05e964e4-e18b-43e8-b984-d14f8dd71a2c&amp;amp;width=897&amp;amp;height=350"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alt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"Tenth Avenue North"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&lt;div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"feature-text"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=4222&amp;amp;eventId=4430"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&lt;h1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"heading"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Tenth Avenue North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&lt;/h1&gt;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&lt;a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Verdana"/>
              </a:rPr>
              <a:t>href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</a:t>
            </a:r>
            <a:r>
              <a:rPr lang="en-US" sz="1600" dirty="0" err="1" smtClean="0">
                <a:solidFill>
                  <a:srgbClr val="7F007F"/>
                </a:solidFill>
                <a:latin typeface="Verdana"/>
              </a:rPr>
              <a:t>default.aspx?page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=4222&amp;amp;eventId=4430"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&lt;p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Verdana"/>
              </a:rPr>
              <a:t>class</a:t>
            </a:r>
            <a:r>
              <a:rPr lang="en-US" sz="1600" dirty="0" smtClean="0">
                <a:solidFill>
                  <a:srgbClr val="800080"/>
                </a:solidFill>
                <a:latin typeface="Verdana"/>
              </a:rPr>
              <a:t>=</a:t>
            </a:r>
            <a:r>
              <a:rPr lang="en-US" sz="1600" dirty="0" smtClean="0">
                <a:solidFill>
                  <a:srgbClr val="7F007F"/>
                </a:solidFill>
                <a:latin typeface="Verdana"/>
              </a:rPr>
              <a:t>"caption"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We’re excited to host Tenth Avenue North’s “The Light Meets the Dark Fall Tour” along with Addison Road and Matt Maher!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&lt;/p&gt;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&lt;/a&gt;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&lt;/div&gt;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</a:t>
            </a:r>
            <a:r>
              <a:rPr lang="en-US" sz="1600" dirty="0" err="1" smtClean="0">
                <a:solidFill>
                  <a:srgbClr val="000080"/>
                </a:solidFill>
                <a:latin typeface="Verdana"/>
              </a:rPr>
              <a:t>li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&gt;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smtClean="0">
                <a:solidFill>
                  <a:srgbClr val="808000"/>
                </a:solidFill>
                <a:latin typeface="Verdana"/>
              </a:rPr>
              <a:t>&lt;!– etc., etc., etc. --&gt;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1600" dirty="0" smtClean="0">
                <a:solidFill>
                  <a:srgbClr val="000080"/>
                </a:solidFill>
                <a:latin typeface="Verdana"/>
              </a:rPr>
              <a:t>&lt;/ul&gt;</a:t>
            </a:r>
            <a:endParaRPr lang="en-US" sz="2000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 smtClean="0"/>
              <a:t>PromotionsViaXSLT</a:t>
            </a:r>
            <a:r>
              <a:rPr lang="en-US" sz="5400" dirty="0" smtClean="0"/>
              <a:t> was Born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most of the standard features plus:</a:t>
            </a:r>
          </a:p>
          <a:p>
            <a:r>
              <a:rPr lang="en-US" dirty="0" smtClean="0"/>
              <a:t>weighted randomize</a:t>
            </a:r>
          </a:p>
          <a:p>
            <a:r>
              <a:rPr lang="en-US" dirty="0" smtClean="0"/>
              <a:t>image effects…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95400" y="1371600"/>
            <a:ext cx="13030200" cy="731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3552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133600"/>
            <a:ext cx="5495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334000"/>
            <a:ext cx="3886200" cy="312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91800" y="2133600"/>
            <a:ext cx="34766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15600" y="5867400"/>
            <a:ext cx="34099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105400" y="152400"/>
            <a:ext cx="920496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Arena’s CachedBlob Image Effects</a:t>
            </a:r>
            <a:endParaRPr lang="en-US" sz="32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715000"/>
            <a:ext cx="3390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 smtClean="0"/>
              <a:t>PromotionsViaXSLT</a:t>
            </a:r>
            <a:r>
              <a:rPr lang="en-US" sz="5400" dirty="0" smtClean="0"/>
              <a:t> is Born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Has most of the standard features plus: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 alternate Document/Media Type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weighted (by priority) randomized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effects…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5334000"/>
            <a:ext cx="13990320" cy="3200400"/>
          </a:xfrm>
          <a:prstGeom prst="rect">
            <a:avLst/>
          </a:prstGeom>
        </p:spPr>
        <p:txBody>
          <a:bodyPr vert="horz" lIns="141074" tIns="70537" rIns="141074" bIns="70537" rtlCol="0">
            <a:normAutofit fontScale="92500" lnSpcReduction="10000"/>
          </a:bodyPr>
          <a:lstStyle/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 results (configurable)</a:t>
            </a:r>
          </a:p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Person’s campus option</a:t>
            </a:r>
          </a:p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 level filtering</a:t>
            </a:r>
          </a:p>
          <a:p>
            <a:pPr marL="529026" marR="0" lvl="0" indent="-529026" algn="l" defTabSz="14107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configurable XSLT file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1509</Words>
  <Application>Microsoft Office PowerPoint</Application>
  <PresentationFormat>Custom</PresentationFormat>
  <Paragraphs>229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XSLT &amp; Arena Promotions</vt:lpstr>
      <vt:lpstr>The Goal</vt:lpstr>
      <vt:lpstr>Promotion Thumbnail Display</vt:lpstr>
      <vt:lpstr>CSS for Styling &amp; Layout</vt:lpstr>
      <vt:lpstr>Slide 5</vt:lpstr>
      <vt:lpstr>Final XHTML</vt:lpstr>
      <vt:lpstr>PromotionsViaXSLT was Born</vt:lpstr>
      <vt:lpstr>Arena’s CachedBlob Image Effects</vt:lpstr>
      <vt:lpstr>PromotionsViaXSLT is Born</vt:lpstr>
      <vt:lpstr>Slide 10</vt:lpstr>
      <vt:lpstr>Slide 11</vt:lpstr>
      <vt:lpstr>Slide 12</vt:lpstr>
      <vt:lpstr>Slide 13</vt:lpstr>
      <vt:lpstr>Slide 14</vt:lpstr>
      <vt:lpstr>Contribute</vt:lpstr>
      <vt:lpstr>One More Thing…</vt:lpstr>
      <vt:lpstr>Promotions Via WS was Born</vt:lpstr>
      <vt:lpstr>Recall: Event Pooling</vt:lpstr>
      <vt:lpstr>John Resig’s JS Micro Templating</vt:lpstr>
      <vt:lpstr>via the Module &amp; it’s Settings</vt:lpstr>
      <vt:lpstr>Slide 21</vt:lpstr>
      <vt:lpstr>Slide 22</vt:lpstr>
      <vt:lpstr>Slide 23</vt:lpstr>
      <vt:lpstr>included in jQuery 1.5 core</vt:lpstr>
      <vt:lpstr>A Random tip</vt:lpstr>
      <vt:lpstr>Hacking Admin Modules ™</vt:lpstr>
      <vt:lpstr>Hacking Admin Modules ™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Arena Promotions</dc:subject>
  <dc:creator>Nick Airdo</dc:creator>
  <cp:keywords>XSLT, Promotions, RefreshCache</cp:keywords>
  <cp:lastModifiedBy>Nick Airdo</cp:lastModifiedBy>
  <cp:revision>75</cp:revision>
  <dcterms:created xsi:type="dcterms:W3CDTF">2010-09-20T18:24:07Z</dcterms:created>
  <dcterms:modified xsi:type="dcterms:W3CDTF">2010-10-10T16:00:39Z</dcterms:modified>
  <cp:category>RefreshCache</cp:category>
</cp:coreProperties>
</file>