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0" r:id="rId5"/>
    <p:sldId id="261" r:id="rId6"/>
    <p:sldId id="257" r:id="rId7"/>
    <p:sldId id="263" r:id="rId8"/>
    <p:sldId id="262" r:id="rId9"/>
    <p:sldId id="264" r:id="rId10"/>
  </p:sldIdLst>
  <p:sldSz cx="15544800" cy="9144000"/>
  <p:notesSz cx="6858000" cy="9144000"/>
  <p:defaultText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2738" autoAdjust="0"/>
  </p:normalViewPr>
  <p:slideViewPr>
    <p:cSldViewPr>
      <p:cViewPr varScale="1">
        <p:scale>
          <a:sx n="69" d="100"/>
          <a:sy n="69" d="100"/>
        </p:scale>
        <p:origin x="-822" y="-102"/>
      </p:cViewPr>
      <p:guideLst>
        <p:guide orient="horz" pos="2880"/>
        <p:guide pos="4896"/>
      </p:guideLst>
    </p:cSldViewPr>
  </p:slideViewPr>
  <p:outlineViewPr>
    <p:cViewPr>
      <p:scale>
        <a:sx n="33" d="100"/>
        <a:sy n="33" d="100"/>
      </p:scale>
      <p:origin x="12"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D2C59-9C67-441B-922D-43EF80E35553}" type="datetimeFigureOut">
              <a:rPr lang="en-US" smtClean="0"/>
              <a:pPr/>
              <a:t>10/7/2010</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863E58-B23C-44B1-90F9-2DF8CA918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in the UI layer technically, the </a:t>
            </a:r>
            <a:r>
              <a:rPr lang="en-US" dirty="0" err="1" smtClean="0"/>
              <a:t>ascx.cs</a:t>
            </a:r>
            <a:r>
              <a:rPr lang="en-US" dirty="0" smtClean="0"/>
              <a:t> file encompasses</a:t>
            </a:r>
            <a:r>
              <a:rPr lang="en-US" baseline="0" dirty="0" smtClean="0"/>
              <a:t> much of the application logic</a:t>
            </a:r>
            <a:r>
              <a:rPr lang="en-US" baseline="0" dirty="0" smtClean="0"/>
              <a:t>.  Occasionally, the </a:t>
            </a:r>
            <a:r>
              <a:rPr lang="en-US" baseline="0" dirty="0" err="1" smtClean="0"/>
              <a:t>ascx.cs</a:t>
            </a:r>
            <a:r>
              <a:rPr lang="en-US" baseline="0" dirty="0" smtClean="0"/>
              <a:t> file will directly reference data access code to populate </a:t>
            </a:r>
            <a:r>
              <a:rPr lang="en-US" baseline="0" dirty="0" err="1" smtClean="0"/>
              <a:t>databound</a:t>
            </a:r>
            <a:r>
              <a:rPr lang="en-US" baseline="0" dirty="0" smtClean="0"/>
              <a:t> user controls.</a:t>
            </a:r>
          </a:p>
          <a:p>
            <a:endParaRPr lang="en-US" baseline="0" dirty="0" smtClean="0"/>
          </a:p>
          <a:p>
            <a:r>
              <a:rPr lang="en-US" baseline="0" dirty="0" smtClean="0"/>
              <a:t>Tightly coupling the entity to the data layer locks us into a single implementation for data access</a:t>
            </a:r>
            <a:r>
              <a:rPr lang="en-US" baseline="0" dirty="0" smtClean="0"/>
              <a:t>.</a:t>
            </a:r>
          </a:p>
          <a:p>
            <a:endParaRPr lang="en-US" baseline="0" dirty="0" smtClean="0"/>
          </a:p>
          <a:p>
            <a:r>
              <a:rPr lang="en-US" baseline="0" dirty="0" smtClean="0"/>
              <a:t>While this implementation is simple and gets the job done very well, it limits what we can do if we want to bring TDD into Arena.</a:t>
            </a:r>
            <a:endParaRPr lang="en-US" dirty="0"/>
          </a:p>
        </p:txBody>
      </p:sp>
      <p:sp>
        <p:nvSpPr>
          <p:cNvPr id="4" name="Slide Number Placeholder 3"/>
          <p:cNvSpPr>
            <a:spLocks noGrp="1"/>
          </p:cNvSpPr>
          <p:nvPr>
            <p:ph type="sldNum" sz="quarter" idx="10"/>
          </p:nvPr>
        </p:nvSpPr>
        <p:spPr/>
        <p:txBody>
          <a:bodyPr/>
          <a:lstStyle/>
          <a:p>
            <a:fld id="{99863E58-B23C-44B1-90F9-2DF8CA918F63}"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addition of a controller class to manage all the application logic, we</a:t>
            </a:r>
            <a:r>
              <a:rPr lang="en-US" baseline="0" dirty="0" smtClean="0"/>
              <a:t> gain portability in that we can expose the underlying functionality in more than one way (web pages, web service </a:t>
            </a:r>
            <a:r>
              <a:rPr lang="en-US" baseline="0" dirty="0" err="1" smtClean="0"/>
              <a:t>api</a:t>
            </a:r>
            <a:r>
              <a:rPr lang="en-US" baseline="0" dirty="0" smtClean="0"/>
              <a:t>, thick clients, etc).</a:t>
            </a:r>
          </a:p>
          <a:p>
            <a:endParaRPr lang="en-US" baseline="0" dirty="0" smtClean="0"/>
          </a:p>
          <a:p>
            <a:r>
              <a:rPr lang="en-US" baseline="0" dirty="0" smtClean="0"/>
              <a:t>Addition of View Model class keeps the UI separated from the underlying business logic. It has access to the data resulting from the underlying code execution.</a:t>
            </a:r>
          </a:p>
          <a:p>
            <a:endParaRPr lang="en-US" baseline="0" dirty="0" smtClean="0"/>
          </a:p>
          <a:p>
            <a:r>
              <a:rPr lang="en-US" baseline="0" dirty="0" smtClean="0"/>
              <a:t>The use of a repository for data access code that is completely decoupled from the entity allows us to invert our dependency and push a reference to the repository up to the controller. This gives us the flexibility to write cleaner, more testable code.  It also gives us the ability to easily swap out data providers and data access techniques.</a:t>
            </a:r>
            <a:endParaRPr lang="en-US" dirty="0"/>
          </a:p>
        </p:txBody>
      </p:sp>
      <p:sp>
        <p:nvSpPr>
          <p:cNvPr id="4" name="Slide Number Placeholder 3"/>
          <p:cNvSpPr>
            <a:spLocks noGrp="1"/>
          </p:cNvSpPr>
          <p:nvPr>
            <p:ph type="sldNum" sz="quarter" idx="10"/>
          </p:nvPr>
        </p:nvSpPr>
        <p:spPr/>
        <p:txBody>
          <a:bodyPr/>
          <a:lstStyle/>
          <a:p>
            <a:fld id="{99863E58-B23C-44B1-90F9-2DF8CA918F63}"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2840572"/>
            <a:ext cx="1321308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331720" y="5181600"/>
            <a:ext cx="10881360" cy="2336800"/>
          </a:xfrm>
        </p:spPr>
        <p:txBody>
          <a:bodyPr/>
          <a:lstStyle>
            <a:lvl1pPr marL="0" indent="0" algn="ctr">
              <a:buNone/>
              <a:defRPr>
                <a:solidFill>
                  <a:schemeClr val="tx1">
                    <a:tint val="75000"/>
                  </a:schemeClr>
                </a:solidFill>
              </a:defRPr>
            </a:lvl1pPr>
            <a:lvl2pPr marL="705368" indent="0" algn="ctr">
              <a:buNone/>
              <a:defRPr>
                <a:solidFill>
                  <a:schemeClr val="tx1">
                    <a:tint val="75000"/>
                  </a:schemeClr>
                </a:solidFill>
              </a:defRPr>
            </a:lvl2pPr>
            <a:lvl3pPr marL="1410736" indent="0" algn="ctr">
              <a:buNone/>
              <a:defRPr>
                <a:solidFill>
                  <a:schemeClr val="tx1">
                    <a:tint val="75000"/>
                  </a:schemeClr>
                </a:solidFill>
              </a:defRPr>
            </a:lvl3pPr>
            <a:lvl4pPr marL="2116104" indent="0" algn="ctr">
              <a:buNone/>
              <a:defRPr>
                <a:solidFill>
                  <a:schemeClr val="tx1">
                    <a:tint val="75000"/>
                  </a:schemeClr>
                </a:solidFill>
              </a:defRPr>
            </a:lvl4pPr>
            <a:lvl5pPr marL="2821473" indent="0" algn="ctr">
              <a:buNone/>
              <a:defRPr>
                <a:solidFill>
                  <a:schemeClr val="tx1">
                    <a:tint val="75000"/>
                  </a:schemeClr>
                </a:solidFill>
              </a:defRPr>
            </a:lvl5pPr>
            <a:lvl6pPr marL="3526841" indent="0" algn="ctr">
              <a:buNone/>
              <a:defRPr>
                <a:solidFill>
                  <a:schemeClr val="tx1">
                    <a:tint val="75000"/>
                  </a:schemeClr>
                </a:solidFill>
              </a:defRPr>
            </a:lvl6pPr>
            <a:lvl7pPr marL="4232209" indent="0" algn="ctr">
              <a:buNone/>
              <a:defRPr>
                <a:solidFill>
                  <a:schemeClr val="tx1">
                    <a:tint val="75000"/>
                  </a:schemeClr>
                </a:solidFill>
              </a:defRPr>
            </a:lvl7pPr>
            <a:lvl8pPr marL="4937577" indent="0" algn="ctr">
              <a:buNone/>
              <a:defRPr>
                <a:solidFill>
                  <a:schemeClr val="tx1">
                    <a:tint val="75000"/>
                  </a:schemeClr>
                </a:solidFill>
              </a:defRPr>
            </a:lvl8pPr>
            <a:lvl9pPr marL="564294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1066800"/>
            <a:ext cx="3497580" cy="71014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066800"/>
            <a:ext cx="10233660" cy="71014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E5D003-9D98-4EC5-8C49-449A98B92177}" type="datetimeFigureOut">
              <a:rPr lang="en-US" smtClean="0"/>
              <a:pPr/>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5875870"/>
            <a:ext cx="13213080" cy="1816101"/>
          </a:xfrm>
        </p:spPr>
        <p:txBody>
          <a:bodyPr anchor="t"/>
          <a:lstStyle>
            <a:lvl1pPr algn="l">
              <a:defRPr sz="62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3875618"/>
            <a:ext cx="13213080" cy="2000249"/>
          </a:xfrm>
        </p:spPr>
        <p:txBody>
          <a:bodyPr anchor="b"/>
          <a:lstStyle>
            <a:lvl1pPr marL="0" indent="0">
              <a:buNone/>
              <a:defRPr sz="3100">
                <a:solidFill>
                  <a:schemeClr val="tx1">
                    <a:tint val="75000"/>
                  </a:schemeClr>
                </a:solidFill>
              </a:defRPr>
            </a:lvl1pPr>
            <a:lvl2pPr marL="705368" indent="0">
              <a:buNone/>
              <a:defRPr sz="2800">
                <a:solidFill>
                  <a:schemeClr val="tx1">
                    <a:tint val="75000"/>
                  </a:schemeClr>
                </a:solidFill>
              </a:defRPr>
            </a:lvl2pPr>
            <a:lvl3pPr marL="1410736" indent="0">
              <a:buNone/>
              <a:defRPr sz="2500">
                <a:solidFill>
                  <a:schemeClr val="tx1">
                    <a:tint val="75000"/>
                  </a:schemeClr>
                </a:solidFill>
              </a:defRPr>
            </a:lvl3pPr>
            <a:lvl4pPr marL="2116104" indent="0">
              <a:buNone/>
              <a:defRPr sz="2200">
                <a:solidFill>
                  <a:schemeClr val="tx1">
                    <a:tint val="75000"/>
                  </a:schemeClr>
                </a:solidFill>
              </a:defRPr>
            </a:lvl4pPr>
            <a:lvl5pPr marL="2821473" indent="0">
              <a:buNone/>
              <a:defRPr sz="2200">
                <a:solidFill>
                  <a:schemeClr val="tx1">
                    <a:tint val="75000"/>
                  </a:schemeClr>
                </a:solidFill>
              </a:defRPr>
            </a:lvl5pPr>
            <a:lvl6pPr marL="3526841" indent="0">
              <a:buNone/>
              <a:defRPr sz="2200">
                <a:solidFill>
                  <a:schemeClr val="tx1">
                    <a:tint val="75000"/>
                  </a:schemeClr>
                </a:solidFill>
              </a:defRPr>
            </a:lvl6pPr>
            <a:lvl7pPr marL="4232209" indent="0">
              <a:buNone/>
              <a:defRPr sz="2200">
                <a:solidFill>
                  <a:schemeClr val="tx1">
                    <a:tint val="75000"/>
                  </a:schemeClr>
                </a:solidFill>
              </a:defRPr>
            </a:lvl7pPr>
            <a:lvl8pPr marL="4937577" indent="0">
              <a:buNone/>
              <a:defRPr sz="2200">
                <a:solidFill>
                  <a:schemeClr val="tx1">
                    <a:tint val="75000"/>
                  </a:schemeClr>
                </a:solidFill>
              </a:defRPr>
            </a:lvl8pPr>
            <a:lvl9pPr marL="5642945"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5D003-9D98-4EC5-8C49-449A98B92177}" type="datetimeFigureOut">
              <a:rPr lang="en-US" smtClean="0"/>
              <a:pPr/>
              <a:t>10/7/2010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72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667000"/>
            <a:ext cx="6865620" cy="5501218"/>
          </a:xfrm>
        </p:spPr>
        <p:txBody>
          <a:bodyPr/>
          <a:lstStyle>
            <a:lvl1pPr>
              <a:defRPr sz="43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2E5D003-9D98-4EC5-8C49-449A98B92177}" type="datetimeFigureOut">
              <a:rPr lang="en-US" smtClean="0"/>
              <a:pPr/>
              <a:t>10/7/2010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0" y="2590800"/>
            <a:ext cx="6868320"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dirty="0" smtClean="0"/>
              <a:t>Click to edit Master text styles</a:t>
            </a:r>
          </a:p>
        </p:txBody>
      </p:sp>
      <p:sp>
        <p:nvSpPr>
          <p:cNvPr id="4" name="Content Placeholder 3"/>
          <p:cNvSpPr>
            <a:spLocks noGrp="1"/>
          </p:cNvSpPr>
          <p:nvPr>
            <p:ph sz="half" idx="2"/>
          </p:nvPr>
        </p:nvSpPr>
        <p:spPr>
          <a:xfrm>
            <a:off x="777240" y="3886200"/>
            <a:ext cx="6868320" cy="4282016"/>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7924800" y="2590800"/>
            <a:ext cx="6871018" cy="1219200"/>
          </a:xfrm>
        </p:spPr>
        <p:txBody>
          <a:bodyPr anchor="b"/>
          <a:lstStyle>
            <a:lvl1pPr marL="0" indent="0">
              <a:buNone/>
              <a:defRPr sz="3700" b="1"/>
            </a:lvl1pPr>
            <a:lvl2pPr marL="705368" indent="0">
              <a:buNone/>
              <a:defRPr sz="3100" b="1"/>
            </a:lvl2pPr>
            <a:lvl3pPr marL="1410736" indent="0">
              <a:buNone/>
              <a:defRPr sz="2800" b="1"/>
            </a:lvl3pPr>
            <a:lvl4pPr marL="2116104" indent="0">
              <a:buNone/>
              <a:defRPr sz="2500" b="1"/>
            </a:lvl4pPr>
            <a:lvl5pPr marL="2821473" indent="0">
              <a:buNone/>
              <a:defRPr sz="2500" b="1"/>
            </a:lvl5pPr>
            <a:lvl6pPr marL="3526841" indent="0">
              <a:buNone/>
              <a:defRPr sz="2500" b="1"/>
            </a:lvl6pPr>
            <a:lvl7pPr marL="4232209" indent="0">
              <a:buNone/>
              <a:defRPr sz="2500" b="1"/>
            </a:lvl7pPr>
            <a:lvl8pPr marL="4937577" indent="0">
              <a:buNone/>
              <a:defRPr sz="2500" b="1"/>
            </a:lvl8pPr>
            <a:lvl9pPr marL="5642945" indent="0">
              <a:buNone/>
              <a:defRPr sz="2500" b="1"/>
            </a:lvl9pPr>
          </a:lstStyle>
          <a:p>
            <a:pPr lvl="0"/>
            <a:r>
              <a:rPr lang="en-US" dirty="0" smtClean="0"/>
              <a:t>Click to edit Master text styles</a:t>
            </a:r>
          </a:p>
        </p:txBody>
      </p:sp>
      <p:sp>
        <p:nvSpPr>
          <p:cNvPr id="6" name="Content Placeholder 5"/>
          <p:cNvSpPr>
            <a:spLocks noGrp="1"/>
          </p:cNvSpPr>
          <p:nvPr>
            <p:ph sz="quarter" idx="4"/>
          </p:nvPr>
        </p:nvSpPr>
        <p:spPr>
          <a:xfrm>
            <a:off x="7896548" y="3886199"/>
            <a:ext cx="6871018" cy="428201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E5D003-9D98-4EC5-8C49-449A98B92177}" type="datetimeFigureOut">
              <a:rPr lang="en-US" smtClean="0"/>
              <a:pPr/>
              <a:t>10/7/2010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E5D003-9D98-4EC5-8C49-449A98B92177}" type="datetimeFigureOut">
              <a:rPr lang="en-US" smtClean="0"/>
              <a:pPr/>
              <a:t>10/7/2010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5D003-9D98-4EC5-8C49-449A98B92177}" type="datetimeFigureOut">
              <a:rPr lang="en-US" smtClean="0"/>
              <a:pPr/>
              <a:t>10/7/2010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5114132" cy="1549401"/>
          </a:xfrm>
        </p:spPr>
        <p:txBody>
          <a:bodyPr anchor="b"/>
          <a:lstStyle>
            <a:lvl1pPr algn="l">
              <a:defRPr sz="3100" b="1"/>
            </a:lvl1pPr>
          </a:lstStyle>
          <a:p>
            <a:r>
              <a:rPr lang="en-US" dirty="0" smtClean="0"/>
              <a:t>Click to edit Master title style</a:t>
            </a:r>
            <a:endParaRPr lang="en-US" dirty="0"/>
          </a:p>
        </p:txBody>
      </p:sp>
      <p:sp>
        <p:nvSpPr>
          <p:cNvPr id="3" name="Content Placeholder 2"/>
          <p:cNvSpPr>
            <a:spLocks noGrp="1"/>
          </p:cNvSpPr>
          <p:nvPr>
            <p:ph idx="1"/>
          </p:nvPr>
        </p:nvSpPr>
        <p:spPr>
          <a:xfrm>
            <a:off x="6077585" y="1066800"/>
            <a:ext cx="8689975" cy="7101421"/>
          </a:xfrm>
        </p:spPr>
        <p:txBody>
          <a:bodyPr/>
          <a:lstStyle>
            <a:lvl1pPr>
              <a:defRPr sz="4900"/>
            </a:lvl1pPr>
            <a:lvl2pPr>
              <a:defRPr sz="4300"/>
            </a:lvl2pPr>
            <a:lvl3pPr>
              <a:defRPr sz="37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6" y="2667000"/>
            <a:ext cx="5114132" cy="5501221"/>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6400801"/>
            <a:ext cx="9326880" cy="755652"/>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046890" y="1066799"/>
            <a:ext cx="9326880" cy="5236633"/>
          </a:xfrm>
        </p:spPr>
        <p:txBody>
          <a:bodyPr/>
          <a:lstStyle>
            <a:lvl1pPr marL="0" indent="0">
              <a:buNone/>
              <a:defRPr sz="4900"/>
            </a:lvl1pPr>
            <a:lvl2pPr marL="705368" indent="0">
              <a:buNone/>
              <a:defRPr sz="4300"/>
            </a:lvl2pPr>
            <a:lvl3pPr marL="1410736" indent="0">
              <a:buNone/>
              <a:defRPr sz="3700"/>
            </a:lvl3pPr>
            <a:lvl4pPr marL="2116104" indent="0">
              <a:buNone/>
              <a:defRPr sz="3100"/>
            </a:lvl4pPr>
            <a:lvl5pPr marL="2821473" indent="0">
              <a:buNone/>
              <a:defRPr sz="3100"/>
            </a:lvl5pPr>
            <a:lvl6pPr marL="3526841" indent="0">
              <a:buNone/>
              <a:defRPr sz="3100"/>
            </a:lvl6pPr>
            <a:lvl7pPr marL="4232209" indent="0">
              <a:buNone/>
              <a:defRPr sz="3100"/>
            </a:lvl7pPr>
            <a:lvl8pPr marL="4937577" indent="0">
              <a:buNone/>
              <a:defRPr sz="3100"/>
            </a:lvl8pPr>
            <a:lvl9pPr marL="5642945" indent="0">
              <a:buNone/>
              <a:defRPr sz="3100"/>
            </a:lvl9pPr>
          </a:lstStyle>
          <a:p>
            <a:endParaRPr lang="en-US"/>
          </a:p>
        </p:txBody>
      </p:sp>
      <p:sp>
        <p:nvSpPr>
          <p:cNvPr id="4" name="Text Placeholder 3"/>
          <p:cNvSpPr>
            <a:spLocks noGrp="1"/>
          </p:cNvSpPr>
          <p:nvPr>
            <p:ph type="body" sz="half" idx="2"/>
          </p:nvPr>
        </p:nvSpPr>
        <p:spPr>
          <a:xfrm>
            <a:off x="3046890" y="7156453"/>
            <a:ext cx="9326880" cy="1073148"/>
          </a:xfrm>
        </p:spPr>
        <p:txBody>
          <a:bodyPr/>
          <a:lstStyle>
            <a:lvl1pPr marL="0" indent="0">
              <a:buNone/>
              <a:defRPr sz="2200"/>
            </a:lvl1pPr>
            <a:lvl2pPr marL="705368" indent="0">
              <a:buNone/>
              <a:defRPr sz="1900"/>
            </a:lvl2pPr>
            <a:lvl3pPr marL="1410736" indent="0">
              <a:buNone/>
              <a:defRPr sz="1500"/>
            </a:lvl3pPr>
            <a:lvl4pPr marL="2116104" indent="0">
              <a:buNone/>
              <a:defRPr sz="1400"/>
            </a:lvl4pPr>
            <a:lvl5pPr marL="2821473" indent="0">
              <a:buNone/>
              <a:defRPr sz="1400"/>
            </a:lvl5pPr>
            <a:lvl6pPr marL="3526841" indent="0">
              <a:buNone/>
              <a:defRPr sz="1400"/>
            </a:lvl6pPr>
            <a:lvl7pPr marL="4232209" indent="0">
              <a:buNone/>
              <a:defRPr sz="1400"/>
            </a:lvl7pPr>
            <a:lvl8pPr marL="4937577" indent="0">
              <a:buNone/>
              <a:defRPr sz="1400"/>
            </a:lvl8pPr>
            <a:lvl9pPr marL="5642945"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5D003-9D98-4EC5-8C49-449A98B92177}" type="datetimeFigureOut">
              <a:rPr lang="en-US" smtClean="0"/>
              <a:pPr/>
              <a:t>10/7/2010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F2B3-B40E-4E9A-B5D7-1B2D3DC8B4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1066800"/>
            <a:ext cx="13990320" cy="1524000"/>
          </a:xfrm>
          <a:prstGeom prst="rect">
            <a:avLst/>
          </a:prstGeom>
        </p:spPr>
        <p:txBody>
          <a:bodyPr vert="horz" lIns="141074" tIns="70537" rIns="141074" bIns="7053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77240" y="2667000"/>
            <a:ext cx="13990320" cy="5501218"/>
          </a:xfrm>
          <a:prstGeom prst="rect">
            <a:avLst/>
          </a:prstGeom>
        </p:spPr>
        <p:txBody>
          <a:bodyPr vert="horz" lIns="141074" tIns="70537" rIns="141074" bIns="705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77240" y="8475137"/>
            <a:ext cx="3627120" cy="486833"/>
          </a:xfrm>
          <a:prstGeom prst="rect">
            <a:avLst/>
          </a:prstGeom>
        </p:spPr>
        <p:txBody>
          <a:bodyPr vert="horz" lIns="141074" tIns="70537" rIns="141074" bIns="70537" rtlCol="0" anchor="ctr"/>
          <a:lstStyle>
            <a:lvl1pPr algn="l">
              <a:defRPr sz="1900">
                <a:solidFill>
                  <a:schemeClr val="tx1">
                    <a:tint val="75000"/>
                  </a:schemeClr>
                </a:solidFill>
              </a:defRPr>
            </a:lvl1pPr>
          </a:lstStyle>
          <a:p>
            <a:fld id="{82E5D003-9D98-4EC5-8C49-449A98B92177}" type="datetimeFigureOut">
              <a:rPr lang="en-US" smtClean="0"/>
              <a:pPr/>
              <a:t>10/7/2010</a:t>
            </a:fld>
            <a:endParaRPr lang="en-US"/>
          </a:p>
        </p:txBody>
      </p:sp>
      <p:sp>
        <p:nvSpPr>
          <p:cNvPr id="5" name="Footer Placeholder 4"/>
          <p:cNvSpPr>
            <a:spLocks noGrp="1"/>
          </p:cNvSpPr>
          <p:nvPr>
            <p:ph type="ftr" sz="quarter" idx="3"/>
          </p:nvPr>
        </p:nvSpPr>
        <p:spPr>
          <a:xfrm>
            <a:off x="5311140" y="8475137"/>
            <a:ext cx="4922520" cy="486833"/>
          </a:xfrm>
          <a:prstGeom prst="rect">
            <a:avLst/>
          </a:prstGeom>
        </p:spPr>
        <p:txBody>
          <a:bodyPr vert="horz" lIns="141074" tIns="70537" rIns="141074" bIns="70537"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140440" y="8475137"/>
            <a:ext cx="3627120" cy="486833"/>
          </a:xfrm>
          <a:prstGeom prst="rect">
            <a:avLst/>
          </a:prstGeom>
        </p:spPr>
        <p:txBody>
          <a:bodyPr vert="horz" lIns="141074" tIns="70537" rIns="141074" bIns="70537" rtlCol="0" anchor="ctr"/>
          <a:lstStyle>
            <a:lvl1pPr algn="r">
              <a:defRPr sz="1900">
                <a:solidFill>
                  <a:schemeClr val="tx1">
                    <a:tint val="75000"/>
                  </a:schemeClr>
                </a:solidFill>
              </a:defRPr>
            </a:lvl1pPr>
          </a:lstStyle>
          <a:p>
            <a:fld id="{6854F2B3-B40E-4E9A-B5D7-1B2D3DC8B4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10736" rtl="0" eaLnBrk="1" latinLnBrk="0" hangingPunct="1">
        <a:spcBef>
          <a:spcPct val="0"/>
        </a:spcBef>
        <a:buNone/>
        <a:defRPr sz="6800" kern="1200">
          <a:solidFill>
            <a:schemeClr val="tx1"/>
          </a:solidFill>
          <a:latin typeface="+mj-lt"/>
          <a:ea typeface="+mj-ea"/>
          <a:cs typeface="+mj-cs"/>
        </a:defRPr>
      </a:lvl1pPr>
    </p:titleStyle>
    <p:bodyStyle>
      <a:lvl1pPr marL="529026" indent="-529026" algn="l" defTabSz="1410736" rtl="0" eaLnBrk="1" latinLnBrk="0" hangingPunct="1">
        <a:spcBef>
          <a:spcPct val="20000"/>
        </a:spcBef>
        <a:buFont typeface="Arial" pitchFamily="34" charset="0"/>
        <a:buChar char="•"/>
        <a:defRPr sz="4900" kern="1200">
          <a:solidFill>
            <a:schemeClr val="tx1"/>
          </a:solidFill>
          <a:latin typeface="+mn-lt"/>
          <a:ea typeface="+mn-ea"/>
          <a:cs typeface="+mn-cs"/>
        </a:defRPr>
      </a:lvl1pPr>
      <a:lvl2pPr marL="1146223" indent="-440855" algn="l" defTabSz="1410736" rtl="0" eaLnBrk="1" latinLnBrk="0" hangingPunct="1">
        <a:spcBef>
          <a:spcPct val="20000"/>
        </a:spcBef>
        <a:buFont typeface="Arial" pitchFamily="34" charset="0"/>
        <a:buChar char="–"/>
        <a:defRPr sz="4300" kern="1200">
          <a:solidFill>
            <a:schemeClr val="tx1"/>
          </a:solidFill>
          <a:latin typeface="+mn-lt"/>
          <a:ea typeface="+mn-ea"/>
          <a:cs typeface="+mn-cs"/>
        </a:defRPr>
      </a:lvl2pPr>
      <a:lvl3pPr marL="1763420" indent="-352684" algn="l" defTabSz="1410736" rtl="0" eaLnBrk="1" latinLnBrk="0" hangingPunct="1">
        <a:spcBef>
          <a:spcPct val="20000"/>
        </a:spcBef>
        <a:buFont typeface="Arial" pitchFamily="34" charset="0"/>
        <a:buChar char="•"/>
        <a:defRPr sz="3700" kern="1200">
          <a:solidFill>
            <a:schemeClr val="tx1"/>
          </a:solidFill>
          <a:latin typeface="+mn-lt"/>
          <a:ea typeface="+mn-ea"/>
          <a:cs typeface="+mn-cs"/>
        </a:defRPr>
      </a:lvl3pPr>
      <a:lvl4pPr marL="246878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174157"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879525"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84893"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90261"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95629" indent="-352684" algn="l" defTabSz="1410736"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10736" rtl="0" eaLnBrk="1" latinLnBrk="0" hangingPunct="1">
        <a:defRPr sz="2800" kern="1200">
          <a:solidFill>
            <a:schemeClr val="tx1"/>
          </a:solidFill>
          <a:latin typeface="+mn-lt"/>
          <a:ea typeface="+mn-ea"/>
          <a:cs typeface="+mn-cs"/>
        </a:defRPr>
      </a:lvl1pPr>
      <a:lvl2pPr marL="705368" algn="l" defTabSz="1410736" rtl="0" eaLnBrk="1" latinLnBrk="0" hangingPunct="1">
        <a:defRPr sz="2800" kern="1200">
          <a:solidFill>
            <a:schemeClr val="tx1"/>
          </a:solidFill>
          <a:latin typeface="+mn-lt"/>
          <a:ea typeface="+mn-ea"/>
          <a:cs typeface="+mn-cs"/>
        </a:defRPr>
      </a:lvl2pPr>
      <a:lvl3pPr marL="1410736" algn="l" defTabSz="1410736" rtl="0" eaLnBrk="1" latinLnBrk="0" hangingPunct="1">
        <a:defRPr sz="2800" kern="1200">
          <a:solidFill>
            <a:schemeClr val="tx1"/>
          </a:solidFill>
          <a:latin typeface="+mn-lt"/>
          <a:ea typeface="+mn-ea"/>
          <a:cs typeface="+mn-cs"/>
        </a:defRPr>
      </a:lvl3pPr>
      <a:lvl4pPr marL="2116104" algn="l" defTabSz="1410736" rtl="0" eaLnBrk="1" latinLnBrk="0" hangingPunct="1">
        <a:defRPr sz="2800" kern="1200">
          <a:solidFill>
            <a:schemeClr val="tx1"/>
          </a:solidFill>
          <a:latin typeface="+mn-lt"/>
          <a:ea typeface="+mn-ea"/>
          <a:cs typeface="+mn-cs"/>
        </a:defRPr>
      </a:lvl4pPr>
      <a:lvl5pPr marL="2821473" algn="l" defTabSz="1410736" rtl="0" eaLnBrk="1" latinLnBrk="0" hangingPunct="1">
        <a:defRPr sz="2800" kern="1200">
          <a:solidFill>
            <a:schemeClr val="tx1"/>
          </a:solidFill>
          <a:latin typeface="+mn-lt"/>
          <a:ea typeface="+mn-ea"/>
          <a:cs typeface="+mn-cs"/>
        </a:defRPr>
      </a:lvl5pPr>
      <a:lvl6pPr marL="3526841" algn="l" defTabSz="1410736" rtl="0" eaLnBrk="1" latinLnBrk="0" hangingPunct="1">
        <a:defRPr sz="2800" kern="1200">
          <a:solidFill>
            <a:schemeClr val="tx1"/>
          </a:solidFill>
          <a:latin typeface="+mn-lt"/>
          <a:ea typeface="+mn-ea"/>
          <a:cs typeface="+mn-cs"/>
        </a:defRPr>
      </a:lvl6pPr>
      <a:lvl7pPr marL="4232209" algn="l" defTabSz="1410736" rtl="0" eaLnBrk="1" latinLnBrk="0" hangingPunct="1">
        <a:defRPr sz="2800" kern="1200">
          <a:solidFill>
            <a:schemeClr val="tx1"/>
          </a:solidFill>
          <a:latin typeface="+mn-lt"/>
          <a:ea typeface="+mn-ea"/>
          <a:cs typeface="+mn-cs"/>
        </a:defRPr>
      </a:lvl7pPr>
      <a:lvl8pPr marL="4937577" algn="l" defTabSz="1410736" rtl="0" eaLnBrk="1" latinLnBrk="0" hangingPunct="1">
        <a:defRPr sz="2800" kern="1200">
          <a:solidFill>
            <a:schemeClr val="tx1"/>
          </a:solidFill>
          <a:latin typeface="+mn-lt"/>
          <a:ea typeface="+mn-ea"/>
          <a:cs typeface="+mn-cs"/>
        </a:defRPr>
      </a:lvl8pPr>
      <a:lvl9pPr marL="5642945" algn="l" defTabSz="1410736"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 Module Architecture</a:t>
            </a:r>
            <a:endParaRPr lang="en-US" dirty="0"/>
          </a:p>
        </p:txBody>
      </p:sp>
      <p:sp>
        <p:nvSpPr>
          <p:cNvPr id="3" name="Subtitle 2"/>
          <p:cNvSpPr>
            <a:spLocks noGrp="1"/>
          </p:cNvSpPr>
          <p:nvPr>
            <p:ph type="subTitle" idx="1"/>
          </p:nvPr>
        </p:nvSpPr>
        <p:spPr/>
        <p:txBody>
          <a:bodyPr>
            <a:normAutofit/>
          </a:bodyPr>
          <a:lstStyle/>
          <a:p>
            <a:r>
              <a:rPr lang="en-US" sz="4000" dirty="0" smtClean="0"/>
              <a:t>And now for something completely different…</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Limitations</a:t>
            </a:r>
            <a:endParaRPr lang="en-US" dirty="0"/>
          </a:p>
        </p:txBody>
      </p:sp>
      <p:sp>
        <p:nvSpPr>
          <p:cNvPr id="3" name="Content Placeholder 2"/>
          <p:cNvSpPr>
            <a:spLocks noGrp="1"/>
          </p:cNvSpPr>
          <p:nvPr>
            <p:ph idx="1"/>
          </p:nvPr>
        </p:nvSpPr>
        <p:spPr>
          <a:xfrm>
            <a:off x="777240" y="2880782"/>
            <a:ext cx="13990320" cy="5501218"/>
          </a:xfrm>
        </p:spPr>
        <p:txBody>
          <a:bodyPr/>
          <a:lstStyle/>
          <a:p>
            <a:pPr indent="0">
              <a:buNone/>
            </a:pPr>
            <a:r>
              <a:rPr lang="en-US" sz="5400" dirty="0" smtClean="0"/>
              <a:t>Limitations that make TDD with Arena more difficult</a:t>
            </a:r>
          </a:p>
          <a:p>
            <a:pPr lvl="1">
              <a:buFont typeface="Arial" pitchFamily="34" charset="0"/>
              <a:buChar char="•"/>
            </a:pPr>
            <a:r>
              <a:rPr lang="en-US" sz="3800" dirty="0" smtClean="0"/>
              <a:t>Data layer is often tightly coupled to the entity model</a:t>
            </a:r>
          </a:p>
          <a:p>
            <a:pPr lvl="1">
              <a:buFont typeface="Arial" pitchFamily="34" charset="0"/>
              <a:buChar char="•"/>
            </a:pPr>
            <a:r>
              <a:rPr lang="en-US" sz="3800" dirty="0" smtClean="0"/>
              <a:t>UI code (ascx code-behind files) often contains business logic</a:t>
            </a:r>
            <a:endParaRPr lang="en-US" sz="3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Arena’s Flexibility</a:t>
            </a:r>
            <a:endParaRPr lang="en-US" dirty="0"/>
          </a:p>
        </p:txBody>
      </p:sp>
      <p:sp>
        <p:nvSpPr>
          <p:cNvPr id="3" name="Content Placeholder 2"/>
          <p:cNvSpPr>
            <a:spLocks noGrp="1"/>
          </p:cNvSpPr>
          <p:nvPr>
            <p:ph idx="1"/>
          </p:nvPr>
        </p:nvSpPr>
        <p:spPr>
          <a:xfrm>
            <a:off x="777240" y="2880782"/>
            <a:ext cx="13990320" cy="5501218"/>
          </a:xfrm>
        </p:spPr>
        <p:txBody>
          <a:bodyPr/>
          <a:lstStyle/>
          <a:p>
            <a:pPr indent="0">
              <a:buNone/>
            </a:pPr>
            <a:r>
              <a:rPr lang="en-US" dirty="0" smtClean="0"/>
              <a:t>The great thing about </a:t>
            </a:r>
            <a:r>
              <a:rPr lang="en-US" dirty="0" smtClean="0"/>
              <a:t>Arena as a development platform </a:t>
            </a:r>
            <a:r>
              <a:rPr lang="en-US" dirty="0" smtClean="0"/>
              <a:t>is that we can deviate from </a:t>
            </a:r>
            <a:r>
              <a:rPr lang="en-US" dirty="0" smtClean="0"/>
              <a:t>the Arena </a:t>
            </a:r>
            <a:r>
              <a:rPr lang="en-US" dirty="0" smtClean="0"/>
              <a:t>standard </a:t>
            </a:r>
            <a:r>
              <a:rPr lang="en-US" dirty="0" smtClean="0"/>
              <a:t>and </a:t>
            </a:r>
            <a:r>
              <a:rPr lang="en-US" dirty="0" smtClean="0"/>
              <a:t>implement more modern patterns with little risk.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Arena More MVC</a:t>
            </a:r>
            <a:endParaRPr lang="en-US" dirty="0"/>
          </a:p>
        </p:txBody>
      </p:sp>
      <p:sp>
        <p:nvSpPr>
          <p:cNvPr id="3" name="Content Placeholder 2"/>
          <p:cNvSpPr>
            <a:spLocks noGrp="1"/>
          </p:cNvSpPr>
          <p:nvPr>
            <p:ph idx="1"/>
          </p:nvPr>
        </p:nvSpPr>
        <p:spPr>
          <a:xfrm>
            <a:off x="777240" y="2895600"/>
            <a:ext cx="13990320" cy="5501218"/>
          </a:xfrm>
        </p:spPr>
        <p:txBody>
          <a:bodyPr>
            <a:normAutofit/>
          </a:bodyPr>
          <a:lstStyle/>
          <a:p>
            <a:r>
              <a:rPr lang="en-US" sz="4800" dirty="0" smtClean="0"/>
              <a:t>Working with ASP.NET MVC inspired me a bit to add better separation of concerns and DRY </a:t>
            </a:r>
            <a:r>
              <a:rPr lang="en-US" sz="4800" dirty="0" smtClean="0"/>
              <a:t>(Don’t Repeat Yourself</a:t>
            </a:r>
            <a:r>
              <a:rPr lang="en-US" sz="4800" dirty="0" smtClean="0"/>
              <a:t>) principles into my Arena development</a:t>
            </a:r>
          </a:p>
          <a:p>
            <a:r>
              <a:rPr lang="en-US" sz="4800" dirty="0" smtClean="0"/>
              <a:t>Implementing an MVC-like approach to Arena module development just requires a couple new classes and different </a:t>
            </a:r>
            <a:r>
              <a:rPr lang="en-US" sz="4800" dirty="0" smtClean="0"/>
              <a:t>pattern</a:t>
            </a:r>
            <a:endParaRPr lang="en-US" sz="4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Principles</a:t>
            </a:r>
            <a:endParaRPr lang="en-US" dirty="0"/>
          </a:p>
        </p:txBody>
      </p:sp>
      <p:sp>
        <p:nvSpPr>
          <p:cNvPr id="3" name="Content Placeholder 2"/>
          <p:cNvSpPr>
            <a:spLocks noGrp="1"/>
          </p:cNvSpPr>
          <p:nvPr>
            <p:ph idx="1"/>
          </p:nvPr>
        </p:nvSpPr>
        <p:spPr/>
        <p:txBody>
          <a:bodyPr>
            <a:normAutofit fontScale="85000" lnSpcReduction="20000"/>
          </a:bodyPr>
          <a:lstStyle/>
          <a:p>
            <a:r>
              <a:rPr lang="en-US" sz="5200" dirty="0" smtClean="0"/>
              <a:t>Fat Models, Skinny Controllers</a:t>
            </a:r>
          </a:p>
          <a:p>
            <a:pPr lvl="1">
              <a:buFont typeface="Wingdings" pitchFamily="2" charset="2"/>
              <a:buChar char="§"/>
            </a:pPr>
            <a:r>
              <a:rPr lang="en-US" sz="3800" dirty="0" smtClean="0"/>
              <a:t>Move </a:t>
            </a:r>
            <a:r>
              <a:rPr lang="en-US" sz="3800" dirty="0" smtClean="0"/>
              <a:t>all of your business logic lower </a:t>
            </a:r>
            <a:r>
              <a:rPr lang="en-US" sz="3800" dirty="0" smtClean="0"/>
              <a:t>in the abstraction tree, farther away from the </a:t>
            </a:r>
            <a:r>
              <a:rPr lang="en-US" sz="3800" dirty="0" smtClean="0"/>
              <a:t>UI and controllers.</a:t>
            </a:r>
          </a:p>
          <a:p>
            <a:pPr lvl="1">
              <a:buFont typeface="Wingdings" pitchFamily="2" charset="2"/>
              <a:buChar char="§"/>
            </a:pPr>
            <a:r>
              <a:rPr lang="en-US" sz="3800" dirty="0" smtClean="0"/>
              <a:t>UI should only manage presenting information to the user.</a:t>
            </a:r>
            <a:endParaRPr lang="en-US" sz="3800" dirty="0" smtClean="0"/>
          </a:p>
          <a:p>
            <a:pPr lvl="1">
              <a:buFont typeface="Wingdings" pitchFamily="2" charset="2"/>
              <a:buChar char="§"/>
            </a:pPr>
            <a:r>
              <a:rPr lang="en-US" sz="3800" dirty="0" smtClean="0"/>
              <a:t>Controllers should only manage the flow of the application.</a:t>
            </a:r>
          </a:p>
          <a:p>
            <a:pPr lvl="1">
              <a:buNone/>
            </a:pPr>
            <a:endParaRPr lang="en-US" sz="4000" dirty="0" smtClean="0"/>
          </a:p>
          <a:p>
            <a:r>
              <a:rPr lang="en-US" sz="5200" dirty="0" smtClean="0"/>
              <a:t>Dependency Inversion to allow for TDD</a:t>
            </a:r>
          </a:p>
          <a:p>
            <a:pPr lvl="1">
              <a:buFont typeface="Wingdings" pitchFamily="2" charset="2"/>
              <a:buChar char="§"/>
            </a:pPr>
            <a:r>
              <a:rPr lang="en-US" sz="3800" dirty="0" smtClean="0"/>
              <a:t>Flipping the relationship between the application logic and the data access code (controller has a reference to repository, rather than data access code being referenced by the </a:t>
            </a:r>
            <a:r>
              <a:rPr lang="en-US" sz="3800" dirty="0" smtClean="0"/>
              <a:t>entity model </a:t>
            </a:r>
            <a:r>
              <a:rPr lang="en-US" sz="3800" dirty="0" smtClean="0"/>
              <a:t>directly). This allows us to test components independently.</a:t>
            </a:r>
            <a:endParaRPr lang="en-US" sz="3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rena-diagram.png"/>
          <p:cNvPicPr>
            <a:picLocks noGrp="1" noChangeAspect="1"/>
          </p:cNvPicPr>
          <p:nvPr>
            <p:ph idx="1"/>
          </p:nvPr>
        </p:nvPicPr>
        <p:blipFill>
          <a:blip r:embed="rId3" cstate="print"/>
          <a:stretch>
            <a:fillRect/>
          </a:stretch>
        </p:blipFill>
        <p:spPr>
          <a:xfrm>
            <a:off x="2057400" y="1066800"/>
            <a:ext cx="10953464" cy="79248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Simplicity vs Flexibility</a:t>
            </a:r>
            <a:endParaRPr lang="en-US" dirty="0"/>
          </a:p>
        </p:txBody>
      </p:sp>
      <p:sp>
        <p:nvSpPr>
          <p:cNvPr id="3" name="Content Placeholder 2"/>
          <p:cNvSpPr>
            <a:spLocks noGrp="1"/>
          </p:cNvSpPr>
          <p:nvPr>
            <p:ph idx="1"/>
          </p:nvPr>
        </p:nvSpPr>
        <p:spPr>
          <a:xfrm>
            <a:off x="777240" y="2880782"/>
            <a:ext cx="13990320" cy="5501218"/>
          </a:xfrm>
        </p:spPr>
        <p:txBody>
          <a:bodyPr>
            <a:normAutofit lnSpcReduction="10000"/>
          </a:bodyPr>
          <a:lstStyle/>
          <a:p>
            <a:r>
              <a:rPr lang="en-US" dirty="0" smtClean="0"/>
              <a:t>The traditional approach to Arena module development is fairly </a:t>
            </a:r>
            <a:r>
              <a:rPr lang="en-US" dirty="0" smtClean="0"/>
              <a:t>simple. However, this simplicity comes at a price, since can be less testable and reusable.</a:t>
            </a:r>
            <a:endParaRPr lang="en-US" dirty="0" smtClean="0"/>
          </a:p>
          <a:p>
            <a:r>
              <a:rPr lang="en-US" dirty="0" smtClean="0"/>
              <a:t>With a little added complexity in our architecture, we can gain a lot of flexibility in terms of TDD and code reuse.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png"/>
          <p:cNvPicPr>
            <a:picLocks noGrp="1" noChangeAspect="1"/>
          </p:cNvPicPr>
          <p:nvPr>
            <p:ph idx="1"/>
          </p:nvPr>
        </p:nvPicPr>
        <p:blipFill>
          <a:blip r:embed="rId3" cstate="print"/>
          <a:stretch>
            <a:fillRect/>
          </a:stretch>
        </p:blipFill>
        <p:spPr>
          <a:xfrm>
            <a:off x="2057400" y="1073730"/>
            <a:ext cx="10943884" cy="791787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a:t>
            </a:r>
            <a:endParaRPr lang="en-US" dirty="0"/>
          </a:p>
        </p:txBody>
      </p:sp>
      <p:sp>
        <p:nvSpPr>
          <p:cNvPr id="3" name="Content Placeholder 2"/>
          <p:cNvSpPr>
            <a:spLocks noGrp="1"/>
          </p:cNvSpPr>
          <p:nvPr>
            <p:ph idx="1"/>
          </p:nvPr>
        </p:nvSpPr>
        <p:spPr/>
        <p:txBody>
          <a:bodyPr/>
          <a:lstStyle/>
          <a:p>
            <a:pPr algn="ctr">
              <a:buNone/>
            </a:pPr>
            <a:r>
              <a:rPr lang="en-US" dirty="0" smtClean="0"/>
              <a:t>Show me some code!</a:t>
            </a:r>
            <a:endParaRPr lang="en-US" dirty="0"/>
          </a:p>
        </p:txBody>
      </p:sp>
    </p:spTree>
  </p:cSld>
  <p:clrMapOvr>
    <a:masterClrMapping/>
  </p:clrMapOvr>
</p:sld>
</file>

<file path=ppt/theme/theme1.xml><?xml version="1.0" encoding="utf-8"?>
<a:theme xmlns:a="http://schemas.openxmlformats.org/drawingml/2006/main" name="Office Theme">
  <a:themeElements>
    <a:clrScheme name="Custom 5">
      <a:dk1>
        <a:srgbClr val="FFFFFF"/>
      </a:dk1>
      <a:lt1>
        <a:sysClr val="window" lastClr="FFFFFF"/>
      </a:lt1>
      <a:dk2>
        <a:srgbClr val="FFFFFF"/>
      </a:dk2>
      <a:lt2>
        <a:srgbClr val="F8F8F8"/>
      </a:lt2>
      <a:accent1>
        <a:srgbClr val="1587B1"/>
      </a:accent1>
      <a:accent2>
        <a:srgbClr val="00659F"/>
      </a:accent2>
      <a:accent3>
        <a:srgbClr val="969696"/>
      </a:accent3>
      <a:accent4>
        <a:srgbClr val="808080"/>
      </a:accent4>
      <a:accent5>
        <a:srgbClr val="5F5F5F"/>
      </a:accent5>
      <a:accent6>
        <a:srgbClr val="4D4D4D"/>
      </a:accent6>
      <a:hlink>
        <a:srgbClr val="5F5F5F"/>
      </a:hlink>
      <a:folHlink>
        <a:srgbClr val="919191"/>
      </a:folHlink>
    </a:clrScheme>
    <a:fontScheme name="RC">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491</Words>
  <Application>Microsoft Office PowerPoint</Application>
  <PresentationFormat>Custom</PresentationFormat>
  <Paragraphs>36</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Custom Module Architecture</vt:lpstr>
      <vt:lpstr>Development Limitations</vt:lpstr>
      <vt:lpstr>Arena’s Flexibility</vt:lpstr>
      <vt:lpstr>Making Arena More MVC</vt:lpstr>
      <vt:lpstr>Core Principles</vt:lpstr>
      <vt:lpstr>Slide 6</vt:lpstr>
      <vt:lpstr>Simplicity vs Flexibility</vt:lpstr>
      <vt:lpstr>Slide 8</vt:lpstr>
      <vt:lpstr>What the…?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JasonO</dc:creator>
  <cp:lastModifiedBy>JasonO</cp:lastModifiedBy>
  <cp:revision>72</cp:revision>
  <dcterms:created xsi:type="dcterms:W3CDTF">2010-09-20T18:24:07Z</dcterms:created>
  <dcterms:modified xsi:type="dcterms:W3CDTF">2010-10-07T21:39:31Z</dcterms:modified>
</cp:coreProperties>
</file>