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7"/>
  </p:notes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Lst>
  <p:sldSz cx="15544800" cy="9144000"/>
  <p:notesSz cx="6858000" cy="9144000"/>
  <p:defaultText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4343" autoAdjust="0"/>
  </p:normalViewPr>
  <p:slideViewPr>
    <p:cSldViewPr>
      <p:cViewPr varScale="1">
        <p:scale>
          <a:sx n="79" d="100"/>
          <a:sy n="79" d="100"/>
        </p:scale>
        <p:origin x="-144" y="-144"/>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468CB-C26E-414D-9189-B9A62FE5FCA6}" type="datetimeFigureOut">
              <a:rPr lang="en-US" smtClean="0"/>
              <a:pPr/>
              <a:t>10/10/10</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A4A6F-04C1-42F4-AED1-5A2207738D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72"/>
            <a:ext cx="13213080" cy="1960033"/>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2E5D003-9D98-4EC5-8C49-449A98B92177}" type="datetimeFigureOut">
              <a:rPr lang="en-US" smtClean="0"/>
              <a:pPr/>
              <a:t>10/10/10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dirty="0"/>
          </a:p>
        </p:txBody>
      </p:sp>
      <p:sp>
        <p:nvSpPr>
          <p:cNvPr id="10" name="Text Placeholder 9"/>
          <p:cNvSpPr>
            <a:spLocks noGrp="1"/>
          </p:cNvSpPr>
          <p:nvPr>
            <p:ph type="body" sz="quarter" idx="13" hasCustomPrompt="1"/>
          </p:nvPr>
        </p:nvSpPr>
        <p:spPr>
          <a:xfrm>
            <a:off x="10409583" y="6211956"/>
            <a:ext cx="4876800" cy="1941444"/>
          </a:xfrm>
        </p:spPr>
        <p:txBody>
          <a:bodyPr/>
          <a:lstStyle>
            <a:lvl1pPr algn="r">
              <a:buNone/>
              <a:defRPr sz="1800" baseline="0"/>
            </a:lvl1pPr>
          </a:lstStyle>
          <a:p>
            <a:pPr lvl="0"/>
            <a:r>
              <a:rPr lang="en-US" dirty="0" smtClean="0"/>
              <a:t>&lt;NAME&gt;</a:t>
            </a:r>
            <a:br>
              <a:rPr lang="en-US" dirty="0" smtClean="0"/>
            </a:br>
            <a:r>
              <a:rPr lang="en-US" dirty="0" smtClean="0"/>
              <a:t>&lt;TITLE&gt;</a:t>
            </a:r>
            <a:br>
              <a:rPr lang="en-US" dirty="0" smtClean="0"/>
            </a:br>
            <a:r>
              <a:rPr lang="en-US" dirty="0" smtClean="0"/>
              <a:t>&lt;ORGANIZATION&gt;</a:t>
            </a:r>
            <a:br>
              <a:rPr lang="en-US" dirty="0" smtClean="0"/>
            </a:br>
            <a:r>
              <a:rPr lang="en-US" dirty="0" smtClean="0"/>
              <a:t/>
            </a:r>
            <a:br>
              <a:rPr lang="en-US" dirty="0" smtClean="0"/>
            </a:br>
            <a:r>
              <a:rPr lang="en-US" dirty="0" smtClean="0"/>
              <a:t>Email: &lt;EMAIL&gt;</a:t>
            </a:r>
            <a:br>
              <a:rPr lang="en-US" dirty="0" smtClean="0"/>
            </a:br>
            <a:r>
              <a:rPr lang="en-US" dirty="0" smtClean="0"/>
              <a:t>Twitter: &lt;@USER&gt;</a:t>
            </a:r>
            <a:endParaRPr lang="en-US" dirty="0"/>
          </a:p>
        </p:txBody>
      </p:sp>
      <p:sp>
        <p:nvSpPr>
          <p:cNvPr id="11" name="TextBox 10"/>
          <p:cNvSpPr txBox="1"/>
          <p:nvPr userDrawn="1"/>
        </p:nvSpPr>
        <p:spPr>
          <a:xfrm>
            <a:off x="12877800" y="8153400"/>
            <a:ext cx="2362200" cy="369332"/>
          </a:xfrm>
          <a:prstGeom prst="rect">
            <a:avLst/>
          </a:prstGeom>
          <a:noFill/>
        </p:spPr>
        <p:txBody>
          <a:bodyPr wrap="square" rtlCol="0">
            <a:spAutoFit/>
          </a:bodyPr>
          <a:lstStyle/>
          <a:p>
            <a:pPr algn="r"/>
            <a:r>
              <a:rPr lang="en-US" sz="1800" dirty="0" smtClean="0">
                <a:solidFill>
                  <a:schemeClr val="accent1">
                    <a:lumMod val="60000"/>
                    <a:lumOff val="40000"/>
                  </a:schemeClr>
                </a:solidFill>
              </a:rPr>
              <a:t>#RefreshCache</a:t>
            </a:r>
            <a:endParaRPr lang="en-US" sz="180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1066800"/>
            <a:ext cx="3497580" cy="71014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066800"/>
            <a:ext cx="10233660" cy="71014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68"/>
            <a:ext cx="1321308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CBA1364-CE64-034D-A95F-FF1BCF6863C4}" type="datetime1">
              <a:rPr lang="en-US"/>
              <a:pPr>
                <a:defRPr/>
              </a:pPr>
              <a:t>10/10/10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0690A4-456A-9246-B6DD-24332A8BE60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5875870"/>
            <a:ext cx="13213080" cy="1816101"/>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3875618"/>
            <a:ext cx="13213080" cy="2000249"/>
          </a:xfrm>
        </p:spPr>
        <p:txBody>
          <a:bodyPr anchor="b"/>
          <a:lstStyle>
            <a:lvl1pPr marL="0" indent="0">
              <a:buNone/>
              <a:defRPr sz="3100">
                <a:solidFill>
                  <a:schemeClr val="tx1">
                    <a:tint val="75000"/>
                  </a:schemeClr>
                </a:solidFill>
              </a:defRPr>
            </a:lvl1pPr>
            <a:lvl2pPr marL="705368" indent="0">
              <a:buNone/>
              <a:defRPr sz="2800">
                <a:solidFill>
                  <a:schemeClr val="tx1">
                    <a:tint val="75000"/>
                  </a:schemeClr>
                </a:solidFill>
              </a:defRPr>
            </a:lvl2pPr>
            <a:lvl3pPr marL="1410736" indent="0">
              <a:buNone/>
              <a:defRPr sz="2500">
                <a:solidFill>
                  <a:schemeClr val="tx1">
                    <a:tint val="75000"/>
                  </a:schemeClr>
                </a:solidFill>
              </a:defRPr>
            </a:lvl3pPr>
            <a:lvl4pPr marL="2116104" indent="0">
              <a:buNone/>
              <a:defRPr sz="2200">
                <a:solidFill>
                  <a:schemeClr val="tx1">
                    <a:tint val="75000"/>
                  </a:schemeClr>
                </a:solidFill>
              </a:defRPr>
            </a:lvl4pPr>
            <a:lvl5pPr marL="2821473" indent="0">
              <a:buNone/>
              <a:defRPr sz="2200">
                <a:solidFill>
                  <a:schemeClr val="tx1">
                    <a:tint val="75000"/>
                  </a:schemeClr>
                </a:solidFill>
              </a:defRPr>
            </a:lvl5pPr>
            <a:lvl6pPr marL="3526841" indent="0">
              <a:buNone/>
              <a:defRPr sz="2200">
                <a:solidFill>
                  <a:schemeClr val="tx1">
                    <a:tint val="75000"/>
                  </a:schemeClr>
                </a:solidFill>
              </a:defRPr>
            </a:lvl6pPr>
            <a:lvl7pPr marL="4232209" indent="0">
              <a:buNone/>
              <a:defRPr sz="2200">
                <a:solidFill>
                  <a:schemeClr val="tx1">
                    <a:tint val="75000"/>
                  </a:schemeClr>
                </a:solidFill>
              </a:defRPr>
            </a:lvl7pPr>
            <a:lvl8pPr marL="4937577" indent="0">
              <a:buNone/>
              <a:defRPr sz="2200">
                <a:solidFill>
                  <a:schemeClr val="tx1">
                    <a:tint val="75000"/>
                  </a:schemeClr>
                </a:solidFill>
              </a:defRPr>
            </a:lvl8pPr>
            <a:lvl9pPr marL="5642945"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5D003-9D98-4EC5-8C49-449A98B92177}" type="datetimeFigureOut">
              <a:rPr lang="en-US" smtClean="0"/>
              <a:pPr/>
              <a:t>10/10/10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72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9019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2E5D003-9D98-4EC5-8C49-449A98B92177}" type="datetimeFigureOut">
              <a:rPr lang="en-US" smtClean="0"/>
              <a:pPr/>
              <a:t>10/10/10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2590800"/>
            <a:ext cx="6868320"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4" name="Content Placeholder 3"/>
          <p:cNvSpPr>
            <a:spLocks noGrp="1"/>
          </p:cNvSpPr>
          <p:nvPr>
            <p:ph sz="half" idx="2"/>
          </p:nvPr>
        </p:nvSpPr>
        <p:spPr>
          <a:xfrm>
            <a:off x="777240" y="3886200"/>
            <a:ext cx="6868320" cy="428201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924800" y="2590800"/>
            <a:ext cx="6871018"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6" name="Content Placeholder 5"/>
          <p:cNvSpPr>
            <a:spLocks noGrp="1"/>
          </p:cNvSpPr>
          <p:nvPr>
            <p:ph sz="quarter" idx="4"/>
          </p:nvPr>
        </p:nvSpPr>
        <p:spPr>
          <a:xfrm>
            <a:off x="7896548" y="3886199"/>
            <a:ext cx="6871018" cy="428201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5D003-9D98-4EC5-8C49-449A98B92177}" type="datetimeFigureOut">
              <a:rPr lang="en-US" smtClean="0"/>
              <a:pPr/>
              <a:t>10/10/10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5D003-9D98-4EC5-8C49-449A98B92177}" type="datetimeFigureOut">
              <a:rPr lang="en-US" smtClean="0"/>
              <a:pPr/>
              <a:t>10/10/10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5D003-9D98-4EC5-8C49-449A98B92177}" type="datetimeFigureOut">
              <a:rPr lang="en-US" smtClean="0"/>
              <a:pPr/>
              <a:t>10/10/10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5114132" cy="1549401"/>
          </a:xfrm>
        </p:spPr>
        <p:txBody>
          <a:bodyPr anchor="b"/>
          <a:lstStyle>
            <a:lvl1pPr algn="l">
              <a:defRPr sz="3100" b="1"/>
            </a:lvl1pPr>
          </a:lstStyle>
          <a:p>
            <a:r>
              <a:rPr lang="en-US" dirty="0" smtClean="0"/>
              <a:t>Click to edit Master title style</a:t>
            </a:r>
            <a:endParaRPr lang="en-US" dirty="0"/>
          </a:p>
        </p:txBody>
      </p:sp>
      <p:sp>
        <p:nvSpPr>
          <p:cNvPr id="3" name="Content Placeholder 2"/>
          <p:cNvSpPr>
            <a:spLocks noGrp="1"/>
          </p:cNvSpPr>
          <p:nvPr>
            <p:ph idx="1"/>
          </p:nvPr>
        </p:nvSpPr>
        <p:spPr>
          <a:xfrm>
            <a:off x="6077585" y="1066800"/>
            <a:ext cx="8689975" cy="7101421"/>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6" y="2667000"/>
            <a:ext cx="5114132" cy="5501221"/>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6400801"/>
            <a:ext cx="9326880" cy="755652"/>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046890" y="1066799"/>
            <a:ext cx="9326880" cy="5236633"/>
          </a:xfrm>
        </p:spPr>
        <p:txBody>
          <a:bodyPr/>
          <a:lstStyle>
            <a:lvl1pPr marL="0" indent="0">
              <a:buNone/>
              <a:defRPr sz="4900"/>
            </a:lvl1pPr>
            <a:lvl2pPr marL="705368" indent="0">
              <a:buNone/>
              <a:defRPr sz="4300"/>
            </a:lvl2pPr>
            <a:lvl3pPr marL="1410736" indent="0">
              <a:buNone/>
              <a:defRPr sz="3700"/>
            </a:lvl3pPr>
            <a:lvl4pPr marL="2116104" indent="0">
              <a:buNone/>
              <a:defRPr sz="3100"/>
            </a:lvl4pPr>
            <a:lvl5pPr marL="2821473" indent="0">
              <a:buNone/>
              <a:defRPr sz="3100"/>
            </a:lvl5pPr>
            <a:lvl6pPr marL="3526841" indent="0">
              <a:buNone/>
              <a:defRPr sz="3100"/>
            </a:lvl6pPr>
            <a:lvl7pPr marL="4232209" indent="0">
              <a:buNone/>
              <a:defRPr sz="3100"/>
            </a:lvl7pPr>
            <a:lvl8pPr marL="4937577" indent="0">
              <a:buNone/>
              <a:defRPr sz="3100"/>
            </a:lvl8pPr>
            <a:lvl9pPr marL="5642945" indent="0">
              <a:buNone/>
              <a:defRPr sz="3100"/>
            </a:lvl9pPr>
          </a:lstStyle>
          <a:p>
            <a:endParaRPr lang="en-US"/>
          </a:p>
        </p:txBody>
      </p:sp>
      <p:sp>
        <p:nvSpPr>
          <p:cNvPr id="4" name="Text Placeholder 3"/>
          <p:cNvSpPr>
            <a:spLocks noGrp="1"/>
          </p:cNvSpPr>
          <p:nvPr>
            <p:ph type="body" sz="half" idx="2"/>
          </p:nvPr>
        </p:nvSpPr>
        <p:spPr>
          <a:xfrm>
            <a:off x="3046890" y="7156453"/>
            <a:ext cx="9326880" cy="1073148"/>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1066800"/>
            <a:ext cx="13990320" cy="1524000"/>
          </a:xfrm>
          <a:prstGeom prst="rect">
            <a:avLst/>
          </a:prstGeom>
        </p:spPr>
        <p:txBody>
          <a:bodyPr vert="horz" lIns="141074" tIns="70537" rIns="141074" bIns="7053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7240" y="2667000"/>
            <a:ext cx="13990320" cy="5501218"/>
          </a:xfrm>
          <a:prstGeom prst="rect">
            <a:avLst/>
          </a:prstGeom>
        </p:spPr>
        <p:txBody>
          <a:bodyPr vert="horz" lIns="141074" tIns="70537" rIns="141074" bIns="705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77240" y="8475137"/>
            <a:ext cx="3627120" cy="486833"/>
          </a:xfrm>
          <a:prstGeom prst="rect">
            <a:avLst/>
          </a:prstGeom>
        </p:spPr>
        <p:txBody>
          <a:bodyPr vert="horz" lIns="141074" tIns="70537" rIns="141074" bIns="70537" rtlCol="0" anchor="ctr"/>
          <a:lstStyle>
            <a:lvl1pPr algn="l">
              <a:defRPr sz="1900">
                <a:solidFill>
                  <a:schemeClr val="tx1">
                    <a:tint val="75000"/>
                  </a:schemeClr>
                </a:solidFill>
              </a:defRPr>
            </a:lvl1pPr>
          </a:lstStyle>
          <a:p>
            <a:fld id="{82E5D003-9D98-4EC5-8C49-449A98B92177}" type="datetimeFigureOut">
              <a:rPr lang="en-US" smtClean="0"/>
              <a:pPr/>
              <a:t>10/10/10</a:t>
            </a:fld>
            <a:endParaRPr lang="en-US"/>
          </a:p>
        </p:txBody>
      </p:sp>
      <p:sp>
        <p:nvSpPr>
          <p:cNvPr id="5" name="Footer Placeholder 4"/>
          <p:cNvSpPr>
            <a:spLocks noGrp="1"/>
          </p:cNvSpPr>
          <p:nvPr>
            <p:ph type="ftr" sz="quarter" idx="3"/>
          </p:nvPr>
        </p:nvSpPr>
        <p:spPr>
          <a:xfrm>
            <a:off x="5311140" y="8475137"/>
            <a:ext cx="4922520" cy="486833"/>
          </a:xfrm>
          <a:prstGeom prst="rect">
            <a:avLst/>
          </a:prstGeom>
        </p:spPr>
        <p:txBody>
          <a:bodyPr vert="horz" lIns="141074" tIns="70537" rIns="141074" bIns="70537"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140440" y="8475137"/>
            <a:ext cx="3627120" cy="486833"/>
          </a:xfrm>
          <a:prstGeom prst="rect">
            <a:avLst/>
          </a:prstGeom>
        </p:spPr>
        <p:txBody>
          <a:bodyPr vert="horz" lIns="141074" tIns="70537" rIns="141074" bIns="70537" rtlCol="0" anchor="ctr"/>
          <a:lstStyle>
            <a:lvl1pPr algn="r">
              <a:defRPr sz="1900">
                <a:solidFill>
                  <a:schemeClr val="tx1">
                    <a:tint val="75000"/>
                  </a:schemeClr>
                </a:solidFill>
              </a:defRPr>
            </a:lvl1pPr>
          </a:lstStyle>
          <a:p>
            <a:fld id="{6854F2B3-B40E-4E9A-B5D7-1B2D3DC8B4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410736" rtl="0" eaLnBrk="1" latinLnBrk="0" hangingPunct="1">
        <a:spcBef>
          <a:spcPct val="0"/>
        </a:spcBef>
        <a:buNone/>
        <a:defRPr sz="6800" kern="1200">
          <a:solidFill>
            <a:schemeClr val="tx1"/>
          </a:solidFill>
          <a:latin typeface="+mj-lt"/>
          <a:ea typeface="+mj-ea"/>
          <a:cs typeface="+mj-cs"/>
        </a:defRPr>
      </a:lvl1pPr>
    </p:titleStyle>
    <p:bodyStyle>
      <a:lvl1pPr marL="529026" indent="-529026" algn="l" defTabSz="1410736"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6223" indent="-440855" algn="l" defTabSz="1410736"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3420" indent="-352684" algn="l" defTabSz="1410736"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878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74157"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9525"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84893"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90261"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9562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redmine.refreshcache.com/projects/refreshcache/wiki/Package_Manager" TargetMode="External"/><Relationship Id="rId4" Type="http://schemas.openxmlformats.org/officeDocument/2006/relationships/hyperlink" Target="http://redmine.refreshcache.com/projects/refreshcache/files" TargetMode="External"/><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Sandbox</a:t>
            </a:r>
            <a:endParaRPr lang="en-US" dirty="0"/>
          </a:p>
        </p:txBody>
      </p:sp>
      <p:sp>
        <p:nvSpPr>
          <p:cNvPr id="3" name="Subtitle 2"/>
          <p:cNvSpPr>
            <a:spLocks noGrp="1"/>
          </p:cNvSpPr>
          <p:nvPr>
            <p:ph type="subTitle" idx="1"/>
          </p:nvPr>
        </p:nvSpPr>
        <p:spPr/>
        <p:txBody>
          <a:bodyPr>
            <a:normAutofit/>
          </a:bodyPr>
          <a:lstStyle/>
          <a:p>
            <a:r>
              <a:rPr lang="en-US" dirty="0" smtClean="0"/>
              <a:t>Testing your project in under 60 seconds.</a:t>
            </a:r>
            <a:endParaRPr lang="en-US" dirty="0"/>
          </a:p>
        </p:txBody>
      </p:sp>
      <p:sp>
        <p:nvSpPr>
          <p:cNvPr id="4" name="Text Placeholder 3"/>
          <p:cNvSpPr>
            <a:spLocks noGrp="1"/>
          </p:cNvSpPr>
          <p:nvPr>
            <p:ph type="body" sz="quarter" idx="13"/>
          </p:nvPr>
        </p:nvSpPr>
        <p:spPr/>
        <p:txBody>
          <a:bodyPr>
            <a:normAutofit lnSpcReduction="10000"/>
          </a:bodyPr>
          <a:lstStyle/>
          <a:p>
            <a:endParaRPr lang="en-US" dirty="0" smtClean="0"/>
          </a:p>
          <a:p>
            <a:r>
              <a:rPr lang="en-US" dirty="0" smtClean="0"/>
              <a:t>Daniel Hazelbaker</a:t>
            </a:r>
          </a:p>
          <a:p>
            <a:r>
              <a:rPr lang="en-US" dirty="0" smtClean="0"/>
              <a:t>Information Technology Director</a:t>
            </a:r>
          </a:p>
          <a:p>
            <a:r>
              <a:rPr lang="en-US" dirty="0" smtClean="0"/>
              <a:t>High Desert Church</a:t>
            </a:r>
          </a:p>
          <a:p>
            <a:endParaRPr lang="en-US" dirty="0" smtClean="0"/>
          </a:p>
          <a:p>
            <a:r>
              <a:rPr lang="en-US" dirty="0" smtClean="0"/>
              <a:t>Email: </a:t>
            </a:r>
            <a:r>
              <a:rPr lang="en-US" dirty="0" err="1" smtClean="0"/>
              <a:t>daniel@highdesertchurch.com</a:t>
            </a:r>
            <a:endParaRPr lang="en-US" dirty="0"/>
          </a:p>
        </p:txBody>
      </p:sp>
      <p:pic>
        <p:nvPicPr>
          <p:cNvPr id="6" name="Picture 5" descr="Sandbox.png"/>
          <p:cNvPicPr>
            <a:picLocks noChangeAspect="1"/>
          </p:cNvPicPr>
          <p:nvPr/>
        </p:nvPicPr>
        <p:blipFill>
          <a:blip r:embed="rId2"/>
          <a:stretch>
            <a:fillRect/>
          </a:stretch>
        </p:blipFill>
        <p:spPr>
          <a:xfrm>
            <a:off x="304800" y="355600"/>
            <a:ext cx="4064000" cy="40640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
        <p:nvSpPr>
          <p:cNvPr id="12" name="Subtitle 2"/>
          <p:cNvSpPr txBox="1">
            <a:spLocks/>
          </p:cNvSpPr>
          <p:nvPr/>
        </p:nvSpPr>
        <p:spPr bwMode="auto">
          <a:xfrm>
            <a:off x="3733800" y="1828800"/>
            <a:ext cx="1127760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err="1" smtClean="0">
                <a:solidFill>
                  <a:schemeClr val="tx1">
                    <a:tint val="75000"/>
                  </a:schemeClr>
                </a:solidFill>
              </a:rPr>
              <a:t>RefreshCache.Packager</a:t>
            </a:r>
            <a:endParaRPr lang="en-US" sz="4900" dirty="0">
              <a:solidFill>
                <a:schemeClr val="tx1">
                  <a:tint val="75000"/>
                </a:schemeClr>
              </a:solidFill>
            </a:endParaRPr>
          </a:p>
        </p:txBody>
      </p:sp>
      <p:sp>
        <p:nvSpPr>
          <p:cNvPr id="16" name="TextBox 15"/>
          <p:cNvSpPr txBox="1"/>
          <p:nvPr/>
        </p:nvSpPr>
        <p:spPr>
          <a:xfrm>
            <a:off x="3810000" y="4267200"/>
            <a:ext cx="9906000" cy="2677656"/>
          </a:xfrm>
          <a:prstGeom prst="rect">
            <a:avLst/>
          </a:prstGeom>
          <a:noFill/>
        </p:spPr>
        <p:txBody>
          <a:bodyPr wrap="square" rtlCol="0">
            <a:spAutoFit/>
          </a:bodyPr>
          <a:lstStyle/>
          <a:p>
            <a:pPr marL="514350" indent="-514350">
              <a:buFont typeface="Arial"/>
              <a:buChar char="•"/>
            </a:pPr>
            <a:r>
              <a:rPr lang="en-US" dirty="0" smtClean="0"/>
              <a:t>Provides a framework for working with </a:t>
            </a:r>
            <a:r>
              <a:rPr lang="en-US" dirty="0" err="1" smtClean="0"/>
              <a:t>page.xml</a:t>
            </a:r>
            <a:r>
              <a:rPr lang="en-US" dirty="0" smtClean="0"/>
              <a:t> files either inside of Arena or outside of Arena.</a:t>
            </a:r>
          </a:p>
          <a:p>
            <a:pPr marL="514350" indent="-514350">
              <a:buFont typeface="Arial"/>
              <a:buChar char="•"/>
            </a:pPr>
            <a:r>
              <a:rPr lang="en-US" dirty="0" smtClean="0"/>
              <a:t>Open project (template) files for preparing how a </a:t>
            </a:r>
            <a:r>
              <a:rPr lang="en-US" dirty="0" err="1" smtClean="0"/>
              <a:t>page.xml</a:t>
            </a:r>
            <a:r>
              <a:rPr lang="en-US" dirty="0" smtClean="0"/>
              <a:t> file will look. (Package Builder)</a:t>
            </a:r>
          </a:p>
          <a:p>
            <a:pPr marL="514350" indent="-514350">
              <a:buFont typeface="Arial"/>
              <a:buChar char="•"/>
            </a:pPr>
            <a:r>
              <a:rPr lang="en-US" dirty="0" smtClean="0"/>
              <a:t>Building a final </a:t>
            </a:r>
            <a:r>
              <a:rPr lang="en-US" dirty="0" err="1" smtClean="0"/>
              <a:t>page.xml</a:t>
            </a:r>
            <a:r>
              <a:rPr lang="en-US" dirty="0" smtClean="0"/>
              <a:t> output from a template.</a:t>
            </a:r>
          </a:p>
          <a:p>
            <a:pPr marL="514350" indent="-514350">
              <a:buFont typeface="Arial"/>
              <a:buChar char="•"/>
            </a:pPr>
            <a:r>
              <a:rPr lang="en-US" dirty="0" smtClean="0"/>
              <a:t>Opening and parsing a built </a:t>
            </a:r>
            <a:r>
              <a:rPr lang="en-US" dirty="0" err="1" smtClean="0"/>
              <a:t>page.xml</a:t>
            </a:r>
            <a:r>
              <a:rPr lang="en-US" dirty="0" smtClean="0"/>
              <a:t> file.</a:t>
            </a:r>
          </a:p>
        </p:txBody>
      </p:sp>
      <p:sp>
        <p:nvSpPr>
          <p:cNvPr id="5" name="TextBox 4"/>
          <p:cNvSpPr txBox="1"/>
          <p:nvPr/>
        </p:nvSpPr>
        <p:spPr>
          <a:xfrm>
            <a:off x="6629400" y="2819400"/>
            <a:ext cx="5467312" cy="523220"/>
          </a:xfrm>
          <a:prstGeom prst="rect">
            <a:avLst/>
          </a:prstGeom>
          <a:noFill/>
        </p:spPr>
        <p:txBody>
          <a:bodyPr wrap="none" rtlCol="0">
            <a:spAutoFit/>
          </a:bodyPr>
          <a:lstStyle/>
          <a:p>
            <a:r>
              <a:rPr lang="en-US" dirty="0" smtClean="0">
                <a:solidFill>
                  <a:schemeClr val="tx1">
                    <a:alpha val="54000"/>
                  </a:schemeClr>
                </a:solidFill>
              </a:rPr>
              <a:t>(Namespace Subject To Change)</a:t>
            </a:r>
            <a:endParaRPr lang="en-US" dirty="0">
              <a:solidFill>
                <a:schemeClr val="tx1">
                  <a:alpha val="54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anim calcmode="lin" valueType="num">
                                      <p:cBhvr>
                                        <p:cTn id="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16">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anim calcmode="lin" valueType="num">
                                      <p:cBhvr>
                                        <p:cTn id="16"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16">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1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Effect transition="in" filter="fade">
                                      <p:cBhvr>
                                        <p:cTn id="23" dur="500"/>
                                        <p:tgtEl>
                                          <p:spTgt spid="16">
                                            <p:txEl>
                                              <p:pRg st="2" end="2"/>
                                            </p:txEl>
                                          </p:spTgt>
                                        </p:tgtEl>
                                      </p:cBhvr>
                                    </p:animEffect>
                                    <p:anim calcmode="lin" valueType="num">
                                      <p:cBhvr>
                                        <p:cTn id="24"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16">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1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Effect transition="in" filter="fade">
                                      <p:cBhvr>
                                        <p:cTn id="31" dur="500"/>
                                        <p:tgtEl>
                                          <p:spTgt spid="16">
                                            <p:txEl>
                                              <p:pRg st="3" end="3"/>
                                            </p:txEl>
                                          </p:spTgt>
                                        </p:tgtEl>
                                      </p:cBhvr>
                                    </p:animEffect>
                                    <p:anim calcmode="lin" valueType="num">
                                      <p:cBhvr>
                                        <p:cTn id="32"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16">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16">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
        <p:nvSpPr>
          <p:cNvPr id="12" name="Subtitle 2"/>
          <p:cNvSpPr txBox="1">
            <a:spLocks/>
          </p:cNvSpPr>
          <p:nvPr/>
        </p:nvSpPr>
        <p:spPr bwMode="auto">
          <a:xfrm>
            <a:off x="3733800" y="1828800"/>
            <a:ext cx="1127760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err="1" smtClean="0">
                <a:solidFill>
                  <a:schemeClr val="tx1">
                    <a:tint val="75000"/>
                  </a:schemeClr>
                </a:solidFill>
              </a:rPr>
              <a:t>RefreshCache.Packager.Migrator</a:t>
            </a:r>
            <a:endParaRPr lang="en-US" sz="4900" dirty="0">
              <a:solidFill>
                <a:schemeClr val="tx1">
                  <a:tint val="75000"/>
                </a:schemeClr>
              </a:solidFill>
            </a:endParaRPr>
          </a:p>
        </p:txBody>
      </p:sp>
      <p:sp>
        <p:nvSpPr>
          <p:cNvPr id="16" name="TextBox 15"/>
          <p:cNvSpPr txBox="1"/>
          <p:nvPr/>
        </p:nvSpPr>
        <p:spPr>
          <a:xfrm>
            <a:off x="3810000" y="4267200"/>
            <a:ext cx="9906000" cy="4401205"/>
          </a:xfrm>
          <a:prstGeom prst="rect">
            <a:avLst/>
          </a:prstGeom>
          <a:noFill/>
        </p:spPr>
        <p:txBody>
          <a:bodyPr wrap="square" rtlCol="0">
            <a:spAutoFit/>
          </a:bodyPr>
          <a:lstStyle/>
          <a:p>
            <a:pPr marL="514350" indent="-514350">
              <a:buFont typeface="Arial"/>
              <a:buChar char="•"/>
            </a:pPr>
            <a:r>
              <a:rPr lang="en-US" dirty="0" smtClean="0"/>
              <a:t>Generic database interface (can be used from either inside or outside of Arena).</a:t>
            </a:r>
          </a:p>
          <a:p>
            <a:pPr marL="514350" indent="-514350">
              <a:buFont typeface="Arial"/>
              <a:buChar char="•"/>
            </a:pPr>
            <a:r>
              <a:rPr lang="en-US" dirty="0" smtClean="0"/>
              <a:t>Create &amp; modify tables, stored procedures, row records, etc.</a:t>
            </a:r>
          </a:p>
          <a:p>
            <a:pPr marL="514350" indent="-514350">
              <a:buFont typeface="Arial"/>
              <a:buChar char="•"/>
            </a:pPr>
            <a:r>
              <a:rPr lang="en-US" dirty="0" smtClean="0"/>
              <a:t>Version based upgrades &amp; </a:t>
            </a:r>
            <a:r>
              <a:rPr lang="en-US" dirty="0" smtClean="0"/>
              <a:t>downgrades</a:t>
            </a:r>
            <a:r>
              <a:rPr lang="en-US" dirty="0" smtClean="0"/>
              <a:t>:</a:t>
            </a:r>
            <a:r>
              <a:rPr lang="en-US" dirty="0" smtClean="0"/>
              <a:t> </a:t>
            </a:r>
            <a:r>
              <a:rPr lang="en-US" dirty="0" smtClean="0"/>
              <a:t>only run SQL commands that need to be run.</a:t>
            </a:r>
          </a:p>
          <a:p>
            <a:pPr marL="514350" indent="-514350">
              <a:buFont typeface="Arial"/>
              <a:buChar char="•"/>
            </a:pPr>
            <a:r>
              <a:rPr lang="en-US" dirty="0" smtClean="0"/>
              <a:t>Version based configuration &amp; un-</a:t>
            </a:r>
            <a:r>
              <a:rPr lang="en-US" dirty="0" smtClean="0"/>
              <a:t>configuration: </a:t>
            </a:r>
            <a:r>
              <a:rPr lang="en-US" dirty="0" smtClean="0"/>
              <a:t>run .NET code when a dependency is installed or removed.</a:t>
            </a:r>
          </a:p>
          <a:p>
            <a:pPr marL="514350" indent="-514350">
              <a:buFont typeface="Arial"/>
              <a:buChar char="•"/>
            </a:pPr>
            <a:r>
              <a:rPr lang="en-US" dirty="0" smtClean="0"/>
              <a:t>Migration code can be embedded into a distributed </a:t>
            </a:r>
            <a:r>
              <a:rPr lang="en-US" dirty="0" err="1" smtClean="0"/>
              <a:t>page.xml</a:t>
            </a:r>
            <a:r>
              <a:rPr lang="en-US" dirty="0" smtClean="0"/>
              <a:t> file.</a:t>
            </a:r>
          </a:p>
        </p:txBody>
      </p:sp>
      <p:sp>
        <p:nvSpPr>
          <p:cNvPr id="5" name="TextBox 4"/>
          <p:cNvSpPr txBox="1"/>
          <p:nvPr/>
        </p:nvSpPr>
        <p:spPr>
          <a:xfrm>
            <a:off x="6629400" y="2819400"/>
            <a:ext cx="5467312" cy="523220"/>
          </a:xfrm>
          <a:prstGeom prst="rect">
            <a:avLst/>
          </a:prstGeom>
          <a:noFill/>
        </p:spPr>
        <p:txBody>
          <a:bodyPr wrap="none" rtlCol="0">
            <a:spAutoFit/>
          </a:bodyPr>
          <a:lstStyle/>
          <a:p>
            <a:r>
              <a:rPr lang="en-US" dirty="0" smtClean="0">
                <a:solidFill>
                  <a:schemeClr val="tx1">
                    <a:alpha val="54000"/>
                  </a:schemeClr>
                </a:solidFill>
              </a:rPr>
              <a:t>(Namespace Subject To Change)</a:t>
            </a:r>
            <a:endParaRPr lang="en-US" dirty="0">
              <a:solidFill>
                <a:schemeClr val="tx1">
                  <a:alpha val="54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anim calcmode="lin" valueType="num">
                                      <p:cBhvr>
                                        <p:cTn id="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16">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anim calcmode="lin" valueType="num">
                                      <p:cBhvr>
                                        <p:cTn id="16"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16">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1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Effect transition="in" filter="fade">
                                      <p:cBhvr>
                                        <p:cTn id="23" dur="500"/>
                                        <p:tgtEl>
                                          <p:spTgt spid="16">
                                            <p:txEl>
                                              <p:pRg st="2" end="2"/>
                                            </p:txEl>
                                          </p:spTgt>
                                        </p:tgtEl>
                                      </p:cBhvr>
                                    </p:animEffect>
                                    <p:anim calcmode="lin" valueType="num">
                                      <p:cBhvr>
                                        <p:cTn id="24"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16">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1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Effect transition="in" filter="fade">
                                      <p:cBhvr>
                                        <p:cTn id="31" dur="500"/>
                                        <p:tgtEl>
                                          <p:spTgt spid="16">
                                            <p:txEl>
                                              <p:pRg st="3" end="3"/>
                                            </p:txEl>
                                          </p:spTgt>
                                        </p:tgtEl>
                                      </p:cBhvr>
                                    </p:animEffect>
                                    <p:anim calcmode="lin" valueType="num">
                                      <p:cBhvr>
                                        <p:cTn id="32"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16">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1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6">
                                            <p:txEl>
                                              <p:pRg st="4" end="4"/>
                                            </p:txEl>
                                          </p:spTgt>
                                        </p:tgtEl>
                                        <p:attrNameLst>
                                          <p:attrName>style.visibility</p:attrName>
                                        </p:attrNameLst>
                                      </p:cBhvr>
                                      <p:to>
                                        <p:strVal val="visible"/>
                                      </p:to>
                                    </p:set>
                                    <p:animEffect transition="in" filter="fade">
                                      <p:cBhvr>
                                        <p:cTn id="39" dur="500"/>
                                        <p:tgtEl>
                                          <p:spTgt spid="16">
                                            <p:txEl>
                                              <p:pRg st="4" end="4"/>
                                            </p:txEl>
                                          </p:spTgt>
                                        </p:tgtEl>
                                      </p:cBhvr>
                                    </p:animEffect>
                                    <p:anim calcmode="lin" valueType="num">
                                      <p:cBhvr>
                                        <p:cTn id="40"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16">
                                            <p:txEl>
                                              <p:pRg st="4" end="4"/>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1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
        <p:nvSpPr>
          <p:cNvPr id="12" name="Subtitle 2"/>
          <p:cNvSpPr txBox="1">
            <a:spLocks/>
          </p:cNvSpPr>
          <p:nvPr/>
        </p:nvSpPr>
        <p:spPr bwMode="auto">
          <a:xfrm>
            <a:off x="3733800" y="1828800"/>
            <a:ext cx="1127760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err="1" smtClean="0">
                <a:solidFill>
                  <a:schemeClr val="tx1">
                    <a:tint val="75000"/>
                  </a:schemeClr>
                </a:solidFill>
              </a:rPr>
              <a:t>RefreshCache.Packager.Manager</a:t>
            </a:r>
            <a:endParaRPr lang="en-US" sz="4900" dirty="0">
              <a:solidFill>
                <a:schemeClr val="tx1">
                  <a:tint val="75000"/>
                </a:schemeClr>
              </a:solidFill>
            </a:endParaRPr>
          </a:p>
        </p:txBody>
      </p:sp>
      <p:sp>
        <p:nvSpPr>
          <p:cNvPr id="16" name="TextBox 15"/>
          <p:cNvSpPr txBox="1"/>
          <p:nvPr/>
        </p:nvSpPr>
        <p:spPr>
          <a:xfrm>
            <a:off x="3810000" y="4267200"/>
            <a:ext cx="9906000" cy="3970318"/>
          </a:xfrm>
          <a:prstGeom prst="rect">
            <a:avLst/>
          </a:prstGeom>
          <a:noFill/>
        </p:spPr>
        <p:txBody>
          <a:bodyPr wrap="square" rtlCol="0">
            <a:spAutoFit/>
          </a:bodyPr>
          <a:lstStyle/>
          <a:p>
            <a:pPr marL="514350" indent="-514350">
              <a:buFont typeface="Arial"/>
              <a:buChar char="•"/>
            </a:pPr>
            <a:r>
              <a:rPr lang="en-US" dirty="0" smtClean="0"/>
              <a:t>Public interface to installing and removing packages from an Arena installation.</a:t>
            </a:r>
          </a:p>
          <a:p>
            <a:pPr marL="514350" indent="-514350">
              <a:buFont typeface="Arial"/>
              <a:buChar char="•"/>
            </a:pPr>
            <a:r>
              <a:rPr lang="en-US" dirty="0" smtClean="0"/>
              <a:t>Query the database to see what packages are installed.</a:t>
            </a:r>
          </a:p>
          <a:p>
            <a:pPr marL="514350" indent="-514350">
              <a:buFont typeface="Arial"/>
              <a:buChar char="•"/>
            </a:pPr>
            <a:r>
              <a:rPr lang="en-US" dirty="0" smtClean="0"/>
              <a:t>Safe installation and removal of packages.</a:t>
            </a:r>
          </a:p>
          <a:p>
            <a:pPr marL="1219718" lvl="1" indent="-514350">
              <a:buFont typeface="Arial"/>
              <a:buChar char="•"/>
            </a:pPr>
            <a:r>
              <a:rPr lang="en-US" dirty="0" smtClean="0"/>
              <a:t>Database changes are performed inside a reversible transaction.</a:t>
            </a:r>
          </a:p>
          <a:p>
            <a:pPr marL="1219718" lvl="1" indent="-514350">
              <a:buFont typeface="Arial"/>
              <a:buChar char="•"/>
            </a:pPr>
            <a:r>
              <a:rPr lang="en-US" dirty="0" smtClean="0"/>
              <a:t>File system changes are recorded and can also be reversed if something fails.</a:t>
            </a:r>
          </a:p>
          <a:p>
            <a:pPr marL="514350" indent="-514350">
              <a:buFont typeface="Arial"/>
              <a:buChar char="•"/>
            </a:pPr>
            <a:r>
              <a:rPr lang="en-US" dirty="0" smtClean="0"/>
              <a:t>Self-installation of the packaging system.</a:t>
            </a:r>
          </a:p>
        </p:txBody>
      </p:sp>
      <p:sp>
        <p:nvSpPr>
          <p:cNvPr id="5" name="TextBox 4"/>
          <p:cNvSpPr txBox="1"/>
          <p:nvPr/>
        </p:nvSpPr>
        <p:spPr>
          <a:xfrm>
            <a:off x="6629400" y="2819400"/>
            <a:ext cx="5467312" cy="523220"/>
          </a:xfrm>
          <a:prstGeom prst="rect">
            <a:avLst/>
          </a:prstGeom>
          <a:noFill/>
        </p:spPr>
        <p:txBody>
          <a:bodyPr wrap="none" rtlCol="0">
            <a:spAutoFit/>
          </a:bodyPr>
          <a:lstStyle/>
          <a:p>
            <a:r>
              <a:rPr lang="en-US" dirty="0" smtClean="0">
                <a:solidFill>
                  <a:schemeClr val="tx1">
                    <a:alpha val="54000"/>
                  </a:schemeClr>
                </a:solidFill>
              </a:rPr>
              <a:t>(Namespace Subject To Change)</a:t>
            </a:r>
            <a:endParaRPr lang="en-US" dirty="0">
              <a:solidFill>
                <a:schemeClr val="tx1">
                  <a:alpha val="54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anim calcmode="lin" valueType="num">
                                      <p:cBhvr>
                                        <p:cTn id="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16">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anim calcmode="lin" valueType="num">
                                      <p:cBhvr>
                                        <p:cTn id="16"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16">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1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Effect transition="in" filter="fade">
                                      <p:cBhvr>
                                        <p:cTn id="23" dur="500"/>
                                        <p:tgtEl>
                                          <p:spTgt spid="16">
                                            <p:txEl>
                                              <p:pRg st="2" end="2"/>
                                            </p:txEl>
                                          </p:spTgt>
                                        </p:tgtEl>
                                      </p:cBhvr>
                                    </p:animEffect>
                                    <p:anim calcmode="lin" valueType="num">
                                      <p:cBhvr>
                                        <p:cTn id="24"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16">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16">
                                            <p:txEl>
                                              <p:pRg st="2" end="2"/>
                                            </p:txEl>
                                          </p:spTgt>
                                        </p:tgtEl>
                                        <p:attrNameLst>
                                          <p:attrName>ppt_y</p:attrName>
                                        </p:attrNameLst>
                                      </p:cBhvr>
                                      <p:tavLst>
                                        <p:tav tm="0">
                                          <p:val>
                                            <p:strVal val="#ppt_y-.03"/>
                                          </p:val>
                                        </p:tav>
                                        <p:tav tm="100000">
                                          <p:val>
                                            <p:strVal val="#ppt_y"/>
                                          </p:val>
                                        </p:tav>
                                      </p:tavLst>
                                    </p:anim>
                                  </p:childTnLst>
                                </p:cTn>
                              </p:par>
                            </p:childTnLst>
                          </p:cTn>
                        </p:par>
                        <p:par>
                          <p:cTn id="27" fill="hold">
                            <p:stCondLst>
                              <p:cond delay="500"/>
                            </p:stCondLst>
                            <p:childTnLst>
                              <p:par>
                                <p:cTn id="28" presetID="37" presetClass="entr" presetSubtype="0" fill="hold" grpId="0" nodeType="afterEffect">
                                  <p:stCondLst>
                                    <p:cond delay="1000"/>
                                  </p:stCondLst>
                                  <p:childTnLst>
                                    <p:set>
                                      <p:cBhvr>
                                        <p:cTn id="29" dur="1" fill="hold">
                                          <p:stCondLst>
                                            <p:cond delay="0"/>
                                          </p:stCondLst>
                                        </p:cTn>
                                        <p:tgtEl>
                                          <p:spTgt spid="16">
                                            <p:txEl>
                                              <p:pRg st="3" end="3"/>
                                            </p:txEl>
                                          </p:spTgt>
                                        </p:tgtEl>
                                        <p:attrNameLst>
                                          <p:attrName>style.visibility</p:attrName>
                                        </p:attrNameLst>
                                      </p:cBhvr>
                                      <p:to>
                                        <p:strVal val="visible"/>
                                      </p:to>
                                    </p:set>
                                    <p:animEffect transition="in" filter="fade">
                                      <p:cBhvr>
                                        <p:cTn id="30" dur="500"/>
                                        <p:tgtEl>
                                          <p:spTgt spid="16">
                                            <p:txEl>
                                              <p:pRg st="3" end="3"/>
                                            </p:txEl>
                                          </p:spTgt>
                                        </p:tgtEl>
                                      </p:cBhvr>
                                    </p:animEffect>
                                    <p:anim calcmode="lin" valueType="num">
                                      <p:cBhvr>
                                        <p:cTn id="31"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2" dur="450" decel="100000" fill="hold"/>
                                        <p:tgtEl>
                                          <p:spTgt spid="16">
                                            <p:txEl>
                                              <p:pRg st="3" end="3"/>
                                            </p:txEl>
                                          </p:spTgt>
                                        </p:tgtEl>
                                        <p:attrNameLst>
                                          <p:attrName>ppt_y</p:attrName>
                                        </p:attrNameLst>
                                      </p:cBhvr>
                                      <p:tavLst>
                                        <p:tav tm="0">
                                          <p:val>
                                            <p:strVal val="#ppt_y+1"/>
                                          </p:val>
                                        </p:tav>
                                        <p:tav tm="100000">
                                          <p:val>
                                            <p:strVal val="#ppt_y-.03"/>
                                          </p:val>
                                        </p:tav>
                                      </p:tavLst>
                                    </p:anim>
                                    <p:anim calcmode="lin" valueType="num">
                                      <p:cBhvr>
                                        <p:cTn id="33" dur="50" accel="100000" fill="hold">
                                          <p:stCondLst>
                                            <p:cond delay="450"/>
                                          </p:stCondLst>
                                        </p:cTn>
                                        <p:tgtEl>
                                          <p:spTgt spid="16">
                                            <p:txEl>
                                              <p:pRg st="3" end="3"/>
                                            </p:txEl>
                                          </p:spTgt>
                                        </p:tgtEl>
                                        <p:attrNameLst>
                                          <p:attrName>ppt_y</p:attrName>
                                        </p:attrNameLst>
                                      </p:cBhvr>
                                      <p:tavLst>
                                        <p:tav tm="0">
                                          <p:val>
                                            <p:strVal val="#ppt_y-.03"/>
                                          </p:val>
                                        </p:tav>
                                        <p:tav tm="100000">
                                          <p:val>
                                            <p:strVal val="#ppt_y"/>
                                          </p:val>
                                        </p:tav>
                                      </p:tavLst>
                                    </p:anim>
                                  </p:childTnLst>
                                </p:cTn>
                              </p:par>
                            </p:childTnLst>
                          </p:cTn>
                        </p:par>
                        <p:par>
                          <p:cTn id="34" fill="hold">
                            <p:stCondLst>
                              <p:cond delay="2000"/>
                            </p:stCondLst>
                            <p:childTnLst>
                              <p:par>
                                <p:cTn id="35" presetID="37" presetClass="entr" presetSubtype="0" fill="hold" grpId="0" nodeType="afterEffect">
                                  <p:stCondLst>
                                    <p:cond delay="1000"/>
                                  </p:stCondLst>
                                  <p:childTnLst>
                                    <p:set>
                                      <p:cBhvr>
                                        <p:cTn id="36" dur="1" fill="hold">
                                          <p:stCondLst>
                                            <p:cond delay="0"/>
                                          </p:stCondLst>
                                        </p:cTn>
                                        <p:tgtEl>
                                          <p:spTgt spid="16">
                                            <p:txEl>
                                              <p:pRg st="4" end="4"/>
                                            </p:txEl>
                                          </p:spTgt>
                                        </p:tgtEl>
                                        <p:attrNameLst>
                                          <p:attrName>style.visibility</p:attrName>
                                        </p:attrNameLst>
                                      </p:cBhvr>
                                      <p:to>
                                        <p:strVal val="visible"/>
                                      </p:to>
                                    </p:set>
                                    <p:animEffect transition="in" filter="fade">
                                      <p:cBhvr>
                                        <p:cTn id="37" dur="500"/>
                                        <p:tgtEl>
                                          <p:spTgt spid="16">
                                            <p:txEl>
                                              <p:pRg st="4" end="4"/>
                                            </p:txEl>
                                          </p:spTgt>
                                        </p:tgtEl>
                                      </p:cBhvr>
                                    </p:animEffect>
                                    <p:anim calcmode="lin" valueType="num">
                                      <p:cBhvr>
                                        <p:cTn id="38"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9" dur="450" decel="100000" fill="hold"/>
                                        <p:tgtEl>
                                          <p:spTgt spid="16">
                                            <p:txEl>
                                              <p:pRg st="4" end="4"/>
                                            </p:txEl>
                                          </p:spTgt>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6">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grpId="0" nodeType="clickEffect">
                                  <p:stCondLst>
                                    <p:cond delay="0"/>
                                  </p:stCondLst>
                                  <p:childTnLst>
                                    <p:set>
                                      <p:cBhvr>
                                        <p:cTn id="44" dur="1" fill="hold">
                                          <p:stCondLst>
                                            <p:cond delay="0"/>
                                          </p:stCondLst>
                                        </p:cTn>
                                        <p:tgtEl>
                                          <p:spTgt spid="16">
                                            <p:txEl>
                                              <p:pRg st="5" end="5"/>
                                            </p:txEl>
                                          </p:spTgt>
                                        </p:tgtEl>
                                        <p:attrNameLst>
                                          <p:attrName>style.visibility</p:attrName>
                                        </p:attrNameLst>
                                      </p:cBhvr>
                                      <p:to>
                                        <p:strVal val="visible"/>
                                      </p:to>
                                    </p:set>
                                    <p:animEffect transition="in" filter="fade">
                                      <p:cBhvr>
                                        <p:cTn id="45" dur="500"/>
                                        <p:tgtEl>
                                          <p:spTgt spid="16">
                                            <p:txEl>
                                              <p:pRg st="5" end="5"/>
                                            </p:txEl>
                                          </p:spTgt>
                                        </p:tgtEl>
                                      </p:cBhvr>
                                    </p:animEffect>
                                    <p:anim calcmode="lin" valueType="num">
                                      <p:cBhvr>
                                        <p:cTn id="46"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47" dur="450" decel="100000" fill="hold"/>
                                        <p:tgtEl>
                                          <p:spTgt spid="16">
                                            <p:txEl>
                                              <p:pRg st="5" end="5"/>
                                            </p:txEl>
                                          </p:spTgt>
                                        </p:tgtEl>
                                        <p:attrNameLst>
                                          <p:attrName>ppt_y</p:attrName>
                                        </p:attrNameLst>
                                      </p:cBhvr>
                                      <p:tavLst>
                                        <p:tav tm="0">
                                          <p:val>
                                            <p:strVal val="#ppt_y+1"/>
                                          </p:val>
                                        </p:tav>
                                        <p:tav tm="100000">
                                          <p:val>
                                            <p:strVal val="#ppt_y-.03"/>
                                          </p:val>
                                        </p:tav>
                                      </p:tavLst>
                                    </p:anim>
                                    <p:anim calcmode="lin" valueType="num">
                                      <p:cBhvr>
                                        <p:cTn id="48" dur="50" accel="100000" fill="hold">
                                          <p:stCondLst>
                                            <p:cond delay="450"/>
                                          </p:stCondLst>
                                        </p:cTn>
                                        <p:tgtEl>
                                          <p:spTgt spid="16">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
        <p:nvSpPr>
          <p:cNvPr id="12" name="Subtitle 2"/>
          <p:cNvSpPr txBox="1">
            <a:spLocks/>
          </p:cNvSpPr>
          <p:nvPr/>
        </p:nvSpPr>
        <p:spPr bwMode="auto">
          <a:xfrm>
            <a:off x="3733800" y="1828800"/>
            <a:ext cx="1127760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smtClean="0">
                <a:solidFill>
                  <a:schemeClr val="tx1">
                    <a:tint val="75000"/>
                  </a:schemeClr>
                </a:solidFill>
              </a:rPr>
              <a:t>Packaging Framework Status</a:t>
            </a:r>
            <a:endParaRPr lang="en-US" sz="4900" dirty="0">
              <a:solidFill>
                <a:schemeClr val="tx1">
                  <a:tint val="75000"/>
                </a:schemeClr>
              </a:solidFill>
            </a:endParaRPr>
          </a:p>
        </p:txBody>
      </p:sp>
      <p:sp>
        <p:nvSpPr>
          <p:cNvPr id="16" name="TextBox 15"/>
          <p:cNvSpPr txBox="1"/>
          <p:nvPr/>
        </p:nvSpPr>
        <p:spPr>
          <a:xfrm>
            <a:off x="3810000" y="4267200"/>
            <a:ext cx="9906000" cy="2246769"/>
          </a:xfrm>
          <a:prstGeom prst="rect">
            <a:avLst/>
          </a:prstGeom>
          <a:noFill/>
        </p:spPr>
        <p:txBody>
          <a:bodyPr wrap="square" rtlCol="0">
            <a:spAutoFit/>
          </a:bodyPr>
          <a:lstStyle/>
          <a:p>
            <a:pPr marL="514350" indent="-514350">
              <a:buFont typeface="Arial"/>
              <a:buChar char="•"/>
            </a:pPr>
            <a:r>
              <a:rPr lang="en-US" dirty="0" smtClean="0"/>
              <a:t>Still has bugs to be worked out</a:t>
            </a:r>
            <a:r>
              <a:rPr lang="en-US" dirty="0" smtClean="0"/>
              <a:t>.</a:t>
            </a:r>
          </a:p>
          <a:p>
            <a:pPr marL="514350" indent="-514350">
              <a:buFont typeface="Arial"/>
              <a:buChar char="•"/>
            </a:pPr>
            <a:r>
              <a:rPr lang="en-US" dirty="0" smtClean="0"/>
              <a:t>Needs more unit tests to test all functionality.</a:t>
            </a:r>
            <a:endParaRPr lang="en-US" dirty="0" smtClean="0"/>
          </a:p>
          <a:p>
            <a:pPr marL="514350" indent="-514350">
              <a:buFont typeface="Arial"/>
              <a:buChar char="•"/>
            </a:pPr>
            <a:r>
              <a:rPr lang="en-US" dirty="0" smtClean="0"/>
              <a:t>Installs itself</a:t>
            </a:r>
            <a:r>
              <a:rPr lang="en-US" dirty="0" smtClean="0"/>
              <a:t> successfully.</a:t>
            </a:r>
          </a:p>
          <a:p>
            <a:pPr marL="514350" indent="-514350">
              <a:buFont typeface="Arial"/>
              <a:buChar char="•"/>
            </a:pPr>
            <a:r>
              <a:rPr lang="en-US" dirty="0" smtClean="0"/>
              <a:t>Can </a:t>
            </a:r>
            <a:r>
              <a:rPr lang="en-US" dirty="0" smtClean="0"/>
              <a:t>install, </a:t>
            </a:r>
            <a:r>
              <a:rPr lang="en-US" dirty="0" smtClean="0"/>
              <a:t>upgrade and remove other packages. </a:t>
            </a:r>
          </a:p>
          <a:p>
            <a:pPr marL="514350" indent="-514350">
              <a:buFont typeface="Arial"/>
              <a:buChar char="•"/>
            </a:pPr>
            <a:r>
              <a:rPr lang="en-US" dirty="0" smtClean="0"/>
              <a:t>Compatible with current Arena </a:t>
            </a:r>
            <a:r>
              <a:rPr lang="en-US" dirty="0" err="1" smtClean="0"/>
              <a:t>page.xml</a:t>
            </a:r>
            <a:r>
              <a:rPr lang="en-US" dirty="0" smtClean="0"/>
              <a:t> format.</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50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anim calcmode="lin" valueType="num">
                                      <p:cBhvr>
                                        <p:cTn id="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16">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50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500"/>
                                        <p:tgtEl>
                                          <p:spTgt spid="16">
                                            <p:txEl>
                                              <p:pRg st="1" end="1"/>
                                            </p:txEl>
                                          </p:spTgt>
                                        </p:tgtEl>
                                      </p:cBhvr>
                                    </p:animEffect>
                                    <p:anim calcmode="lin" valueType="num">
                                      <p:cBhvr>
                                        <p:cTn id="1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450" decel="100000" fill="hold"/>
                                        <p:tgtEl>
                                          <p:spTgt spid="16">
                                            <p:txEl>
                                              <p:pRg st="1" end="1"/>
                                            </p:txEl>
                                          </p:spTgt>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16">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50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500"/>
                                        <p:tgtEl>
                                          <p:spTgt spid="16">
                                            <p:txEl>
                                              <p:pRg st="2" end="2"/>
                                            </p:txEl>
                                          </p:spTgt>
                                        </p:tgtEl>
                                      </p:cBhvr>
                                    </p:animEffect>
                                    <p:anim calcmode="lin" valueType="num">
                                      <p:cBhvr>
                                        <p:cTn id="22"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450" decel="100000" fill="hold"/>
                                        <p:tgtEl>
                                          <p:spTgt spid="16">
                                            <p:txEl>
                                              <p:pRg st="2" end="2"/>
                                            </p:txEl>
                                          </p:spTgt>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16">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500"/>
                                  </p:stCondLst>
                                  <p:childTnLst>
                                    <p:set>
                                      <p:cBhvr>
                                        <p:cTn id="27" dur="1" fill="hold">
                                          <p:stCondLst>
                                            <p:cond delay="0"/>
                                          </p:stCondLst>
                                        </p:cTn>
                                        <p:tgtEl>
                                          <p:spTgt spid="16">
                                            <p:txEl>
                                              <p:pRg st="3" end="3"/>
                                            </p:txEl>
                                          </p:spTgt>
                                        </p:tgtEl>
                                        <p:attrNameLst>
                                          <p:attrName>style.visibility</p:attrName>
                                        </p:attrNameLst>
                                      </p:cBhvr>
                                      <p:to>
                                        <p:strVal val="visible"/>
                                      </p:to>
                                    </p:set>
                                    <p:animEffect transition="in" filter="fade">
                                      <p:cBhvr>
                                        <p:cTn id="28" dur="500"/>
                                        <p:tgtEl>
                                          <p:spTgt spid="16">
                                            <p:txEl>
                                              <p:pRg st="3" end="3"/>
                                            </p:txEl>
                                          </p:spTgt>
                                        </p:tgtEl>
                                      </p:cBhvr>
                                    </p:animEffect>
                                    <p:anim calcmode="lin" valueType="num">
                                      <p:cBhvr>
                                        <p:cTn id="2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0" dur="450" decel="100000" fill="hold"/>
                                        <p:tgtEl>
                                          <p:spTgt spid="16">
                                            <p:txEl>
                                              <p:pRg st="3" end="3"/>
                                            </p:txEl>
                                          </p:spTgt>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16">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37" presetClass="entr" presetSubtype="0" fill="hold" grpId="0" nodeType="afterEffect">
                                  <p:stCondLst>
                                    <p:cond delay="500"/>
                                  </p:stCondLst>
                                  <p:childTnLst>
                                    <p:set>
                                      <p:cBhvr>
                                        <p:cTn id="34" dur="1" fill="hold">
                                          <p:stCondLst>
                                            <p:cond delay="0"/>
                                          </p:stCondLst>
                                        </p:cTn>
                                        <p:tgtEl>
                                          <p:spTgt spid="16">
                                            <p:txEl>
                                              <p:pRg st="4" end="4"/>
                                            </p:txEl>
                                          </p:spTgt>
                                        </p:tgtEl>
                                        <p:attrNameLst>
                                          <p:attrName>style.visibility</p:attrName>
                                        </p:attrNameLst>
                                      </p:cBhvr>
                                      <p:to>
                                        <p:strVal val="visible"/>
                                      </p:to>
                                    </p:set>
                                    <p:animEffect transition="in" filter="fade">
                                      <p:cBhvr>
                                        <p:cTn id="35" dur="500"/>
                                        <p:tgtEl>
                                          <p:spTgt spid="16">
                                            <p:txEl>
                                              <p:pRg st="4" end="4"/>
                                            </p:txEl>
                                          </p:spTgt>
                                        </p:tgtEl>
                                      </p:cBhvr>
                                    </p:animEffect>
                                    <p:anim calcmode="lin" valueType="num">
                                      <p:cBhvr>
                                        <p:cTn id="36"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7" dur="450" decel="100000" fill="hold"/>
                                        <p:tgtEl>
                                          <p:spTgt spid="16">
                                            <p:txEl>
                                              <p:pRg st="4" end="4"/>
                                            </p:txEl>
                                          </p:spTgt>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1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
        <p:nvSpPr>
          <p:cNvPr id="12" name="Subtitle 2"/>
          <p:cNvSpPr txBox="1">
            <a:spLocks/>
          </p:cNvSpPr>
          <p:nvPr/>
        </p:nvSpPr>
        <p:spPr bwMode="auto">
          <a:xfrm>
            <a:off x="3733800" y="1828800"/>
            <a:ext cx="1127760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smtClean="0">
                <a:solidFill>
                  <a:schemeClr val="tx1">
                    <a:tint val="75000"/>
                  </a:schemeClr>
                </a:solidFill>
              </a:rPr>
              <a:t>Packaging Framework Future</a:t>
            </a:r>
            <a:endParaRPr lang="en-US" sz="4900" dirty="0">
              <a:solidFill>
                <a:schemeClr val="tx1">
                  <a:tint val="75000"/>
                </a:schemeClr>
              </a:solidFill>
            </a:endParaRPr>
          </a:p>
        </p:txBody>
      </p:sp>
      <p:sp>
        <p:nvSpPr>
          <p:cNvPr id="16" name="TextBox 15"/>
          <p:cNvSpPr txBox="1"/>
          <p:nvPr/>
        </p:nvSpPr>
        <p:spPr>
          <a:xfrm>
            <a:off x="3810000" y="4267200"/>
            <a:ext cx="9906000" cy="2246769"/>
          </a:xfrm>
          <a:prstGeom prst="rect">
            <a:avLst/>
          </a:prstGeom>
          <a:noFill/>
        </p:spPr>
        <p:txBody>
          <a:bodyPr wrap="square" rtlCol="0">
            <a:spAutoFit/>
          </a:bodyPr>
          <a:lstStyle/>
          <a:p>
            <a:pPr marL="514350" indent="-514350">
              <a:buFont typeface="Arial"/>
              <a:buChar char="•"/>
            </a:pPr>
            <a:r>
              <a:rPr lang="en-US" dirty="0" smtClean="0"/>
              <a:t>Central repository for hosting packages.</a:t>
            </a:r>
          </a:p>
          <a:p>
            <a:pPr marL="514350" indent="-514350">
              <a:buFont typeface="Arial"/>
              <a:buChar char="•"/>
            </a:pPr>
            <a:r>
              <a:rPr lang="en-US" dirty="0" smtClean="0"/>
              <a:t>Support for multiple repositories (stable, beta, etc.).</a:t>
            </a:r>
          </a:p>
          <a:p>
            <a:pPr marL="514350" indent="-514350">
              <a:buFont typeface="Arial"/>
              <a:buChar char="•"/>
            </a:pPr>
            <a:r>
              <a:rPr lang="en-US" dirty="0" smtClean="0"/>
              <a:t>Automatic dependency </a:t>
            </a:r>
            <a:r>
              <a:rPr lang="en-US" dirty="0" smtClean="0"/>
              <a:t>resolution.</a:t>
            </a:r>
            <a:endParaRPr lang="en-US" dirty="0" smtClean="0"/>
          </a:p>
          <a:p>
            <a:pPr marL="514350" indent="-514350">
              <a:buFont typeface="Arial"/>
              <a:buChar char="•"/>
            </a:pPr>
            <a:r>
              <a:rPr lang="en-US" dirty="0" smtClean="0"/>
              <a:t>GUI interface to browse and install packages.</a:t>
            </a:r>
          </a:p>
          <a:p>
            <a:pPr marL="514350" indent="-514350">
              <a:buFont typeface="Arial"/>
              <a:buChar char="•"/>
            </a:pPr>
            <a:r>
              <a:rPr lang="en-US" dirty="0" smtClean="0"/>
              <a:t>Integration with the Arena QA Checklist project.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50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anim calcmode="lin" valueType="num">
                                      <p:cBhvr>
                                        <p:cTn id="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16">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50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500"/>
                                        <p:tgtEl>
                                          <p:spTgt spid="16">
                                            <p:txEl>
                                              <p:pRg st="1" end="1"/>
                                            </p:txEl>
                                          </p:spTgt>
                                        </p:tgtEl>
                                      </p:cBhvr>
                                    </p:animEffect>
                                    <p:anim calcmode="lin" valueType="num">
                                      <p:cBhvr>
                                        <p:cTn id="1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450" decel="100000" fill="hold"/>
                                        <p:tgtEl>
                                          <p:spTgt spid="16">
                                            <p:txEl>
                                              <p:pRg st="1" end="1"/>
                                            </p:txEl>
                                          </p:spTgt>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16">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50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500"/>
                                        <p:tgtEl>
                                          <p:spTgt spid="16">
                                            <p:txEl>
                                              <p:pRg st="2" end="2"/>
                                            </p:txEl>
                                          </p:spTgt>
                                        </p:tgtEl>
                                      </p:cBhvr>
                                    </p:animEffect>
                                    <p:anim calcmode="lin" valueType="num">
                                      <p:cBhvr>
                                        <p:cTn id="22"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450" decel="100000" fill="hold"/>
                                        <p:tgtEl>
                                          <p:spTgt spid="16">
                                            <p:txEl>
                                              <p:pRg st="2" end="2"/>
                                            </p:txEl>
                                          </p:spTgt>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16">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500"/>
                                  </p:stCondLst>
                                  <p:childTnLst>
                                    <p:set>
                                      <p:cBhvr>
                                        <p:cTn id="27" dur="1" fill="hold">
                                          <p:stCondLst>
                                            <p:cond delay="0"/>
                                          </p:stCondLst>
                                        </p:cTn>
                                        <p:tgtEl>
                                          <p:spTgt spid="16">
                                            <p:txEl>
                                              <p:pRg st="3" end="3"/>
                                            </p:txEl>
                                          </p:spTgt>
                                        </p:tgtEl>
                                        <p:attrNameLst>
                                          <p:attrName>style.visibility</p:attrName>
                                        </p:attrNameLst>
                                      </p:cBhvr>
                                      <p:to>
                                        <p:strVal val="visible"/>
                                      </p:to>
                                    </p:set>
                                    <p:animEffect transition="in" filter="fade">
                                      <p:cBhvr>
                                        <p:cTn id="28" dur="500"/>
                                        <p:tgtEl>
                                          <p:spTgt spid="16">
                                            <p:txEl>
                                              <p:pRg st="3" end="3"/>
                                            </p:txEl>
                                          </p:spTgt>
                                        </p:tgtEl>
                                      </p:cBhvr>
                                    </p:animEffect>
                                    <p:anim calcmode="lin" valueType="num">
                                      <p:cBhvr>
                                        <p:cTn id="2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0" dur="450" decel="100000" fill="hold"/>
                                        <p:tgtEl>
                                          <p:spTgt spid="16">
                                            <p:txEl>
                                              <p:pRg st="3" end="3"/>
                                            </p:txEl>
                                          </p:spTgt>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16">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37" presetClass="entr" presetSubtype="0" fill="hold" grpId="0" nodeType="afterEffect">
                                  <p:stCondLst>
                                    <p:cond delay="500"/>
                                  </p:stCondLst>
                                  <p:childTnLst>
                                    <p:set>
                                      <p:cBhvr>
                                        <p:cTn id="34" dur="1" fill="hold">
                                          <p:stCondLst>
                                            <p:cond delay="0"/>
                                          </p:stCondLst>
                                        </p:cTn>
                                        <p:tgtEl>
                                          <p:spTgt spid="16">
                                            <p:txEl>
                                              <p:pRg st="4" end="4"/>
                                            </p:txEl>
                                          </p:spTgt>
                                        </p:tgtEl>
                                        <p:attrNameLst>
                                          <p:attrName>style.visibility</p:attrName>
                                        </p:attrNameLst>
                                      </p:cBhvr>
                                      <p:to>
                                        <p:strVal val="visible"/>
                                      </p:to>
                                    </p:set>
                                    <p:animEffect transition="in" filter="fade">
                                      <p:cBhvr>
                                        <p:cTn id="35" dur="500"/>
                                        <p:tgtEl>
                                          <p:spTgt spid="16">
                                            <p:txEl>
                                              <p:pRg st="4" end="4"/>
                                            </p:txEl>
                                          </p:spTgt>
                                        </p:tgtEl>
                                      </p:cBhvr>
                                    </p:animEffect>
                                    <p:anim calcmode="lin" valueType="num">
                                      <p:cBhvr>
                                        <p:cTn id="36"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7" dur="450" decel="100000" fill="hold"/>
                                        <p:tgtEl>
                                          <p:spTgt spid="16">
                                            <p:txEl>
                                              <p:pRg st="4" end="4"/>
                                            </p:txEl>
                                          </p:spTgt>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16">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
        <p:nvSpPr>
          <p:cNvPr id="12" name="Subtitle 2"/>
          <p:cNvSpPr txBox="1">
            <a:spLocks/>
          </p:cNvSpPr>
          <p:nvPr/>
        </p:nvSpPr>
        <p:spPr bwMode="auto">
          <a:xfrm>
            <a:off x="3733800" y="1828800"/>
            <a:ext cx="1127760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smtClean="0">
                <a:solidFill>
                  <a:schemeClr val="tx1">
                    <a:tint val="75000"/>
                  </a:schemeClr>
                </a:solidFill>
              </a:rPr>
              <a:t>More Resources</a:t>
            </a:r>
            <a:endParaRPr lang="en-US" sz="4900" dirty="0">
              <a:solidFill>
                <a:schemeClr val="tx1">
                  <a:tint val="75000"/>
                </a:schemeClr>
              </a:solidFill>
            </a:endParaRPr>
          </a:p>
        </p:txBody>
      </p:sp>
      <p:sp>
        <p:nvSpPr>
          <p:cNvPr id="16" name="TextBox 15"/>
          <p:cNvSpPr txBox="1"/>
          <p:nvPr/>
        </p:nvSpPr>
        <p:spPr>
          <a:xfrm>
            <a:off x="685800" y="4608493"/>
            <a:ext cx="14325600" cy="954107"/>
          </a:xfrm>
          <a:prstGeom prst="rect">
            <a:avLst/>
          </a:prstGeom>
          <a:noFill/>
        </p:spPr>
        <p:txBody>
          <a:bodyPr wrap="square" rtlCol="0">
            <a:spAutoFit/>
          </a:bodyPr>
          <a:lstStyle/>
          <a:p>
            <a:pPr marL="514350" indent="-514350">
              <a:buFont typeface="Arial"/>
              <a:buChar char="•"/>
            </a:pPr>
            <a:r>
              <a:rPr lang="en-US" dirty="0" smtClean="0"/>
              <a:t>Wiki - </a:t>
            </a:r>
            <a:r>
              <a:rPr lang="en-US" dirty="0" smtClean="0">
                <a:hlinkClick r:id="rId3"/>
              </a:rPr>
              <a:t>http://redmine.refreshcache.com/projects/refreshcache/wiki/Package_Manager</a:t>
            </a:r>
            <a:endParaRPr lang="en-US" dirty="0" smtClean="0"/>
          </a:p>
          <a:p>
            <a:pPr marL="514350" indent="-514350">
              <a:buFont typeface="Arial"/>
              <a:buChar char="•"/>
            </a:pPr>
            <a:r>
              <a:rPr lang="en-US" dirty="0" smtClean="0"/>
              <a:t>API Reference - </a:t>
            </a:r>
            <a:r>
              <a:rPr lang="en-US" dirty="0" smtClean="0">
                <a:hlinkClick r:id="rId4"/>
              </a:rPr>
              <a:t>http://redmine.refreshcache.com/projects/refreshcache/files</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242982"/>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72716"/>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As an end-user wanting to install the custom modules you have to find the latest version of the modules you want.</a:t>
            </a:r>
          </a:p>
          <a:p>
            <a:pPr marL="529026" indent="-529026">
              <a:spcBef>
                <a:spcPct val="20000"/>
              </a:spcBef>
              <a:buFont typeface="+mj-lt"/>
              <a:buAutoNum type="arabicPeriod"/>
              <a:defRPr/>
            </a:pPr>
            <a:r>
              <a:rPr lang="en-US" sz="2300" dirty="0"/>
              <a:t>Download them and extract the package bundle.</a:t>
            </a:r>
          </a:p>
          <a:p>
            <a:pPr marL="529026" indent="-529026">
              <a:spcBef>
                <a:spcPct val="20000"/>
              </a:spcBef>
              <a:buFont typeface="+mj-lt"/>
              <a:buAutoNum type="arabicPeriod"/>
              <a:defRPr/>
            </a:pPr>
            <a:r>
              <a:rPr lang="en-US" sz="2300" dirty="0"/>
              <a:t>Run the SQL installer </a:t>
            </a:r>
            <a:r>
              <a:rPr lang="en-US" sz="2300" dirty="0" err="1"/>
              <a:t>script(s</a:t>
            </a:r>
            <a:r>
              <a:rPr lang="en-US" sz="2300" dirty="0"/>
              <a:t>) on the Arena server, remembering to run them against the correct database.</a:t>
            </a:r>
          </a:p>
          <a:p>
            <a:pPr marL="529026" indent="-529026">
              <a:spcBef>
                <a:spcPct val="20000"/>
              </a:spcBef>
              <a:buFont typeface="+mj-lt"/>
              <a:buAutoNum type="arabicPeriod"/>
              <a:defRPr/>
            </a:pPr>
            <a:r>
              <a:rPr lang="en-US" sz="2300" dirty="0"/>
              <a:t>Then you have to upload the </a:t>
            </a:r>
            <a:r>
              <a:rPr lang="en-US" sz="2300" dirty="0" err="1"/>
              <a:t>page.xml</a:t>
            </a:r>
            <a:r>
              <a:rPr lang="en-US" sz="2300" dirty="0"/>
              <a:t> into Arena. At that point you should have a working installation.</a:t>
            </a:r>
          </a:p>
          <a:p>
            <a:pPr marL="529026" indent="-529026">
              <a:spcBef>
                <a:spcPct val="20000"/>
              </a:spcBef>
              <a:buFont typeface="+mj-lt"/>
              <a:buAutoNum type="arabicPeriod"/>
              <a:defRPr/>
            </a:pPr>
            <a:r>
              <a:rPr lang="en-US" sz="2300" dirty="0"/>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38200"/>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61582"/>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 developer must get their custom modules fully installed and functioning on an Arena installation.</a:t>
            </a:r>
          </a:p>
          <a:p>
            <a:pPr marL="529026" indent="-529026">
              <a:spcBef>
                <a:spcPct val="20000"/>
              </a:spcBef>
              <a:buFont typeface="+mj-lt"/>
              <a:buAutoNum type="arabicPeriod"/>
              <a:defRPr/>
            </a:pPr>
            <a:r>
              <a:rPr lang="en-US" sz="2300" dirty="0"/>
              <a:t>You have to prepare all the SQL scripts.</a:t>
            </a:r>
          </a:p>
          <a:p>
            <a:pPr marL="529026" indent="-529026">
              <a:spcBef>
                <a:spcPct val="20000"/>
              </a:spcBef>
              <a:buFont typeface="+mj-lt"/>
              <a:buAutoNum type="arabicPeriod"/>
              <a:defRPr/>
            </a:pPr>
            <a:r>
              <a:rPr lang="en-US" sz="2300" dirty="0"/>
              <a:t>Then you must export the custom modules as a new </a:t>
            </a:r>
            <a:r>
              <a:rPr lang="en-US" sz="2300" dirty="0" err="1"/>
              <a:t>page.xml</a:t>
            </a:r>
            <a:r>
              <a:rPr lang="en-US" sz="2300" dirty="0"/>
              <a:t>, requiring you to add all supplemental files needed one at a time without forgetting anything.</a:t>
            </a:r>
          </a:p>
          <a:p>
            <a:pPr marL="529026" indent="-529026">
              <a:spcBef>
                <a:spcPct val="20000"/>
              </a:spcBef>
              <a:buFont typeface="+mj-lt"/>
              <a:buAutoNum type="arabicPeriod"/>
              <a:defRPr/>
            </a:pPr>
            <a:r>
              <a:rPr lang="en-US" sz="2300" dirty="0"/>
              <a:t>After that you have to find a different Arena installation that you can test this </a:t>
            </a:r>
            <a:r>
              <a:rPr lang="en-US" sz="2300" dirty="0" err="1"/>
              <a:t>page.xml</a:t>
            </a:r>
            <a:r>
              <a:rPr lang="en-US" sz="2300" dirty="0"/>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dirty="0"/>
              <a:t>Finally you can upload your </a:t>
            </a:r>
            <a:r>
              <a:rPr lang="en-US" sz="2300" dirty="0" err="1"/>
              <a:t>page.xml</a:t>
            </a:r>
            <a:r>
              <a:rPr lang="en-US" sz="2300" dirty="0"/>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241723"/>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71457"/>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strike="sngStrike" dirty="0">
                <a:solidFill>
                  <a:schemeClr val="tx1">
                    <a:alpha val="25000"/>
                  </a:schemeClr>
                </a:solidFill>
              </a:rPr>
              <a:t>As an end-user wanting to install the custom modules you have to find the latest version of the modules you want.</a:t>
            </a:r>
          </a:p>
          <a:p>
            <a:pPr marL="529026" indent="-529026">
              <a:spcBef>
                <a:spcPct val="20000"/>
              </a:spcBef>
              <a:buFont typeface="+mj-lt"/>
              <a:buAutoNum type="arabicPeriod"/>
              <a:defRPr/>
            </a:pPr>
            <a:r>
              <a:rPr lang="en-US" sz="2300" strike="sngStrike" dirty="0">
                <a:solidFill>
                  <a:schemeClr val="tx1">
                    <a:alpha val="25000"/>
                  </a:schemeClr>
                </a:solidFill>
              </a:rPr>
              <a:t>Download them and extract the package bundle.</a:t>
            </a:r>
          </a:p>
          <a:p>
            <a:pPr marL="529026" indent="-529026">
              <a:spcBef>
                <a:spcPct val="20000"/>
              </a:spcBef>
              <a:buFont typeface="+mj-lt"/>
              <a:buAutoNum type="arabicPeriod"/>
              <a:defRPr/>
            </a:pPr>
            <a:r>
              <a:rPr lang="en-US" sz="2300" strike="sngStrike" dirty="0">
                <a:solidFill>
                  <a:schemeClr val="tx1">
                    <a:alpha val="25000"/>
                  </a:schemeClr>
                </a:solidFill>
              </a:rPr>
              <a:t>Run the SQL installer </a:t>
            </a:r>
            <a:r>
              <a:rPr lang="en-US" sz="2300" strike="sngStrike" dirty="0" err="1">
                <a:solidFill>
                  <a:schemeClr val="tx1">
                    <a:alpha val="25000"/>
                  </a:schemeClr>
                </a:solidFill>
              </a:rPr>
              <a:t>script(s</a:t>
            </a:r>
            <a:r>
              <a:rPr lang="en-US" sz="2300" strike="sngStrike" dirty="0">
                <a:solidFill>
                  <a:schemeClr val="tx1">
                    <a:alpha val="25000"/>
                  </a:schemeClr>
                </a:solidFill>
              </a:rPr>
              <a:t>) on the Arena server, remembering to run them against the correct database.</a:t>
            </a:r>
          </a:p>
          <a:p>
            <a:pPr marL="529026" indent="-529026">
              <a:spcBef>
                <a:spcPct val="20000"/>
              </a:spcBef>
              <a:buFont typeface="+mj-lt"/>
              <a:buAutoNum type="arabicPeriod"/>
              <a:defRPr/>
            </a:pPr>
            <a:r>
              <a:rPr lang="en-US" sz="2300" strike="sngStrike" dirty="0">
                <a:solidFill>
                  <a:schemeClr val="tx1">
                    <a:alpha val="25000"/>
                  </a:schemeClr>
                </a:solidFill>
              </a:rPr>
              <a:t>Then you have to upload the </a:t>
            </a:r>
            <a:r>
              <a:rPr lang="en-US" sz="2300" strike="sngStrike" dirty="0" err="1">
                <a:solidFill>
                  <a:schemeClr val="tx1">
                    <a:alpha val="25000"/>
                  </a:schemeClr>
                </a:solidFill>
              </a:rPr>
              <a:t>page.xml</a:t>
            </a:r>
            <a:r>
              <a:rPr lang="en-US" sz="2300" strike="sngStrike" dirty="0">
                <a:solidFill>
                  <a:schemeClr val="tx1">
                    <a:alpha val="25000"/>
                  </a:schemeClr>
                </a:solidFill>
              </a:rPr>
              <a:t> into Arena. At that point you should have a working installation.</a:t>
            </a:r>
          </a:p>
          <a:p>
            <a:pPr marL="529026" indent="-529026">
              <a:spcBef>
                <a:spcPct val="20000"/>
              </a:spcBef>
              <a:buFont typeface="+mj-lt"/>
              <a:buAutoNum type="arabicPeriod"/>
              <a:defRPr/>
            </a:pPr>
            <a:r>
              <a:rPr lang="en-US" sz="2300" dirty="0">
                <a:solidFill>
                  <a:schemeClr val="tx1">
                    <a:alpha val="25000"/>
                  </a:schemeClr>
                </a:solidFill>
              </a:rPr>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38200"/>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61582"/>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strike="sngStrike" dirty="0">
                <a:solidFill>
                  <a:schemeClr val="tx1">
                    <a:alpha val="25000"/>
                  </a:schemeClr>
                </a:solidFill>
              </a:rPr>
              <a:t>A developer must get their custom modules fully installed and functioning on an Arena installation.</a:t>
            </a:r>
          </a:p>
          <a:p>
            <a:pPr marL="529026" indent="-529026">
              <a:spcBef>
                <a:spcPct val="20000"/>
              </a:spcBef>
              <a:buFont typeface="+mj-lt"/>
              <a:buAutoNum type="arabicPeriod"/>
              <a:defRPr/>
            </a:pPr>
            <a:r>
              <a:rPr lang="en-US" sz="2300" strike="sngStrike" dirty="0">
                <a:solidFill>
                  <a:schemeClr val="tx1">
                    <a:alpha val="25000"/>
                  </a:schemeClr>
                </a:solidFill>
              </a:rPr>
              <a:t>You have to prepare all the SQL scripts.</a:t>
            </a:r>
          </a:p>
          <a:p>
            <a:pPr marL="529026" indent="-529026">
              <a:spcBef>
                <a:spcPct val="20000"/>
              </a:spcBef>
              <a:buFont typeface="+mj-lt"/>
              <a:buAutoNum type="arabicPeriod"/>
              <a:defRPr/>
            </a:pPr>
            <a:r>
              <a:rPr lang="en-US" sz="2300" strike="sngStrike" dirty="0">
                <a:solidFill>
                  <a:schemeClr val="tx1">
                    <a:alpha val="25000"/>
                  </a:schemeClr>
                </a:solidFill>
              </a:rPr>
              <a:t>Then you must export the custom modules as a new </a:t>
            </a:r>
            <a:r>
              <a:rPr lang="en-US" sz="2300" strike="sngStrike" dirty="0" err="1">
                <a:solidFill>
                  <a:schemeClr val="tx1">
                    <a:alpha val="25000"/>
                  </a:schemeClr>
                </a:solidFill>
              </a:rPr>
              <a:t>page.xml</a:t>
            </a:r>
            <a:r>
              <a:rPr lang="en-US" sz="2300" strike="sngStrike" dirty="0">
                <a:solidFill>
                  <a:schemeClr val="tx1">
                    <a:alpha val="25000"/>
                  </a:schemeClr>
                </a:solidFill>
              </a:rPr>
              <a:t>, requiring you to add all supplemental files needed one at a time without forgetting anything.</a:t>
            </a:r>
          </a:p>
          <a:p>
            <a:pPr marL="529026" indent="-529026">
              <a:spcBef>
                <a:spcPct val="20000"/>
              </a:spcBef>
              <a:buFont typeface="+mj-lt"/>
              <a:buAutoNum type="arabicPeriod"/>
              <a:defRPr/>
            </a:pPr>
            <a:r>
              <a:rPr lang="en-US" sz="2300" dirty="0"/>
              <a:t>After that you have to find a different Arena installation that you can test this </a:t>
            </a:r>
            <a:r>
              <a:rPr lang="en-US" sz="2300" dirty="0" err="1"/>
              <a:t>page.xml</a:t>
            </a:r>
            <a:r>
              <a:rPr lang="en-US" sz="2300" dirty="0"/>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strike="sngStrike" dirty="0">
                <a:solidFill>
                  <a:schemeClr val="tx1">
                    <a:alpha val="25000"/>
                  </a:schemeClr>
                </a:solidFill>
              </a:rPr>
              <a:t>Finally you can upload your </a:t>
            </a:r>
            <a:r>
              <a:rPr lang="en-US" sz="2300" strike="sngStrike" dirty="0" err="1">
                <a:solidFill>
                  <a:schemeClr val="tx1">
                    <a:alpha val="25000"/>
                  </a:schemeClr>
                </a:solidFill>
              </a:rPr>
              <a:t>page.xml</a:t>
            </a:r>
            <a:r>
              <a:rPr lang="en-US" sz="2300" strike="sngStrike" dirty="0">
                <a:solidFill>
                  <a:schemeClr val="tx1">
                    <a:alpha val="25000"/>
                  </a:schemeClr>
                </a:solidFill>
              </a:rPr>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ubtitle 2"/>
          <p:cNvSpPr txBox="1">
            <a:spLocks/>
          </p:cNvSpPr>
          <p:nvPr/>
        </p:nvSpPr>
        <p:spPr bwMode="auto">
          <a:xfrm>
            <a:off x="481330" y="1828800"/>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smtClean="0">
                <a:solidFill>
                  <a:schemeClr val="tx1">
                    <a:tint val="75000"/>
                  </a:schemeClr>
                </a:solidFill>
              </a:rPr>
              <a:t>What is a Sandbox?</a:t>
            </a:r>
            <a:endParaRPr lang="en-US" sz="4900" dirty="0">
              <a:solidFill>
                <a:schemeClr val="tx1">
                  <a:tint val="75000"/>
                </a:schemeClr>
              </a:solidFill>
            </a:endParaRPr>
          </a:p>
        </p:txBody>
      </p:sp>
      <p:sp>
        <p:nvSpPr>
          <p:cNvPr id="6" name="TextBox 5"/>
          <p:cNvSpPr txBox="1"/>
          <p:nvPr/>
        </p:nvSpPr>
        <p:spPr>
          <a:xfrm>
            <a:off x="1752600" y="4025205"/>
            <a:ext cx="11963400" cy="1384995"/>
          </a:xfrm>
          <a:prstGeom prst="rect">
            <a:avLst/>
          </a:prstGeom>
          <a:noFill/>
        </p:spPr>
        <p:txBody>
          <a:bodyPr wrap="square" rtlCol="0">
            <a:spAutoFit/>
          </a:bodyPr>
          <a:lstStyle/>
          <a:p>
            <a:r>
              <a:rPr lang="en-US" dirty="0" smtClean="0"/>
              <a:t>Wikipedia: A sandbox is a testing environment that isolates untested code changes and outright experimentation from the production environment or repository</a:t>
            </a:r>
            <a:endParaRPr lang="en-US" dirty="0"/>
          </a:p>
        </p:txBody>
      </p:sp>
      <p:sp>
        <p:nvSpPr>
          <p:cNvPr id="7" name="TextBox 6"/>
          <p:cNvSpPr txBox="1"/>
          <p:nvPr/>
        </p:nvSpPr>
        <p:spPr>
          <a:xfrm>
            <a:off x="1752600" y="5943600"/>
            <a:ext cx="11963400" cy="1384995"/>
          </a:xfrm>
          <a:prstGeom prst="rect">
            <a:avLst/>
          </a:prstGeom>
          <a:noFill/>
        </p:spPr>
        <p:txBody>
          <a:bodyPr wrap="square" rtlCol="0">
            <a:spAutoFit/>
          </a:bodyPr>
          <a:lstStyle/>
          <a:p>
            <a:r>
              <a:rPr lang="en-US" dirty="0" err="1" smtClean="0"/>
              <a:t>RefreshCache</a:t>
            </a:r>
            <a:r>
              <a:rPr lang="en-US" dirty="0" smtClean="0"/>
              <a:t>: A sandbox is a per-user, clean installation of Arena that is built based upon a specific version in under 30 seconds and used for testing purposes.</a:t>
            </a:r>
            <a:endParaRPr lang="en-US" dirty="0"/>
          </a:p>
        </p:txBody>
      </p:sp>
      <p:pic>
        <p:nvPicPr>
          <p:cNvPr id="8" name="Picture 7" descr="Sandbox.png"/>
          <p:cNvPicPr>
            <a:picLocks noChangeAspect="1"/>
          </p:cNvPicPr>
          <p:nvPr/>
        </p:nvPicPr>
        <p:blipFill>
          <a:blip r:embed="rId2"/>
          <a:stretch>
            <a:fillRect/>
          </a:stretch>
        </p:blipFill>
        <p:spPr>
          <a:xfrm>
            <a:off x="304800" y="355600"/>
            <a:ext cx="4064000" cy="4064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ubtitle 2"/>
          <p:cNvSpPr txBox="1">
            <a:spLocks/>
          </p:cNvSpPr>
          <p:nvPr/>
        </p:nvSpPr>
        <p:spPr bwMode="auto">
          <a:xfrm>
            <a:off x="481330" y="1828800"/>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smtClean="0">
                <a:solidFill>
                  <a:schemeClr val="tx1">
                    <a:tint val="75000"/>
                  </a:schemeClr>
                </a:solidFill>
              </a:rPr>
              <a:t>What is a Sandbox?</a:t>
            </a:r>
            <a:endParaRPr lang="en-US" sz="4900" dirty="0">
              <a:solidFill>
                <a:schemeClr val="tx1">
                  <a:tint val="75000"/>
                </a:schemeClr>
              </a:solidFill>
            </a:endParaRPr>
          </a:p>
        </p:txBody>
      </p:sp>
      <p:pic>
        <p:nvPicPr>
          <p:cNvPr id="8" name="Picture 7" descr="Sandbox.png"/>
          <p:cNvPicPr>
            <a:picLocks noChangeAspect="1"/>
          </p:cNvPicPr>
          <p:nvPr/>
        </p:nvPicPr>
        <p:blipFill>
          <a:blip r:embed="rId2"/>
          <a:stretch>
            <a:fillRect/>
          </a:stretch>
        </p:blipFill>
        <p:spPr>
          <a:xfrm>
            <a:off x="304800" y="355600"/>
            <a:ext cx="4064000" cy="4064000"/>
          </a:xfrm>
          <a:prstGeom prst="rect">
            <a:avLst/>
          </a:prstGeom>
        </p:spPr>
      </p:pic>
      <p:sp>
        <p:nvSpPr>
          <p:cNvPr id="7" name="TextBox 6"/>
          <p:cNvSpPr txBox="1"/>
          <p:nvPr/>
        </p:nvSpPr>
        <p:spPr>
          <a:xfrm>
            <a:off x="1752600" y="4025205"/>
            <a:ext cx="11963400" cy="4401205"/>
          </a:xfrm>
          <a:prstGeom prst="rect">
            <a:avLst/>
          </a:prstGeom>
          <a:noFill/>
        </p:spPr>
        <p:txBody>
          <a:bodyPr wrap="square" rtlCol="0">
            <a:spAutoFit/>
          </a:bodyPr>
          <a:lstStyle/>
          <a:p>
            <a:pPr marL="514350" indent="-514350">
              <a:buFont typeface="Arial"/>
              <a:buChar char="•"/>
            </a:pPr>
            <a:r>
              <a:rPr lang="en-US" dirty="0" smtClean="0"/>
              <a:t>Each sandbox is unique to the user who created it.</a:t>
            </a:r>
          </a:p>
          <a:p>
            <a:pPr marL="514350" indent="-514350">
              <a:buFont typeface="Arial"/>
              <a:buChar char="•"/>
            </a:pPr>
            <a:r>
              <a:rPr lang="en-US" dirty="0" smtClean="0"/>
              <a:t>Multiple versions of Arena are available for testing against.</a:t>
            </a:r>
          </a:p>
          <a:p>
            <a:pPr marL="1219718" lvl="1" indent="-514350">
              <a:buFont typeface="Arial"/>
              <a:buChar char="•"/>
            </a:pPr>
            <a:r>
              <a:rPr lang="en-US" dirty="0" smtClean="0"/>
              <a:t>2009.2.100</a:t>
            </a:r>
          </a:p>
          <a:p>
            <a:pPr marL="1219718" lvl="1" indent="-514350">
              <a:buFont typeface="Arial"/>
              <a:buChar char="•"/>
            </a:pPr>
            <a:r>
              <a:rPr lang="en-US" dirty="0" smtClean="0"/>
              <a:t>2010.1.100</a:t>
            </a:r>
          </a:p>
          <a:p>
            <a:pPr marL="1219718" lvl="1" indent="-514350">
              <a:buFont typeface="Arial"/>
              <a:buChar char="•"/>
            </a:pPr>
            <a:r>
              <a:rPr lang="en-US" dirty="0" smtClean="0"/>
              <a:t>2010.2.100 (coming soon)</a:t>
            </a:r>
          </a:p>
          <a:p>
            <a:pPr marL="514350" indent="-514350">
              <a:buFont typeface="Arial"/>
              <a:buChar char="•"/>
            </a:pPr>
            <a:r>
              <a:rPr lang="en-US" dirty="0" smtClean="0"/>
              <a:t>Each sandbox built is a clean installation of Arena.</a:t>
            </a:r>
          </a:p>
          <a:p>
            <a:pPr marL="514350" indent="-514350">
              <a:buFont typeface="Arial"/>
              <a:buChar char="•"/>
            </a:pPr>
            <a:r>
              <a:rPr lang="en-US" dirty="0" smtClean="0"/>
              <a:t>Each user gets only a single sandbox.</a:t>
            </a:r>
          </a:p>
          <a:p>
            <a:pPr marL="514350" indent="-514350">
              <a:buFont typeface="Arial"/>
              <a:buChar char="•"/>
            </a:pPr>
            <a:r>
              <a:rPr lang="en-US" dirty="0" smtClean="0"/>
              <a:t>Rebuild your sandbox as often as you like.</a:t>
            </a:r>
          </a:p>
          <a:p>
            <a:pPr marL="514350" indent="-514350">
              <a:buFont typeface="Arial"/>
              <a:buChar char="•"/>
            </a:pPr>
            <a:r>
              <a:rPr lang="en-US" dirty="0" smtClean="0"/>
              <a:t>Takes 30 seconds or less.</a:t>
            </a:r>
          </a:p>
          <a:p>
            <a:pPr marL="514350" indent="-514350">
              <a:buFont typeface="Arial"/>
              <a:buChar char="•"/>
            </a:pPr>
            <a:endParaRPr lang="en-US"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ubtitle 2"/>
          <p:cNvSpPr txBox="1">
            <a:spLocks/>
          </p:cNvSpPr>
          <p:nvPr/>
        </p:nvSpPr>
        <p:spPr bwMode="auto">
          <a:xfrm>
            <a:off x="481330" y="1828800"/>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smtClean="0">
                <a:solidFill>
                  <a:schemeClr val="tx1">
                    <a:tint val="75000"/>
                  </a:schemeClr>
                </a:solidFill>
              </a:rPr>
              <a:t>Why use a Sandbox?</a:t>
            </a:r>
            <a:endParaRPr lang="en-US" sz="4900" dirty="0">
              <a:solidFill>
                <a:schemeClr val="tx1">
                  <a:tint val="75000"/>
                </a:schemeClr>
              </a:solidFill>
            </a:endParaRPr>
          </a:p>
        </p:txBody>
      </p:sp>
      <p:sp>
        <p:nvSpPr>
          <p:cNvPr id="6" name="TextBox 5"/>
          <p:cNvSpPr txBox="1"/>
          <p:nvPr/>
        </p:nvSpPr>
        <p:spPr>
          <a:xfrm>
            <a:off x="1752600" y="4025205"/>
            <a:ext cx="11963400" cy="3108544"/>
          </a:xfrm>
          <a:prstGeom prst="rect">
            <a:avLst/>
          </a:prstGeom>
          <a:noFill/>
        </p:spPr>
        <p:txBody>
          <a:bodyPr wrap="square" rtlCol="0">
            <a:spAutoFit/>
          </a:bodyPr>
          <a:lstStyle/>
          <a:p>
            <a:pPr marL="514350" indent="-514350">
              <a:buFont typeface="Arial"/>
              <a:buChar char="•"/>
            </a:pPr>
            <a:r>
              <a:rPr lang="en-US" dirty="0" smtClean="0"/>
              <a:t>Ensuring that your SQL scripts, modules or full packages will work on any installation of Arena can take time.</a:t>
            </a:r>
          </a:p>
          <a:p>
            <a:pPr marL="514350" indent="-514350">
              <a:buFont typeface="Arial"/>
              <a:buChar char="•"/>
            </a:pPr>
            <a:r>
              <a:rPr lang="en-US" dirty="0" smtClean="0"/>
              <a:t>Keeping a vanilla version of Arena around is just one more thing to keep track of and keep up to date which you don’t want to do.</a:t>
            </a:r>
          </a:p>
          <a:p>
            <a:pPr marL="514350" indent="-514350">
              <a:buFont typeface="Arial"/>
              <a:buChar char="•"/>
            </a:pPr>
            <a:r>
              <a:rPr lang="en-US" dirty="0" smtClean="0"/>
              <a:t>Testing against multiple version of Arena takes even longer.</a:t>
            </a:r>
          </a:p>
          <a:p>
            <a:pPr marL="514350" indent="-514350">
              <a:buFont typeface="Arial"/>
              <a:buChar char="•"/>
            </a:pPr>
            <a:r>
              <a:rPr lang="en-US" dirty="0" smtClean="0"/>
              <a:t>Sandboxes make this all easier.</a:t>
            </a:r>
          </a:p>
          <a:p>
            <a:pPr marL="514350" indent="-514350">
              <a:buFont typeface="Arial"/>
              <a:buChar char="•"/>
            </a:pPr>
            <a:endParaRPr lang="en-US" dirty="0" smtClean="0"/>
          </a:p>
        </p:txBody>
      </p:sp>
      <p:pic>
        <p:nvPicPr>
          <p:cNvPr id="8" name="Picture 7" descr="Sandbox.png"/>
          <p:cNvPicPr>
            <a:picLocks noChangeAspect="1"/>
          </p:cNvPicPr>
          <p:nvPr/>
        </p:nvPicPr>
        <p:blipFill>
          <a:blip r:embed="rId2"/>
          <a:stretch>
            <a:fillRect/>
          </a:stretch>
        </p:blipFill>
        <p:spPr>
          <a:xfrm>
            <a:off x="304800" y="355600"/>
            <a:ext cx="4064000" cy="4064000"/>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pic>
        <p:nvPicPr>
          <p:cNvPr id="4" name="Picture 3" descr="Sandbox.png"/>
          <p:cNvPicPr>
            <a:picLocks noChangeAspect="1"/>
          </p:cNvPicPr>
          <p:nvPr/>
        </p:nvPicPr>
        <p:blipFill>
          <a:blip r:embed="rId2"/>
          <a:stretch>
            <a:fillRect/>
          </a:stretch>
        </p:blipFill>
        <p:spPr>
          <a:xfrm>
            <a:off x="304800" y="355600"/>
            <a:ext cx="4064000" cy="406400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a:spLocks noGrp="1"/>
          </p:cNvSpPr>
          <p:nvPr>
            <p:ph type="ctrTitle"/>
          </p:nvPr>
        </p:nvSpPr>
        <p:spPr>
          <a:xfrm>
            <a:off x="1165860" y="2840572"/>
            <a:ext cx="13213080" cy="1960033"/>
          </a:xfrm>
        </p:spPr>
        <p:txBody>
          <a:bodyPr/>
          <a:lstStyle/>
          <a:p>
            <a:r>
              <a:rPr lang="en-US" dirty="0" smtClean="0"/>
              <a:t>Packaging</a:t>
            </a:r>
            <a:endParaRPr lang="en-US" dirty="0"/>
          </a:p>
        </p:txBody>
      </p:sp>
      <p:sp>
        <p:nvSpPr>
          <p:cNvPr id="8" name="Subtitle 2"/>
          <p:cNvSpPr>
            <a:spLocks noGrp="1"/>
          </p:cNvSpPr>
          <p:nvPr>
            <p:ph type="subTitle" idx="1"/>
          </p:nvPr>
        </p:nvSpPr>
        <p:spPr>
          <a:xfrm>
            <a:off x="2331720" y="5181600"/>
            <a:ext cx="10881360" cy="2336800"/>
          </a:xfrm>
        </p:spPr>
        <p:txBody>
          <a:bodyPr>
            <a:normAutofit/>
          </a:bodyPr>
          <a:lstStyle/>
          <a:p>
            <a:r>
              <a:rPr lang="en-US" dirty="0" smtClean="0"/>
              <a:t>Making distribution and installation easier.</a:t>
            </a:r>
            <a:endParaRPr lang="en-US" dirty="0"/>
          </a:p>
        </p:txBody>
      </p:sp>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Multi-Package.png"/>
          <p:cNvPicPr>
            <a:picLocks noChangeAspect="1"/>
          </p:cNvPicPr>
          <p:nvPr/>
        </p:nvPicPr>
        <p:blipFill>
          <a:blip r:embed="rId2"/>
          <a:stretch>
            <a:fillRect/>
          </a:stretch>
        </p:blipFill>
        <p:spPr>
          <a:xfrm>
            <a:off x="304800" y="1143000"/>
            <a:ext cx="3721100" cy="3352800"/>
          </a:xfrm>
          <a:prstGeom prst="rect">
            <a:avLst/>
          </a:prstGeom>
        </p:spPr>
      </p:pic>
      <p:sp>
        <p:nvSpPr>
          <p:cNvPr id="12" name="Subtitle 2"/>
          <p:cNvSpPr txBox="1">
            <a:spLocks/>
          </p:cNvSpPr>
          <p:nvPr/>
        </p:nvSpPr>
        <p:spPr bwMode="auto">
          <a:xfrm>
            <a:off x="3733800" y="1828800"/>
            <a:ext cx="1127760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smtClean="0">
                <a:solidFill>
                  <a:schemeClr val="tx1">
                    <a:tint val="75000"/>
                  </a:schemeClr>
                </a:solidFill>
              </a:rPr>
              <a:t>What is the Packaging Framework?</a:t>
            </a:r>
            <a:endParaRPr lang="en-US" sz="4900" dirty="0">
              <a:solidFill>
                <a:schemeClr val="tx1">
                  <a:tint val="75000"/>
                </a:schemeClr>
              </a:solidFill>
            </a:endParaRPr>
          </a:p>
        </p:txBody>
      </p:sp>
      <p:sp>
        <p:nvSpPr>
          <p:cNvPr id="16" name="TextBox 15"/>
          <p:cNvSpPr txBox="1"/>
          <p:nvPr/>
        </p:nvSpPr>
        <p:spPr>
          <a:xfrm>
            <a:off x="3810000" y="4267200"/>
            <a:ext cx="9906000" cy="3970318"/>
          </a:xfrm>
          <a:prstGeom prst="rect">
            <a:avLst/>
          </a:prstGeom>
          <a:noFill/>
        </p:spPr>
        <p:txBody>
          <a:bodyPr wrap="square" rtlCol="0">
            <a:spAutoFit/>
          </a:bodyPr>
          <a:lstStyle/>
          <a:p>
            <a:pPr marL="514350" indent="-514350">
              <a:buFont typeface="Arial"/>
              <a:buChar char="•"/>
            </a:pPr>
            <a:r>
              <a:rPr lang="en-US" dirty="0" smtClean="0"/>
              <a:t>Installer System.</a:t>
            </a:r>
          </a:p>
          <a:p>
            <a:pPr marL="514350" indent="-514350">
              <a:buFont typeface="Arial"/>
              <a:buChar char="•"/>
            </a:pPr>
            <a:r>
              <a:rPr lang="en-US" dirty="0" smtClean="0"/>
              <a:t>Born out of Package Builder.</a:t>
            </a:r>
          </a:p>
          <a:p>
            <a:pPr marL="514350" indent="-514350">
              <a:buFont typeface="Arial"/>
              <a:buChar char="•"/>
            </a:pPr>
            <a:r>
              <a:rPr lang="en-US" dirty="0" smtClean="0"/>
              <a:t>Based on the concepts from the Voracity Installer and the RPM Package Manager (Linux).</a:t>
            </a:r>
          </a:p>
          <a:p>
            <a:pPr marL="514350" indent="-514350">
              <a:buFont typeface="Arial"/>
              <a:buChar char="•"/>
            </a:pPr>
            <a:r>
              <a:rPr lang="en-US" dirty="0" smtClean="0"/>
              <a:t>Designed to be tightly integrated into </a:t>
            </a:r>
            <a:r>
              <a:rPr lang="en-US" dirty="0" smtClean="0"/>
              <a:t>Arena.</a:t>
            </a:r>
          </a:p>
          <a:p>
            <a:pPr marL="1219718" lvl="1" indent="-514350">
              <a:buFont typeface="Arial"/>
              <a:buChar char="•"/>
            </a:pPr>
            <a:r>
              <a:rPr lang="en-US" dirty="0" smtClean="0"/>
              <a:t>(</a:t>
            </a:r>
            <a:r>
              <a:rPr lang="en-US" dirty="0" smtClean="0"/>
              <a:t>yet not dependant upon any specific version)</a:t>
            </a:r>
          </a:p>
          <a:p>
            <a:pPr marL="514350" indent="-514350">
              <a:buFont typeface="Arial"/>
              <a:buChar char="•"/>
            </a:pPr>
            <a:r>
              <a:rPr lang="en-US" dirty="0" smtClean="0"/>
              <a:t>Provide dependency tracking.</a:t>
            </a:r>
          </a:p>
          <a:p>
            <a:pPr marL="514350" indent="-514350">
              <a:buFont typeface="Arial"/>
              <a:buChar char="•"/>
            </a:pPr>
            <a:r>
              <a:rPr lang="en-US" dirty="0" smtClean="0"/>
              <a:t>One-click distribution.</a:t>
            </a:r>
          </a:p>
          <a:p>
            <a:pPr marL="514350" indent="-514350">
              <a:buFont typeface="Arial"/>
              <a:buChar char="•"/>
            </a:pPr>
            <a:r>
              <a:rPr lang="en-US" dirty="0" smtClean="0"/>
              <a:t>One-click installation.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anim calcmode="lin" valueType="num">
                                      <p:cBhvr>
                                        <p:cTn id="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16">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anim calcmode="lin" valueType="num">
                                      <p:cBhvr>
                                        <p:cTn id="16"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16">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1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Effect transition="in" filter="fade">
                                      <p:cBhvr>
                                        <p:cTn id="23" dur="500"/>
                                        <p:tgtEl>
                                          <p:spTgt spid="16">
                                            <p:txEl>
                                              <p:pRg st="2" end="2"/>
                                            </p:txEl>
                                          </p:spTgt>
                                        </p:tgtEl>
                                      </p:cBhvr>
                                    </p:animEffect>
                                    <p:anim calcmode="lin" valueType="num">
                                      <p:cBhvr>
                                        <p:cTn id="24"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16">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1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Effect transition="in" filter="fade">
                                      <p:cBhvr>
                                        <p:cTn id="31" dur="500"/>
                                        <p:tgtEl>
                                          <p:spTgt spid="16">
                                            <p:txEl>
                                              <p:pRg st="3" end="3"/>
                                            </p:txEl>
                                          </p:spTgt>
                                        </p:tgtEl>
                                      </p:cBhvr>
                                    </p:animEffect>
                                    <p:anim calcmode="lin" valueType="num">
                                      <p:cBhvr>
                                        <p:cTn id="32"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16">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1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6">
                                            <p:txEl>
                                              <p:pRg st="4" end="4"/>
                                            </p:txEl>
                                          </p:spTgt>
                                        </p:tgtEl>
                                        <p:attrNameLst>
                                          <p:attrName>style.visibility</p:attrName>
                                        </p:attrNameLst>
                                      </p:cBhvr>
                                      <p:to>
                                        <p:strVal val="visible"/>
                                      </p:to>
                                    </p:set>
                                    <p:animEffect transition="in" filter="fade">
                                      <p:cBhvr>
                                        <p:cTn id="39" dur="500"/>
                                        <p:tgtEl>
                                          <p:spTgt spid="16">
                                            <p:txEl>
                                              <p:pRg st="4" end="4"/>
                                            </p:txEl>
                                          </p:spTgt>
                                        </p:tgtEl>
                                      </p:cBhvr>
                                    </p:animEffect>
                                    <p:anim calcmode="lin" valueType="num">
                                      <p:cBhvr>
                                        <p:cTn id="40"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41" dur="450" decel="100000" fill="hold"/>
                                        <p:tgtEl>
                                          <p:spTgt spid="16">
                                            <p:txEl>
                                              <p:pRg st="4" end="4"/>
                                            </p:txEl>
                                          </p:spTgt>
                                        </p:tgtEl>
                                        <p:attrNameLst>
                                          <p:attrName>ppt_y</p:attrName>
                                        </p:attrNameLst>
                                      </p:cBhvr>
                                      <p:tavLst>
                                        <p:tav tm="0">
                                          <p:val>
                                            <p:strVal val="#ppt_y+1"/>
                                          </p:val>
                                        </p:tav>
                                        <p:tav tm="100000">
                                          <p:val>
                                            <p:strVal val="#ppt_y-.03"/>
                                          </p:val>
                                        </p:tav>
                                      </p:tavLst>
                                    </p:anim>
                                    <p:anim calcmode="lin" valueType="num">
                                      <p:cBhvr>
                                        <p:cTn id="42" dur="50" accel="100000" fill="hold">
                                          <p:stCondLst>
                                            <p:cond delay="450"/>
                                          </p:stCondLst>
                                        </p:cTn>
                                        <p:tgtEl>
                                          <p:spTgt spid="16">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16">
                                            <p:txEl>
                                              <p:pRg st="5" end="5"/>
                                            </p:txEl>
                                          </p:spTgt>
                                        </p:tgtEl>
                                        <p:attrNameLst>
                                          <p:attrName>style.visibility</p:attrName>
                                        </p:attrNameLst>
                                      </p:cBhvr>
                                      <p:to>
                                        <p:strVal val="visible"/>
                                      </p:to>
                                    </p:set>
                                    <p:animEffect transition="in" filter="fade">
                                      <p:cBhvr>
                                        <p:cTn id="47" dur="500"/>
                                        <p:tgtEl>
                                          <p:spTgt spid="16">
                                            <p:txEl>
                                              <p:pRg st="5" end="5"/>
                                            </p:txEl>
                                          </p:spTgt>
                                        </p:tgtEl>
                                      </p:cBhvr>
                                    </p:animEffect>
                                    <p:anim calcmode="lin" valueType="num">
                                      <p:cBhvr>
                                        <p:cTn id="48"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49" dur="450" decel="100000" fill="hold"/>
                                        <p:tgtEl>
                                          <p:spTgt spid="16">
                                            <p:txEl>
                                              <p:pRg st="5" end="5"/>
                                            </p:txEl>
                                          </p:spTgt>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16">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16">
                                            <p:txEl>
                                              <p:pRg st="6" end="6"/>
                                            </p:txEl>
                                          </p:spTgt>
                                        </p:tgtEl>
                                        <p:attrNameLst>
                                          <p:attrName>style.visibility</p:attrName>
                                        </p:attrNameLst>
                                      </p:cBhvr>
                                      <p:to>
                                        <p:strVal val="visible"/>
                                      </p:to>
                                    </p:set>
                                    <p:animEffect transition="in" filter="fade">
                                      <p:cBhvr>
                                        <p:cTn id="55" dur="500"/>
                                        <p:tgtEl>
                                          <p:spTgt spid="16">
                                            <p:txEl>
                                              <p:pRg st="6" end="6"/>
                                            </p:txEl>
                                          </p:spTgt>
                                        </p:tgtEl>
                                      </p:cBhvr>
                                    </p:animEffect>
                                    <p:anim calcmode="lin" valueType="num">
                                      <p:cBhvr>
                                        <p:cTn id="56"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57" dur="450" decel="100000" fill="hold"/>
                                        <p:tgtEl>
                                          <p:spTgt spid="16">
                                            <p:txEl>
                                              <p:pRg st="6" end="6"/>
                                            </p:txEl>
                                          </p:spTgt>
                                        </p:tgtEl>
                                        <p:attrNameLst>
                                          <p:attrName>ppt_y</p:attrName>
                                        </p:attrNameLst>
                                      </p:cBhvr>
                                      <p:tavLst>
                                        <p:tav tm="0">
                                          <p:val>
                                            <p:strVal val="#ppt_y+1"/>
                                          </p:val>
                                        </p:tav>
                                        <p:tav tm="100000">
                                          <p:val>
                                            <p:strVal val="#ppt_y-.03"/>
                                          </p:val>
                                        </p:tav>
                                      </p:tavLst>
                                    </p:anim>
                                    <p:anim calcmode="lin" valueType="num">
                                      <p:cBhvr>
                                        <p:cTn id="58" dur="50" accel="100000" fill="hold">
                                          <p:stCondLst>
                                            <p:cond delay="450"/>
                                          </p:stCondLst>
                                        </p:cTn>
                                        <p:tgtEl>
                                          <p:spTgt spid="16">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16">
                                            <p:txEl>
                                              <p:pRg st="7" end="7"/>
                                            </p:txEl>
                                          </p:spTgt>
                                        </p:tgtEl>
                                        <p:attrNameLst>
                                          <p:attrName>style.visibility</p:attrName>
                                        </p:attrNameLst>
                                      </p:cBhvr>
                                      <p:to>
                                        <p:strVal val="visible"/>
                                      </p:to>
                                    </p:set>
                                    <p:animEffect transition="in" filter="fade">
                                      <p:cBhvr>
                                        <p:cTn id="63" dur="500"/>
                                        <p:tgtEl>
                                          <p:spTgt spid="16">
                                            <p:txEl>
                                              <p:pRg st="7" end="7"/>
                                            </p:txEl>
                                          </p:spTgt>
                                        </p:tgtEl>
                                      </p:cBhvr>
                                    </p:animEffect>
                                    <p:anim calcmode="lin" valueType="num">
                                      <p:cBhvr>
                                        <p:cTn id="64"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65" dur="450" decel="100000" fill="hold"/>
                                        <p:tgtEl>
                                          <p:spTgt spid="16">
                                            <p:txEl>
                                              <p:pRg st="7" end="7"/>
                                            </p:txEl>
                                          </p:spTgt>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16">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theme/theme1.xml><?xml version="1.0" encoding="utf-8"?>
<a:theme xmlns:a="http://schemas.openxmlformats.org/drawingml/2006/main" name="presentation-template">
  <a:themeElements>
    <a:clrScheme name="Custom 5">
      <a:dk1>
        <a:srgbClr val="FFFFFF"/>
      </a:dk1>
      <a:lt1>
        <a:sysClr val="window" lastClr="FFFFFF"/>
      </a:lt1>
      <a:dk2>
        <a:srgbClr val="FFFFFF"/>
      </a:dk2>
      <a:lt2>
        <a:srgbClr val="F8F8F8"/>
      </a:lt2>
      <a:accent1>
        <a:srgbClr val="1587B1"/>
      </a:accent1>
      <a:accent2>
        <a:srgbClr val="00659F"/>
      </a:accent2>
      <a:accent3>
        <a:srgbClr val="969696"/>
      </a:accent3>
      <a:accent4>
        <a:srgbClr val="808080"/>
      </a:accent4>
      <a:accent5>
        <a:srgbClr val="5F5F5F"/>
      </a:accent5>
      <a:accent6>
        <a:srgbClr val="4D4D4D"/>
      </a:accent6>
      <a:hlink>
        <a:srgbClr val="5F5F5F"/>
      </a:hlink>
      <a:folHlink>
        <a:srgbClr val="919191"/>
      </a:folHlink>
    </a:clrScheme>
    <a:fontScheme name="RC">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presentation-template.potx</Template>
  <TotalTime>134</TotalTime>
  <Words>1117</Words>
  <Application>Microsoft Macintosh PowerPoint</Application>
  <PresentationFormat>Custom</PresentationFormat>
  <Paragraphs>98</Paragraphs>
  <Slides>15</Slides>
  <Notes>0</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presentation-template</vt:lpstr>
      <vt:lpstr>Sandbox</vt:lpstr>
      <vt:lpstr>Slide 2</vt:lpstr>
      <vt:lpstr>Slide 3</vt:lpstr>
      <vt:lpstr>Slide 4</vt:lpstr>
      <vt:lpstr>Slide 5</vt:lpstr>
      <vt:lpstr>Slide 6</vt:lpstr>
      <vt:lpstr>Demo</vt:lpstr>
      <vt:lpstr>Packaging</vt:lpstr>
      <vt:lpstr>Slide 9</vt:lpstr>
      <vt:lpstr>Slide 10</vt:lpstr>
      <vt:lpstr>Slide 11</vt:lpstr>
      <vt:lpstr>Slide 12</vt:lpstr>
      <vt:lpstr>Slide 13</vt:lpstr>
      <vt:lpstr>Slide 14</vt:lpstr>
      <vt:lpstr>Slide 15</vt:lpstr>
    </vt:vector>
  </TitlesOfParts>
  <Company>High Desert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Sandbox</dc:title>
  <dc:creator>Daniel Hazelbaker</dc:creator>
  <cp:lastModifiedBy>Daniel Hazelbaker</cp:lastModifiedBy>
  <cp:revision>9</cp:revision>
  <dcterms:created xsi:type="dcterms:W3CDTF">2010-10-10T22:22:39Z</dcterms:created>
  <dcterms:modified xsi:type="dcterms:W3CDTF">2010-10-10T22:54:47Z</dcterms:modified>
</cp:coreProperties>
</file>