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57" r:id="rId4"/>
    <p:sldId id="283" r:id="rId5"/>
    <p:sldId id="259" r:id="rId6"/>
    <p:sldId id="261" r:id="rId7"/>
    <p:sldId id="262"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8" r:id="rId21"/>
    <p:sldId id="277" r:id="rId22"/>
    <p:sldId id="279" r:id="rId23"/>
    <p:sldId id="281" r:id="rId24"/>
    <p:sldId id="280" r:id="rId25"/>
    <p:sldId id="282" r:id="rId26"/>
    <p:sldId id="284" r:id="rId27"/>
    <p:sldId id="295" r:id="rId28"/>
    <p:sldId id="289" r:id="rId29"/>
    <p:sldId id="293" r:id="rId30"/>
    <p:sldId id="285" r:id="rId31"/>
    <p:sldId id="287" r:id="rId32"/>
    <p:sldId id="286" r:id="rId33"/>
    <p:sldId id="288" r:id="rId34"/>
    <p:sldId id="292" r:id="rId35"/>
    <p:sldId id="291" r:id="rId36"/>
    <p:sldId id="294" r:id="rId37"/>
  </p:sldIdLst>
  <p:sldSz cx="15544800" cy="9144000"/>
  <p:notesSz cx="6858000" cy="9144000"/>
  <p:defaultTextStyle>
    <a:defPPr>
      <a:defRPr lang="en-US"/>
    </a:defPPr>
    <a:lvl1pPr marL="0" algn="l" defTabSz="1410736" rtl="0" eaLnBrk="1" latinLnBrk="0" hangingPunct="1">
      <a:defRPr sz="2800" kern="1200">
        <a:solidFill>
          <a:schemeClr val="tx1"/>
        </a:solidFill>
        <a:latin typeface="+mn-lt"/>
        <a:ea typeface="+mn-ea"/>
        <a:cs typeface="+mn-cs"/>
      </a:defRPr>
    </a:lvl1pPr>
    <a:lvl2pPr marL="705368" algn="l" defTabSz="1410736" rtl="0" eaLnBrk="1" latinLnBrk="0" hangingPunct="1">
      <a:defRPr sz="2800" kern="1200">
        <a:solidFill>
          <a:schemeClr val="tx1"/>
        </a:solidFill>
        <a:latin typeface="+mn-lt"/>
        <a:ea typeface="+mn-ea"/>
        <a:cs typeface="+mn-cs"/>
      </a:defRPr>
    </a:lvl2pPr>
    <a:lvl3pPr marL="1410736" algn="l" defTabSz="1410736" rtl="0" eaLnBrk="1" latinLnBrk="0" hangingPunct="1">
      <a:defRPr sz="2800" kern="1200">
        <a:solidFill>
          <a:schemeClr val="tx1"/>
        </a:solidFill>
        <a:latin typeface="+mn-lt"/>
        <a:ea typeface="+mn-ea"/>
        <a:cs typeface="+mn-cs"/>
      </a:defRPr>
    </a:lvl3pPr>
    <a:lvl4pPr marL="2116104" algn="l" defTabSz="1410736" rtl="0" eaLnBrk="1" latinLnBrk="0" hangingPunct="1">
      <a:defRPr sz="2800" kern="1200">
        <a:solidFill>
          <a:schemeClr val="tx1"/>
        </a:solidFill>
        <a:latin typeface="+mn-lt"/>
        <a:ea typeface="+mn-ea"/>
        <a:cs typeface="+mn-cs"/>
      </a:defRPr>
    </a:lvl4pPr>
    <a:lvl5pPr marL="2821473" algn="l" defTabSz="1410736" rtl="0" eaLnBrk="1" latinLnBrk="0" hangingPunct="1">
      <a:defRPr sz="2800" kern="1200">
        <a:solidFill>
          <a:schemeClr val="tx1"/>
        </a:solidFill>
        <a:latin typeface="+mn-lt"/>
        <a:ea typeface="+mn-ea"/>
        <a:cs typeface="+mn-cs"/>
      </a:defRPr>
    </a:lvl5pPr>
    <a:lvl6pPr marL="3526841" algn="l" defTabSz="1410736" rtl="0" eaLnBrk="1" latinLnBrk="0" hangingPunct="1">
      <a:defRPr sz="2800" kern="1200">
        <a:solidFill>
          <a:schemeClr val="tx1"/>
        </a:solidFill>
        <a:latin typeface="+mn-lt"/>
        <a:ea typeface="+mn-ea"/>
        <a:cs typeface="+mn-cs"/>
      </a:defRPr>
    </a:lvl6pPr>
    <a:lvl7pPr marL="4232209" algn="l" defTabSz="1410736" rtl="0" eaLnBrk="1" latinLnBrk="0" hangingPunct="1">
      <a:defRPr sz="2800" kern="1200">
        <a:solidFill>
          <a:schemeClr val="tx1"/>
        </a:solidFill>
        <a:latin typeface="+mn-lt"/>
        <a:ea typeface="+mn-ea"/>
        <a:cs typeface="+mn-cs"/>
      </a:defRPr>
    </a:lvl7pPr>
    <a:lvl8pPr marL="4937577" algn="l" defTabSz="1410736" rtl="0" eaLnBrk="1" latinLnBrk="0" hangingPunct="1">
      <a:defRPr sz="2800" kern="1200">
        <a:solidFill>
          <a:schemeClr val="tx1"/>
        </a:solidFill>
        <a:latin typeface="+mn-lt"/>
        <a:ea typeface="+mn-ea"/>
        <a:cs typeface="+mn-cs"/>
      </a:defRPr>
    </a:lvl8pPr>
    <a:lvl9pPr marL="5642945" algn="l" defTabSz="1410736"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43" autoAdjust="0"/>
  </p:normalViewPr>
  <p:slideViewPr>
    <p:cSldViewPr>
      <p:cViewPr varScale="1">
        <p:scale>
          <a:sx n="72" d="100"/>
          <a:sy n="72" d="100"/>
        </p:scale>
        <p:origin x="-990" y="-102"/>
      </p:cViewPr>
      <p:guideLst>
        <p:guide orient="horz" pos="2880"/>
        <p:guide pos="48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468CB-C26E-414D-9189-B9A62FE5FCA6}" type="datetimeFigureOut">
              <a:rPr lang="en-US" smtClean="0"/>
              <a:pPr/>
              <a:t>10/7/2011</a:t>
            </a:fld>
            <a:endParaRPr lang="en-US"/>
          </a:p>
        </p:txBody>
      </p:sp>
      <p:sp>
        <p:nvSpPr>
          <p:cNvPr id="4" name="Slide Image Placeholder 3"/>
          <p:cNvSpPr>
            <a:spLocks noGrp="1" noRot="1" noChangeAspect="1"/>
          </p:cNvSpPr>
          <p:nvPr>
            <p:ph type="sldImg" idx="2"/>
          </p:nvPr>
        </p:nvSpPr>
        <p:spPr>
          <a:xfrm>
            <a:off x="514350" y="685800"/>
            <a:ext cx="5829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A4A6F-04C1-42F4-AED1-5A2207738D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it</a:t>
            </a:r>
            <a:r>
              <a:rPr lang="en-US" baseline="0" dirty="0" smtClean="0"/>
              <a:t> installs SQL Server Express leave the default “Mixed Mode Authentication” and select a good SA password (don’t forget it).</a:t>
            </a:r>
            <a:endParaRPr lang="en-US" dirty="0"/>
          </a:p>
        </p:txBody>
      </p:sp>
      <p:sp>
        <p:nvSpPr>
          <p:cNvPr id="4" name="Slide Number Placeholder 3"/>
          <p:cNvSpPr>
            <a:spLocks noGrp="1"/>
          </p:cNvSpPr>
          <p:nvPr>
            <p:ph type="sldNum" sz="quarter" idx="10"/>
          </p:nvPr>
        </p:nvSpPr>
        <p:spPr/>
        <p:txBody>
          <a:bodyPr/>
          <a:lstStyle/>
          <a:p>
            <a:fld id="{F94A4A6F-04C1-42F4-AED1-5A2207738D21}"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it</a:t>
            </a:r>
            <a:r>
              <a:rPr lang="en-US" baseline="0" dirty="0" smtClean="0"/>
              <a:t> installs SQL Server Express leave the default “Mixed Mode Authentication” and select a good SA password (don’t forget it).</a:t>
            </a:r>
            <a:endParaRPr lang="en-US" dirty="0"/>
          </a:p>
        </p:txBody>
      </p:sp>
      <p:sp>
        <p:nvSpPr>
          <p:cNvPr id="4" name="Slide Number Placeholder 3"/>
          <p:cNvSpPr>
            <a:spLocks noGrp="1"/>
          </p:cNvSpPr>
          <p:nvPr>
            <p:ph type="sldNum" sz="quarter" idx="10"/>
          </p:nvPr>
        </p:nvSpPr>
        <p:spPr/>
        <p:txBody>
          <a:bodyPr/>
          <a:lstStyle/>
          <a:p>
            <a:fld id="{F94A4A6F-04C1-42F4-AED1-5A2207738D21}"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problem </a:t>
            </a:r>
            <a:r>
              <a:rPr lang="en-US" dirty="0" err="1" smtClean="0"/>
              <a:t>afterall</a:t>
            </a:r>
            <a:r>
              <a:rPr lang="en-US" dirty="0" smtClean="0"/>
              <a:t>…</a:t>
            </a:r>
            <a:endParaRPr lang="en-US" dirty="0"/>
          </a:p>
        </p:txBody>
      </p:sp>
      <p:sp>
        <p:nvSpPr>
          <p:cNvPr id="4" name="Slide Number Placeholder 3"/>
          <p:cNvSpPr>
            <a:spLocks noGrp="1"/>
          </p:cNvSpPr>
          <p:nvPr>
            <p:ph type="sldNum" sz="quarter" idx="10"/>
          </p:nvPr>
        </p:nvSpPr>
        <p:spPr/>
        <p:txBody>
          <a:bodyPr/>
          <a:lstStyle/>
          <a:p>
            <a:fld id="{F94A4A6F-04C1-42F4-AED1-5A2207738D21}"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 “</a:t>
            </a:r>
            <a:r>
              <a:rPr lang="en-US" dirty="0" err="1" smtClean="0"/>
              <a:t>ReportViewer</a:t>
            </a:r>
            <a:r>
              <a:rPr lang="en-US" dirty="0" smtClean="0"/>
              <a:t>” installed… or the correct version</a:t>
            </a:r>
            <a:r>
              <a:rPr lang="en-US" baseline="0" dirty="0" smtClean="0"/>
              <a:t> of the </a:t>
            </a:r>
            <a:r>
              <a:rPr lang="en-US" dirty="0" smtClean="0"/>
              <a:t>assembly?</a:t>
            </a:r>
            <a:endParaRPr lang="en-US" dirty="0"/>
          </a:p>
        </p:txBody>
      </p:sp>
      <p:sp>
        <p:nvSpPr>
          <p:cNvPr id="4" name="Slide Number Placeholder 3"/>
          <p:cNvSpPr>
            <a:spLocks noGrp="1"/>
          </p:cNvSpPr>
          <p:nvPr>
            <p:ph type="sldNum" sz="quarter" idx="10"/>
          </p:nvPr>
        </p:nvSpPr>
        <p:spPr/>
        <p:txBody>
          <a:bodyPr/>
          <a:lstStyle/>
          <a:p>
            <a:fld id="{F94A4A6F-04C1-42F4-AED1-5A2207738D21}"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2840572"/>
            <a:ext cx="13213080" cy="1960033"/>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2331720" y="5181600"/>
            <a:ext cx="10881360" cy="2336800"/>
          </a:xfrm>
        </p:spPr>
        <p:txBody>
          <a:bodyPr/>
          <a:lstStyle>
            <a:lvl1pPr marL="0" indent="0" algn="ctr">
              <a:buNone/>
              <a:defRPr>
                <a:solidFill>
                  <a:schemeClr val="tx1">
                    <a:tint val="75000"/>
                  </a:schemeClr>
                </a:solidFill>
              </a:defRPr>
            </a:lvl1pPr>
            <a:lvl2pPr marL="705368" indent="0" algn="ctr">
              <a:buNone/>
              <a:defRPr>
                <a:solidFill>
                  <a:schemeClr val="tx1">
                    <a:tint val="75000"/>
                  </a:schemeClr>
                </a:solidFill>
              </a:defRPr>
            </a:lvl2pPr>
            <a:lvl3pPr marL="1410736" indent="0" algn="ctr">
              <a:buNone/>
              <a:defRPr>
                <a:solidFill>
                  <a:schemeClr val="tx1">
                    <a:tint val="75000"/>
                  </a:schemeClr>
                </a:solidFill>
              </a:defRPr>
            </a:lvl3pPr>
            <a:lvl4pPr marL="2116104" indent="0" algn="ctr">
              <a:buNone/>
              <a:defRPr>
                <a:solidFill>
                  <a:schemeClr val="tx1">
                    <a:tint val="75000"/>
                  </a:schemeClr>
                </a:solidFill>
              </a:defRPr>
            </a:lvl4pPr>
            <a:lvl5pPr marL="2821473" indent="0" algn="ctr">
              <a:buNone/>
              <a:defRPr>
                <a:solidFill>
                  <a:schemeClr val="tx1">
                    <a:tint val="75000"/>
                  </a:schemeClr>
                </a:solidFill>
              </a:defRPr>
            </a:lvl5pPr>
            <a:lvl6pPr marL="3526841" indent="0" algn="ctr">
              <a:buNone/>
              <a:defRPr>
                <a:solidFill>
                  <a:schemeClr val="tx1">
                    <a:tint val="75000"/>
                  </a:schemeClr>
                </a:solidFill>
              </a:defRPr>
            </a:lvl6pPr>
            <a:lvl7pPr marL="4232209" indent="0" algn="ctr">
              <a:buNone/>
              <a:defRPr>
                <a:solidFill>
                  <a:schemeClr val="tx1">
                    <a:tint val="75000"/>
                  </a:schemeClr>
                </a:solidFill>
              </a:defRPr>
            </a:lvl7pPr>
            <a:lvl8pPr marL="4937577" indent="0" algn="ctr">
              <a:buNone/>
              <a:defRPr>
                <a:solidFill>
                  <a:schemeClr val="tx1">
                    <a:tint val="75000"/>
                  </a:schemeClr>
                </a:solidFill>
              </a:defRPr>
            </a:lvl8pPr>
            <a:lvl9pPr marL="5642945"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E5D003-9D98-4EC5-8C49-449A98B92177}" type="datetimeFigureOut">
              <a:rPr lang="en-US" smtClean="0"/>
              <a:pPr/>
              <a:t>10/7/2011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dirty="0"/>
          </a:p>
        </p:txBody>
      </p:sp>
      <p:sp>
        <p:nvSpPr>
          <p:cNvPr id="10" name="Text Placeholder 9"/>
          <p:cNvSpPr>
            <a:spLocks noGrp="1"/>
          </p:cNvSpPr>
          <p:nvPr>
            <p:ph type="body" sz="quarter" idx="13" hasCustomPrompt="1"/>
          </p:nvPr>
        </p:nvSpPr>
        <p:spPr>
          <a:xfrm>
            <a:off x="10409583" y="6211956"/>
            <a:ext cx="4876800" cy="1941444"/>
          </a:xfrm>
        </p:spPr>
        <p:txBody>
          <a:bodyPr/>
          <a:lstStyle>
            <a:lvl1pPr algn="r">
              <a:buNone/>
              <a:defRPr sz="1800" baseline="0"/>
            </a:lvl1pPr>
          </a:lstStyle>
          <a:p>
            <a:pPr lvl="0"/>
            <a:r>
              <a:rPr lang="en-US" dirty="0" smtClean="0"/>
              <a:t>&lt;NAME&gt;</a:t>
            </a:r>
            <a:br>
              <a:rPr lang="en-US" dirty="0" smtClean="0"/>
            </a:br>
            <a:r>
              <a:rPr lang="en-US" dirty="0" smtClean="0"/>
              <a:t>&lt;TITLE&gt;</a:t>
            </a:r>
            <a:br>
              <a:rPr lang="en-US" dirty="0" smtClean="0"/>
            </a:br>
            <a:r>
              <a:rPr lang="en-US" dirty="0" smtClean="0"/>
              <a:t>&lt;ORGANIZATION&gt;</a:t>
            </a:r>
            <a:br>
              <a:rPr lang="en-US" dirty="0" smtClean="0"/>
            </a:br>
            <a:r>
              <a:rPr lang="en-US" dirty="0" smtClean="0"/>
              <a:t/>
            </a:r>
            <a:br>
              <a:rPr lang="en-US" dirty="0" smtClean="0"/>
            </a:br>
            <a:r>
              <a:rPr lang="en-US" dirty="0" smtClean="0"/>
              <a:t>Email: &lt;EMAIL&gt;</a:t>
            </a:r>
            <a:br>
              <a:rPr lang="en-US" dirty="0" smtClean="0"/>
            </a:br>
            <a:r>
              <a:rPr lang="en-US" dirty="0" smtClean="0"/>
              <a:t>Twitter: &lt;@USER&gt;</a:t>
            </a:r>
            <a:endParaRPr lang="en-US" dirty="0"/>
          </a:p>
        </p:txBody>
      </p:sp>
      <p:sp>
        <p:nvSpPr>
          <p:cNvPr id="11" name="TextBox 10"/>
          <p:cNvSpPr txBox="1"/>
          <p:nvPr userDrawn="1"/>
        </p:nvSpPr>
        <p:spPr>
          <a:xfrm>
            <a:off x="12877800" y="8153400"/>
            <a:ext cx="2362200" cy="369332"/>
          </a:xfrm>
          <a:prstGeom prst="rect">
            <a:avLst/>
          </a:prstGeom>
          <a:noFill/>
        </p:spPr>
        <p:txBody>
          <a:bodyPr wrap="square" rtlCol="0">
            <a:spAutoFit/>
          </a:bodyPr>
          <a:lstStyle/>
          <a:p>
            <a:pPr algn="r"/>
            <a:r>
              <a:rPr lang="en-US" sz="1800" dirty="0" smtClean="0">
                <a:solidFill>
                  <a:schemeClr val="accent1">
                    <a:lumMod val="60000"/>
                    <a:lumOff val="40000"/>
                  </a:schemeClr>
                </a:solidFill>
              </a:rPr>
              <a:t>#RefreshCache</a:t>
            </a:r>
            <a:endParaRPr lang="en-US" sz="1800"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1066800"/>
            <a:ext cx="3497580" cy="71014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066800"/>
            <a:ext cx="10233660" cy="71014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5875870"/>
            <a:ext cx="13213080" cy="1816101"/>
          </a:xfrm>
        </p:spPr>
        <p:txBody>
          <a:bodyPr anchor="t"/>
          <a:lstStyle>
            <a:lvl1pPr algn="l">
              <a:defRPr sz="62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3875618"/>
            <a:ext cx="13213080" cy="2000249"/>
          </a:xfrm>
        </p:spPr>
        <p:txBody>
          <a:bodyPr anchor="b"/>
          <a:lstStyle>
            <a:lvl1pPr marL="0" indent="0">
              <a:buNone/>
              <a:defRPr sz="3100">
                <a:solidFill>
                  <a:schemeClr val="tx1">
                    <a:tint val="75000"/>
                  </a:schemeClr>
                </a:solidFill>
              </a:defRPr>
            </a:lvl1pPr>
            <a:lvl2pPr marL="705368" indent="0">
              <a:buNone/>
              <a:defRPr sz="2800">
                <a:solidFill>
                  <a:schemeClr val="tx1">
                    <a:tint val="75000"/>
                  </a:schemeClr>
                </a:solidFill>
              </a:defRPr>
            </a:lvl2pPr>
            <a:lvl3pPr marL="1410736" indent="0">
              <a:buNone/>
              <a:defRPr sz="2500">
                <a:solidFill>
                  <a:schemeClr val="tx1">
                    <a:tint val="75000"/>
                  </a:schemeClr>
                </a:solidFill>
              </a:defRPr>
            </a:lvl3pPr>
            <a:lvl4pPr marL="2116104" indent="0">
              <a:buNone/>
              <a:defRPr sz="2200">
                <a:solidFill>
                  <a:schemeClr val="tx1">
                    <a:tint val="75000"/>
                  </a:schemeClr>
                </a:solidFill>
              </a:defRPr>
            </a:lvl4pPr>
            <a:lvl5pPr marL="2821473" indent="0">
              <a:buNone/>
              <a:defRPr sz="2200">
                <a:solidFill>
                  <a:schemeClr val="tx1">
                    <a:tint val="75000"/>
                  </a:schemeClr>
                </a:solidFill>
              </a:defRPr>
            </a:lvl5pPr>
            <a:lvl6pPr marL="3526841" indent="0">
              <a:buNone/>
              <a:defRPr sz="2200">
                <a:solidFill>
                  <a:schemeClr val="tx1">
                    <a:tint val="75000"/>
                  </a:schemeClr>
                </a:solidFill>
              </a:defRPr>
            </a:lvl6pPr>
            <a:lvl7pPr marL="4232209" indent="0">
              <a:buNone/>
              <a:defRPr sz="2200">
                <a:solidFill>
                  <a:schemeClr val="tx1">
                    <a:tint val="75000"/>
                  </a:schemeClr>
                </a:solidFill>
              </a:defRPr>
            </a:lvl7pPr>
            <a:lvl8pPr marL="4937577" indent="0">
              <a:buNone/>
              <a:defRPr sz="2200">
                <a:solidFill>
                  <a:schemeClr val="tx1">
                    <a:tint val="75000"/>
                  </a:schemeClr>
                </a:solidFill>
              </a:defRPr>
            </a:lvl8pPr>
            <a:lvl9pPr marL="5642945"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5D003-9D98-4EC5-8C49-449A98B92177}" type="datetimeFigureOut">
              <a:rPr lang="en-US" smtClean="0"/>
              <a:pPr/>
              <a:t>10/7/2011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7240" y="2667000"/>
            <a:ext cx="6865620" cy="5501218"/>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901940" y="2667000"/>
            <a:ext cx="6865620" cy="5501218"/>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E5D003-9D98-4EC5-8C49-449A98B92177}" type="datetimeFigureOut">
              <a:rPr lang="en-US" smtClean="0"/>
              <a:pPr/>
              <a:t>10/7/2011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62000" y="2590800"/>
            <a:ext cx="6868320" cy="1219200"/>
          </a:xfrm>
        </p:spPr>
        <p:txBody>
          <a:bodyPr anchor="b"/>
          <a:lstStyle>
            <a:lvl1pPr marL="0" indent="0">
              <a:buNone/>
              <a:defRPr sz="3700" b="1"/>
            </a:lvl1pPr>
            <a:lvl2pPr marL="705368" indent="0">
              <a:buNone/>
              <a:defRPr sz="3100" b="1"/>
            </a:lvl2pPr>
            <a:lvl3pPr marL="1410736" indent="0">
              <a:buNone/>
              <a:defRPr sz="2800" b="1"/>
            </a:lvl3pPr>
            <a:lvl4pPr marL="2116104" indent="0">
              <a:buNone/>
              <a:defRPr sz="2500" b="1"/>
            </a:lvl4pPr>
            <a:lvl5pPr marL="2821473" indent="0">
              <a:buNone/>
              <a:defRPr sz="2500" b="1"/>
            </a:lvl5pPr>
            <a:lvl6pPr marL="3526841" indent="0">
              <a:buNone/>
              <a:defRPr sz="2500" b="1"/>
            </a:lvl6pPr>
            <a:lvl7pPr marL="4232209" indent="0">
              <a:buNone/>
              <a:defRPr sz="2500" b="1"/>
            </a:lvl7pPr>
            <a:lvl8pPr marL="4937577" indent="0">
              <a:buNone/>
              <a:defRPr sz="2500" b="1"/>
            </a:lvl8pPr>
            <a:lvl9pPr marL="5642945"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777240" y="3886200"/>
            <a:ext cx="6868320" cy="428201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924800" y="2590800"/>
            <a:ext cx="6871018" cy="1219200"/>
          </a:xfrm>
        </p:spPr>
        <p:txBody>
          <a:bodyPr anchor="b"/>
          <a:lstStyle>
            <a:lvl1pPr marL="0" indent="0">
              <a:buNone/>
              <a:defRPr sz="3700" b="1"/>
            </a:lvl1pPr>
            <a:lvl2pPr marL="705368" indent="0">
              <a:buNone/>
              <a:defRPr sz="3100" b="1"/>
            </a:lvl2pPr>
            <a:lvl3pPr marL="1410736" indent="0">
              <a:buNone/>
              <a:defRPr sz="2800" b="1"/>
            </a:lvl3pPr>
            <a:lvl4pPr marL="2116104" indent="0">
              <a:buNone/>
              <a:defRPr sz="2500" b="1"/>
            </a:lvl4pPr>
            <a:lvl5pPr marL="2821473" indent="0">
              <a:buNone/>
              <a:defRPr sz="2500" b="1"/>
            </a:lvl5pPr>
            <a:lvl6pPr marL="3526841" indent="0">
              <a:buNone/>
              <a:defRPr sz="2500" b="1"/>
            </a:lvl6pPr>
            <a:lvl7pPr marL="4232209" indent="0">
              <a:buNone/>
              <a:defRPr sz="2500" b="1"/>
            </a:lvl7pPr>
            <a:lvl8pPr marL="4937577" indent="0">
              <a:buNone/>
              <a:defRPr sz="2500" b="1"/>
            </a:lvl8pPr>
            <a:lvl9pPr marL="5642945"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7896548" y="3886199"/>
            <a:ext cx="6871018" cy="4282017"/>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5D003-9D98-4EC5-8C49-449A98B92177}" type="datetimeFigureOut">
              <a:rPr lang="en-US" smtClean="0"/>
              <a:pPr/>
              <a:t>10/7/2011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5D003-9D98-4EC5-8C49-449A98B92177}" type="datetimeFigureOut">
              <a:rPr lang="en-US" smtClean="0"/>
              <a:pPr/>
              <a:t>10/7/2011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5D003-9D98-4EC5-8C49-449A98B92177}" type="datetimeFigureOut">
              <a:rPr lang="en-US" smtClean="0"/>
              <a:pPr/>
              <a:t>10/7/2011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5114132" cy="1549401"/>
          </a:xfrm>
        </p:spPr>
        <p:txBody>
          <a:bodyPr anchor="b"/>
          <a:lstStyle>
            <a:lvl1pPr algn="l">
              <a:defRPr sz="3100" b="1"/>
            </a:lvl1pPr>
          </a:lstStyle>
          <a:p>
            <a:r>
              <a:rPr lang="en-US" smtClean="0"/>
              <a:t>Click to edit Master title style</a:t>
            </a:r>
            <a:endParaRPr lang="en-US" dirty="0"/>
          </a:p>
        </p:txBody>
      </p:sp>
      <p:sp>
        <p:nvSpPr>
          <p:cNvPr id="3" name="Content Placeholder 2"/>
          <p:cNvSpPr>
            <a:spLocks noGrp="1"/>
          </p:cNvSpPr>
          <p:nvPr>
            <p:ph idx="1"/>
          </p:nvPr>
        </p:nvSpPr>
        <p:spPr>
          <a:xfrm>
            <a:off x="6077585" y="1066800"/>
            <a:ext cx="8689975" cy="7101421"/>
          </a:xfrm>
        </p:spPr>
        <p:txBody>
          <a:bodyPr/>
          <a:lstStyle>
            <a:lvl1pPr>
              <a:defRPr sz="4900"/>
            </a:lvl1pPr>
            <a:lvl2pPr>
              <a:defRPr sz="4300"/>
            </a:lvl2pPr>
            <a:lvl3pPr>
              <a:defRPr sz="37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6" y="2667000"/>
            <a:ext cx="5114132" cy="5501221"/>
          </a:xfrm>
        </p:spPr>
        <p:txBody>
          <a:bodyPr/>
          <a:lstStyle>
            <a:lvl1pPr marL="0" indent="0">
              <a:buNone/>
              <a:defRPr sz="2200"/>
            </a:lvl1pPr>
            <a:lvl2pPr marL="705368" indent="0">
              <a:buNone/>
              <a:defRPr sz="1900"/>
            </a:lvl2pPr>
            <a:lvl3pPr marL="1410736" indent="0">
              <a:buNone/>
              <a:defRPr sz="1500"/>
            </a:lvl3pPr>
            <a:lvl4pPr marL="2116104" indent="0">
              <a:buNone/>
              <a:defRPr sz="1400"/>
            </a:lvl4pPr>
            <a:lvl5pPr marL="2821473" indent="0">
              <a:buNone/>
              <a:defRPr sz="1400"/>
            </a:lvl5pPr>
            <a:lvl6pPr marL="3526841" indent="0">
              <a:buNone/>
              <a:defRPr sz="1400"/>
            </a:lvl6pPr>
            <a:lvl7pPr marL="4232209" indent="0">
              <a:buNone/>
              <a:defRPr sz="1400"/>
            </a:lvl7pPr>
            <a:lvl8pPr marL="4937577" indent="0">
              <a:buNone/>
              <a:defRPr sz="1400"/>
            </a:lvl8pPr>
            <a:lvl9pPr marL="5642945"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5D003-9D98-4EC5-8C49-449A98B92177}" type="datetimeFigureOut">
              <a:rPr lang="en-US" smtClean="0"/>
              <a:pPr/>
              <a:t>10/7/2011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6400801"/>
            <a:ext cx="9326880" cy="755652"/>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3046890" y="1066799"/>
            <a:ext cx="9326880" cy="5236633"/>
          </a:xfrm>
        </p:spPr>
        <p:txBody>
          <a:bodyPr/>
          <a:lstStyle>
            <a:lvl1pPr marL="0" indent="0">
              <a:buNone/>
              <a:defRPr sz="4900"/>
            </a:lvl1pPr>
            <a:lvl2pPr marL="705368" indent="0">
              <a:buNone/>
              <a:defRPr sz="4300"/>
            </a:lvl2pPr>
            <a:lvl3pPr marL="1410736" indent="0">
              <a:buNone/>
              <a:defRPr sz="3700"/>
            </a:lvl3pPr>
            <a:lvl4pPr marL="2116104" indent="0">
              <a:buNone/>
              <a:defRPr sz="3100"/>
            </a:lvl4pPr>
            <a:lvl5pPr marL="2821473" indent="0">
              <a:buNone/>
              <a:defRPr sz="3100"/>
            </a:lvl5pPr>
            <a:lvl6pPr marL="3526841" indent="0">
              <a:buNone/>
              <a:defRPr sz="3100"/>
            </a:lvl6pPr>
            <a:lvl7pPr marL="4232209" indent="0">
              <a:buNone/>
              <a:defRPr sz="3100"/>
            </a:lvl7pPr>
            <a:lvl8pPr marL="4937577" indent="0">
              <a:buNone/>
              <a:defRPr sz="3100"/>
            </a:lvl8pPr>
            <a:lvl9pPr marL="5642945" indent="0">
              <a:buNone/>
              <a:defRPr sz="3100"/>
            </a:lvl9pPr>
          </a:lstStyle>
          <a:p>
            <a:r>
              <a:rPr lang="en-US" smtClean="0"/>
              <a:t>Click icon to add picture</a:t>
            </a:r>
            <a:endParaRPr lang="en-US"/>
          </a:p>
        </p:txBody>
      </p:sp>
      <p:sp>
        <p:nvSpPr>
          <p:cNvPr id="4" name="Text Placeholder 3"/>
          <p:cNvSpPr>
            <a:spLocks noGrp="1"/>
          </p:cNvSpPr>
          <p:nvPr>
            <p:ph type="body" sz="half" idx="2"/>
          </p:nvPr>
        </p:nvSpPr>
        <p:spPr>
          <a:xfrm>
            <a:off x="3046890" y="7156453"/>
            <a:ext cx="9326880" cy="1073148"/>
          </a:xfrm>
        </p:spPr>
        <p:txBody>
          <a:bodyPr/>
          <a:lstStyle>
            <a:lvl1pPr marL="0" indent="0">
              <a:buNone/>
              <a:defRPr sz="2200"/>
            </a:lvl1pPr>
            <a:lvl2pPr marL="705368" indent="0">
              <a:buNone/>
              <a:defRPr sz="1900"/>
            </a:lvl2pPr>
            <a:lvl3pPr marL="1410736" indent="0">
              <a:buNone/>
              <a:defRPr sz="1500"/>
            </a:lvl3pPr>
            <a:lvl4pPr marL="2116104" indent="0">
              <a:buNone/>
              <a:defRPr sz="1400"/>
            </a:lvl4pPr>
            <a:lvl5pPr marL="2821473" indent="0">
              <a:buNone/>
              <a:defRPr sz="1400"/>
            </a:lvl5pPr>
            <a:lvl6pPr marL="3526841" indent="0">
              <a:buNone/>
              <a:defRPr sz="1400"/>
            </a:lvl6pPr>
            <a:lvl7pPr marL="4232209" indent="0">
              <a:buNone/>
              <a:defRPr sz="1400"/>
            </a:lvl7pPr>
            <a:lvl8pPr marL="4937577" indent="0">
              <a:buNone/>
              <a:defRPr sz="1400"/>
            </a:lvl8pPr>
            <a:lvl9pPr marL="5642945"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5D003-9D98-4EC5-8C49-449A98B92177}" type="datetimeFigureOut">
              <a:rPr lang="en-US" smtClean="0"/>
              <a:pPr/>
              <a:t>10/7/2011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7240" y="1066800"/>
            <a:ext cx="13990320" cy="1524000"/>
          </a:xfrm>
          <a:prstGeom prst="rect">
            <a:avLst/>
          </a:prstGeom>
        </p:spPr>
        <p:txBody>
          <a:bodyPr vert="horz" lIns="141074" tIns="70537" rIns="141074" bIns="70537"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77240" y="2667000"/>
            <a:ext cx="13990320" cy="5501218"/>
          </a:xfrm>
          <a:prstGeom prst="rect">
            <a:avLst/>
          </a:prstGeom>
        </p:spPr>
        <p:txBody>
          <a:bodyPr vert="horz" lIns="141074" tIns="70537" rIns="141074" bIns="7053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77240" y="8475137"/>
            <a:ext cx="3627120" cy="486833"/>
          </a:xfrm>
          <a:prstGeom prst="rect">
            <a:avLst/>
          </a:prstGeom>
        </p:spPr>
        <p:txBody>
          <a:bodyPr vert="horz" lIns="141074" tIns="70537" rIns="141074" bIns="70537" rtlCol="0" anchor="ctr"/>
          <a:lstStyle>
            <a:lvl1pPr algn="l">
              <a:defRPr sz="1900">
                <a:solidFill>
                  <a:schemeClr val="tx1">
                    <a:tint val="75000"/>
                  </a:schemeClr>
                </a:solidFill>
              </a:defRPr>
            </a:lvl1pPr>
          </a:lstStyle>
          <a:p>
            <a:fld id="{82E5D003-9D98-4EC5-8C49-449A98B92177}" type="datetimeFigureOut">
              <a:rPr lang="en-US" smtClean="0"/>
              <a:pPr/>
              <a:t>10/7/2011</a:t>
            </a:fld>
            <a:endParaRPr lang="en-US"/>
          </a:p>
        </p:txBody>
      </p:sp>
      <p:sp>
        <p:nvSpPr>
          <p:cNvPr id="5" name="Footer Placeholder 4"/>
          <p:cNvSpPr>
            <a:spLocks noGrp="1"/>
          </p:cNvSpPr>
          <p:nvPr>
            <p:ph type="ftr" sz="quarter" idx="3"/>
          </p:nvPr>
        </p:nvSpPr>
        <p:spPr>
          <a:xfrm>
            <a:off x="5311140" y="8475137"/>
            <a:ext cx="4922520" cy="486833"/>
          </a:xfrm>
          <a:prstGeom prst="rect">
            <a:avLst/>
          </a:prstGeom>
        </p:spPr>
        <p:txBody>
          <a:bodyPr vert="horz" lIns="141074" tIns="70537" rIns="141074" bIns="70537"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140440" y="8475137"/>
            <a:ext cx="3627120" cy="486833"/>
          </a:xfrm>
          <a:prstGeom prst="rect">
            <a:avLst/>
          </a:prstGeom>
        </p:spPr>
        <p:txBody>
          <a:bodyPr vert="horz" lIns="141074" tIns="70537" rIns="141074" bIns="70537" rtlCol="0" anchor="ctr"/>
          <a:lstStyle>
            <a:lvl1pPr algn="r">
              <a:defRPr sz="1900">
                <a:solidFill>
                  <a:schemeClr val="tx1">
                    <a:tint val="75000"/>
                  </a:schemeClr>
                </a:solidFill>
              </a:defRPr>
            </a:lvl1pPr>
          </a:lstStyle>
          <a:p>
            <a:fld id="{6854F2B3-B40E-4E9A-B5D7-1B2D3DC8B4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10736" rtl="0" eaLnBrk="1" latinLnBrk="0" hangingPunct="1">
        <a:spcBef>
          <a:spcPct val="0"/>
        </a:spcBef>
        <a:buNone/>
        <a:defRPr sz="6800" kern="1200">
          <a:solidFill>
            <a:schemeClr val="tx1"/>
          </a:solidFill>
          <a:latin typeface="+mj-lt"/>
          <a:ea typeface="+mj-ea"/>
          <a:cs typeface="+mj-cs"/>
        </a:defRPr>
      </a:lvl1pPr>
    </p:titleStyle>
    <p:bodyStyle>
      <a:lvl1pPr marL="529026" indent="-529026" algn="l" defTabSz="1410736" rtl="0" eaLnBrk="1" latinLnBrk="0" hangingPunct="1">
        <a:spcBef>
          <a:spcPct val="20000"/>
        </a:spcBef>
        <a:buFont typeface="Arial" pitchFamily="34" charset="0"/>
        <a:buChar char="•"/>
        <a:defRPr sz="4900" kern="1200">
          <a:solidFill>
            <a:schemeClr val="tx1"/>
          </a:solidFill>
          <a:latin typeface="+mn-lt"/>
          <a:ea typeface="+mn-ea"/>
          <a:cs typeface="+mn-cs"/>
        </a:defRPr>
      </a:lvl1pPr>
      <a:lvl2pPr marL="1146223" indent="-440855" algn="l" defTabSz="1410736" rtl="0" eaLnBrk="1" latinLnBrk="0" hangingPunct="1">
        <a:spcBef>
          <a:spcPct val="20000"/>
        </a:spcBef>
        <a:buFont typeface="Arial" pitchFamily="34" charset="0"/>
        <a:buChar char="–"/>
        <a:defRPr sz="4300" kern="1200">
          <a:solidFill>
            <a:schemeClr val="tx1"/>
          </a:solidFill>
          <a:latin typeface="+mn-lt"/>
          <a:ea typeface="+mn-ea"/>
          <a:cs typeface="+mn-cs"/>
        </a:defRPr>
      </a:lvl2pPr>
      <a:lvl3pPr marL="1763420" indent="-352684" algn="l" defTabSz="1410736" rtl="0" eaLnBrk="1" latinLnBrk="0" hangingPunct="1">
        <a:spcBef>
          <a:spcPct val="20000"/>
        </a:spcBef>
        <a:buFont typeface="Arial" pitchFamily="34" charset="0"/>
        <a:buChar char="•"/>
        <a:defRPr sz="3700" kern="1200">
          <a:solidFill>
            <a:schemeClr val="tx1"/>
          </a:solidFill>
          <a:latin typeface="+mn-lt"/>
          <a:ea typeface="+mn-ea"/>
          <a:cs typeface="+mn-cs"/>
        </a:defRPr>
      </a:lvl3pPr>
      <a:lvl4pPr marL="2468789"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174157"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879525"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584893"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290261"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5995629"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10736" rtl="0" eaLnBrk="1" latinLnBrk="0" hangingPunct="1">
        <a:defRPr sz="2800" kern="1200">
          <a:solidFill>
            <a:schemeClr val="tx1"/>
          </a:solidFill>
          <a:latin typeface="+mn-lt"/>
          <a:ea typeface="+mn-ea"/>
          <a:cs typeface="+mn-cs"/>
        </a:defRPr>
      </a:lvl1pPr>
      <a:lvl2pPr marL="705368" algn="l" defTabSz="1410736" rtl="0" eaLnBrk="1" latinLnBrk="0" hangingPunct="1">
        <a:defRPr sz="2800" kern="1200">
          <a:solidFill>
            <a:schemeClr val="tx1"/>
          </a:solidFill>
          <a:latin typeface="+mn-lt"/>
          <a:ea typeface="+mn-ea"/>
          <a:cs typeface="+mn-cs"/>
        </a:defRPr>
      </a:lvl2pPr>
      <a:lvl3pPr marL="1410736" algn="l" defTabSz="1410736" rtl="0" eaLnBrk="1" latinLnBrk="0" hangingPunct="1">
        <a:defRPr sz="2800" kern="1200">
          <a:solidFill>
            <a:schemeClr val="tx1"/>
          </a:solidFill>
          <a:latin typeface="+mn-lt"/>
          <a:ea typeface="+mn-ea"/>
          <a:cs typeface="+mn-cs"/>
        </a:defRPr>
      </a:lvl3pPr>
      <a:lvl4pPr marL="2116104" algn="l" defTabSz="1410736" rtl="0" eaLnBrk="1" latinLnBrk="0" hangingPunct="1">
        <a:defRPr sz="2800" kern="1200">
          <a:solidFill>
            <a:schemeClr val="tx1"/>
          </a:solidFill>
          <a:latin typeface="+mn-lt"/>
          <a:ea typeface="+mn-ea"/>
          <a:cs typeface="+mn-cs"/>
        </a:defRPr>
      </a:lvl4pPr>
      <a:lvl5pPr marL="2821473" algn="l" defTabSz="1410736" rtl="0" eaLnBrk="1" latinLnBrk="0" hangingPunct="1">
        <a:defRPr sz="2800" kern="1200">
          <a:solidFill>
            <a:schemeClr val="tx1"/>
          </a:solidFill>
          <a:latin typeface="+mn-lt"/>
          <a:ea typeface="+mn-ea"/>
          <a:cs typeface="+mn-cs"/>
        </a:defRPr>
      </a:lvl5pPr>
      <a:lvl6pPr marL="3526841" algn="l" defTabSz="1410736" rtl="0" eaLnBrk="1" latinLnBrk="0" hangingPunct="1">
        <a:defRPr sz="2800" kern="1200">
          <a:solidFill>
            <a:schemeClr val="tx1"/>
          </a:solidFill>
          <a:latin typeface="+mn-lt"/>
          <a:ea typeface="+mn-ea"/>
          <a:cs typeface="+mn-cs"/>
        </a:defRPr>
      </a:lvl6pPr>
      <a:lvl7pPr marL="4232209" algn="l" defTabSz="1410736" rtl="0" eaLnBrk="1" latinLnBrk="0" hangingPunct="1">
        <a:defRPr sz="2800" kern="1200">
          <a:solidFill>
            <a:schemeClr val="tx1"/>
          </a:solidFill>
          <a:latin typeface="+mn-lt"/>
          <a:ea typeface="+mn-ea"/>
          <a:cs typeface="+mn-cs"/>
        </a:defRPr>
      </a:lvl7pPr>
      <a:lvl8pPr marL="4937577" algn="l" defTabSz="1410736" rtl="0" eaLnBrk="1" latinLnBrk="0" hangingPunct="1">
        <a:defRPr sz="2800" kern="1200">
          <a:solidFill>
            <a:schemeClr val="tx1"/>
          </a:solidFill>
          <a:latin typeface="+mn-lt"/>
          <a:ea typeface="+mn-ea"/>
          <a:cs typeface="+mn-cs"/>
        </a:defRPr>
      </a:lvl8pPr>
      <a:lvl9pPr marL="5642945" algn="l" defTabSz="1410736"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airdo/RefreshCache/raw/master/Presentations/2009/MovingSDK.ppt"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microsoft.com/download/en/details.aspx?id=6576" TargetMode="External"/><Relationship Id="rId2" Type="http://schemas.openxmlformats.org/officeDocument/2006/relationships/hyperlink" Target="http://bit.ly/MS-ReportViewer2008" TargetMode="External"/><Relationship Id="rId1" Type="http://schemas.openxmlformats.org/officeDocument/2006/relationships/slideLayout" Target="../slideLayouts/slideLayout2.xml"/><Relationship Id="rId4" Type="http://schemas.openxmlformats.org/officeDocument/2006/relationships/hyperlink" Target="http://www.microsoft.com/download/en/details.aspx?id=577"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arena.refreshcache.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t.ly/WebDevExpress2010"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tortoisesvn.net/download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tackoverflow.com/questions/16142/what-do-branch-tag-and-trunk-really-mea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xosoft.com/rocketsvn" TargetMode="External"/><Relationship Id="rId2" Type="http://schemas.openxmlformats.org/officeDocument/2006/relationships/hyperlink" Target="http://svnbook.red-bean.com/" TargetMode="External"/><Relationship Id="rId1" Type="http://schemas.openxmlformats.org/officeDocument/2006/relationships/slideLayout" Target="../slideLayouts/slideLayout2.xml"/><Relationship Id="rId4" Type="http://schemas.openxmlformats.org/officeDocument/2006/relationships/hyperlink" Target="http://tortoisesvn.tigris.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bit.ly/WebDevExpress2010"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it.ly/ArenaSDK2011_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 Workshop 101</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is key</a:t>
            </a:r>
            <a:endParaRPr lang="en-US" dirty="0"/>
          </a:p>
        </p:txBody>
      </p:sp>
      <p:sp>
        <p:nvSpPr>
          <p:cNvPr id="3" name="Content Placeholder 2"/>
          <p:cNvSpPr>
            <a:spLocks noGrp="1"/>
          </p:cNvSpPr>
          <p:nvPr>
            <p:ph sz="half" idx="1"/>
          </p:nvPr>
        </p:nvSpPr>
        <p:spPr/>
        <p:txBody>
          <a:bodyPr/>
          <a:lstStyle/>
          <a:p>
            <a:r>
              <a:rPr lang="en-US" dirty="0" smtClean="0"/>
              <a:t>Again, by </a:t>
            </a:r>
            <a:r>
              <a:rPr lang="en-US" dirty="0" smtClean="0"/>
              <a:t>convention*, </a:t>
            </a:r>
            <a:r>
              <a:rPr lang="en-US" dirty="0" smtClean="0"/>
              <a:t>use the name Arena_2011_1_Dev</a:t>
            </a:r>
          </a:p>
          <a:p>
            <a:r>
              <a:rPr lang="en-US" dirty="0" smtClean="0"/>
              <a:t>Click Next &gt;, then “No” when asked if you want to define a specific user…</a:t>
            </a:r>
            <a:endParaRPr lang="en-US" dirty="0"/>
          </a:p>
        </p:txBody>
      </p:sp>
      <p:pic>
        <p:nvPicPr>
          <p:cNvPr id="7170" name="Picture 2"/>
          <p:cNvPicPr>
            <a:picLocks noGrp="1" noChangeAspect="1" noChangeArrowheads="1"/>
          </p:cNvPicPr>
          <p:nvPr>
            <p:ph sz="half" idx="2"/>
          </p:nvPr>
        </p:nvPicPr>
        <p:blipFill>
          <a:blip r:embed="rId2" cstate="print"/>
          <a:srcRect/>
          <a:stretch>
            <a:fillRect/>
          </a:stretch>
        </p:blipFill>
        <p:spPr bwMode="auto">
          <a:xfrm>
            <a:off x="7924800" y="2819400"/>
            <a:ext cx="5652921" cy="2937897"/>
          </a:xfrm>
          <a:prstGeom prst="rect">
            <a:avLst/>
          </a:prstGeom>
          <a:noFill/>
          <a:ln w="9525">
            <a:noFill/>
            <a:miter lim="800000"/>
            <a:headEnd/>
            <a:tailEnd/>
          </a:ln>
        </p:spPr>
      </p:pic>
      <p:sp>
        <p:nvSpPr>
          <p:cNvPr id="5" name="TextBox 4"/>
          <p:cNvSpPr txBox="1"/>
          <p:nvPr/>
        </p:nvSpPr>
        <p:spPr>
          <a:xfrm>
            <a:off x="5029200" y="8305800"/>
            <a:ext cx="10041595" cy="523220"/>
          </a:xfrm>
          <a:prstGeom prst="rect">
            <a:avLst/>
          </a:prstGeom>
          <a:noFill/>
        </p:spPr>
        <p:txBody>
          <a:bodyPr wrap="none" rtlCol="0">
            <a:spAutoFit/>
          </a:bodyPr>
          <a:lstStyle/>
          <a:p>
            <a:r>
              <a:rPr lang="en-US" dirty="0" smtClean="0"/>
              <a:t>*See David Turner’s 2009 presentation “</a:t>
            </a:r>
            <a:r>
              <a:rPr lang="en-US" dirty="0" smtClean="0">
                <a:hlinkClick r:id="rId3"/>
              </a:rPr>
              <a:t>SDK Moving Target</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685800" y="1447800"/>
            <a:ext cx="5886450" cy="4295775"/>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4495800" y="4038600"/>
            <a:ext cx="5886450" cy="4295775"/>
          </a:xfrm>
          <a:prstGeom prst="rect">
            <a:avLst/>
          </a:prstGeom>
          <a:noFill/>
          <a:ln w="9525">
            <a:noFill/>
            <a:miter lim="800000"/>
            <a:headEnd/>
            <a:tailEnd/>
          </a:ln>
        </p:spPr>
      </p:pic>
      <p:pic>
        <p:nvPicPr>
          <p:cNvPr id="8196" name="Picture 4"/>
          <p:cNvPicPr>
            <a:picLocks noChangeAspect="1" noChangeArrowheads="1"/>
          </p:cNvPicPr>
          <p:nvPr/>
        </p:nvPicPr>
        <p:blipFill>
          <a:blip r:embed="rId5" cstate="print"/>
          <a:srcRect/>
          <a:stretch>
            <a:fillRect/>
          </a:stretch>
        </p:blipFill>
        <p:spPr bwMode="auto">
          <a:xfrm>
            <a:off x="8686800" y="1447800"/>
            <a:ext cx="5886450" cy="4295775"/>
          </a:xfrm>
          <a:prstGeom prst="rect">
            <a:avLst/>
          </a:prstGeom>
          <a:noFill/>
          <a:ln w="9525">
            <a:noFill/>
            <a:miter lim="800000"/>
            <a:headEnd/>
            <a:tailEnd/>
          </a:ln>
        </p:spPr>
      </p:pic>
      <p:sp>
        <p:nvSpPr>
          <p:cNvPr id="5" name="Bent Arrow 4"/>
          <p:cNvSpPr/>
          <p:nvPr/>
        </p:nvSpPr>
        <p:spPr>
          <a:xfrm flipV="1">
            <a:off x="2667000" y="5867400"/>
            <a:ext cx="1447800" cy="1600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Bent Arrow 5"/>
          <p:cNvSpPr/>
          <p:nvPr/>
        </p:nvSpPr>
        <p:spPr>
          <a:xfrm rot="16200000" flipV="1">
            <a:off x="10591800" y="5867400"/>
            <a:ext cx="1447800" cy="1600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README.txt</a:t>
            </a:r>
            <a:endParaRPr lang="en-US" dirty="0"/>
          </a:p>
        </p:txBody>
      </p:sp>
      <p:sp>
        <p:nvSpPr>
          <p:cNvPr id="3" name="Content Placeholder 2"/>
          <p:cNvSpPr>
            <a:spLocks noGrp="1"/>
          </p:cNvSpPr>
          <p:nvPr>
            <p:ph idx="1"/>
          </p:nvPr>
        </p:nvSpPr>
        <p:spPr/>
        <p:txBody>
          <a:bodyPr/>
          <a:lstStyle/>
          <a:p>
            <a:r>
              <a:rPr lang="en-US" dirty="0" smtClean="0"/>
              <a:t>Step 2 – open solution file</a:t>
            </a:r>
          </a:p>
          <a:p>
            <a:pPr lvl="1"/>
            <a:r>
              <a:rPr lang="en-US" dirty="0" smtClean="0"/>
              <a:t>Web\Arena.sln</a:t>
            </a:r>
          </a:p>
          <a:p>
            <a:pPr lvl="1"/>
            <a:r>
              <a:rPr lang="en-US" dirty="0" smtClean="0"/>
              <a:t>If asked, choose </a:t>
            </a:r>
            <a:r>
              <a:rPr lang="en-US" sz="3600" b="1" dirty="0" smtClean="0">
                <a:solidFill>
                  <a:srgbClr val="92D050"/>
                </a:solidFill>
              </a:rPr>
              <a:t>Visual Web Developer Express 2010</a:t>
            </a:r>
          </a:p>
          <a:p>
            <a:pPr lvl="1"/>
            <a:r>
              <a:rPr lang="en-US" dirty="0" smtClean="0"/>
              <a:t>Click </a:t>
            </a:r>
            <a:r>
              <a:rPr lang="en-US" b="1" dirty="0" smtClean="0"/>
              <a:t>Next &gt; </a:t>
            </a:r>
            <a:r>
              <a:rPr lang="en-US" dirty="0" smtClean="0"/>
              <a:t>to step through the conversion wizard. (No need to create a backup before converting)</a:t>
            </a:r>
          </a:p>
          <a:p>
            <a:pPr lvl="1"/>
            <a:r>
              <a:rPr lang="en-US" dirty="0" smtClean="0"/>
              <a:t>Then get ready to always say “Yes” to this message:</a:t>
            </a:r>
          </a:p>
          <a:p>
            <a:pPr lvl="1"/>
            <a:endParaRPr lang="en-US" sz="3600" b="1" dirty="0" smtClean="0">
              <a:solidFill>
                <a:srgbClr val="92D05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a:t>
            </a:r>
            <a:endParaRPr lang="en-US" dirty="0"/>
          </a:p>
        </p:txBody>
      </p:sp>
      <p:sp>
        <p:nvSpPr>
          <p:cNvPr id="5" name="Content Placeholder 4"/>
          <p:cNvSpPr>
            <a:spLocks noGrp="1"/>
          </p:cNvSpPr>
          <p:nvPr>
            <p:ph idx="1"/>
          </p:nvPr>
        </p:nvSpPr>
        <p:spPr>
          <a:xfrm>
            <a:off x="777240" y="2667000"/>
            <a:ext cx="6309360" cy="5501218"/>
          </a:xfrm>
        </p:spPr>
        <p:txBody>
          <a:bodyPr/>
          <a:lstStyle/>
          <a:p>
            <a:r>
              <a:rPr lang="en-US" dirty="0" smtClean="0"/>
              <a:t>Because we don’t have the source code for most of Arena – it’s in their DLLs.</a:t>
            </a:r>
            <a:endParaRPr lang="en-US" dirty="0"/>
          </a:p>
        </p:txBody>
      </p:sp>
      <p:pic>
        <p:nvPicPr>
          <p:cNvPr id="9219" name="Picture 3"/>
          <p:cNvPicPr>
            <a:picLocks noChangeAspect="1" noChangeArrowheads="1"/>
          </p:cNvPicPr>
          <p:nvPr/>
        </p:nvPicPr>
        <p:blipFill>
          <a:blip r:embed="rId2" cstate="print"/>
          <a:srcRect/>
          <a:stretch>
            <a:fillRect/>
          </a:stretch>
        </p:blipFill>
        <p:spPr bwMode="auto">
          <a:xfrm>
            <a:off x="7131269" y="2590800"/>
            <a:ext cx="7651531"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(But I wish!)</a:t>
            </a:r>
            <a:endParaRPr lang="en-US" dirty="0"/>
          </a:p>
        </p:txBody>
      </p:sp>
      <p:sp>
        <p:nvSpPr>
          <p:cNvPr id="3" name="Content Placeholder 2"/>
          <p:cNvSpPr>
            <a:spLocks noGrp="1"/>
          </p:cNvSpPr>
          <p:nvPr>
            <p:ph idx="1"/>
          </p:nvPr>
        </p:nvSpPr>
        <p:spPr>
          <a:xfrm>
            <a:off x="777240" y="2667000"/>
            <a:ext cx="6004560" cy="5501218"/>
          </a:xfrm>
        </p:spPr>
        <p:txBody>
          <a:bodyPr/>
          <a:lstStyle/>
          <a:p>
            <a:r>
              <a:rPr lang="en-US" dirty="0" smtClean="0"/>
              <a:t>Arena is not compatible with .NET 4.0 </a:t>
            </a:r>
            <a:r>
              <a:rPr lang="en-US" i="1" dirty="0" smtClean="0"/>
              <a:t>yet</a:t>
            </a:r>
            <a:r>
              <a:rPr lang="en-US" dirty="0" smtClean="0"/>
              <a:t>.</a:t>
            </a:r>
            <a:endParaRPr lang="en-US" dirty="0"/>
          </a:p>
        </p:txBody>
      </p:sp>
      <p:pic>
        <p:nvPicPr>
          <p:cNvPr id="10245" name="Picture 5"/>
          <p:cNvPicPr>
            <a:picLocks noChangeAspect="1" noChangeArrowheads="1"/>
          </p:cNvPicPr>
          <p:nvPr/>
        </p:nvPicPr>
        <p:blipFill>
          <a:blip r:embed="rId2" cstate="print"/>
          <a:srcRect/>
          <a:stretch>
            <a:fillRect/>
          </a:stretch>
        </p:blipFill>
        <p:spPr bwMode="auto">
          <a:xfrm>
            <a:off x="6324600" y="2895600"/>
            <a:ext cx="8399605" cy="305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Ahhhh</a:t>
            </a:r>
            <a:r>
              <a:rPr lang="en-US" dirty="0" smtClean="0"/>
              <a:t>, you made it!</a:t>
            </a:r>
            <a:endParaRPr lang="en-US" dirty="0"/>
          </a:p>
        </p:txBody>
      </p:sp>
      <p:pic>
        <p:nvPicPr>
          <p:cNvPr id="11267" name="Picture 3"/>
          <p:cNvPicPr>
            <a:picLocks noGrp="1" noChangeAspect="1" noChangeArrowheads="1"/>
          </p:cNvPicPr>
          <p:nvPr>
            <p:ph idx="1"/>
          </p:nvPr>
        </p:nvPicPr>
        <p:blipFill>
          <a:blip r:embed="rId2" cstate="print"/>
          <a:srcRect/>
          <a:stretch>
            <a:fillRect/>
          </a:stretch>
        </p:blipFill>
        <p:spPr bwMode="auto">
          <a:xfrm>
            <a:off x="3662618" y="2667000"/>
            <a:ext cx="8219564" cy="5500688"/>
          </a:xfrm>
          <a:prstGeom prst="rect">
            <a:avLst/>
          </a:prstGeom>
          <a:noFill/>
          <a:ln w="9525">
            <a:noFill/>
            <a:miter lim="800000"/>
            <a:headEnd/>
            <a:tailEnd/>
          </a:ln>
        </p:spPr>
      </p:pic>
      <p:sp>
        <p:nvSpPr>
          <p:cNvPr id="6" name="TextBox 5"/>
          <p:cNvSpPr txBox="1"/>
          <p:nvPr/>
        </p:nvSpPr>
        <p:spPr>
          <a:xfrm>
            <a:off x="5257800" y="8305800"/>
            <a:ext cx="5399235" cy="523220"/>
          </a:xfrm>
          <a:prstGeom prst="rect">
            <a:avLst/>
          </a:prstGeom>
          <a:noFill/>
        </p:spPr>
        <p:txBody>
          <a:bodyPr wrap="none" rtlCol="0">
            <a:spAutoFit/>
          </a:bodyPr>
          <a:lstStyle/>
          <a:p>
            <a:r>
              <a:rPr lang="en-US" dirty="0" smtClean="0"/>
              <a:t>…almost – just a few more steps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README.txt</a:t>
            </a:r>
            <a:endParaRPr lang="en-US" dirty="0"/>
          </a:p>
        </p:txBody>
      </p:sp>
      <p:sp>
        <p:nvSpPr>
          <p:cNvPr id="3" name="Content Placeholder 2"/>
          <p:cNvSpPr>
            <a:spLocks noGrp="1"/>
          </p:cNvSpPr>
          <p:nvPr>
            <p:ph idx="1"/>
          </p:nvPr>
        </p:nvSpPr>
        <p:spPr/>
        <p:txBody>
          <a:bodyPr/>
          <a:lstStyle/>
          <a:p>
            <a:r>
              <a:rPr lang="en-US" dirty="0" smtClean="0"/>
              <a:t>Step 3 – open </a:t>
            </a:r>
            <a:r>
              <a:rPr lang="en-US" dirty="0" err="1" smtClean="0"/>
              <a:t>web.config</a:t>
            </a:r>
            <a:r>
              <a:rPr lang="en-US" dirty="0" smtClean="0"/>
              <a:t> file</a:t>
            </a:r>
          </a:p>
          <a:p>
            <a:pPr lvl="1"/>
            <a:r>
              <a:rPr lang="en-US" dirty="0" smtClean="0"/>
              <a:t>Change </a:t>
            </a:r>
            <a:r>
              <a:rPr lang="en-US" dirty="0" err="1" smtClean="0"/>
              <a:t>connectionString</a:t>
            </a:r>
            <a:r>
              <a:rPr lang="en-US" dirty="0" smtClean="0"/>
              <a:t> to</a:t>
            </a:r>
            <a:br>
              <a:rPr lang="en-US" dirty="0" smtClean="0"/>
            </a:br>
            <a:r>
              <a:rPr lang="en-US" dirty="0" smtClean="0"/>
              <a:t>"Data Source=(local)\</a:t>
            </a:r>
            <a:r>
              <a:rPr lang="en-US" dirty="0" err="1" smtClean="0"/>
              <a:t>SQLEXPRESS;Initial</a:t>
            </a:r>
            <a:r>
              <a:rPr lang="en-US" dirty="0" smtClean="0"/>
              <a:t> Catalog=Arena_2011_1_Dev;"</a:t>
            </a:r>
            <a:endParaRPr lang="en-US" sz="3600" b="1" dirty="0" smtClean="0">
              <a:solidFill>
                <a:srgbClr val="92D050"/>
              </a:solidFill>
            </a:endParaRPr>
          </a:p>
        </p:txBody>
      </p:sp>
      <p:pic>
        <p:nvPicPr>
          <p:cNvPr id="12290" name="Picture 2"/>
          <p:cNvPicPr>
            <a:picLocks noChangeAspect="1" noChangeArrowheads="1"/>
          </p:cNvPicPr>
          <p:nvPr/>
        </p:nvPicPr>
        <p:blipFill>
          <a:blip r:embed="rId2" cstate="print"/>
          <a:srcRect/>
          <a:stretch>
            <a:fillRect/>
          </a:stretch>
        </p:blipFill>
        <p:spPr bwMode="auto">
          <a:xfrm>
            <a:off x="1143000" y="6096000"/>
            <a:ext cx="1317427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&amp; Debug!</a:t>
            </a:r>
            <a:endParaRPr lang="en-US" dirty="0"/>
          </a:p>
        </p:txBody>
      </p:sp>
      <p:sp>
        <p:nvSpPr>
          <p:cNvPr id="3" name="Content Placeholder 2"/>
          <p:cNvSpPr>
            <a:spLocks noGrp="1"/>
          </p:cNvSpPr>
          <p:nvPr>
            <p:ph idx="1"/>
          </p:nvPr>
        </p:nvSpPr>
        <p:spPr/>
        <p:txBody>
          <a:bodyPr/>
          <a:lstStyle/>
          <a:p>
            <a:r>
              <a:rPr lang="en-US" dirty="0" smtClean="0"/>
              <a:t>F5 to debug</a:t>
            </a:r>
          </a:p>
          <a:p>
            <a:endParaRPr lang="en-US" dirty="0" smtClean="0"/>
          </a:p>
          <a:p>
            <a:r>
              <a:rPr lang="en-US" dirty="0" smtClean="0"/>
              <a:t>Answer “OK” :</a:t>
            </a:r>
          </a:p>
          <a:p>
            <a:endParaRPr lang="en-US" dirty="0"/>
          </a:p>
        </p:txBody>
      </p:sp>
      <p:pic>
        <p:nvPicPr>
          <p:cNvPr id="13315" name="Picture 3"/>
          <p:cNvPicPr>
            <a:picLocks noChangeAspect="1" noChangeArrowheads="1"/>
          </p:cNvPicPr>
          <p:nvPr/>
        </p:nvPicPr>
        <p:blipFill>
          <a:blip r:embed="rId2" cstate="print"/>
          <a:srcRect/>
          <a:stretch>
            <a:fillRect/>
          </a:stretch>
        </p:blipFill>
        <p:spPr bwMode="auto">
          <a:xfrm>
            <a:off x="5715000" y="4267200"/>
            <a:ext cx="7239000" cy="33215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Arena “Install”</a:t>
            </a:r>
            <a:endParaRPr lang="en-US" dirty="0"/>
          </a:p>
        </p:txBody>
      </p:sp>
      <p:sp>
        <p:nvSpPr>
          <p:cNvPr id="3" name="Content Placeholder 2"/>
          <p:cNvSpPr>
            <a:spLocks noGrp="1"/>
          </p:cNvSpPr>
          <p:nvPr>
            <p:ph idx="1"/>
          </p:nvPr>
        </p:nvSpPr>
        <p:spPr>
          <a:xfrm>
            <a:off x="777240" y="2667000"/>
            <a:ext cx="13990320" cy="2819400"/>
          </a:xfrm>
        </p:spPr>
        <p:txBody>
          <a:bodyPr/>
          <a:lstStyle/>
          <a:p>
            <a:r>
              <a:rPr lang="en-US" dirty="0" smtClean="0"/>
              <a:t>Step through form and…oops, I spoke to soon:</a:t>
            </a:r>
          </a:p>
        </p:txBody>
      </p:sp>
      <p:pic>
        <p:nvPicPr>
          <p:cNvPr id="14340" name="Picture 4"/>
          <p:cNvPicPr>
            <a:picLocks noChangeAspect="1" noChangeArrowheads="1"/>
          </p:cNvPicPr>
          <p:nvPr/>
        </p:nvPicPr>
        <p:blipFill>
          <a:blip r:embed="rId2" cstate="print"/>
          <a:srcRect/>
          <a:stretch>
            <a:fillRect/>
          </a:stretch>
        </p:blipFill>
        <p:spPr bwMode="auto">
          <a:xfrm>
            <a:off x="2133600" y="3657600"/>
            <a:ext cx="11405198" cy="4648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First Problem</a:t>
            </a:r>
            <a:endParaRPr lang="en-US" dirty="0"/>
          </a:p>
        </p:txBody>
      </p:sp>
      <p:sp>
        <p:nvSpPr>
          <p:cNvPr id="3" name="Content Placeholder 2"/>
          <p:cNvSpPr>
            <a:spLocks noGrp="1"/>
          </p:cNvSpPr>
          <p:nvPr>
            <p:ph idx="1"/>
          </p:nvPr>
        </p:nvSpPr>
        <p:spPr/>
        <p:txBody>
          <a:bodyPr/>
          <a:lstStyle/>
          <a:p>
            <a:r>
              <a:rPr lang="en-US" dirty="0" smtClean="0"/>
              <a:t>Be resourceful and fix the problem</a:t>
            </a:r>
          </a:p>
          <a:p>
            <a:r>
              <a:rPr lang="en-US" dirty="0" smtClean="0"/>
              <a:t>*Hint* – read what the error says</a:t>
            </a:r>
          </a:p>
          <a:p>
            <a:r>
              <a:rPr lang="en-US" sz="4000" i="1" dirty="0" smtClean="0">
                <a:solidFill>
                  <a:schemeClr val="accent1">
                    <a:lumMod val="75000"/>
                  </a:schemeClr>
                </a:solidFill>
              </a:rPr>
              <a:t>[Presenter Note – let them sweat it out.]</a:t>
            </a:r>
            <a:endParaRPr lang="en-US" sz="4000" i="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scratch</a:t>
            </a:r>
            <a:endParaRPr lang="en-US" dirty="0"/>
          </a:p>
        </p:txBody>
      </p:sp>
      <p:sp>
        <p:nvSpPr>
          <p:cNvPr id="3" name="Text Placeholder 2"/>
          <p:cNvSpPr>
            <a:spLocks noGrp="1"/>
          </p:cNvSpPr>
          <p:nvPr>
            <p:ph type="body" idx="1"/>
          </p:nvPr>
        </p:nvSpPr>
        <p:spPr/>
        <p:txBody>
          <a:bodyPr/>
          <a:lstStyle/>
          <a:p>
            <a:r>
              <a:rPr lang="en-US" dirty="0" smtClean="0"/>
              <a:t>Setting up your dev environment…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Solved?</a:t>
            </a:r>
            <a:endParaRPr lang="en-US" dirty="0"/>
          </a:p>
        </p:txBody>
      </p:sp>
      <p:sp>
        <p:nvSpPr>
          <p:cNvPr id="3" name="Content Placeholder 2"/>
          <p:cNvSpPr>
            <a:spLocks noGrp="1"/>
          </p:cNvSpPr>
          <p:nvPr>
            <p:ph idx="1"/>
          </p:nvPr>
        </p:nvSpPr>
        <p:spPr/>
        <p:txBody>
          <a:bodyPr/>
          <a:lstStyle/>
          <a:p>
            <a:r>
              <a:rPr lang="en-US" dirty="0" smtClean="0"/>
              <a:t>Once you’ve resolved that…</a:t>
            </a:r>
          </a:p>
          <a:p>
            <a:r>
              <a:rPr lang="en-US" dirty="0" smtClean="0"/>
              <a:t>F5 to debug/run</a:t>
            </a:r>
          </a:p>
          <a:p>
            <a:r>
              <a:rPr lang="en-US" dirty="0" smtClean="0"/>
              <a:t>…and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838200"/>
            <a:ext cx="13990320" cy="1524000"/>
          </a:xfrm>
        </p:spPr>
        <p:txBody>
          <a:bodyPr>
            <a:normAutofit/>
          </a:bodyPr>
          <a:lstStyle/>
          <a:p>
            <a:r>
              <a:rPr lang="en-US" dirty="0" smtClean="0"/>
              <a:t>Your Second Problem</a:t>
            </a:r>
            <a:endParaRPr lang="en-US" dirty="0"/>
          </a:p>
        </p:txBody>
      </p:sp>
      <p:sp>
        <p:nvSpPr>
          <p:cNvPr id="3" name="Content Placeholder 2"/>
          <p:cNvSpPr>
            <a:spLocks noGrp="1"/>
          </p:cNvSpPr>
          <p:nvPr>
            <p:ph idx="1"/>
          </p:nvPr>
        </p:nvSpPr>
        <p:spPr>
          <a:xfrm>
            <a:off x="777240" y="6858000"/>
            <a:ext cx="13990320" cy="1981200"/>
          </a:xfrm>
        </p:spPr>
        <p:txBody>
          <a:bodyPr>
            <a:normAutofit/>
          </a:bodyPr>
          <a:lstStyle/>
          <a:p>
            <a:r>
              <a:rPr lang="en-US" dirty="0" smtClean="0"/>
              <a:t>Dependencies</a:t>
            </a:r>
          </a:p>
          <a:p>
            <a:pPr>
              <a:buNone/>
            </a:pPr>
            <a:r>
              <a:rPr lang="en-US" sz="3600" i="1" dirty="0" smtClean="0">
                <a:solidFill>
                  <a:schemeClr val="accent1">
                    <a:lumMod val="75000"/>
                  </a:schemeClr>
                </a:solidFill>
              </a:rPr>
              <a:t>[Presenter Note – let them sweat it out again.]</a:t>
            </a:r>
          </a:p>
        </p:txBody>
      </p:sp>
      <p:pic>
        <p:nvPicPr>
          <p:cNvPr id="1026" name="Picture 2"/>
          <p:cNvPicPr>
            <a:picLocks noChangeAspect="1" noChangeArrowheads="1"/>
          </p:cNvPicPr>
          <p:nvPr/>
        </p:nvPicPr>
        <p:blipFill>
          <a:blip r:embed="rId3" cstate="print"/>
          <a:srcRect/>
          <a:stretch>
            <a:fillRect/>
          </a:stretch>
        </p:blipFill>
        <p:spPr bwMode="auto">
          <a:xfrm>
            <a:off x="2819400" y="2286000"/>
            <a:ext cx="10439400" cy="48262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rPr>
              <a:t>http://bit.ly/MS-ReportViewer2008</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hlinkClick r:id="rId3"/>
              </a:rPr>
              <a:t>http://www.microsoft.com/download/en/details.aspx?id=6576</a:t>
            </a:r>
            <a:r>
              <a:rPr lang="en-US" dirty="0" smtClean="0"/>
              <a:t> (v9.00.21022.08 from 11/20/2007) is not to be confused with this: </a:t>
            </a:r>
            <a:r>
              <a:rPr lang="en-US" dirty="0" smtClean="0">
                <a:hlinkClick r:id="rId4"/>
              </a:rPr>
              <a:t>http://www.microsoft.com/download/en/details.aspx?id=577</a:t>
            </a:r>
            <a:r>
              <a:rPr lang="en-US" dirty="0" smtClean="0"/>
              <a:t> (v9.0 from 9/9/2008)</a:t>
            </a:r>
          </a:p>
          <a:p>
            <a:r>
              <a:rPr lang="en-US" dirty="0" err="1" smtClean="0"/>
              <a:t>ReportViewer</a:t>
            </a:r>
            <a:r>
              <a:rPr lang="en-US" dirty="0" smtClean="0"/>
              <a:t> Download</a:t>
            </a:r>
          </a:p>
          <a:p>
            <a:r>
              <a:rPr lang="en-US" dirty="0" smtClean="0"/>
              <a:t>Run to install</a:t>
            </a:r>
          </a:p>
          <a:p>
            <a:r>
              <a:rPr lang="en-US" dirty="0" smtClean="0"/>
              <a:t>Step through wizard/setup</a:t>
            </a:r>
          </a:p>
          <a:p>
            <a:r>
              <a:rPr lang="en-US" i="1" dirty="0" smtClean="0"/>
              <a:t>Restart Visual Studio (GAC issues)</a:t>
            </a:r>
            <a:endParaRPr lang="en-US"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5544800" cy="9144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938" name="Picture 2" descr="http://www.ls1tech.com/forums/attachments/racers-lounge/184726d1245700183-your-favorite-motivational-poster-explanation-motivational-poster.jpg"/>
          <p:cNvPicPr>
            <a:picLocks noChangeAspect="1" noChangeArrowheads="1"/>
          </p:cNvPicPr>
          <p:nvPr/>
        </p:nvPicPr>
        <p:blipFill>
          <a:blip r:embed="rId2" cstate="print"/>
          <a:srcRect b="5833"/>
          <a:stretch>
            <a:fillRect/>
          </a:stretch>
        </p:blipFill>
        <p:spPr bwMode="auto">
          <a:xfrm>
            <a:off x="1676400" y="0"/>
            <a:ext cx="12209593" cy="9144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idx="1"/>
          </p:nvPr>
        </p:nvSpPr>
        <p:spPr/>
        <p:txBody>
          <a:bodyPr/>
          <a:lstStyle/>
          <a:p>
            <a:pPr>
              <a:buNone/>
            </a:pPr>
            <a:r>
              <a:rPr lang="en-US" dirty="0" smtClean="0"/>
              <a:t>A) Arena wants their newest community developers to have a rough start.</a:t>
            </a:r>
          </a:p>
          <a:p>
            <a:pPr>
              <a:buNone/>
            </a:pPr>
            <a:r>
              <a:rPr lang="en-US" dirty="0" smtClean="0"/>
              <a:t>B) It’s a test?</a:t>
            </a:r>
          </a:p>
          <a:p>
            <a:pPr>
              <a:buNone/>
            </a:pPr>
            <a:r>
              <a:rPr lang="en-US" dirty="0" smtClean="0"/>
              <a:t>C) It builds resiliency?</a:t>
            </a:r>
          </a:p>
          <a:p>
            <a:pPr>
              <a:buNone/>
            </a:pPr>
            <a:r>
              <a:rPr lang="en-US" dirty="0" smtClean="0"/>
              <a:t>D) Only C, D &amp; E are correct</a:t>
            </a:r>
          </a:p>
          <a:p>
            <a:pPr>
              <a:buNone/>
            </a:pPr>
            <a:r>
              <a:rPr lang="en-US" dirty="0" smtClean="0"/>
              <a:t>E) All of the above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Proceed with Arena Setup</a:t>
            </a:r>
            <a:endParaRPr lang="en-US" dirty="0"/>
          </a:p>
        </p:txBody>
      </p:sp>
      <p:pic>
        <p:nvPicPr>
          <p:cNvPr id="40962" name="Picture 2"/>
          <p:cNvPicPr>
            <a:picLocks noGrp="1" noChangeAspect="1" noChangeArrowheads="1"/>
          </p:cNvPicPr>
          <p:nvPr>
            <p:ph idx="1"/>
          </p:nvPr>
        </p:nvPicPr>
        <p:blipFill>
          <a:blip r:embed="rId2" cstate="print"/>
          <a:srcRect/>
          <a:stretch>
            <a:fillRect/>
          </a:stretch>
        </p:blipFill>
        <p:spPr bwMode="auto">
          <a:xfrm>
            <a:off x="2438400" y="2362200"/>
            <a:ext cx="10820400" cy="66241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a:t>
            </a:r>
            <a:endParaRPr lang="en-US" dirty="0"/>
          </a:p>
        </p:txBody>
      </p:sp>
      <p:sp>
        <p:nvSpPr>
          <p:cNvPr id="3" name="Text Placeholder 2"/>
          <p:cNvSpPr>
            <a:spLocks noGrp="1"/>
          </p:cNvSpPr>
          <p:nvPr>
            <p:ph type="body" idx="1"/>
          </p:nvPr>
        </p:nvSpPr>
        <p:spPr/>
        <p:txBody>
          <a:bodyPr/>
          <a:lstStyle/>
          <a:p>
            <a:r>
              <a:rPr lang="en-US" dirty="0" smtClean="0"/>
              <a:t>Sharing and keeping your stuff with…</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Account @ RefreshCache</a:t>
            </a:r>
            <a:endParaRPr lang="en-US" dirty="0"/>
          </a:p>
        </p:txBody>
      </p:sp>
      <p:sp>
        <p:nvSpPr>
          <p:cNvPr id="3" name="Content Placeholder 2"/>
          <p:cNvSpPr>
            <a:spLocks noGrp="1"/>
          </p:cNvSpPr>
          <p:nvPr>
            <p:ph idx="1"/>
          </p:nvPr>
        </p:nvSpPr>
        <p:spPr/>
        <p:txBody>
          <a:bodyPr/>
          <a:lstStyle/>
          <a:p>
            <a:r>
              <a:rPr lang="en-US" dirty="0" smtClean="0">
                <a:hlinkClick r:id="rId2"/>
              </a:rPr>
              <a:t>http://arena.refreshcache.com</a:t>
            </a:r>
            <a:endParaRPr lang="en-US" dirty="0"/>
          </a:p>
        </p:txBody>
      </p:sp>
      <p:pic>
        <p:nvPicPr>
          <p:cNvPr id="1026" name="Picture 2"/>
          <p:cNvPicPr>
            <a:picLocks noChangeAspect="1" noChangeArrowheads="1"/>
          </p:cNvPicPr>
          <p:nvPr/>
        </p:nvPicPr>
        <p:blipFill>
          <a:blip r:embed="rId3" cstate="print"/>
          <a:srcRect r="847"/>
          <a:stretch>
            <a:fillRect/>
          </a:stretch>
        </p:blipFill>
        <p:spPr bwMode="auto">
          <a:xfrm>
            <a:off x="3429000" y="3733800"/>
            <a:ext cx="7620000" cy="501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SubVersioN</a:t>
            </a:r>
            <a:r>
              <a:rPr lang="en-US" dirty="0" smtClean="0"/>
              <a:t> Basics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We’ll just show you a few basic things to get you started.</a:t>
            </a:r>
          </a:p>
          <a:p>
            <a:pPr lvl="1"/>
            <a:r>
              <a:rPr lang="en-US" dirty="0" smtClean="0"/>
              <a:t>SVN Checkout</a:t>
            </a:r>
          </a:p>
          <a:p>
            <a:pPr lvl="1"/>
            <a:r>
              <a:rPr lang="en-US" dirty="0" smtClean="0"/>
              <a:t>SVN Update</a:t>
            </a:r>
          </a:p>
          <a:p>
            <a:pPr lvl="1"/>
            <a:r>
              <a:rPr lang="en-US" dirty="0" smtClean="0"/>
              <a:t>SVN Commit…</a:t>
            </a:r>
          </a:p>
          <a:p>
            <a:r>
              <a:rPr lang="en-US" dirty="0" smtClean="0"/>
              <a:t>You can read more about SVN later</a:t>
            </a:r>
          </a:p>
          <a:p>
            <a:r>
              <a:rPr lang="en-US" dirty="0" smtClean="0"/>
              <a:t>We’ll be using the Redmine.RefreshCache.com server</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ACMD Guide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Arena Custom Module Development</a:t>
            </a:r>
          </a:p>
          <a:p>
            <a:r>
              <a:rPr lang="en-US" dirty="0" smtClean="0"/>
              <a:t>Included in your C:\ArenaSDK\RefreshCache\QAChecklist\trunk</a:t>
            </a:r>
          </a:p>
          <a:p>
            <a:r>
              <a:rPr lang="en-US" smtClean="0"/>
              <a:t>Read it</a:t>
            </a:r>
            <a:endParaRPr lang="en-US" dirty="0" smtClean="0"/>
          </a:p>
          <a:p>
            <a:r>
              <a:rPr lang="en-US" dirty="0" smtClean="0"/>
              <a:t>Needs updating or overhaul</a:t>
            </a:r>
          </a:p>
          <a:p>
            <a:r>
              <a:rPr lang="en-US" dirty="0" smtClean="0"/>
              <a:t>But… still best source for standardized arena custom module development</a:t>
            </a:r>
          </a:p>
          <a:p>
            <a:pPr lvl="1"/>
            <a:r>
              <a:rPr lang="en-US" dirty="0" smtClean="0"/>
              <a:t>conventions, naming conventions, etc.</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hlinkClick r:id="rId3"/>
              </a:rPr>
              <a:t>http://bit.ly/WebDevExpress2010</a:t>
            </a:r>
            <a:endParaRPr lang="en-US" sz="6000" dirty="0"/>
          </a:p>
        </p:txBody>
      </p:sp>
      <p:pic>
        <p:nvPicPr>
          <p:cNvPr id="1026" name="Picture 2"/>
          <p:cNvPicPr>
            <a:picLocks noGrp="1" noChangeAspect="1" noChangeArrowheads="1"/>
          </p:cNvPicPr>
          <p:nvPr>
            <p:ph sz="half" idx="1"/>
          </p:nvPr>
        </p:nvPicPr>
        <p:blipFill>
          <a:blip r:embed="rId4" cstate="print"/>
          <a:stretch>
            <a:fillRect/>
          </a:stretch>
        </p:blipFill>
        <p:spPr bwMode="auto">
          <a:xfrm>
            <a:off x="777875" y="3041223"/>
            <a:ext cx="6864350" cy="4752242"/>
          </a:xfrm>
          <a:prstGeom prst="rect">
            <a:avLst/>
          </a:prstGeom>
          <a:noFill/>
          <a:ln w="9525">
            <a:noFill/>
            <a:miter lim="800000"/>
            <a:headEnd/>
            <a:tailEnd/>
          </a:ln>
        </p:spPr>
      </p:pic>
      <p:sp>
        <p:nvSpPr>
          <p:cNvPr id="6" name="Content Placeholder 5"/>
          <p:cNvSpPr>
            <a:spLocks noGrp="1"/>
          </p:cNvSpPr>
          <p:nvPr>
            <p:ph sz="half" idx="2"/>
          </p:nvPr>
        </p:nvSpPr>
        <p:spPr>
          <a:xfrm>
            <a:off x="7848600" y="2895600"/>
            <a:ext cx="6865620" cy="5501218"/>
          </a:xfrm>
        </p:spPr>
        <p:txBody>
          <a:bodyPr/>
          <a:lstStyle/>
          <a:p>
            <a:r>
              <a:rPr lang="en-US" dirty="0" smtClean="0"/>
              <a:t>Use Web PI 3.0</a:t>
            </a:r>
          </a:p>
          <a:p>
            <a:r>
              <a:rPr lang="en-US" dirty="0" smtClean="0"/>
              <a:t>Install “Visual Web Developer Express 2010 SP1”</a:t>
            </a:r>
          </a:p>
          <a:p>
            <a:r>
              <a:rPr lang="en-US" dirty="0" smtClean="0"/>
              <a:t>You’ll get it all…but it will take a LONG time.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rPr>
              <a:t>http://tortoisesvn.net/downloads.html</a:t>
            </a:r>
            <a:r>
              <a:rPr lang="en-US" dirty="0" smtClean="0"/>
              <a:t> </a:t>
            </a:r>
            <a:endParaRPr lang="en-US" dirty="0"/>
          </a:p>
        </p:txBody>
      </p:sp>
      <p:sp>
        <p:nvSpPr>
          <p:cNvPr id="3" name="Content Placeholder 2"/>
          <p:cNvSpPr>
            <a:spLocks noGrp="1"/>
          </p:cNvSpPr>
          <p:nvPr>
            <p:ph idx="1"/>
          </p:nvPr>
        </p:nvSpPr>
        <p:spPr>
          <a:xfrm>
            <a:off x="777240" y="2667000"/>
            <a:ext cx="7452360" cy="5501218"/>
          </a:xfrm>
        </p:spPr>
        <p:txBody>
          <a:bodyPr/>
          <a:lstStyle/>
          <a:p>
            <a:r>
              <a:rPr lang="en-US" dirty="0" smtClean="0"/>
              <a:t>If using VS Express download </a:t>
            </a:r>
            <a:r>
              <a:rPr lang="en-US" dirty="0" err="1" smtClean="0"/>
              <a:t>TortoiseSVN</a:t>
            </a:r>
            <a:endParaRPr lang="en-US" dirty="0" smtClean="0"/>
          </a:p>
          <a:p>
            <a:r>
              <a:rPr lang="en-US" dirty="0" smtClean="0"/>
              <a:t>Run the installer</a:t>
            </a:r>
          </a:p>
          <a:p>
            <a:endParaRPr lang="en-US" dirty="0" smtClean="0"/>
          </a:p>
          <a:p>
            <a:endParaRPr lang="en-US" dirty="0"/>
          </a:p>
        </p:txBody>
      </p:sp>
      <p:pic>
        <p:nvPicPr>
          <p:cNvPr id="44034" name="Picture 2"/>
          <p:cNvPicPr>
            <a:picLocks noChangeAspect="1" noChangeArrowheads="1"/>
          </p:cNvPicPr>
          <p:nvPr/>
        </p:nvPicPr>
        <p:blipFill>
          <a:blip r:embed="rId3" cstate="print"/>
          <a:srcRect/>
          <a:stretch>
            <a:fillRect/>
          </a:stretch>
        </p:blipFill>
        <p:spPr bwMode="auto">
          <a:xfrm>
            <a:off x="8052855" y="2590800"/>
            <a:ext cx="7110945"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Checkout</a:t>
            </a:r>
            <a:endParaRPr lang="en-US" dirty="0"/>
          </a:p>
        </p:txBody>
      </p:sp>
      <p:sp>
        <p:nvSpPr>
          <p:cNvPr id="3" name="Content Placeholder 2"/>
          <p:cNvSpPr>
            <a:spLocks noGrp="1"/>
          </p:cNvSpPr>
          <p:nvPr>
            <p:ph idx="1"/>
          </p:nvPr>
        </p:nvSpPr>
        <p:spPr>
          <a:xfrm>
            <a:off x="777240" y="2667000"/>
            <a:ext cx="6995160" cy="5501218"/>
          </a:xfrm>
        </p:spPr>
        <p:txBody>
          <a:bodyPr>
            <a:normAutofit lnSpcReduction="10000"/>
          </a:bodyPr>
          <a:lstStyle/>
          <a:p>
            <a:r>
              <a:rPr lang="en-US" dirty="0" smtClean="0"/>
              <a:t>Create folder: C:\ArenaSDK\RefreshCache</a:t>
            </a:r>
          </a:p>
          <a:p>
            <a:r>
              <a:rPr lang="en-US" dirty="0" smtClean="0"/>
              <a:t>Then create one under it for a demo project called “</a:t>
            </a:r>
            <a:r>
              <a:rPr lang="en-US" dirty="0" err="1" smtClean="0"/>
              <a:t>QAChecklist</a:t>
            </a:r>
            <a:r>
              <a:rPr lang="en-US" dirty="0" smtClean="0"/>
              <a:t>”</a:t>
            </a:r>
            <a:endParaRPr lang="en-US" dirty="0"/>
          </a:p>
        </p:txBody>
      </p:sp>
      <p:pic>
        <p:nvPicPr>
          <p:cNvPr id="46082" name="Picture 2"/>
          <p:cNvPicPr>
            <a:picLocks noChangeAspect="1" noChangeArrowheads="1"/>
          </p:cNvPicPr>
          <p:nvPr/>
        </p:nvPicPr>
        <p:blipFill>
          <a:blip r:embed="rId2" cstate="print"/>
          <a:srcRect/>
          <a:stretch>
            <a:fillRect/>
          </a:stretch>
        </p:blipFill>
        <p:spPr bwMode="auto">
          <a:xfrm>
            <a:off x="7696200" y="3124200"/>
            <a:ext cx="7420634"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Checkout</a:t>
            </a:r>
            <a:endParaRPr lang="en-US" dirty="0"/>
          </a:p>
        </p:txBody>
      </p:sp>
      <p:sp>
        <p:nvSpPr>
          <p:cNvPr id="3" name="Content Placeholder 2"/>
          <p:cNvSpPr>
            <a:spLocks noGrp="1"/>
          </p:cNvSpPr>
          <p:nvPr>
            <p:ph idx="1"/>
          </p:nvPr>
        </p:nvSpPr>
        <p:spPr>
          <a:xfrm>
            <a:off x="777240" y="2667000"/>
            <a:ext cx="13776960" cy="5501218"/>
          </a:xfrm>
        </p:spPr>
        <p:txBody>
          <a:bodyPr/>
          <a:lstStyle/>
          <a:p>
            <a:r>
              <a:rPr lang="en-US" dirty="0" smtClean="0"/>
              <a:t>Then right-click and select “SVN Checkout…”</a:t>
            </a:r>
            <a:endParaRPr lang="en-US" dirty="0"/>
          </a:p>
        </p:txBody>
      </p:sp>
      <p:pic>
        <p:nvPicPr>
          <p:cNvPr id="45059" name="Picture 3"/>
          <p:cNvPicPr>
            <a:picLocks noChangeAspect="1" noChangeArrowheads="1"/>
          </p:cNvPicPr>
          <p:nvPr/>
        </p:nvPicPr>
        <p:blipFill>
          <a:blip r:embed="rId2" cstate="print"/>
          <a:srcRect/>
          <a:stretch>
            <a:fillRect/>
          </a:stretch>
        </p:blipFill>
        <p:spPr bwMode="auto">
          <a:xfrm>
            <a:off x="2743200" y="3733800"/>
            <a:ext cx="975563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of Repository</a:t>
            </a:r>
            <a:endParaRPr lang="en-US" dirty="0"/>
          </a:p>
        </p:txBody>
      </p:sp>
      <p:sp>
        <p:nvSpPr>
          <p:cNvPr id="3" name="Content Placeholder 2"/>
          <p:cNvSpPr>
            <a:spLocks noGrp="1"/>
          </p:cNvSpPr>
          <p:nvPr>
            <p:ph idx="1"/>
          </p:nvPr>
        </p:nvSpPr>
        <p:spPr/>
        <p:txBody>
          <a:bodyPr/>
          <a:lstStyle/>
          <a:p>
            <a:r>
              <a:rPr lang="en-US" dirty="0" smtClean="0"/>
              <a:t>http://svn.refreshcache.com/arenaqachecklist</a:t>
            </a:r>
            <a:endParaRPr lang="en-US" dirty="0"/>
          </a:p>
        </p:txBody>
      </p:sp>
      <p:pic>
        <p:nvPicPr>
          <p:cNvPr id="47107" name="Picture 3"/>
          <p:cNvPicPr>
            <a:picLocks noChangeAspect="1" noChangeArrowheads="1"/>
          </p:cNvPicPr>
          <p:nvPr/>
        </p:nvPicPr>
        <p:blipFill>
          <a:blip r:embed="rId2" cstate="print"/>
          <a:srcRect/>
          <a:stretch>
            <a:fillRect/>
          </a:stretch>
        </p:blipFill>
        <p:spPr bwMode="auto">
          <a:xfrm>
            <a:off x="7848600" y="3554896"/>
            <a:ext cx="6896100" cy="52770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You’ve Got Code</a:t>
            </a:r>
            <a:endParaRPr lang="en-US" dirty="0"/>
          </a:p>
        </p:txBody>
      </p:sp>
      <p:pic>
        <p:nvPicPr>
          <p:cNvPr id="48130" name="Picture 2"/>
          <p:cNvPicPr>
            <a:picLocks noGrp="1" noChangeAspect="1" noChangeArrowheads="1"/>
          </p:cNvPicPr>
          <p:nvPr>
            <p:ph idx="1"/>
          </p:nvPr>
        </p:nvPicPr>
        <p:blipFill>
          <a:blip r:embed="rId2" cstate="print"/>
          <a:srcRect/>
          <a:stretch>
            <a:fillRect/>
          </a:stretch>
        </p:blipFill>
        <p:spPr bwMode="auto">
          <a:xfrm>
            <a:off x="1905000" y="2590800"/>
            <a:ext cx="11277600" cy="5973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Trunk, Branch, Tag</a:t>
            </a:r>
            <a:endParaRPr lang="en-US" dirty="0"/>
          </a:p>
        </p:txBody>
      </p:sp>
      <p:sp>
        <p:nvSpPr>
          <p:cNvPr id="3" name="Content Placeholder 2"/>
          <p:cNvSpPr>
            <a:spLocks noGrp="1"/>
          </p:cNvSpPr>
          <p:nvPr>
            <p:ph idx="1"/>
          </p:nvPr>
        </p:nvSpPr>
        <p:spPr>
          <a:xfrm>
            <a:off x="777240" y="2590800"/>
            <a:ext cx="13990320" cy="5562600"/>
          </a:xfrm>
        </p:spPr>
        <p:txBody>
          <a:bodyPr>
            <a:noAutofit/>
          </a:bodyPr>
          <a:lstStyle/>
          <a:p>
            <a:r>
              <a:rPr lang="en-US" sz="3200" b="1" u="sng" dirty="0" smtClean="0"/>
              <a:t>Trunk</a:t>
            </a:r>
            <a:r>
              <a:rPr lang="en-US" sz="3200" dirty="0" smtClean="0"/>
              <a:t> would be the main body of development, originating from the start of the project until the present.</a:t>
            </a:r>
          </a:p>
          <a:p>
            <a:r>
              <a:rPr lang="en-US" sz="3200" b="1" u="sng" dirty="0" smtClean="0"/>
              <a:t>Branch</a:t>
            </a:r>
            <a:r>
              <a:rPr lang="en-US" sz="3200" dirty="0" smtClean="0"/>
              <a:t> will be a copy of code derived from a certain point in the trunk that is used for applying major changes to the code while preserving the integrity of the code in the trunk. If the major changes work according to plan, they are usually merged back into the trunk. </a:t>
            </a:r>
          </a:p>
          <a:p>
            <a:r>
              <a:rPr lang="en-US" sz="3200" b="1" u="sng" dirty="0" smtClean="0"/>
              <a:t>Tag</a:t>
            </a:r>
            <a:r>
              <a:rPr lang="en-US" sz="3200" dirty="0" smtClean="0"/>
              <a:t> will be a point in time on the </a:t>
            </a:r>
            <a:r>
              <a:rPr lang="en-US" sz="3200" i="1" dirty="0" smtClean="0"/>
              <a:t>trunk</a:t>
            </a:r>
            <a:r>
              <a:rPr lang="en-US" sz="3200" dirty="0" smtClean="0"/>
              <a:t> or </a:t>
            </a:r>
            <a:r>
              <a:rPr lang="en-US" sz="3200" i="1" dirty="0" smtClean="0"/>
              <a:t>a branch </a:t>
            </a:r>
            <a:r>
              <a:rPr lang="en-US" sz="3200" dirty="0" smtClean="0"/>
              <a:t>that you wish to preserve. The two main reasons for preservation would be that either this is a </a:t>
            </a:r>
            <a:r>
              <a:rPr lang="en-US" sz="3200" b="1" dirty="0" smtClean="0">
                <a:solidFill>
                  <a:schemeClr val="accent1">
                    <a:lumMod val="40000"/>
                    <a:lumOff val="60000"/>
                  </a:schemeClr>
                </a:solidFill>
              </a:rPr>
              <a:t>major release of the software</a:t>
            </a:r>
            <a:r>
              <a:rPr lang="en-US" sz="3200" dirty="0" smtClean="0"/>
              <a:t>, whether alpha, beta, RC or RTM, or this is the most stable point of the software before major revisions on the trunk were applied.</a:t>
            </a:r>
          </a:p>
        </p:txBody>
      </p:sp>
      <p:sp>
        <p:nvSpPr>
          <p:cNvPr id="4" name="TextBox 3"/>
          <p:cNvSpPr txBox="1"/>
          <p:nvPr/>
        </p:nvSpPr>
        <p:spPr>
          <a:xfrm>
            <a:off x="2868214" y="8305800"/>
            <a:ext cx="9857186" cy="523220"/>
          </a:xfrm>
          <a:prstGeom prst="rect">
            <a:avLst/>
          </a:prstGeom>
          <a:noFill/>
        </p:spPr>
        <p:txBody>
          <a:bodyPr wrap="none" rtlCol="0">
            <a:spAutoFit/>
          </a:bodyPr>
          <a:lstStyle/>
          <a:p>
            <a:r>
              <a:rPr lang="en-US" i="1" dirty="0" smtClean="0">
                <a:solidFill>
                  <a:schemeClr val="accent3">
                    <a:lumMod val="75000"/>
                  </a:schemeClr>
                </a:solidFill>
              </a:rPr>
              <a:t>The most voted/favored definitions as seen at </a:t>
            </a:r>
            <a:r>
              <a:rPr lang="en-US" i="1" dirty="0" smtClean="0">
                <a:solidFill>
                  <a:schemeClr val="accent3">
                    <a:lumMod val="75000"/>
                  </a:schemeClr>
                </a:solidFill>
                <a:hlinkClick r:id="rId2"/>
              </a:rPr>
              <a:t>StackOverflow</a:t>
            </a:r>
            <a:endParaRPr lang="en-US" i="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dirty="0" smtClean="0"/>
              <a:t>SVN Manual</a:t>
            </a:r>
            <a:br>
              <a:rPr lang="en-US" dirty="0" smtClean="0"/>
            </a:br>
            <a:r>
              <a:rPr lang="en-US" dirty="0" smtClean="0">
                <a:hlinkClick r:id="rId2"/>
              </a:rPr>
              <a:t>http://svnbook.red-bean.com/</a:t>
            </a:r>
            <a:endParaRPr lang="en-US" dirty="0" smtClean="0"/>
          </a:p>
          <a:p>
            <a:r>
              <a:rPr lang="en-US" dirty="0" smtClean="0"/>
              <a:t>Rocket SVN (SVN client for Visual Studio)</a:t>
            </a:r>
            <a:br>
              <a:rPr lang="en-US" dirty="0" smtClean="0"/>
            </a:br>
            <a:r>
              <a:rPr lang="en-US" dirty="0" smtClean="0">
                <a:hlinkClick r:id="rId3"/>
              </a:rPr>
              <a:t>http://www.axosoft.com/rocketsvn</a:t>
            </a:r>
            <a:endParaRPr lang="en-US" dirty="0" smtClean="0"/>
          </a:p>
          <a:p>
            <a:r>
              <a:rPr lang="en-US" dirty="0" err="1" smtClean="0"/>
              <a:t>Tortise</a:t>
            </a:r>
            <a:r>
              <a:rPr lang="en-US" dirty="0" smtClean="0"/>
              <a:t> SVN (SVN client </a:t>
            </a:r>
            <a:r>
              <a:rPr lang="en-US" sz="3600" dirty="0" smtClean="0"/>
              <a:t>for Windows shell extension</a:t>
            </a:r>
            <a:r>
              <a:rPr lang="en-US" dirty="0" smtClean="0"/>
              <a:t>)</a:t>
            </a:r>
            <a:br>
              <a:rPr lang="en-US" dirty="0" smtClean="0"/>
            </a:br>
            <a:r>
              <a:rPr lang="en-US" dirty="0" smtClean="0">
                <a:hlinkClick r:id="rId4"/>
              </a:rPr>
              <a:t>http://tortoisesvn.tigris.org/</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hlinkClick r:id="rId3"/>
              </a:rPr>
              <a:t>http://bit.ly/WebDevExpress2010</a:t>
            </a:r>
            <a:endParaRPr lang="en-US" sz="6000" dirty="0"/>
          </a:p>
        </p:txBody>
      </p:sp>
      <p:sp>
        <p:nvSpPr>
          <p:cNvPr id="6" name="Content Placeholder 5"/>
          <p:cNvSpPr>
            <a:spLocks noGrp="1"/>
          </p:cNvSpPr>
          <p:nvPr>
            <p:ph sz="half" idx="2"/>
          </p:nvPr>
        </p:nvSpPr>
        <p:spPr>
          <a:xfrm>
            <a:off x="7848600" y="2895600"/>
            <a:ext cx="6865620" cy="5501218"/>
          </a:xfrm>
        </p:spPr>
        <p:txBody>
          <a:bodyPr/>
          <a:lstStyle/>
          <a:p>
            <a:r>
              <a:rPr lang="en-US" dirty="0" smtClean="0"/>
              <a:t>Express does </a:t>
            </a:r>
            <a:r>
              <a:rPr lang="en-US" b="1" u="sng" dirty="0" smtClean="0"/>
              <a:t>not</a:t>
            </a:r>
            <a:r>
              <a:rPr lang="en-US" dirty="0" smtClean="0"/>
              <a:t> have a plug-in system so you can’t do SVN (like </a:t>
            </a:r>
            <a:r>
              <a:rPr lang="en-US" dirty="0" err="1" smtClean="0"/>
              <a:t>RocketSVN</a:t>
            </a:r>
            <a:r>
              <a:rPr lang="en-US" dirty="0" smtClean="0"/>
              <a:t>) inside Visual Studio.</a:t>
            </a:r>
          </a:p>
          <a:p>
            <a:r>
              <a:rPr lang="en-US" dirty="0" smtClean="0"/>
              <a:t>So we’ll use </a:t>
            </a:r>
            <a:r>
              <a:rPr lang="en-US" dirty="0" err="1" smtClean="0"/>
              <a:t>TortoiseSVN</a:t>
            </a:r>
            <a:r>
              <a:rPr lang="en-US" dirty="0" smtClean="0"/>
              <a:t> later on.</a:t>
            </a:r>
            <a:endParaRPr lang="en-US" dirty="0"/>
          </a:p>
        </p:txBody>
      </p:sp>
      <p:pic>
        <p:nvPicPr>
          <p:cNvPr id="43013" name="Picture 5" descr="C:\Users\NickA\Desktop\rocketsvnforvs.png"/>
          <p:cNvPicPr>
            <a:picLocks noChangeAspect="1" noChangeArrowheads="1"/>
          </p:cNvPicPr>
          <p:nvPr/>
        </p:nvPicPr>
        <p:blipFill>
          <a:blip r:embed="rId4" cstate="print"/>
          <a:srcRect/>
          <a:stretch>
            <a:fillRect/>
          </a:stretch>
        </p:blipFill>
        <p:spPr bwMode="auto">
          <a:xfrm>
            <a:off x="1066800" y="2895600"/>
            <a:ext cx="5349875" cy="591074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click install!</a:t>
            </a:r>
            <a:endParaRPr lang="en-US" dirty="0"/>
          </a:p>
        </p:txBody>
      </p:sp>
      <p:sp>
        <p:nvSpPr>
          <p:cNvPr id="4" name="Content Placeholder 3"/>
          <p:cNvSpPr>
            <a:spLocks noGrp="1"/>
          </p:cNvSpPr>
          <p:nvPr>
            <p:ph sz="half" idx="2"/>
          </p:nvPr>
        </p:nvSpPr>
        <p:spPr/>
        <p:txBody>
          <a:bodyPr/>
          <a:lstStyle/>
          <a:p>
            <a:r>
              <a:rPr lang="en-US" dirty="0" smtClean="0"/>
              <a:t>Yeah, it took a while… but that’s a ton of stuff</a:t>
            </a:r>
            <a:endParaRPr lang="en-US" dirty="0"/>
          </a:p>
        </p:txBody>
      </p:sp>
      <p:pic>
        <p:nvPicPr>
          <p:cNvPr id="2052" name="Picture 4"/>
          <p:cNvPicPr>
            <a:picLocks noGrp="1" noChangeAspect="1" noChangeArrowheads="1"/>
          </p:cNvPicPr>
          <p:nvPr>
            <p:ph sz="half" idx="1"/>
          </p:nvPr>
        </p:nvPicPr>
        <p:blipFill>
          <a:blip r:embed="rId2" cstate="print"/>
          <a:srcRect/>
          <a:stretch>
            <a:fillRect/>
          </a:stretch>
        </p:blipFill>
        <p:spPr bwMode="auto">
          <a:xfrm>
            <a:off x="876716" y="2879248"/>
            <a:ext cx="6666667" cy="50761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http://bit.ly/ArenaSDK2011-1</a:t>
            </a:r>
            <a:r>
              <a:rPr lang="en-US" dirty="0" smtClean="0"/>
              <a:t> </a:t>
            </a:r>
            <a:endParaRPr lang="en-US"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7010400" y="2667000"/>
            <a:ext cx="7776378" cy="6094793"/>
          </a:xfrm>
          <a:prstGeom prst="rect">
            <a:avLst/>
          </a:prstGeom>
          <a:noFill/>
          <a:ln w="9525">
            <a:noFill/>
            <a:miter lim="800000"/>
            <a:headEnd/>
            <a:tailEnd/>
          </a:ln>
        </p:spPr>
      </p:pic>
      <p:sp>
        <p:nvSpPr>
          <p:cNvPr id="6" name="Content Placeholder 3"/>
          <p:cNvSpPr txBox="1">
            <a:spLocks/>
          </p:cNvSpPr>
          <p:nvPr/>
        </p:nvSpPr>
        <p:spPr>
          <a:xfrm>
            <a:off x="609600" y="2667000"/>
            <a:ext cx="6324600" cy="5501218"/>
          </a:xfrm>
          <a:prstGeom prst="rect">
            <a:avLst/>
          </a:prstGeom>
        </p:spPr>
        <p:txBody>
          <a:bodyPr/>
          <a:lstStyle/>
          <a:p>
            <a:pPr marL="529026" marR="0" lvl="0" indent="-529026" algn="l" defTabSz="1410736" rtl="0" eaLnBrk="1" fontAlgn="auto" latinLnBrk="0" hangingPunct="1">
              <a:lnSpc>
                <a:spcPct val="100000"/>
              </a:lnSpc>
              <a:spcBef>
                <a:spcPct val="20000"/>
              </a:spcBef>
              <a:spcAft>
                <a:spcPts val="0"/>
              </a:spcAft>
              <a:buClrTx/>
              <a:buSzTx/>
              <a:buFont typeface="Arial" pitchFamily="34" charset="0"/>
              <a:buChar char="•"/>
              <a:tabLst/>
              <a:defRPr/>
            </a:pPr>
            <a:r>
              <a:rPr kumimoji="0" lang="en-US" sz="4900" b="0" i="0" u="none" strike="noStrike" kern="1200" cap="none" spc="0" normalizeH="0" baseline="0" noProof="0" dirty="0" smtClean="0">
                <a:ln>
                  <a:noFill/>
                </a:ln>
                <a:solidFill>
                  <a:schemeClr val="tx1"/>
                </a:solidFill>
                <a:effectLst/>
                <a:uLnTx/>
                <a:uFillTx/>
                <a:latin typeface="+mn-lt"/>
                <a:ea typeface="+mn-ea"/>
                <a:cs typeface="+mn-cs"/>
              </a:rPr>
              <a:t>Download the Arena</a:t>
            </a:r>
            <a:r>
              <a:rPr kumimoji="0" lang="en-US" sz="4900" b="0" i="0" u="none" strike="noStrike" kern="1200" cap="none" spc="0" normalizeH="0" noProof="0" dirty="0" smtClean="0">
                <a:ln>
                  <a:noFill/>
                </a:ln>
                <a:solidFill>
                  <a:schemeClr val="tx1"/>
                </a:solidFill>
                <a:effectLst/>
                <a:uLnTx/>
                <a:uFillTx/>
                <a:latin typeface="+mn-lt"/>
                <a:ea typeface="+mn-ea"/>
                <a:cs typeface="+mn-cs"/>
              </a:rPr>
              <a:t> SDK</a:t>
            </a:r>
          </a:p>
          <a:p>
            <a:pPr marL="529026" marR="0" lvl="0" indent="-529026" algn="l" defTabSz="1410736" rtl="0" eaLnBrk="1" fontAlgn="auto" latinLnBrk="0" hangingPunct="1">
              <a:lnSpc>
                <a:spcPct val="100000"/>
              </a:lnSpc>
              <a:spcBef>
                <a:spcPct val="20000"/>
              </a:spcBef>
              <a:spcAft>
                <a:spcPts val="0"/>
              </a:spcAft>
              <a:buClrTx/>
              <a:buSzTx/>
              <a:buFont typeface="Arial" pitchFamily="34" charset="0"/>
              <a:buChar char="•"/>
              <a:tabLst/>
              <a:defRPr/>
            </a:pPr>
            <a:r>
              <a:rPr lang="en-US" sz="4900" baseline="0" dirty="0" smtClean="0"/>
              <a:t>By </a:t>
            </a:r>
            <a:r>
              <a:rPr lang="en-US" sz="4900" dirty="0" smtClean="0"/>
              <a:t>convention, u</a:t>
            </a:r>
            <a:r>
              <a:rPr lang="en-US" sz="4900" baseline="0" dirty="0" smtClean="0"/>
              <a:t>nzip to folder </a:t>
            </a:r>
            <a:r>
              <a:rPr lang="en-US" sz="4400" baseline="0" dirty="0" smtClean="0"/>
              <a:t>C:\ArenaSDK\2011.1\base</a:t>
            </a:r>
            <a:endParaRPr kumimoji="0" lang="en-US" sz="4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514600" y="1219200"/>
            <a:ext cx="10896600" cy="76783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the README.txt</a:t>
            </a:r>
            <a:endParaRPr lang="en-US" dirty="0"/>
          </a:p>
        </p:txBody>
      </p:sp>
      <p:sp>
        <p:nvSpPr>
          <p:cNvPr id="3" name="Content Placeholder 2"/>
          <p:cNvSpPr>
            <a:spLocks noGrp="1"/>
          </p:cNvSpPr>
          <p:nvPr>
            <p:ph idx="1"/>
          </p:nvPr>
        </p:nvSpPr>
        <p:spPr/>
        <p:txBody>
          <a:bodyPr/>
          <a:lstStyle/>
          <a:p>
            <a:r>
              <a:rPr lang="en-US" dirty="0" smtClean="0"/>
              <a:t>Just because you always should!</a:t>
            </a:r>
          </a:p>
          <a:p>
            <a:r>
              <a:rPr lang="en-US" dirty="0" smtClean="0"/>
              <a:t>And because there’s important info in there such as…</a:t>
            </a:r>
          </a:p>
          <a:p>
            <a:r>
              <a:rPr lang="en-US" dirty="0" smtClean="0"/>
              <a:t>The remainder of the steps you need to complete</a:t>
            </a:r>
          </a:p>
          <a:p>
            <a:pPr lvl="1">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SQLInstaller</a:t>
            </a:r>
            <a:r>
              <a:rPr lang="en-US" dirty="0" smtClean="0"/>
              <a:t> no reports.bat</a:t>
            </a:r>
            <a:endParaRPr lang="en-US" dirty="0"/>
          </a:p>
        </p:txBody>
      </p:sp>
      <p:sp>
        <p:nvSpPr>
          <p:cNvPr id="3" name="Content Placeholder 2"/>
          <p:cNvSpPr>
            <a:spLocks noGrp="1"/>
          </p:cNvSpPr>
          <p:nvPr>
            <p:ph sz="half" idx="1"/>
          </p:nvPr>
        </p:nvSpPr>
        <p:spPr>
          <a:xfrm>
            <a:off x="777240" y="2667000"/>
            <a:ext cx="6537960" cy="5501218"/>
          </a:xfrm>
        </p:spPr>
        <p:txBody>
          <a:bodyPr/>
          <a:lstStyle/>
          <a:p>
            <a:r>
              <a:rPr lang="en-US" dirty="0" smtClean="0"/>
              <a:t>You may need to change </a:t>
            </a:r>
            <a:r>
              <a:rPr lang="en-US" dirty="0" err="1" smtClean="0"/>
              <a:t>localhost</a:t>
            </a:r>
            <a:r>
              <a:rPr lang="en-US" dirty="0" smtClean="0"/>
              <a:t> to “</a:t>
            </a:r>
            <a:r>
              <a:rPr lang="en-US" sz="3600" dirty="0" err="1" smtClean="0"/>
              <a:t>localhost</a:t>
            </a:r>
            <a:r>
              <a:rPr lang="en-US" sz="3600" dirty="0" smtClean="0"/>
              <a:t>\SQLEXPRESS</a:t>
            </a:r>
            <a:r>
              <a:rPr lang="en-US" dirty="0" smtClean="0"/>
              <a:t>”</a:t>
            </a:r>
          </a:p>
          <a:p>
            <a:r>
              <a:rPr lang="en-US" dirty="0" smtClean="0"/>
              <a:t>Then select &lt;New Database…&gt;</a:t>
            </a:r>
            <a:endParaRPr lang="en-US" dirty="0"/>
          </a:p>
        </p:txBody>
      </p:sp>
      <p:pic>
        <p:nvPicPr>
          <p:cNvPr id="6146" name="Picture 2"/>
          <p:cNvPicPr>
            <a:picLocks noGrp="1" noChangeAspect="1" noChangeArrowheads="1"/>
          </p:cNvPicPr>
          <p:nvPr>
            <p:ph sz="half" idx="2"/>
          </p:nvPr>
        </p:nvPicPr>
        <p:blipFill>
          <a:blip r:embed="rId2" cstate="print"/>
          <a:srcRect/>
          <a:stretch>
            <a:fillRect/>
          </a:stretch>
        </p:blipFill>
        <p:spPr bwMode="auto">
          <a:xfrm>
            <a:off x="7391400" y="3124200"/>
            <a:ext cx="7419607" cy="54146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template">
  <a:themeElements>
    <a:clrScheme name="Custom 1">
      <a:dk1>
        <a:srgbClr val="FFFFFF"/>
      </a:dk1>
      <a:lt1>
        <a:sysClr val="window" lastClr="FFFFFF"/>
      </a:lt1>
      <a:dk2>
        <a:srgbClr val="FFFFFF"/>
      </a:dk2>
      <a:lt2>
        <a:srgbClr val="F8F8F8"/>
      </a:lt2>
      <a:accent1>
        <a:srgbClr val="1587B1"/>
      </a:accent1>
      <a:accent2>
        <a:srgbClr val="00659F"/>
      </a:accent2>
      <a:accent3>
        <a:srgbClr val="969696"/>
      </a:accent3>
      <a:accent4>
        <a:srgbClr val="808080"/>
      </a:accent4>
      <a:accent5>
        <a:srgbClr val="5F5F5F"/>
      </a:accent5>
      <a:accent6>
        <a:srgbClr val="4D4D4D"/>
      </a:accent6>
      <a:hlink>
        <a:srgbClr val="00B050"/>
      </a:hlink>
      <a:folHlink>
        <a:srgbClr val="00B0F0"/>
      </a:folHlink>
    </a:clrScheme>
    <a:fontScheme name="RC">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920</TotalTime>
  <Words>843</Words>
  <Application>Microsoft Office PowerPoint</Application>
  <PresentationFormat>Custom</PresentationFormat>
  <Paragraphs>117</Paragraphs>
  <Slides>36</Slides>
  <Notes>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presentation-template</vt:lpstr>
      <vt:lpstr>Dev Workshop 101</vt:lpstr>
      <vt:lpstr>From scratch</vt:lpstr>
      <vt:lpstr>http://bit.ly/WebDevExpress2010</vt:lpstr>
      <vt:lpstr>http://bit.ly/WebDevExpress2010</vt:lpstr>
      <vt:lpstr>One click install!</vt:lpstr>
      <vt:lpstr>http://bit.ly/ArenaSDK2011-1 </vt:lpstr>
      <vt:lpstr>Slide 7</vt:lpstr>
      <vt:lpstr>Read the README.txt</vt:lpstr>
      <vt:lpstr>SQLInstaller no reports.bat</vt:lpstr>
      <vt:lpstr>Convention is key</vt:lpstr>
      <vt:lpstr>Slide 11</vt:lpstr>
      <vt:lpstr>Back to README.txt</vt:lpstr>
      <vt:lpstr>Yes!</vt:lpstr>
      <vt:lpstr>No! (But I wish!)</vt:lpstr>
      <vt:lpstr>Ahhhh, you made it!</vt:lpstr>
      <vt:lpstr>Back to README.txt</vt:lpstr>
      <vt:lpstr>Save &amp; Debug!</vt:lpstr>
      <vt:lpstr>Arena “Install”</vt:lpstr>
      <vt:lpstr>Your First Problem</vt:lpstr>
      <vt:lpstr>Solved?</vt:lpstr>
      <vt:lpstr>Your Second Problem</vt:lpstr>
      <vt:lpstr>http://bit.ly/MS-ReportViewer2008</vt:lpstr>
      <vt:lpstr>Slide 23</vt:lpstr>
      <vt:lpstr>Answers</vt:lpstr>
      <vt:lpstr>Proceed with Arena Setup</vt:lpstr>
      <vt:lpstr>Source Control</vt:lpstr>
      <vt:lpstr>Create Account @ RefreshCache</vt:lpstr>
      <vt:lpstr>SubVersioN Basics</vt:lpstr>
      <vt:lpstr>ACMD Guide</vt:lpstr>
      <vt:lpstr>http://tortoisesvn.net/downloads.html </vt:lpstr>
      <vt:lpstr>SVN Checkout</vt:lpstr>
      <vt:lpstr>SVN Checkout</vt:lpstr>
      <vt:lpstr>URL of Repository</vt:lpstr>
      <vt:lpstr>Now You’ve Got Code</vt:lpstr>
      <vt:lpstr>What is Trunk, Branch, Tag</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 Workshop 101</dc:title>
  <dc:creator>Nick Airdo</dc:creator>
  <cp:lastModifiedBy>Nick Airdo</cp:lastModifiedBy>
  <cp:revision>77</cp:revision>
  <dcterms:created xsi:type="dcterms:W3CDTF">2011-09-14T16:55:42Z</dcterms:created>
  <dcterms:modified xsi:type="dcterms:W3CDTF">2011-10-07T22:18:41Z</dcterms:modified>
</cp:coreProperties>
</file>