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6" r:id="rId9"/>
    <p:sldId id="267" r:id="rId10"/>
    <p:sldId id="268" r:id="rId11"/>
    <p:sldId id="271" r:id="rId12"/>
    <p:sldId id="272" r:id="rId13"/>
    <p:sldId id="273" r:id="rId14"/>
    <p:sldId id="276" r:id="rId15"/>
    <p:sldId id="270" r:id="rId16"/>
    <p:sldId id="269" r:id="rId17"/>
    <p:sldId id="275" r:id="rId18"/>
    <p:sldId id="274" r:id="rId19"/>
    <p:sldId id="262" r:id="rId20"/>
  </p:sldIdLst>
  <p:sldSz cx="15544800" cy="9144000"/>
  <p:notesSz cx="6858000" cy="9144000"/>
  <p:defaultTextStyle>
    <a:defPPr>
      <a:defRPr lang="en-US"/>
    </a:defPPr>
    <a:lvl1pPr marL="0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43" autoAdjust="0"/>
  </p:normalViewPr>
  <p:slideViewPr>
    <p:cSldViewPr>
      <p:cViewPr varScale="1">
        <p:scale>
          <a:sx n="84" d="100"/>
          <a:sy n="84" d="100"/>
        </p:scale>
        <p:origin x="-108" y="-78"/>
      </p:cViewPr>
      <p:guideLst>
        <p:guide orient="horz" pos="2880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68CB-C26E-414D-9189-B9A62FE5FCA6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14350" y="685800"/>
            <a:ext cx="5829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A4A6F-04C1-42F4-AED1-5A2207738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The less important parts are</a:t>
            </a:r>
            <a:r>
              <a:rPr lang="en-US" baseline="0" dirty="0" smtClean="0"/>
              <a:t> still pretty important if you’re driving your website</a:t>
            </a:r>
          </a:p>
          <a:p>
            <a:pPr>
              <a:buFont typeface="Arial" charset="0"/>
              <a:buChar char="•"/>
            </a:pPr>
            <a:r>
              <a:rPr lang="en-US" baseline="0" dirty="0" smtClean="0"/>
              <a:t>I’m tired of using DNN and </a:t>
            </a:r>
            <a:r>
              <a:rPr lang="en-US" baseline="0" dirty="0" err="1" smtClean="0"/>
              <a:t>Wordpress</a:t>
            </a:r>
            <a:r>
              <a:rPr lang="en-US" baseline="0" dirty="0" smtClean="0"/>
              <a:t> as my open source *web application framework*</a:t>
            </a:r>
          </a:p>
          <a:p>
            <a:pPr>
              <a:buFont typeface="Arial" charset="0"/>
              <a:buChar char="•"/>
            </a:pPr>
            <a:r>
              <a:rPr lang="en-US" baseline="0" dirty="0" smtClean="0"/>
              <a:t> PHP is OK, but I really love 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Doug </a:t>
            </a:r>
            <a:r>
              <a:rPr lang="en-US" dirty="0" err="1" smtClean="0"/>
              <a:t>Drinka</a:t>
            </a:r>
            <a:r>
              <a:rPr lang="en-US" dirty="0" smtClean="0"/>
              <a:t>,</a:t>
            </a:r>
            <a:r>
              <a:rPr lang="en-US" baseline="0" dirty="0" smtClean="0"/>
              <a:t> CCV, </a:t>
            </a:r>
            <a:r>
              <a:rPr lang="en-US" baseline="0" dirty="0" err="1" smtClean="0"/>
              <a:t>ShadeTree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SoChurch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840572"/>
            <a:ext cx="13213080" cy="196003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181600"/>
            <a:ext cx="1088136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2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32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3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4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0409583" y="6211956"/>
            <a:ext cx="4876800" cy="1941444"/>
          </a:xfrm>
        </p:spPr>
        <p:txBody>
          <a:bodyPr/>
          <a:lstStyle>
            <a:lvl1pPr algn="r">
              <a:buNone/>
              <a:defRPr sz="1800" baseline="0"/>
            </a:lvl1pPr>
          </a:lstStyle>
          <a:p>
            <a:pPr lvl="0"/>
            <a:r>
              <a:rPr lang="en-US" dirty="0" smtClean="0"/>
              <a:t>&lt;NAME&gt;</a:t>
            </a:r>
            <a:br>
              <a:rPr lang="en-US" dirty="0" smtClean="0"/>
            </a:br>
            <a:r>
              <a:rPr lang="en-US" dirty="0" smtClean="0"/>
              <a:t>&lt;TITLE&gt;</a:t>
            </a:r>
            <a:br>
              <a:rPr lang="en-US" dirty="0" smtClean="0"/>
            </a:br>
            <a:r>
              <a:rPr lang="en-US" dirty="0" smtClean="0"/>
              <a:t>&lt;ORGANIZATION&gt;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&lt;EMAIL&gt;</a:t>
            </a:r>
            <a:br>
              <a:rPr lang="en-US" dirty="0" smtClean="0"/>
            </a:br>
            <a:r>
              <a:rPr lang="en-US" dirty="0" smtClean="0"/>
              <a:t>Twitter: &lt;@USER&gt;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877800" y="8153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#RefreshCache</a:t>
            </a:r>
            <a:endParaRPr lang="en-US" sz="1800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1066800"/>
            <a:ext cx="3497580" cy="71014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1066800"/>
            <a:ext cx="10233660" cy="71014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5875870"/>
            <a:ext cx="13213080" cy="1816101"/>
          </a:xfrm>
        </p:spPr>
        <p:txBody>
          <a:bodyPr anchor="t"/>
          <a:lstStyle>
            <a:lvl1pPr algn="l">
              <a:defRPr sz="6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3875618"/>
            <a:ext cx="13213080" cy="2000249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0536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1073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1610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2147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52684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23220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493757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64294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667000"/>
            <a:ext cx="6865620" cy="550121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667000"/>
            <a:ext cx="6865620" cy="550121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590800"/>
            <a:ext cx="6868320" cy="121920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886200"/>
            <a:ext cx="6868320" cy="4282016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24800" y="2590800"/>
            <a:ext cx="6871018" cy="121920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8" y="3886199"/>
            <a:ext cx="6871018" cy="4282017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5114132" cy="1549401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1066800"/>
            <a:ext cx="8689975" cy="7101421"/>
          </a:xfrm>
        </p:spPr>
        <p:txBody>
          <a:bodyPr/>
          <a:lstStyle>
            <a:lvl1pPr>
              <a:defRPr sz="4900"/>
            </a:lvl1pPr>
            <a:lvl2pPr>
              <a:defRPr sz="4300"/>
            </a:lvl2pPr>
            <a:lvl3pPr>
              <a:defRPr sz="37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6" y="2667000"/>
            <a:ext cx="5114132" cy="5501221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6400801"/>
            <a:ext cx="9326880" cy="755652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1066799"/>
            <a:ext cx="9326880" cy="5236633"/>
          </a:xfrm>
        </p:spPr>
        <p:txBody>
          <a:bodyPr/>
          <a:lstStyle>
            <a:lvl1pPr marL="0" indent="0">
              <a:buNone/>
              <a:defRPr sz="4900"/>
            </a:lvl1pPr>
            <a:lvl2pPr marL="705368" indent="0">
              <a:buNone/>
              <a:defRPr sz="4300"/>
            </a:lvl2pPr>
            <a:lvl3pPr marL="1410736" indent="0">
              <a:buNone/>
              <a:defRPr sz="3700"/>
            </a:lvl3pPr>
            <a:lvl4pPr marL="2116104" indent="0">
              <a:buNone/>
              <a:defRPr sz="3100"/>
            </a:lvl4pPr>
            <a:lvl5pPr marL="2821473" indent="0">
              <a:buNone/>
              <a:defRPr sz="3100"/>
            </a:lvl5pPr>
            <a:lvl6pPr marL="3526841" indent="0">
              <a:buNone/>
              <a:defRPr sz="3100"/>
            </a:lvl6pPr>
            <a:lvl7pPr marL="4232209" indent="0">
              <a:buNone/>
              <a:defRPr sz="3100"/>
            </a:lvl7pPr>
            <a:lvl8pPr marL="4937577" indent="0">
              <a:buNone/>
              <a:defRPr sz="3100"/>
            </a:lvl8pPr>
            <a:lvl9pPr marL="5642945" indent="0">
              <a:buNone/>
              <a:defRPr sz="3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156453"/>
            <a:ext cx="9326880" cy="1073148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1066800"/>
            <a:ext cx="13990320" cy="1524000"/>
          </a:xfrm>
          <a:prstGeom prst="rect">
            <a:avLst/>
          </a:prstGeom>
        </p:spPr>
        <p:txBody>
          <a:bodyPr vert="horz" lIns="141074" tIns="70537" rIns="141074" bIns="70537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667000"/>
            <a:ext cx="13990320" cy="5501218"/>
          </a:xfrm>
          <a:prstGeom prst="rect">
            <a:avLst/>
          </a:prstGeom>
        </p:spPr>
        <p:txBody>
          <a:bodyPr vert="horz" lIns="141074" tIns="70537" rIns="141074" bIns="7053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8475137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5D003-9D98-4EC5-8C49-449A98B92177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8475137"/>
            <a:ext cx="49225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8475137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10736" rtl="0" eaLnBrk="1" latinLnBrk="0" hangingPunct="1">
        <a:spcBef>
          <a:spcPct val="0"/>
        </a:spcBef>
        <a:buNone/>
        <a:defRPr sz="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9026" indent="-529026" algn="l" defTabSz="1410736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146223" indent="-440855" algn="l" defTabSz="1410736" rtl="0" eaLnBrk="1" latinLnBrk="0" hangingPunct="1">
        <a:spcBef>
          <a:spcPct val="20000"/>
        </a:spcBef>
        <a:buFont typeface="Arial" pitchFamily="34" charset="0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1763420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789" indent="-352684" algn="l" defTabSz="1410736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74157" indent="-352684" algn="l" defTabSz="1410736" rtl="0" eaLnBrk="1" latinLnBrk="0" hangingPunct="1">
        <a:spcBef>
          <a:spcPct val="20000"/>
        </a:spcBef>
        <a:buFont typeface="Arial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79525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584893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290261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5995629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05368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10736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16104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473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6841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32209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937577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642945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ick.airdo@cccev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redmine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 of the Union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 2009 – Oct 2010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Nick Airdo</a:t>
            </a:r>
          </a:p>
          <a:p>
            <a:r>
              <a:rPr lang="en-US" dirty="0" smtClean="0"/>
              <a:t>Developer</a:t>
            </a:r>
          </a:p>
          <a:p>
            <a:r>
              <a:rPr lang="en-US" dirty="0" smtClean="0"/>
              <a:t>Central Christian Church</a:t>
            </a:r>
          </a:p>
          <a:p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nick.airdo@cccev.com</a:t>
            </a:r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airdo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Going?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Good question</a:t>
            </a:r>
          </a:p>
          <a:p>
            <a:r>
              <a:rPr lang="en-US" dirty="0" smtClean="0"/>
              <a:t>Are we getting close to maxing out?</a:t>
            </a:r>
          </a:p>
          <a:p>
            <a:r>
              <a:rPr lang="en-US" dirty="0" smtClean="0"/>
              <a:t>To some degree, I think the lack of a good “module marketplace” is contributing to slower momentum</a:t>
            </a:r>
          </a:p>
          <a:p>
            <a:r>
              <a:rPr lang="en-US" dirty="0" smtClean="0"/>
              <a:t>Perhaps the new module packaging systems will help</a:t>
            </a:r>
          </a:p>
          <a:p>
            <a:r>
              <a:rPr lang="en-US" dirty="0" smtClean="0"/>
              <a:t>Open Discussion?</a:t>
            </a:r>
          </a:p>
          <a:p>
            <a:r>
              <a:rPr lang="en-US" dirty="0" smtClean="0"/>
              <a:t>…I </a:t>
            </a:r>
            <a:r>
              <a:rPr lang="en-US" dirty="0" smtClean="0"/>
              <a:t>also think </a:t>
            </a:r>
            <a:r>
              <a:rPr lang="en-US" dirty="0" smtClean="0"/>
              <a:t>there is huge 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 smtClean="0"/>
              <a:t>party potential </a:t>
            </a:r>
            <a:r>
              <a:rPr lang="en-US" dirty="0" smtClean="0"/>
              <a:t>being </a:t>
            </a:r>
            <a:r>
              <a:rPr lang="en-US" dirty="0" smtClean="0"/>
              <a:t>missed</a:t>
            </a:r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533400"/>
            <a:ext cx="10576560" cy="1676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DNN Weekly Email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6919" y="1905000"/>
            <a:ext cx="6257925" cy="686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>
            <a:off x="228600" y="2590800"/>
            <a:ext cx="1143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5800" y="2209800"/>
            <a:ext cx="5962650" cy="660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hape 9"/>
          <p:cNvCxnSpPr>
            <a:stCxn id="4098" idx="2"/>
            <a:endCxn id="4099" idx="0"/>
          </p:cNvCxnSpPr>
          <p:nvPr/>
        </p:nvCxnSpPr>
        <p:spPr>
          <a:xfrm rot="5400000" flipH="1" flipV="1">
            <a:off x="4585934" y="2069747"/>
            <a:ext cx="6561137" cy="6841243"/>
          </a:xfrm>
          <a:prstGeom prst="curvedConnector5">
            <a:avLst>
              <a:gd name="adj1" fmla="val -3484"/>
              <a:gd name="adj2" fmla="val 51079"/>
              <a:gd name="adj3" fmla="val 106065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stCxn id="4099" idx="2"/>
          </p:cNvCxnSpPr>
          <p:nvPr/>
        </p:nvCxnSpPr>
        <p:spPr>
          <a:xfrm rot="5400000">
            <a:off x="11119646" y="8976520"/>
            <a:ext cx="325437" cy="9523"/>
          </a:xfrm>
          <a:prstGeom prst="curved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95400"/>
            <a:ext cx="6048375" cy="737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3400" y="2057400"/>
            <a:ext cx="6172200" cy="660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hape 5"/>
          <p:cNvCxnSpPr>
            <a:stCxn id="5122" idx="2"/>
            <a:endCxn id="5123" idx="0"/>
          </p:cNvCxnSpPr>
          <p:nvPr/>
        </p:nvCxnSpPr>
        <p:spPr>
          <a:xfrm rot="5400000" flipH="1" flipV="1">
            <a:off x="4284662" y="1711326"/>
            <a:ext cx="6608763" cy="7300912"/>
          </a:xfrm>
          <a:prstGeom prst="curvedConnector5">
            <a:avLst>
              <a:gd name="adj1" fmla="val -3459"/>
              <a:gd name="adj2" fmla="val 49576"/>
              <a:gd name="adj3" fmla="val 112342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hape 13"/>
          <p:cNvCxnSpPr>
            <a:stCxn id="5123" idx="2"/>
          </p:cNvCxnSpPr>
          <p:nvPr/>
        </p:nvCxnSpPr>
        <p:spPr>
          <a:xfrm rot="5400000">
            <a:off x="10981531" y="8886032"/>
            <a:ext cx="477839" cy="38100"/>
          </a:xfrm>
          <a:prstGeom prst="curved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endCxn id="5122" idx="0"/>
          </p:cNvCxnSpPr>
          <p:nvPr/>
        </p:nvCxnSpPr>
        <p:spPr>
          <a:xfrm rot="10800000" flipV="1">
            <a:off x="3938588" y="-152400"/>
            <a:ext cx="6881812" cy="1447800"/>
          </a:xfrm>
          <a:prstGeom prst="curvedConnector2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600"/>
            <a:ext cx="6029325" cy="668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5800" y="5486400"/>
            <a:ext cx="60769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hape 6"/>
          <p:cNvCxnSpPr>
            <a:stCxn id="6146" idx="2"/>
            <a:endCxn id="6148" idx="0"/>
          </p:cNvCxnSpPr>
          <p:nvPr/>
        </p:nvCxnSpPr>
        <p:spPr>
          <a:xfrm rot="5400000" flipH="1" flipV="1">
            <a:off x="6122987" y="3216276"/>
            <a:ext cx="2951163" cy="7491412"/>
          </a:xfrm>
          <a:prstGeom prst="curvedConnector5">
            <a:avLst>
              <a:gd name="adj1" fmla="val -7746"/>
              <a:gd name="adj2" fmla="val 49841"/>
              <a:gd name="adj3" fmla="val 138348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10"/>
          <p:cNvCxnSpPr>
            <a:endCxn id="6146" idx="0"/>
          </p:cNvCxnSpPr>
          <p:nvPr/>
        </p:nvCxnSpPr>
        <p:spPr>
          <a:xfrm rot="10800000" flipV="1">
            <a:off x="3852864" y="-152400"/>
            <a:ext cx="6891337" cy="1905000"/>
          </a:xfrm>
          <a:prstGeom prst="curvedConnector2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SnowCovered.com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572000"/>
            <a:ext cx="13990320" cy="16764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More than 8,000 third-party </a:t>
            </a:r>
            <a:r>
              <a:rPr lang="en-US" b="1" dirty="0" smtClean="0"/>
              <a:t>add-ons for DNN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Going?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We’d love to see an “Arena Core CMS” as real open source option</a:t>
            </a:r>
          </a:p>
          <a:p>
            <a:r>
              <a:rPr lang="en-US" dirty="0" smtClean="0"/>
              <a:t>Besides the obvious and fantastic </a:t>
            </a:r>
            <a:r>
              <a:rPr lang="en-US" dirty="0" smtClean="0"/>
              <a:t>reasons such as:</a:t>
            </a:r>
          </a:p>
          <a:p>
            <a:r>
              <a:rPr lang="en-US" sz="4100" dirty="0" smtClean="0"/>
              <a:t>Huge </a:t>
            </a:r>
            <a:r>
              <a:rPr lang="en-US" sz="4100" dirty="0" smtClean="0"/>
              <a:t>3</a:t>
            </a:r>
            <a:r>
              <a:rPr lang="en-US" sz="4100" baseline="30000" dirty="0" smtClean="0"/>
              <a:t>rd</a:t>
            </a:r>
            <a:r>
              <a:rPr lang="en-US" sz="4100" dirty="0" smtClean="0"/>
              <a:t> party </a:t>
            </a:r>
            <a:r>
              <a:rPr lang="en-US" sz="4100" dirty="0" smtClean="0"/>
              <a:t>potential</a:t>
            </a:r>
          </a:p>
          <a:p>
            <a:r>
              <a:rPr lang="en-US" sz="4100" dirty="0" smtClean="0"/>
              <a:t>Access </a:t>
            </a:r>
            <a:r>
              <a:rPr lang="en-US" sz="4100" dirty="0" smtClean="0"/>
              <a:t>to small churches that have skilled volunteers </a:t>
            </a:r>
            <a:r>
              <a:rPr lang="en-US" sz="3100" dirty="0" smtClean="0"/>
              <a:t>(John Chandler, Dean </a:t>
            </a:r>
            <a:r>
              <a:rPr lang="en-US" sz="3100" dirty="0" err="1" smtClean="0"/>
              <a:t>Kuest</a:t>
            </a:r>
            <a:r>
              <a:rPr lang="en-US" sz="3100" dirty="0" smtClean="0"/>
              <a:t>, Brian Glass, etc.)</a:t>
            </a:r>
          </a:p>
          <a:p>
            <a:r>
              <a:rPr lang="en-US" sz="4100" dirty="0" smtClean="0"/>
              <a:t>Arena could provide purchased support</a:t>
            </a:r>
          </a:p>
          <a:p>
            <a:r>
              <a:rPr lang="en-US" sz="4100" dirty="0" smtClean="0"/>
              <a:t>Arena could create “premium” modules for a fee to those that want them – alleviates certain pressure from Arena sales team</a:t>
            </a:r>
          </a:p>
          <a:p>
            <a:r>
              <a:rPr lang="en-US" sz="4100" dirty="0" smtClean="0"/>
              <a:t>Allows Arena to focus more on the “core” product (people, relationships, spiritual growth)</a:t>
            </a:r>
            <a:endParaRPr lang="en-US" sz="38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Obvious Reasons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open source developers can help improve parts of the product which are currently less important to Shelby/Arena Corp.</a:t>
            </a:r>
          </a:p>
          <a:p>
            <a:r>
              <a:rPr lang="en-US" dirty="0" smtClean="0"/>
              <a:t>Opens the platform to other non-profits such as </a:t>
            </a:r>
            <a:r>
              <a:rPr lang="en-US" dirty="0" err="1" smtClean="0"/>
              <a:t>OneMission</a:t>
            </a:r>
            <a:r>
              <a:rPr lang="en-US" dirty="0" smtClean="0"/>
              <a:t>, </a:t>
            </a:r>
            <a:r>
              <a:rPr lang="en-US" dirty="0" err="1" smtClean="0"/>
              <a:t>OurHome</a:t>
            </a:r>
            <a:r>
              <a:rPr lang="en-US" dirty="0" smtClean="0"/>
              <a:t> Nepal, TOAG, etc.</a:t>
            </a:r>
          </a:p>
          <a:p>
            <a:r>
              <a:rPr lang="en-US" sz="3600" dirty="0" smtClean="0"/>
              <a:t>(These are just the ones we’re working with – I’m sure others in the Arena community deal with many others.)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Going?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few of us are looking at some open source CMS as a possible future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ChMS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foundation</a:t>
            </a:r>
          </a:p>
          <a:p>
            <a:r>
              <a:rPr lang="en-US" dirty="0" smtClean="0"/>
              <a:t>If we go down that path we would initially begin spending our personal time working on the initiative</a:t>
            </a:r>
            <a:endParaRPr lang="en-US" dirty="0" smtClean="0"/>
          </a:p>
          <a:p>
            <a:r>
              <a:rPr lang="en-US" dirty="0" smtClean="0"/>
              <a:t>And later, possibly our normal work hours (pending approval of leadership, etc.)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91000"/>
            <a:ext cx="13990320" cy="205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We’re not going away in the </a:t>
            </a:r>
            <a:r>
              <a:rPr lang="en-US" i="1" dirty="0" smtClean="0"/>
              <a:t>near</a:t>
            </a:r>
            <a:r>
              <a:rPr lang="en-US" dirty="0" smtClean="0"/>
              <a:t> future…</a:t>
            </a:r>
          </a:p>
          <a:p>
            <a:pPr>
              <a:buNone/>
            </a:pPr>
            <a:r>
              <a:rPr lang="en-US" dirty="0" smtClean="0"/>
              <a:t>but the long term future looks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open source</a:t>
            </a:r>
            <a:r>
              <a:rPr lang="en-US" dirty="0" smtClean="0"/>
              <a:t>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77240" y="1066800"/>
            <a:ext cx="13990320" cy="1524000"/>
          </a:xfrm>
        </p:spPr>
        <p:txBody>
          <a:bodyPr/>
          <a:lstStyle/>
          <a:p>
            <a:r>
              <a:rPr lang="en-US" dirty="0" smtClean="0"/>
              <a:t>Where Are We Going?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Redmine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http://redmine.org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</a:t>
            </a:r>
            <a:r>
              <a:rPr lang="en-U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Were</a:t>
            </a:r>
            <a:r>
              <a:rPr lang="en-US" dirty="0" smtClean="0"/>
              <a:t>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100% dependent on the Arena Community Server</a:t>
            </a:r>
          </a:p>
          <a:p>
            <a:r>
              <a:rPr lang="en-US" dirty="0" smtClean="0"/>
              <a:t>A difficult to use Wiki</a:t>
            </a:r>
          </a:p>
          <a:p>
            <a:r>
              <a:rPr lang="en-US" dirty="0" smtClean="0"/>
              <a:t>A difficult to admin code repo (</a:t>
            </a:r>
            <a:r>
              <a:rPr lang="en-US" dirty="0" err="1" smtClean="0"/>
              <a:t>CVSDude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cumbersome module market/store</a:t>
            </a:r>
          </a:p>
          <a:p>
            <a:r>
              <a:rPr lang="en-US" dirty="0" smtClean="0"/>
              <a:t>An </a:t>
            </a:r>
            <a:r>
              <a:rPr lang="en-US" dirty="0" smtClean="0"/>
              <a:t>new IRC </a:t>
            </a:r>
            <a:r>
              <a:rPr lang="en-US" dirty="0" smtClean="0"/>
              <a:t>channel but w/ </a:t>
            </a:r>
            <a:r>
              <a:rPr lang="en-US" i="1" dirty="0" smtClean="0"/>
              <a:t>limited</a:t>
            </a:r>
            <a:r>
              <a:rPr lang="en-US" dirty="0" smtClean="0"/>
              <a:t> participation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2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Where </a:t>
            </a:r>
            <a:r>
              <a:rPr lang="en-US" b="1" i="1" dirty="0" smtClean="0">
                <a:solidFill>
                  <a:schemeClr val="bg1"/>
                </a:solidFill>
              </a:rPr>
              <a:t>Are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We?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667000"/>
            <a:ext cx="13990320" cy="550121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open source s/w / project mgmt tool (</a:t>
            </a:r>
            <a:r>
              <a:rPr lang="en-US" dirty="0" err="1" smtClean="0"/>
              <a:t>Redmine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Easy to manage SVN repository</a:t>
            </a:r>
          </a:p>
          <a:p>
            <a:pPr lvl="1"/>
            <a:r>
              <a:rPr lang="en-US" dirty="0" smtClean="0"/>
              <a:t>B</a:t>
            </a:r>
            <a:r>
              <a:rPr lang="en-US" dirty="0" smtClean="0"/>
              <a:t>etter wiki</a:t>
            </a:r>
          </a:p>
          <a:p>
            <a:pPr lvl="1"/>
            <a:r>
              <a:rPr lang="en-US" dirty="0" smtClean="0"/>
              <a:t>Issue Tracker </a:t>
            </a:r>
            <a:r>
              <a:rPr lang="en-US" i="1" dirty="0" smtClean="0"/>
              <a:t>(per project!)</a:t>
            </a:r>
            <a:endParaRPr lang="en-US" i="1" dirty="0" smtClean="0"/>
          </a:p>
          <a:p>
            <a:pPr lvl="1"/>
            <a:r>
              <a:rPr lang="en-US" dirty="0" smtClean="0"/>
              <a:t>w/Forums</a:t>
            </a:r>
          </a:p>
          <a:p>
            <a:r>
              <a:rPr lang="en-US" dirty="0" smtClean="0"/>
              <a:t>Two possible module installers:</a:t>
            </a:r>
          </a:p>
          <a:p>
            <a:pPr lvl="1"/>
            <a:r>
              <a:rPr lang="en-US" dirty="0" smtClean="0"/>
              <a:t>Voracity Solutions Installer</a:t>
            </a:r>
          </a:p>
          <a:p>
            <a:pPr lvl="1"/>
            <a:r>
              <a:rPr lang="en-US" dirty="0" smtClean="0"/>
              <a:t>HDC Packaging System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Where </a:t>
            </a:r>
            <a:r>
              <a:rPr lang="en-US" b="1" i="1" dirty="0" smtClean="0">
                <a:solidFill>
                  <a:schemeClr val="bg1"/>
                </a:solidFill>
              </a:rPr>
              <a:t>Are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We?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Greater participation in IRC #</a:t>
            </a:r>
            <a:r>
              <a:rPr lang="en-US" dirty="0" err="1" smtClean="0"/>
              <a:t>ArenaChMS</a:t>
            </a:r>
            <a:r>
              <a:rPr lang="en-US" dirty="0" smtClean="0"/>
              <a:t> channel</a:t>
            </a:r>
          </a:p>
          <a:p>
            <a:r>
              <a:rPr lang="en-US" dirty="0" smtClean="0"/>
              <a:t>Arena Select – </a:t>
            </a:r>
            <a:r>
              <a:rPr lang="en-US" sz="4400" dirty="0" smtClean="0"/>
              <a:t>getting closer to target </a:t>
            </a:r>
            <a:r>
              <a:rPr lang="en-US" sz="2800" dirty="0" smtClean="0"/>
              <a:t>(more on this later)</a:t>
            </a:r>
          </a:p>
          <a:p>
            <a:r>
              <a:rPr lang="en-US" dirty="0" smtClean="0"/>
              <a:t>RefreshCache conference ~ Double last year’s participation</a:t>
            </a:r>
          </a:p>
          <a:p>
            <a:r>
              <a:rPr lang="en-US" dirty="0" smtClean="0"/>
              <a:t>94 shared reports</a:t>
            </a:r>
          </a:p>
          <a:p>
            <a:r>
              <a:rPr lang="en-US" dirty="0" smtClean="0"/>
              <a:t>60 shared modules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2667000"/>
            <a:ext cx="13990320" cy="3276600"/>
          </a:xfrm>
        </p:spPr>
        <p:txBody>
          <a:bodyPr/>
          <a:lstStyle/>
          <a:p>
            <a:r>
              <a:rPr lang="en-US" dirty="0" smtClean="0"/>
              <a:t>Still some </a:t>
            </a:r>
            <a:r>
              <a:rPr lang="en-US" dirty="0" smtClean="0"/>
              <a:t>a bunch of stuff being shared with limited details</a:t>
            </a:r>
            <a:endParaRPr lang="en-US" dirty="0" smtClean="0"/>
          </a:p>
          <a:p>
            <a:r>
              <a:rPr lang="en-US" dirty="0" smtClean="0"/>
              <a:t>Examples…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6248400"/>
            <a:ext cx="12101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Please note: I’m not picking on one person – we’re all guilty of this problem</a:t>
            </a:r>
            <a:endParaRPr lang="en-U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7696200"/>
            <a:ext cx="12101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Please note: I’m not picking on one person – we’re all guilty of this problem</a:t>
            </a:r>
            <a:endParaRPr lang="en-U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3048000"/>
            <a:ext cx="6400800" cy="3554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400" y="152400"/>
            <a:ext cx="676656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#2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066800"/>
            <a:ext cx="6484937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r="1163" b="39727"/>
          <a:stretch>
            <a:fillRect/>
          </a:stretch>
        </p:blipFill>
        <p:spPr bwMode="auto">
          <a:xfrm>
            <a:off x="990600" y="5444067"/>
            <a:ext cx="6477000" cy="3242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05800" y="1981200"/>
            <a:ext cx="6067425" cy="657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hape 7"/>
          <p:cNvCxnSpPr>
            <a:stCxn id="2051" idx="2"/>
            <a:endCxn id="2052" idx="0"/>
          </p:cNvCxnSpPr>
          <p:nvPr/>
        </p:nvCxnSpPr>
        <p:spPr>
          <a:xfrm rot="5400000" flipH="1" flipV="1">
            <a:off x="4431506" y="1778793"/>
            <a:ext cx="6705600" cy="7110413"/>
          </a:xfrm>
          <a:prstGeom prst="curvedConnector5">
            <a:avLst>
              <a:gd name="adj1" fmla="val -4251"/>
              <a:gd name="adj2" fmla="val 51440"/>
              <a:gd name="adj3" fmla="val 111827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201400" y="457200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Good Job David Ellis!</a:t>
            </a:r>
            <a:endParaRPr lang="en-U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400" y="152400"/>
            <a:ext cx="676656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#3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143000"/>
            <a:ext cx="5604040" cy="733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2057400"/>
            <a:ext cx="62103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hape 7"/>
          <p:cNvCxnSpPr>
            <a:stCxn id="3074" idx="2"/>
            <a:endCxn id="3075" idx="0"/>
          </p:cNvCxnSpPr>
          <p:nvPr/>
        </p:nvCxnSpPr>
        <p:spPr>
          <a:xfrm rot="5400000" flipH="1" flipV="1">
            <a:off x="4468853" y="1457367"/>
            <a:ext cx="6418263" cy="7618330"/>
          </a:xfrm>
          <a:prstGeom prst="curvedConnector5">
            <a:avLst>
              <a:gd name="adj1" fmla="val -6376"/>
              <a:gd name="adj2" fmla="val 45788"/>
              <a:gd name="adj3" fmla="val 113763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4267200"/>
            <a:ext cx="13990320" cy="11430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A picture really is worth a 1,000 words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rgbClr val="FFFFFF"/>
      </a:dk1>
      <a:lt1>
        <a:sysClr val="window" lastClr="FFFFFF"/>
      </a:lt1>
      <a:dk2>
        <a:srgbClr val="FFFFFF"/>
      </a:dk2>
      <a:lt2>
        <a:srgbClr val="F8F8F8"/>
      </a:lt2>
      <a:accent1>
        <a:srgbClr val="1587B1"/>
      </a:accent1>
      <a:accent2>
        <a:srgbClr val="00659F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C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1799</TotalTime>
  <Words>571</Words>
  <Application>Microsoft Office PowerPoint</Application>
  <PresentationFormat>Custom</PresentationFormat>
  <Paragraphs>76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State of the Union</vt:lpstr>
      <vt:lpstr>Where Were We?</vt:lpstr>
      <vt:lpstr>Where Are We?</vt:lpstr>
      <vt:lpstr>Where Are We?</vt:lpstr>
      <vt:lpstr>Module Sharing</vt:lpstr>
      <vt:lpstr>Example #1</vt:lpstr>
      <vt:lpstr>Example #2</vt:lpstr>
      <vt:lpstr>Example #3</vt:lpstr>
      <vt:lpstr>Slide 9</vt:lpstr>
      <vt:lpstr>Where Are We Going?</vt:lpstr>
      <vt:lpstr>Example DNN Weekly Email</vt:lpstr>
      <vt:lpstr>Slide 12</vt:lpstr>
      <vt:lpstr>Slide 13</vt:lpstr>
      <vt:lpstr>SnowCovered.com</vt:lpstr>
      <vt:lpstr>Where Are We Going?</vt:lpstr>
      <vt:lpstr>Less Obvious Reasons</vt:lpstr>
      <vt:lpstr>Where Are We Going?</vt:lpstr>
      <vt:lpstr>Where Are We Going?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JasonO</dc:creator>
  <cp:lastModifiedBy>Nick Airdo</cp:lastModifiedBy>
  <cp:revision>127</cp:revision>
  <dcterms:created xsi:type="dcterms:W3CDTF">2010-09-20T18:24:07Z</dcterms:created>
  <dcterms:modified xsi:type="dcterms:W3CDTF">2010-10-09T21:40:33Z</dcterms:modified>
</cp:coreProperties>
</file>