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  <p:sldId id="276" r:id="rId10"/>
    <p:sldId id="283" r:id="rId11"/>
    <p:sldId id="279" r:id="rId12"/>
    <p:sldId id="280" r:id="rId13"/>
    <p:sldId id="274" r:id="rId14"/>
    <p:sldId id="275" r:id="rId15"/>
    <p:sldId id="277" r:id="rId16"/>
    <p:sldId id="278" r:id="rId17"/>
    <p:sldId id="281" r:id="rId18"/>
    <p:sldId id="264" r:id="rId19"/>
    <p:sldId id="272" r:id="rId20"/>
    <p:sldId id="267" r:id="rId21"/>
    <p:sldId id="268" r:id="rId22"/>
    <p:sldId id="266" r:id="rId23"/>
    <p:sldId id="269" r:id="rId24"/>
    <p:sldId id="270" r:id="rId25"/>
    <p:sldId id="271" r:id="rId26"/>
    <p:sldId id="282" r:id="rId27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6E9EE"/>
    <a:srgbClr val="E4E7EC"/>
    <a:srgbClr val="990000"/>
    <a:srgbClr val="536E9F"/>
    <a:srgbClr val="6F1717"/>
    <a:srgbClr val="CCCC00"/>
    <a:srgbClr val="FFFF99"/>
    <a:srgbClr val="4F73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53" autoAdjust="0"/>
  </p:normalViewPr>
  <p:slideViewPr>
    <p:cSldViewPr>
      <p:cViewPr varScale="1">
        <p:scale>
          <a:sx n="74" d="100"/>
          <a:sy n="74" d="100"/>
        </p:scale>
        <p:origin x="-618" y="-10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67C1-4EE9-47F9-927F-F0BA179D4C63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3783-D51F-4BDC-9F19-5CA51584A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You’ll be using or making reusable WebServices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Forces</a:t>
            </a:r>
            <a:r>
              <a:rPr lang="en-US" baseline="0" dirty="0" smtClean="0"/>
              <a:t> you to abstract away your UI stuff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You can reuse all these WebServices in your Android app, Silverlight app,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 apps, etc.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 </a:t>
            </a:r>
            <a:r>
              <a:rPr lang="en-US" err="1" smtClean="0"/>
              <a:t>UserControls</a:t>
            </a:r>
            <a:r>
              <a:rPr lang="en-US" smtClean="0"/>
              <a:t>/Custom/</a:t>
            </a:r>
            <a:r>
              <a:rPr lang="en-US" err="1" smtClean="0"/>
              <a:t>Cccev</a:t>
            </a:r>
            <a:r>
              <a:rPr lang="en-US" smtClean="0"/>
              <a:t>/Web2/</a:t>
            </a:r>
            <a:r>
              <a:rPr lang="en-US" err="1" smtClean="0"/>
              <a:t>js</a:t>
            </a:r>
            <a:r>
              <a:rPr lang="en-US" smtClean="0"/>
              <a:t>/jquery-arena-promotions.js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UserControls</a:t>
            </a:r>
            <a:r>
              <a:rPr lang="en-US" dirty="0" smtClean="0"/>
              <a:t>/Custom/</a:t>
            </a:r>
            <a:r>
              <a:rPr lang="en-US" dirty="0" err="1" smtClean="0"/>
              <a:t>Cccev</a:t>
            </a:r>
            <a:r>
              <a:rPr lang="en-US" dirty="0" smtClean="0"/>
              <a:t>/Web2/</a:t>
            </a:r>
            <a:r>
              <a:rPr lang="en-US" dirty="0" err="1" smtClean="0"/>
              <a:t>js</a:t>
            </a:r>
            <a:r>
              <a:rPr lang="en-US" dirty="0" smtClean="0"/>
              <a:t>/jquery-arena-promotions.js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More about that</a:t>
            </a:r>
            <a:r>
              <a:rPr lang="en-US" baseline="0" dirty="0" smtClean="0"/>
              <a:t> “render” call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 use $(document) because it’s a</a:t>
            </a:r>
            <a:r>
              <a:rPr lang="en-US" baseline="0" smtClean="0"/>
              <a:t> good global bucket that everything can access.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Here</a:t>
            </a:r>
            <a:r>
              <a:rPr lang="en-US" baseline="0" dirty="0" smtClean="0"/>
              <a:t> our customized news module fades its contents out</a:t>
            </a:r>
          </a:p>
          <a:p>
            <a:pPr lvl="1">
              <a:buFont typeface="Arial" charset="0"/>
              <a:buChar char="•"/>
            </a:pPr>
            <a:r>
              <a:rPr lang="en-US" baseline="0" dirty="0" smtClean="0"/>
              <a:t> it is also bound to the CAMPUS_UPDATED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mtClean="0"/>
              <a:t>Finally</a:t>
            </a:r>
            <a:r>
              <a:rPr lang="en-US" baseline="0" smtClean="0"/>
              <a:t> take advantage of all those wasted cycles on the client’s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mtClean="0"/>
              <a:t>The most prevalent language on the web</a:t>
            </a:r>
          </a:p>
          <a:p>
            <a:pPr>
              <a:buFont typeface="Arial" charset="0"/>
              <a:buChar char="•"/>
            </a:pPr>
            <a:r>
              <a:rPr lang="en-US" smtClean="0"/>
              <a:t>Crosses the “domain” and “language” barrier</a:t>
            </a:r>
            <a:r>
              <a:rPr lang="en-US" baseline="0" smtClean="0"/>
              <a:t> – non-</a:t>
            </a:r>
            <a:r>
              <a:rPr lang="en-US" baseline="0" err="1" smtClean="0"/>
              <a:t>devs</a:t>
            </a:r>
            <a:r>
              <a:rPr lang="en-US" baseline="0" smtClean="0"/>
              <a:t> and </a:t>
            </a:r>
            <a:r>
              <a:rPr lang="en-US" baseline="0" err="1" smtClean="0"/>
              <a:t>devs</a:t>
            </a:r>
            <a:r>
              <a:rPr lang="en-US" baseline="0" smtClean="0"/>
              <a:t> (PHP, .NET, Java, etc.) 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So,</a:t>
            </a:r>
            <a:r>
              <a:rPr lang="en-US" baseline="0" dirty="0" smtClean="0"/>
              <a:t> it’s going to be fast and lightweight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 JSON - the fat free alternative to XML</a:t>
            </a:r>
          </a:p>
          <a:p>
            <a:pPr>
              <a:buFont typeface="Arial" charset="0"/>
              <a:buChar char="•"/>
            </a:pPr>
            <a:endParaRPr lang="en-US" baseline="0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Ok,</a:t>
            </a:r>
            <a:r>
              <a:rPr lang="en-US" baseline="0" smtClean="0"/>
              <a:t> it looks more complicated than it is.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Flip over to </a:t>
            </a:r>
            <a:r>
              <a:rPr lang="en-US" sz="1200" smtClean="0"/>
              <a:t>WebServices/Custom/Cccev/Web2/PromotionService.asmx where the real magic 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 over to </a:t>
            </a:r>
            <a:r>
              <a:rPr lang="en-US" sz="1200" dirty="0" err="1" smtClean="0"/>
              <a:t>WebServices</a:t>
            </a:r>
            <a:r>
              <a:rPr lang="en-US" sz="1200" dirty="0" smtClean="0"/>
              <a:t>/Custom/</a:t>
            </a:r>
            <a:r>
              <a:rPr lang="en-US" sz="1200" dirty="0" err="1" smtClean="0"/>
              <a:t>Cccev</a:t>
            </a:r>
            <a:r>
              <a:rPr lang="en-US" sz="1200" dirty="0" smtClean="0"/>
              <a:t>/Web2/PromotionService.asmx where the real magic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UserControls</a:t>
            </a:r>
            <a:r>
              <a:rPr lang="en-US" dirty="0" smtClean="0"/>
              <a:t>/Custom/</a:t>
            </a:r>
            <a:r>
              <a:rPr lang="en-US" dirty="0" err="1" smtClean="0"/>
              <a:t>Cccev</a:t>
            </a:r>
            <a:r>
              <a:rPr lang="en-US" dirty="0" smtClean="0"/>
              <a:t>/Web2/</a:t>
            </a:r>
            <a:r>
              <a:rPr lang="en-US" dirty="0" err="1" smtClean="0"/>
              <a:t>js</a:t>
            </a:r>
            <a:r>
              <a:rPr lang="en-US" dirty="0" smtClean="0"/>
              <a:t>/jquery-arena-promotions.js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We wrapped the standard jQuery </a:t>
            </a:r>
            <a:r>
              <a:rPr lang="en-US" dirty="0" err="1" smtClean="0"/>
              <a:t>ajax</a:t>
            </a:r>
            <a:r>
              <a:rPr lang="en-US" baseline="0" dirty="0" smtClean="0"/>
              <a:t> call to make it a bit easier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So now we just call </a:t>
            </a:r>
            <a:r>
              <a:rPr lang="en-US" baseline="0" dirty="0" err="1" smtClean="0"/>
              <a:t>postAsyncJson</a:t>
            </a:r>
            <a:r>
              <a:rPr lang="en-US" baseline="0" dirty="0" smtClean="0"/>
              <a:t> with those four </a:t>
            </a:r>
            <a:r>
              <a:rPr lang="en-US" baseline="0" dirty="0" err="1" smtClean="0"/>
              <a:t>params</a:t>
            </a: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3783-D51F-4BDC-9F19-5CA51584A6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54480" y="5791200"/>
            <a:ext cx="13213080" cy="2633472"/>
          </a:xfrm>
        </p:spPr>
        <p:txBody>
          <a:bodyPr/>
          <a:lstStyle>
            <a:lvl1pPr marR="14107" algn="l">
              <a:defRPr sz="62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54480" y="3779520"/>
            <a:ext cx="13213080" cy="2011680"/>
          </a:xfrm>
        </p:spPr>
        <p:txBody>
          <a:bodyPr lIns="155181" tIns="70537" anchor="b"/>
          <a:lstStyle>
            <a:lvl1pPr marL="0" indent="0" algn="l">
              <a:spcBef>
                <a:spcPts val="0"/>
              </a:spcBef>
              <a:buNone/>
              <a:defRPr sz="3100">
                <a:solidFill>
                  <a:schemeClr val="tx1"/>
                </a:solidFill>
              </a:defRPr>
            </a:lvl1pPr>
            <a:lvl2pPr marL="705368" indent="0" algn="ctr">
              <a:buNone/>
            </a:lvl2pPr>
            <a:lvl3pPr marL="1410736" indent="0" algn="ctr">
              <a:buNone/>
            </a:lvl3pPr>
            <a:lvl4pPr marL="2116104" indent="0" algn="ctr">
              <a:buNone/>
            </a:lvl4pPr>
            <a:lvl5pPr marL="2821473" indent="0" algn="ctr">
              <a:buNone/>
            </a:lvl5pPr>
            <a:lvl6pPr marL="3526841" indent="0" algn="ctr">
              <a:buNone/>
            </a:lvl6pPr>
            <a:lvl7pPr marL="4232209" indent="0" algn="ctr">
              <a:buNone/>
            </a:lvl7pPr>
            <a:lvl8pPr marL="4937577" indent="0" algn="ctr">
              <a:buNone/>
            </a:lvl8pPr>
            <a:lvl9pPr marL="564294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6"/>
            <a:ext cx="3368040" cy="7802033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6320" y="366186"/>
            <a:ext cx="997458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5600"/>
            </a:lvl1pPr>
            <a:lvl2pPr>
              <a:defRPr sz="49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ckA\Downloads\FreeWidescreenWallpapers\favs\TideBlue192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15544797" cy="9144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733" y="1802229"/>
            <a:ext cx="9720682" cy="1303315"/>
          </a:xfrm>
        </p:spPr>
        <p:txBody>
          <a:bodyPr lIns="126966" tIns="70537" bIns="0" anchor="t"/>
          <a:lstStyle>
            <a:lvl1pPr marL="8464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372" y="536353"/>
            <a:ext cx="14456664" cy="1181687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33" y="682752"/>
            <a:ext cx="13865962" cy="1036320"/>
          </a:xfrm>
        </p:spPr>
        <p:txBody>
          <a:bodyPr tIns="98752"/>
          <a:lstStyle>
            <a:lvl1pPr algn="l">
              <a:buNone/>
              <a:defRPr sz="5900" b="0" cap="none" spc="-231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682752"/>
            <a:ext cx="13990320" cy="12192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85" y="2360669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4085" y="2360669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36354"/>
            <a:ext cx="15074036" cy="1181687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01" y="682752"/>
            <a:ext cx="13213080" cy="1219200"/>
          </a:xfrm>
        </p:spPr>
        <p:txBody>
          <a:bodyPr anchor="t"/>
          <a:lstStyle>
            <a:lvl1pPr>
              <a:defRPr sz="62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413000"/>
            <a:ext cx="6868320" cy="853016"/>
          </a:xfrm>
        </p:spPr>
        <p:txBody>
          <a:bodyPr anchor="ctr"/>
          <a:lstStyle>
            <a:lvl1pPr marL="112859" indent="0" algn="l">
              <a:buNone/>
              <a:defRPr sz="3700" b="1">
                <a:solidFill>
                  <a:schemeClr val="accent2"/>
                </a:solidFill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896543" y="2413000"/>
            <a:ext cx="6871018" cy="853016"/>
          </a:xfrm>
        </p:spPr>
        <p:txBody>
          <a:bodyPr anchor="ctr"/>
          <a:lstStyle>
            <a:lvl1pPr marL="112859" indent="0">
              <a:buNone/>
              <a:defRPr sz="3700" b="1">
                <a:solidFill>
                  <a:schemeClr val="accent2"/>
                </a:solidFill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77240" y="3278716"/>
            <a:ext cx="6868320" cy="527913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278716"/>
            <a:ext cx="6871018" cy="527913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243" y="907303"/>
            <a:ext cx="7772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80419" y="907303"/>
            <a:ext cx="4663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Rectangle 17"/>
          <p:cNvSpPr/>
          <p:nvPr/>
        </p:nvSpPr>
        <p:spPr>
          <a:xfrm>
            <a:off x="48028" y="907303"/>
            <a:ext cx="15545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907303"/>
            <a:ext cx="15545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0" name="Rectangle 19"/>
          <p:cNvSpPr/>
          <p:nvPr/>
        </p:nvSpPr>
        <p:spPr>
          <a:xfrm flipH="1">
            <a:off x="254609" y="907303"/>
            <a:ext cx="4663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21880" y="907303"/>
            <a:ext cx="46634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 flipH="1">
            <a:off x="385359" y="907303"/>
            <a:ext cx="15545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433388" y="907303"/>
            <a:ext cx="15545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73807" y="907303"/>
            <a:ext cx="62179" cy="48768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682752"/>
            <a:ext cx="13213080" cy="1219200"/>
          </a:xfrm>
        </p:spPr>
        <p:txBody>
          <a:bodyPr/>
          <a:lstStyle>
            <a:lvl1pPr>
              <a:defRPr sz="62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8160" y="1016000"/>
            <a:ext cx="14638020" cy="7010400"/>
          </a:xfrm>
        </p:spPr>
        <p:txBody>
          <a:bodyPr lIns="126966" tIns="70537" bIns="0" anchor="ctr" anchorCtr="0">
            <a:noAutofit/>
          </a:bodyPr>
          <a:lstStyle>
            <a:lvl1pPr marL="84644" indent="0" algn="ctr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0" y="364067"/>
            <a:ext cx="13990320" cy="1549400"/>
          </a:xfrm>
        </p:spPr>
        <p:txBody>
          <a:bodyPr anchor="ctr"/>
          <a:lstStyle>
            <a:lvl1pPr algn="l">
              <a:buNone/>
              <a:defRPr sz="5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65860" y="1913467"/>
            <a:ext cx="4274820" cy="6096000"/>
          </a:xfrm>
        </p:spPr>
        <p:txBody>
          <a:bodyPr/>
          <a:lstStyle>
            <a:lvl1pPr marL="84644" indent="0">
              <a:buNone/>
              <a:defRPr sz="2800"/>
            </a:lvl1pPr>
            <a:lvl2pPr>
              <a:buNone/>
              <a:defRPr sz="1900"/>
            </a:lvl2pPr>
            <a:lvl3pPr>
              <a:buNone/>
              <a:defRPr sz="1500"/>
            </a:lvl3pPr>
            <a:lvl4pPr>
              <a:buNone/>
              <a:defRPr sz="1400"/>
            </a:lvl4pPr>
            <a:lvl5pPr>
              <a:buNone/>
              <a:defRPr sz="1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29300" y="1913467"/>
            <a:ext cx="9326880" cy="6096000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5654" y="1"/>
            <a:ext cx="14923008" cy="250404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1074" tIns="70537" rIns="141074" bIns="7053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7432" y="2513371"/>
            <a:ext cx="14930457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4499129" y="1602048"/>
            <a:ext cx="177017" cy="218392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554480" y="588336"/>
            <a:ext cx="11658600" cy="935665"/>
          </a:xfrm>
        </p:spPr>
        <p:txBody>
          <a:bodyPr anchor="b"/>
          <a:lstStyle>
            <a:lvl1pPr algn="l">
              <a:buNone/>
              <a:defRPr sz="3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5654" y="2525042"/>
            <a:ext cx="14923008" cy="661352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49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554480" y="1533525"/>
            <a:ext cx="11658600" cy="914400"/>
          </a:xfrm>
        </p:spPr>
        <p:txBody>
          <a:bodyPr/>
          <a:lstStyle>
            <a:lvl1pPr marL="42322" indent="0">
              <a:spcBef>
                <a:spcPts val="0"/>
              </a:spcBef>
              <a:buNone/>
              <a:defRPr sz="22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758209" y="1805248"/>
            <a:ext cx="177017" cy="218392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4168491" y="1942799"/>
            <a:ext cx="177017" cy="218392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10900" y="74000"/>
            <a:ext cx="3627120" cy="486833"/>
          </a:xfrm>
        </p:spPr>
        <p:txBody>
          <a:bodyPr/>
          <a:lstStyle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0" y="74000"/>
            <a:ext cx="9456420" cy="486833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8020" y="74000"/>
            <a:ext cx="777240" cy="486833"/>
          </a:xfrm>
        </p:spPr>
        <p:txBody>
          <a:bodyPr/>
          <a:lstStyle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rgbClr val="536E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77240" y="682752"/>
            <a:ext cx="13990320" cy="1219200"/>
          </a:xfrm>
          <a:prstGeom prst="rect">
            <a:avLst/>
          </a:prstGeom>
        </p:spPr>
        <p:txBody>
          <a:bodyPr vert="horz" lIns="141074" tIns="70537" rIns="141074" bIns="70537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77240" y="2378080"/>
            <a:ext cx="13990320" cy="6096000"/>
          </a:xfrm>
          <a:prstGeom prst="rect">
            <a:avLst/>
          </a:prstGeom>
        </p:spPr>
        <p:txBody>
          <a:bodyPr vert="horz" lIns="141074" tIns="70537" rIns="141074" bIns="7053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010900" y="8555568"/>
            <a:ext cx="3627120" cy="486833"/>
          </a:xfrm>
          <a:prstGeom prst="rect">
            <a:avLst/>
          </a:prstGeom>
        </p:spPr>
        <p:txBody>
          <a:bodyPr vert="horz" lIns="141074" tIns="70537" rIns="141074" bIns="70537" anchor="b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  <a:extLst/>
          </a:lstStyle>
          <a:p>
            <a:fld id="{7A8ECD65-CB14-4BEB-A491-E2FC9A4FC7EB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8220" y="8555568"/>
            <a:ext cx="10012680" cy="486833"/>
          </a:xfrm>
          <a:prstGeom prst="rect">
            <a:avLst/>
          </a:prstGeom>
        </p:spPr>
        <p:txBody>
          <a:bodyPr vert="horz" lIns="141074" tIns="70537" rIns="141074" bIns="70537" anchor="b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8020" y="8555568"/>
            <a:ext cx="777240" cy="486833"/>
          </a:xfrm>
          <a:prstGeom prst="rect">
            <a:avLst/>
          </a:prstGeom>
        </p:spPr>
        <p:txBody>
          <a:bodyPr vert="horz" lIns="141074" tIns="70537" rIns="141074" bIns="70537" anchor="b"/>
          <a:lstStyle>
            <a:lvl1pPr algn="l" eaLnBrk="1" latinLnBrk="0" hangingPunct="1">
              <a:defRPr kumimoji="0" sz="1900">
                <a:solidFill>
                  <a:schemeClr val="tx2"/>
                </a:solidFill>
              </a:defRPr>
            </a:lvl1pPr>
            <a:extLst/>
          </a:lstStyle>
          <a:p>
            <a:fld id="{07B81C6A-1CEA-482B-BCAF-4B511C96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6200" kern="1200" spc="-154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634831" indent="-529026" algn="l" rtl="0" eaLnBrk="1" latinLnBrk="0" hangingPunct="1">
        <a:spcBef>
          <a:spcPts val="1080"/>
        </a:spcBef>
        <a:buClr>
          <a:schemeClr val="tx2"/>
        </a:buClr>
        <a:buSzPct val="95000"/>
        <a:buFont typeface="Wingdings"/>
        <a:buChar char="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2696" indent="-440855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537703" indent="-352684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1946816" indent="-352684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393" indent="-324469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8077" indent="-324469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934332" indent="-28214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3230586" indent="-28214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841" indent="-28214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orccu/cufon/wiki/Abou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7OTnN8" TargetMode="External"/><Relationship Id="rId2" Type="http://schemas.openxmlformats.org/officeDocument/2006/relationships/hyperlink" Target="http://bit.ly/jQEventPoo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unity.arenachms.com/Wiki/view.aspx/Proposed_Core_Additions/JQuery_Event_Pooling" TargetMode="External"/><Relationship Id="rId4" Type="http://schemas.openxmlformats.org/officeDocument/2006/relationships/hyperlink" Target="http://api.jquery.com/bin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4246880"/>
            <a:ext cx="13601700" cy="2633472"/>
          </a:xfrm>
        </p:spPr>
        <p:txBody>
          <a:bodyPr/>
          <a:lstStyle/>
          <a:p>
            <a:r>
              <a:rPr lang="en-US" sz="7400" dirty="0" smtClean="0"/>
              <a:t>Walk on the Client Side</a:t>
            </a:r>
            <a:endParaRPr lang="en-US" sz="7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235200"/>
            <a:ext cx="13213080" cy="2011680"/>
          </a:xfrm>
        </p:spPr>
        <p:txBody>
          <a:bodyPr>
            <a:normAutofit/>
          </a:bodyPr>
          <a:lstStyle/>
          <a:p>
            <a:r>
              <a:rPr lang="en-US" sz="4300" dirty="0" smtClean="0"/>
              <a:t>take a…</a:t>
            </a:r>
            <a:endParaRPr lang="en-US" sz="4300" dirty="0"/>
          </a:p>
        </p:txBody>
      </p:sp>
      <p:sp>
        <p:nvSpPr>
          <p:cNvPr id="4" name="Rectangle 3"/>
          <p:cNvSpPr/>
          <p:nvPr/>
        </p:nvSpPr>
        <p:spPr>
          <a:xfrm>
            <a:off x="7772400" y="5892800"/>
            <a:ext cx="7513320" cy="3220217"/>
          </a:xfrm>
          <a:prstGeom prst="rect">
            <a:avLst/>
          </a:prstGeom>
        </p:spPr>
        <p:txBody>
          <a:bodyPr wrap="square" lIns="141074" tIns="70537" rIns="141074" bIns="70537">
            <a:spAutoFit/>
          </a:bodyPr>
          <a:lstStyle/>
          <a:p>
            <a:pPr algn="r"/>
            <a:r>
              <a:rPr lang="en-US" sz="2500" dirty="0" smtClean="0"/>
              <a:t>Nick Airdo</a:t>
            </a:r>
          </a:p>
          <a:p>
            <a:pPr algn="r"/>
            <a:r>
              <a:rPr lang="en-US" sz="2500" dirty="0" smtClean="0"/>
              <a:t>Software Engineer</a:t>
            </a:r>
          </a:p>
          <a:p>
            <a:pPr algn="r"/>
            <a:r>
              <a:rPr lang="en-US" sz="2500" dirty="0" smtClean="0"/>
              <a:t>Central Christian Church</a:t>
            </a:r>
          </a:p>
          <a:p>
            <a:pPr algn="r"/>
            <a:endParaRPr lang="en-US" sz="2500" dirty="0" smtClean="0"/>
          </a:p>
          <a:p>
            <a:pPr algn="r"/>
            <a:r>
              <a:rPr lang="en-US" sz="2500" dirty="0" smtClean="0"/>
              <a:t>Email: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nick.airdo@cccev.com</a:t>
            </a:r>
          </a:p>
          <a:p>
            <a:pPr algn="r"/>
            <a:r>
              <a:rPr lang="en-US" sz="2500" dirty="0" smtClean="0"/>
              <a:t>Twitter:  @</a:t>
            </a:r>
            <a:r>
              <a:rPr lang="en-US" sz="2500" dirty="0" err="1" smtClean="0"/>
              <a:t>airdo</a:t>
            </a:r>
            <a:endParaRPr lang="en-US" sz="2500" dirty="0" smtClean="0"/>
          </a:p>
          <a:p>
            <a:pPr algn="r"/>
            <a:endParaRPr lang="en-US" sz="2500" dirty="0" smtClean="0"/>
          </a:p>
          <a:p>
            <a:pPr algn="r"/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#RefreshCache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ASMX vs. SVC/WCF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“The </a:t>
            </a:r>
            <a:r>
              <a:rPr lang="en-US" dirty="0" smtClean="0"/>
              <a:t>difference in WCF is we program to a specific contract.  Here’s the same example above done in WCF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“Exposing </a:t>
            </a:r>
            <a:r>
              <a:rPr lang="en-US" dirty="0" smtClean="0"/>
              <a:t>a WCF service requires a little more training from this point forward </a:t>
            </a:r>
            <a:r>
              <a:rPr lang="en-US" dirty="0" smtClean="0"/>
              <a:t>…because </a:t>
            </a:r>
            <a:r>
              <a:rPr lang="en-US" dirty="0" smtClean="0"/>
              <a:t>we have to understand how to configure the service.  It is this little bit of extra effort required to understand WCF configuration that </a:t>
            </a:r>
            <a:r>
              <a:rPr lang="en-US" dirty="0" smtClean="0">
                <a:solidFill>
                  <a:srgbClr val="00B0F0"/>
                </a:solidFill>
              </a:rPr>
              <a:t>stops a lot of developers</a:t>
            </a:r>
            <a:r>
              <a:rPr lang="en-US" dirty="0" smtClean="0"/>
              <a:t> from using WCF.  This is a shame because when the developer using ASMX wants to guarantee message delivery, participate in transactions, or use binary serialization instead of XML, they’ve got a lot of work ahead of them as compared to WCF. 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Service’s Web Methods</a:t>
            </a:r>
            <a:br>
              <a:rPr lang="en-US" dirty="0" smtClean="0"/>
            </a:br>
            <a:r>
              <a:rPr lang="en-US" sz="2800" dirty="0" smtClean="0"/>
              <a:t>from – WebServices/Custom/Cccev/Web2/PromotionService.asmx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8080"/>
            <a:ext cx="142494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100" dirty="0" smtClean="0"/>
              <a:t>[</a:t>
            </a:r>
            <a:r>
              <a:rPr lang="en-US" sz="3100" dirty="0" err="1" smtClean="0">
                <a:solidFill>
                  <a:schemeClr val="accent6">
                    <a:lumMod val="75000"/>
                  </a:schemeClr>
                </a:solidFill>
              </a:rPr>
              <a:t>WebMethod</a:t>
            </a:r>
            <a:r>
              <a:rPr lang="en-US" sz="3100" dirty="0" smtClean="0"/>
              <a:t>]</a:t>
            </a:r>
          </a:p>
          <a:p>
            <a:pPr>
              <a:buNone/>
            </a:pPr>
            <a:r>
              <a:rPr lang="en-US" sz="2800" dirty="0" smtClean="0"/>
              <a:t>[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ScriptMethod</a:t>
            </a:r>
            <a:r>
              <a:rPr lang="en-US" sz="2800" dirty="0" smtClean="0"/>
              <a:t>( </a:t>
            </a:r>
            <a:r>
              <a:rPr lang="en-US" sz="2800" dirty="0" err="1" smtClean="0"/>
              <a:t>ResponseFormat</a:t>
            </a:r>
            <a:r>
              <a:rPr lang="en-US" sz="2800" dirty="0" smtClean="0"/>
              <a:t> =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ResponseFormat</a:t>
            </a:r>
            <a:r>
              <a:rPr lang="en-US" sz="2800" dirty="0" err="1" smtClean="0"/>
              <a:t>.Json</a:t>
            </a:r>
            <a:r>
              <a:rPr lang="en-US" sz="2800" dirty="0" smtClean="0"/>
              <a:t> )]</a:t>
            </a:r>
          </a:p>
          <a:p>
            <a:pPr>
              <a:buNone/>
            </a:pP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</a:rPr>
              <a:t>public object</a:t>
            </a:r>
            <a:r>
              <a:rPr lang="en-US" sz="3100" dirty="0" smtClean="0"/>
              <a:t>[] </a:t>
            </a:r>
            <a:r>
              <a:rPr lang="en-US" sz="3100" dirty="0" err="1" smtClean="0"/>
              <a:t>GetTopicList</a:t>
            </a:r>
            <a:r>
              <a:rPr lang="en-US" sz="3100" dirty="0" smtClean="0"/>
              <a:t>()</a:t>
            </a:r>
          </a:p>
          <a:p>
            <a:pPr>
              <a:buNone/>
            </a:pPr>
            <a:r>
              <a:rPr lang="en-US" sz="3100" dirty="0" smtClean="0"/>
              <a:t>{</a:t>
            </a:r>
            <a:br>
              <a:rPr lang="en-US" sz="3100" dirty="0" smtClean="0"/>
            </a:b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LookupCollection</a:t>
            </a:r>
            <a:r>
              <a:rPr lang="en-US" sz="2800" dirty="0" smtClean="0"/>
              <a:t> topics = 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new</a:t>
            </a:r>
            <a:r>
              <a:rPr lang="en-US" sz="2800" dirty="0" smtClean="0"/>
              <a:t> LookupCollection(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SystemLookupType</a:t>
            </a:r>
            <a:r>
              <a:rPr lang="en-US" sz="2500" dirty="0" smtClean="0"/>
              <a:t>.TopicArea</a:t>
            </a:r>
            <a:r>
              <a:rPr lang="en-US" sz="2800" dirty="0" smtClean="0"/>
              <a:t>);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 </a:t>
            </a: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</a:rPr>
              <a:t>return</a:t>
            </a:r>
            <a:r>
              <a:rPr lang="en-US" sz="3100" dirty="0" smtClean="0"/>
              <a:t> (</a:t>
            </a: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en-US" sz="3100" dirty="0" smtClean="0"/>
              <a:t> topic </a:t>
            </a: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</a:rPr>
              <a:t>in</a:t>
            </a:r>
            <a:r>
              <a:rPr lang="en-US" sz="3100" dirty="0" smtClean="0"/>
              <a:t> </a:t>
            </a:r>
            <a:r>
              <a:rPr lang="en-US" sz="3100" dirty="0" err="1" smtClean="0"/>
              <a:t>topics.OfType</a:t>
            </a:r>
            <a:r>
              <a:rPr lang="en-US" sz="3100" dirty="0" smtClean="0"/>
              <a:t>&lt;</a:t>
            </a:r>
            <a:r>
              <a:rPr lang="en-US" sz="3100" dirty="0" smtClean="0">
                <a:solidFill>
                  <a:schemeClr val="accent6">
                    <a:lumMod val="75000"/>
                  </a:schemeClr>
                </a:solidFill>
              </a:rPr>
              <a:t>Lookup</a:t>
            </a:r>
            <a:r>
              <a:rPr lang="en-US" sz="3100" dirty="0" smtClean="0"/>
              <a:t>&gt;()</a:t>
            </a:r>
            <a:br>
              <a:rPr lang="en-US" sz="3100" dirty="0" smtClean="0"/>
            </a:br>
            <a:r>
              <a:rPr lang="en-US" sz="3100" dirty="0" smtClean="0"/>
              <a:t>                </a:t>
            </a: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</a:rPr>
              <a:t>where</a:t>
            </a:r>
            <a:r>
              <a:rPr lang="en-US" sz="3100" dirty="0" smtClean="0"/>
              <a:t> </a:t>
            </a:r>
            <a:r>
              <a:rPr lang="en-US" sz="3100" dirty="0" err="1" smtClean="0"/>
              <a:t>topic.Active</a:t>
            </a:r>
            <a:r>
              <a:rPr lang="en-US" sz="3100" dirty="0" smtClean="0"/>
              <a:t> &amp;&amp; topic.Qualifier2 == </a:t>
            </a:r>
            <a:r>
              <a:rPr lang="en-US" sz="3100" dirty="0" smtClean="0">
                <a:solidFill>
                  <a:srgbClr val="C00000"/>
                </a:solidFill>
              </a:rPr>
              <a:t>"true"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                </a:t>
            </a:r>
            <a:r>
              <a:rPr lang="en-US" sz="3100" dirty="0" err="1" smtClean="0">
                <a:solidFill>
                  <a:schemeClr val="tx2">
                    <a:lumMod val="50000"/>
                  </a:schemeClr>
                </a:solidFill>
              </a:rPr>
              <a:t>orderby</a:t>
            </a:r>
            <a:r>
              <a:rPr lang="en-US" sz="3100" dirty="0" smtClean="0"/>
              <a:t> </a:t>
            </a:r>
            <a:r>
              <a:rPr lang="en-US" sz="3100" dirty="0" err="1" smtClean="0"/>
              <a:t>topic.Order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                </a:t>
            </a:r>
            <a:r>
              <a:rPr lang="en-US" sz="3100" dirty="0" smtClean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en-US" sz="3100" dirty="0" smtClean="0"/>
              <a:t> </a:t>
            </a:r>
            <a:r>
              <a:rPr lang="en-US" sz="3100" dirty="0" err="1" smtClean="0"/>
              <a:t>GetTopicJson</a:t>
            </a:r>
            <a:r>
              <a:rPr lang="en-US" sz="3100" dirty="0" smtClean="0"/>
              <a:t>(topic)</a:t>
            </a:r>
            <a:br>
              <a:rPr lang="en-US" sz="3100" dirty="0" smtClean="0"/>
            </a:br>
            <a:r>
              <a:rPr lang="en-US" sz="3100" dirty="0" smtClean="0"/>
              <a:t>               ).</a:t>
            </a:r>
            <a:r>
              <a:rPr lang="en-US" sz="3100" dirty="0" err="1" smtClean="0"/>
              <a:t>ToArray</a:t>
            </a:r>
            <a:r>
              <a:rPr lang="en-US" sz="3100" dirty="0" smtClean="0"/>
              <a:t>();</a:t>
            </a:r>
            <a:br>
              <a:rPr lang="en-US" sz="3100" dirty="0" smtClean="0"/>
            </a:br>
            <a:r>
              <a:rPr lang="en-US" sz="3100" dirty="0" smtClean="0"/>
              <a:t>    }</a:t>
            </a:r>
          </a:p>
          <a:p>
            <a:pPr>
              <a:buNone/>
            </a:pPr>
            <a:r>
              <a:rPr lang="en-US" sz="3100" dirty="0" smtClean="0"/>
              <a:t>…</a:t>
            </a:r>
            <a:endParaRPr lang="en-US" sz="3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Session? No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8080"/>
            <a:ext cx="142494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you’re client usage is coming from an Arena module you can rely on this:</a:t>
            </a:r>
            <a:br>
              <a:rPr lang="en-US" dirty="0" smtClean="0"/>
            </a:br>
            <a:endParaRPr lang="en-US" sz="2000" dirty="0" smtClean="0"/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WebMethod</a:t>
            </a:r>
            <a:r>
              <a:rPr lang="en-US" dirty="0" smtClean="0"/>
              <a:t>(</a:t>
            </a:r>
            <a:r>
              <a:rPr lang="en-US" dirty="0" err="1" smtClean="0"/>
              <a:t>EnableSession</a:t>
            </a:r>
            <a:r>
              <a:rPr lang="en-US" dirty="0" smtClean="0"/>
              <a:t> =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dirty="0" smtClean="0"/>
              <a:t>)]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you can check the Arena Context as normal:</a:t>
            </a:r>
            <a:br>
              <a:rPr lang="en-US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en-US" dirty="0" smtClean="0"/>
              <a:t> </a:t>
            </a:r>
            <a:r>
              <a:rPr lang="en-US" dirty="0" err="1" smtClean="0"/>
              <a:t>ctx</a:t>
            </a:r>
            <a:r>
              <a:rPr lang="en-US" dirty="0" smtClean="0"/>
              <a:t> = 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ArenaContext</a:t>
            </a:r>
            <a:r>
              <a:rPr lang="en-US" dirty="0" err="1" smtClean="0"/>
              <a:t>.Current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if</a:t>
            </a:r>
            <a:r>
              <a:rPr lang="en-US" dirty="0" smtClean="0"/>
              <a:t> (</a:t>
            </a:r>
            <a:r>
              <a:rPr lang="en-US" dirty="0" err="1" smtClean="0"/>
              <a:t>ctx.Person</a:t>
            </a:r>
            <a:r>
              <a:rPr lang="en-US" dirty="0" smtClean="0"/>
              <a:t> !=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null</a:t>
            </a:r>
            <a:r>
              <a:rPr lang="en-US" dirty="0" smtClean="0"/>
              <a:t> &amp;&amp; </a:t>
            </a:r>
            <a:r>
              <a:rPr lang="en-US" dirty="0" err="1" smtClean="0"/>
              <a:t>ctx.Person.PersonID</a:t>
            </a:r>
            <a:r>
              <a:rPr lang="en-US" dirty="0" smtClean="0"/>
              <a:t> != -1)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postAsyncJson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from - Templates/</a:t>
            </a:r>
            <a:r>
              <a:rPr lang="en-US" sz="2800" dirty="0" err="1" smtClean="0"/>
              <a:t>Cccev</a:t>
            </a:r>
            <a:r>
              <a:rPr lang="en-US" sz="2800" dirty="0" smtClean="0"/>
              <a:t>/</a:t>
            </a:r>
            <a:r>
              <a:rPr lang="en-US" sz="2800" dirty="0" err="1" smtClean="0"/>
              <a:t>Hasselhoff</a:t>
            </a:r>
            <a:r>
              <a:rPr lang="en-US" sz="2800" dirty="0" smtClean="0"/>
              <a:t>/</a:t>
            </a:r>
            <a:r>
              <a:rPr lang="en-US" sz="2800" dirty="0" err="1" smtClean="0"/>
              <a:t>js</a:t>
            </a:r>
            <a:r>
              <a:rPr lang="en-US" sz="2800" dirty="0" smtClean="0"/>
              <a:t>/campus-scripts.js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postAsyncJson</a:t>
            </a:r>
            <a:r>
              <a:rPr lang="en-US" sz="2800" dirty="0" smtClean="0"/>
              <a:t>(</a:t>
            </a:r>
            <a:r>
              <a:rPr lang="en-US" sz="2800" dirty="0" err="1" smtClean="0"/>
              <a:t>servicePath</a:t>
            </a:r>
            <a:r>
              <a:rPr lang="en-US" sz="2800" dirty="0" smtClean="0"/>
              <a:t>, </a:t>
            </a:r>
            <a:r>
              <a:rPr lang="en-US" sz="2800" dirty="0" err="1" smtClean="0"/>
              <a:t>postData</a:t>
            </a:r>
            <a:r>
              <a:rPr lang="en-US" sz="2800" dirty="0" smtClean="0"/>
              <a:t>, </a:t>
            </a:r>
            <a:r>
              <a:rPr lang="en-US" sz="2800" dirty="0" err="1" smtClean="0"/>
              <a:t>onSuccess</a:t>
            </a:r>
            <a:r>
              <a:rPr lang="en-US" sz="2800" dirty="0" smtClean="0"/>
              <a:t>, </a:t>
            </a:r>
            <a:r>
              <a:rPr lang="en-US" sz="2800" dirty="0" err="1" smtClean="0"/>
              <a:t>onError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$.</a:t>
            </a:r>
            <a:r>
              <a:rPr lang="en-US" sz="2800" dirty="0" err="1" smtClean="0"/>
              <a:t>ajax</a:t>
            </a:r>
            <a:r>
              <a:rPr lang="en-US" sz="2800" dirty="0" smtClean="0"/>
              <a:t>({</a:t>
            </a:r>
          </a:p>
          <a:p>
            <a:pPr>
              <a:buNone/>
            </a:pPr>
            <a:r>
              <a:rPr lang="en-US" sz="2800" dirty="0" smtClean="0"/>
              <a:t>	    </a:t>
            </a:r>
            <a:r>
              <a:rPr lang="en-US" sz="2800" dirty="0" smtClean="0"/>
              <a:t>type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C00000"/>
                </a:solidFill>
              </a:rPr>
              <a:t>"</a:t>
            </a:r>
            <a:r>
              <a:rPr lang="en-US" sz="2800" dirty="0" smtClean="0">
                <a:solidFill>
                  <a:srgbClr val="C00000"/>
                </a:solidFill>
              </a:rPr>
              <a:t>POST“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url</a:t>
            </a:r>
            <a:r>
              <a:rPr lang="en-US" sz="2800" dirty="0" smtClean="0"/>
              <a:t>: </a:t>
            </a:r>
            <a:r>
              <a:rPr lang="en-US" sz="2800" dirty="0" err="1" smtClean="0"/>
              <a:t>servicePath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contentType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C00000"/>
                </a:solidFill>
              </a:rPr>
              <a:t>"application/</a:t>
            </a:r>
            <a:r>
              <a:rPr lang="en-US" sz="2800" dirty="0" err="1" smtClean="0">
                <a:solidFill>
                  <a:srgbClr val="C00000"/>
                </a:solidFill>
              </a:rPr>
              <a:t>json</a:t>
            </a:r>
            <a:r>
              <a:rPr lang="en-US" sz="2800" dirty="0" smtClean="0">
                <a:solidFill>
                  <a:srgbClr val="C00000"/>
                </a:solidFill>
              </a:rPr>
              <a:t>; </a:t>
            </a:r>
            <a:r>
              <a:rPr lang="en-US" sz="2800" dirty="0" err="1" smtClean="0">
                <a:solidFill>
                  <a:srgbClr val="C00000"/>
                </a:solidFill>
              </a:rPr>
              <a:t>charset</a:t>
            </a:r>
            <a:r>
              <a:rPr lang="en-US" sz="2800" dirty="0" smtClean="0">
                <a:solidFill>
                  <a:srgbClr val="C00000"/>
                </a:solidFill>
              </a:rPr>
              <a:t>=utf-8</a:t>
            </a:r>
            <a:r>
              <a:rPr lang="en-US" sz="2800" dirty="0" smtClean="0">
                <a:solidFill>
                  <a:srgbClr val="C00000"/>
                </a:solidFill>
              </a:rPr>
              <a:t>"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	data</a:t>
            </a:r>
            <a:r>
              <a:rPr lang="en-US" sz="2800" dirty="0" smtClean="0"/>
              <a:t>: </a:t>
            </a:r>
            <a:r>
              <a:rPr lang="en-US" sz="2800" dirty="0" err="1" smtClean="0"/>
              <a:t>postData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C00000"/>
                </a:solidFill>
              </a:rPr>
              <a:t>"</a:t>
            </a:r>
            <a:r>
              <a:rPr lang="en-US" sz="2800" dirty="0" err="1" smtClean="0">
                <a:solidFill>
                  <a:srgbClr val="C00000"/>
                </a:solidFill>
              </a:rPr>
              <a:t>json</a:t>
            </a:r>
            <a:r>
              <a:rPr lang="en-US" sz="2800" dirty="0" smtClean="0">
                <a:solidFill>
                  <a:srgbClr val="C00000"/>
                </a:solidFill>
              </a:rPr>
              <a:t>"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	success</a:t>
            </a:r>
            <a:r>
              <a:rPr lang="en-US" sz="2800" dirty="0" smtClean="0"/>
              <a:t>: </a:t>
            </a:r>
            <a:r>
              <a:rPr lang="en-US" sz="2800" dirty="0" err="1" smtClean="0"/>
              <a:t>onSuccess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	error</a:t>
            </a:r>
            <a:r>
              <a:rPr lang="en-US" sz="2800" dirty="0" smtClean="0"/>
              <a:t>: </a:t>
            </a:r>
            <a:r>
              <a:rPr lang="en-US" sz="2800" dirty="0" err="1" smtClean="0"/>
              <a:t>onError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});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return false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br>
              <a:rPr lang="en-US" dirty="0" smtClean="0"/>
            </a:br>
            <a:r>
              <a:rPr lang="en-US" sz="2800" dirty="0" smtClean="0"/>
              <a:t>from – UserControls/Custom/Cccev/Web2/</a:t>
            </a:r>
            <a:r>
              <a:rPr lang="en-US" sz="2800" dirty="0" err="1" smtClean="0"/>
              <a:t>js</a:t>
            </a:r>
            <a:r>
              <a:rPr lang="en-US" sz="2800" dirty="0" smtClean="0"/>
              <a:t>/jquery-arena-promotions.js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loadPromotions</a:t>
            </a:r>
            <a:r>
              <a:rPr lang="en-US" sz="2800" dirty="0" smtClean="0"/>
              <a:t>(</a:t>
            </a:r>
            <a:r>
              <a:rPr lang="en-US" sz="2800" dirty="0" err="1" smtClean="0"/>
              <a:t>topicIDs</a:t>
            </a:r>
            <a:r>
              <a:rPr lang="en-US" sz="2800" dirty="0" smtClean="0"/>
              <a:t>, </a:t>
            </a:r>
            <a:r>
              <a:rPr lang="en-US" sz="2800" dirty="0" err="1" smtClean="0"/>
              <a:t>areaFilter</a:t>
            </a:r>
            <a:r>
              <a:rPr lang="en-US" sz="2800" dirty="0" smtClean="0"/>
              <a:t>, </a:t>
            </a:r>
            <a:r>
              <a:rPr lang="en-US" sz="2800" dirty="0" err="1" smtClean="0"/>
              <a:t>campusID</a:t>
            </a:r>
            <a:r>
              <a:rPr lang="en-US" sz="2800" dirty="0" smtClean="0"/>
              <a:t>, </a:t>
            </a:r>
            <a:r>
              <a:rPr lang="en-US" sz="2800" dirty="0" err="1" smtClean="0"/>
              <a:t>maxItems</a:t>
            </a:r>
            <a:r>
              <a:rPr lang="en-US" sz="2800" dirty="0" smtClean="0"/>
              <a:t>, </a:t>
            </a:r>
            <a:r>
              <a:rPr lang="en-US" sz="2800" dirty="0" err="1" smtClean="0"/>
              <a:t>documentTypeID</a:t>
            </a:r>
            <a:r>
              <a:rPr lang="en-US" sz="2800" dirty="0" smtClean="0"/>
              <a:t>, </a:t>
            </a:r>
            <a:r>
              <a:rPr lang="en-US" sz="2800" dirty="0" err="1" smtClean="0"/>
              <a:t>promotionDetailPageID</a:t>
            </a:r>
            <a:r>
              <a:rPr lang="en-US" sz="2800" dirty="0" smtClean="0"/>
              <a:t>, </a:t>
            </a:r>
            <a:r>
              <a:rPr lang="en-US" sz="2800" dirty="0" err="1" smtClean="0"/>
              <a:t>eventDetailPageID</a:t>
            </a:r>
            <a:r>
              <a:rPr lang="en-US" sz="2800" dirty="0" smtClean="0"/>
              <a:t>, success, error)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postAsyncJson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990000"/>
                </a:solidFill>
              </a:rPr>
              <a:t>"</a:t>
            </a:r>
            <a:r>
              <a:rPr lang="en-US" sz="2700" dirty="0" err="1" smtClean="0">
                <a:solidFill>
                  <a:srgbClr val="990000"/>
                </a:solidFill>
              </a:rPr>
              <a:t>webservices</a:t>
            </a:r>
            <a:r>
              <a:rPr lang="en-US" sz="2700" dirty="0" smtClean="0">
                <a:solidFill>
                  <a:srgbClr val="990000"/>
                </a:solidFill>
              </a:rPr>
              <a:t>/custom/</a:t>
            </a:r>
            <a:r>
              <a:rPr lang="en-US" sz="2700" dirty="0" err="1" smtClean="0">
                <a:solidFill>
                  <a:srgbClr val="990000"/>
                </a:solidFill>
              </a:rPr>
              <a:t>cccev</a:t>
            </a:r>
            <a:r>
              <a:rPr lang="en-US" sz="2700" dirty="0" smtClean="0">
                <a:solidFill>
                  <a:srgbClr val="990000"/>
                </a:solidFill>
              </a:rPr>
              <a:t>/web2/promotionservice.asmx/</a:t>
            </a:r>
            <a:r>
              <a:rPr lang="en-US" sz="2700" dirty="0" err="1" smtClean="0">
                <a:solidFill>
                  <a:srgbClr val="990000"/>
                </a:solidFill>
              </a:rPr>
              <a:t>GetByAreaFilter</a:t>
            </a:r>
            <a:r>
              <a:rPr lang="en-US" sz="2800" dirty="0" smtClean="0">
                <a:solidFill>
                  <a:srgbClr val="990000"/>
                </a:solidFill>
              </a:rPr>
              <a:t>"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990000"/>
                </a:solidFill>
              </a:rPr>
              <a:t>'{ "</a:t>
            </a:r>
            <a:r>
              <a:rPr lang="en-US" sz="2800" dirty="0" err="1" smtClean="0">
                <a:solidFill>
                  <a:srgbClr val="990000"/>
                </a:solidFill>
              </a:rPr>
              <a:t>topicIDs</a:t>
            </a:r>
            <a:r>
              <a:rPr lang="en-US" sz="2800" dirty="0" smtClean="0">
                <a:solidFill>
                  <a:srgbClr val="990000"/>
                </a:solidFill>
              </a:rPr>
              <a:t>": "' </a:t>
            </a:r>
            <a:r>
              <a:rPr lang="en-US" sz="2800" dirty="0" smtClean="0"/>
              <a:t>+ </a:t>
            </a:r>
            <a:r>
              <a:rPr lang="en-US" sz="2800" dirty="0" err="1" smtClean="0"/>
              <a:t>topicIDs</a:t>
            </a:r>
            <a:r>
              <a:rPr lang="en-US" sz="2800" dirty="0" smtClean="0"/>
              <a:t> +</a:t>
            </a:r>
            <a:r>
              <a:rPr lang="en-US" sz="2800" dirty="0" smtClean="0">
                <a:solidFill>
                  <a:srgbClr val="6F1717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'", "</a:t>
            </a:r>
            <a:r>
              <a:rPr lang="en-US" sz="2800" dirty="0" err="1" smtClean="0">
                <a:solidFill>
                  <a:srgbClr val="990000"/>
                </a:solidFill>
              </a:rPr>
              <a:t>areaFilter</a:t>
            </a:r>
            <a:r>
              <a:rPr lang="en-US" sz="2800" dirty="0" smtClean="0">
                <a:solidFill>
                  <a:srgbClr val="990000"/>
                </a:solidFill>
              </a:rPr>
              <a:t>": "' </a:t>
            </a:r>
            <a:r>
              <a:rPr lang="en-US" sz="2800" dirty="0" smtClean="0"/>
              <a:t>+ </a:t>
            </a:r>
            <a:r>
              <a:rPr lang="en-US" sz="2800" dirty="0" err="1" smtClean="0"/>
              <a:t>areaFilter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990000"/>
                </a:solidFill>
              </a:rPr>
              <a:t>'", "</a:t>
            </a:r>
            <a:r>
              <a:rPr lang="en-US" sz="2800" dirty="0" err="1" smtClean="0">
                <a:solidFill>
                  <a:srgbClr val="990000"/>
                </a:solidFill>
              </a:rPr>
              <a:t>campusID</a:t>
            </a:r>
            <a:r>
              <a:rPr lang="en-US" sz="2800" dirty="0" smtClean="0">
                <a:solidFill>
                  <a:srgbClr val="990000"/>
                </a:solidFill>
              </a:rPr>
              <a:t>":' </a:t>
            </a:r>
            <a:r>
              <a:rPr lang="en-US" sz="2800" dirty="0" smtClean="0"/>
              <a:t>+ </a:t>
            </a:r>
            <a:r>
              <a:rPr lang="en-US" sz="2800" dirty="0" err="1" smtClean="0"/>
              <a:t>campusID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990000"/>
                </a:solidFill>
              </a:rPr>
              <a:t>', "</a:t>
            </a:r>
            <a:r>
              <a:rPr lang="en-US" sz="2800" dirty="0" err="1" smtClean="0">
                <a:solidFill>
                  <a:srgbClr val="990000"/>
                </a:solidFill>
              </a:rPr>
              <a:t>maxItems</a:t>
            </a:r>
            <a:r>
              <a:rPr lang="en-US" sz="2800" dirty="0" smtClean="0">
                <a:solidFill>
                  <a:srgbClr val="990000"/>
                </a:solidFill>
              </a:rPr>
              <a:t>":' </a:t>
            </a:r>
            <a:r>
              <a:rPr lang="en-US" sz="2800" dirty="0" smtClean="0"/>
              <a:t>+ </a:t>
            </a:r>
            <a:r>
              <a:rPr lang="en-US" sz="2800" dirty="0" err="1" smtClean="0"/>
              <a:t>maxItems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990000"/>
                </a:solidFill>
              </a:rPr>
              <a:t>', "</a:t>
            </a:r>
            <a:r>
              <a:rPr lang="en-US" sz="2800" dirty="0" err="1" smtClean="0">
                <a:solidFill>
                  <a:srgbClr val="990000"/>
                </a:solidFill>
              </a:rPr>
              <a:t>documentTypeID</a:t>
            </a:r>
            <a:r>
              <a:rPr lang="en-US" sz="2800" dirty="0" smtClean="0">
                <a:solidFill>
                  <a:srgbClr val="990000"/>
                </a:solidFill>
              </a:rPr>
              <a:t>":' </a:t>
            </a:r>
            <a:r>
              <a:rPr lang="en-US" sz="2800" dirty="0" smtClean="0"/>
              <a:t>+ </a:t>
            </a:r>
            <a:r>
              <a:rPr lang="en-US" sz="2800" dirty="0" err="1" smtClean="0"/>
              <a:t>documentTypeID</a:t>
            </a:r>
            <a:r>
              <a:rPr lang="en-US" sz="2800" dirty="0" smtClean="0"/>
              <a:t> +</a:t>
            </a:r>
            <a:r>
              <a:rPr lang="en-US" sz="2800" dirty="0" smtClean="0">
                <a:solidFill>
                  <a:srgbClr val="990000"/>
                </a:solidFill>
              </a:rPr>
              <a:t> ',</a:t>
            </a:r>
            <a:r>
              <a:rPr lang="en-US" sz="2800" dirty="0" smtClean="0">
                <a:solidFill>
                  <a:srgbClr val="6F1717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"</a:t>
            </a:r>
            <a:r>
              <a:rPr lang="en-US" sz="2800" dirty="0" err="1" smtClean="0">
                <a:solidFill>
                  <a:srgbClr val="990000"/>
                </a:solidFill>
              </a:rPr>
              <a:t>promotionDetailPageID</a:t>
            </a:r>
            <a:r>
              <a:rPr lang="en-US" sz="2800" dirty="0" smtClean="0">
                <a:solidFill>
                  <a:srgbClr val="990000"/>
                </a:solidFill>
              </a:rPr>
              <a:t>": ' </a:t>
            </a:r>
            <a:r>
              <a:rPr lang="en-US" sz="2800" dirty="0" smtClean="0"/>
              <a:t>+ </a:t>
            </a:r>
            <a:r>
              <a:rPr lang="en-US" sz="2800" dirty="0" err="1" smtClean="0"/>
              <a:t>promotionDetailPageID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990000"/>
                </a:solidFill>
              </a:rPr>
              <a:t>', "</a:t>
            </a:r>
            <a:r>
              <a:rPr lang="en-US" sz="2800" dirty="0" err="1" smtClean="0">
                <a:solidFill>
                  <a:srgbClr val="990000"/>
                </a:solidFill>
              </a:rPr>
              <a:t>eventDetailPageID</a:t>
            </a:r>
            <a:r>
              <a:rPr lang="en-US" sz="2800" dirty="0" smtClean="0">
                <a:solidFill>
                  <a:srgbClr val="990000"/>
                </a:solidFill>
              </a:rPr>
              <a:t>": ' </a:t>
            </a:r>
            <a:r>
              <a:rPr lang="en-US" sz="2800" dirty="0" smtClean="0"/>
              <a:t>+ </a:t>
            </a:r>
            <a:r>
              <a:rPr lang="en-US" sz="2800" dirty="0" err="1" smtClean="0"/>
              <a:t>eventDetailPageID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990000"/>
                </a:solidFill>
              </a:rPr>
              <a:t>' }'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en-US" sz="2800" dirty="0" smtClean="0"/>
              <a:t>		success,</a:t>
            </a:r>
          </a:p>
          <a:p>
            <a:pPr>
              <a:buNone/>
            </a:pPr>
            <a:r>
              <a:rPr lang="en-US" sz="2800" dirty="0" smtClean="0"/>
              <a:t>		error);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return false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 (cont.)</a:t>
            </a:r>
            <a:br>
              <a:rPr lang="en-US" dirty="0" smtClean="0"/>
            </a:br>
            <a:r>
              <a:rPr lang="en-US" sz="2800" dirty="0" smtClean="0"/>
              <a:t>from – </a:t>
            </a:r>
            <a:r>
              <a:rPr lang="en-US" sz="2800" dirty="0" err="1" smtClean="0"/>
              <a:t>UserControls</a:t>
            </a:r>
            <a:r>
              <a:rPr lang="en-US" sz="2800" dirty="0" smtClean="0"/>
              <a:t>/Custom/</a:t>
            </a:r>
            <a:r>
              <a:rPr lang="en-US" sz="2800" dirty="0" err="1" smtClean="0"/>
              <a:t>Cccev</a:t>
            </a:r>
            <a:r>
              <a:rPr lang="en-US" sz="2800" dirty="0" smtClean="0"/>
              <a:t>/Web2/</a:t>
            </a:r>
            <a:r>
              <a:rPr lang="en-US" sz="2800" dirty="0" err="1" smtClean="0"/>
              <a:t>js</a:t>
            </a:r>
            <a:r>
              <a:rPr lang="en-US" sz="2800" dirty="0" smtClean="0"/>
              <a:t>/jquery-arena-promotions.js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40" y="2844800"/>
            <a:ext cx="14378940" cy="4081992"/>
          </a:xfrm>
          <a:prstGeom prst="rect">
            <a:avLst/>
          </a:prstGeom>
          <a:noFill/>
        </p:spPr>
        <p:txBody>
          <a:bodyPr wrap="square" lIns="141074" tIns="70537" rIns="141074" bIns="70537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function</a:t>
            </a:r>
            <a:r>
              <a:rPr lang="en-US" sz="3200" dirty="0" smtClean="0"/>
              <a:t> </a:t>
            </a:r>
            <a:r>
              <a:rPr lang="en-US" sz="3200" dirty="0" err="1" smtClean="0"/>
              <a:t>onLoadPromotionSuccess</a:t>
            </a:r>
            <a:r>
              <a:rPr lang="en-US" sz="3200" dirty="0" smtClean="0"/>
              <a:t>(result)</a:t>
            </a:r>
            <a:br>
              <a:rPr lang="en-US" sz="3200" dirty="0" smtClean="0"/>
            </a:br>
            <a:r>
              <a:rPr lang="en-US" sz="3200" dirty="0" smtClean="0"/>
              <a:t>{</a:t>
            </a:r>
            <a:br>
              <a:rPr lang="en-US" sz="3200" dirty="0" smtClean="0"/>
            </a:br>
            <a:r>
              <a:rPr lang="en-US" sz="3200" dirty="0" smtClean="0"/>
              <a:t>     promotions = </a:t>
            </a:r>
            <a:r>
              <a:rPr lang="en-US" sz="3200" dirty="0" err="1" smtClean="0"/>
              <a:t>getPriorityFilteredPromotions</a:t>
            </a:r>
            <a:r>
              <a:rPr lang="en-US" sz="3200" dirty="0" smtClean="0"/>
              <a:t>(</a:t>
            </a:r>
            <a:r>
              <a:rPr lang="en-US" sz="3200" dirty="0" err="1" smtClean="0"/>
              <a:t>result.d</a:t>
            </a:r>
            <a:r>
              <a:rPr lang="en-US" sz="3200" dirty="0" smtClean="0"/>
              <a:t>);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</a:t>
            </a:r>
            <a:r>
              <a:rPr lang="en-US" sz="3200" dirty="0" err="1" smtClean="0"/>
              <a:t>obj.empty</a:t>
            </a:r>
            <a:r>
              <a:rPr lang="en-US" sz="3200" dirty="0" smtClean="0"/>
              <a:t>();</a:t>
            </a:r>
            <a:br>
              <a:rPr lang="en-US" sz="3200" dirty="0" smtClean="0"/>
            </a:br>
            <a:r>
              <a:rPr lang="en-US" sz="3200" dirty="0" smtClean="0"/>
              <a:t>     $(</a:t>
            </a:r>
            <a:r>
              <a:rPr lang="en-US" sz="3200" dirty="0" smtClean="0">
                <a:solidFill>
                  <a:srgbClr val="990000"/>
                </a:solidFill>
              </a:rPr>
              <a:t>"#"</a:t>
            </a:r>
            <a:r>
              <a:rPr lang="en-US" sz="3200" dirty="0" smtClean="0"/>
              <a:t> + </a:t>
            </a:r>
            <a:r>
              <a:rPr lang="en-US" sz="3200" dirty="0" err="1" smtClean="0"/>
              <a:t>options.promotionTemplateID</a:t>
            </a:r>
            <a:r>
              <a:rPr lang="en-US" sz="3200" dirty="0" smtClean="0"/>
              <a:t>).render(promotions).</a:t>
            </a:r>
            <a:r>
              <a:rPr lang="en-US" sz="3200" dirty="0" err="1" smtClean="0"/>
              <a:t>appendTo</a:t>
            </a:r>
            <a:r>
              <a:rPr lang="en-US" sz="3200" dirty="0" smtClean="0"/>
              <a:t>(</a:t>
            </a:r>
            <a:r>
              <a:rPr lang="en-US" sz="3200" dirty="0" err="1" smtClean="0"/>
              <a:t>obj</a:t>
            </a:r>
            <a:r>
              <a:rPr lang="en-US" sz="3200" dirty="0" smtClean="0"/>
              <a:t>);</a:t>
            </a:r>
            <a:br>
              <a:rPr lang="en-US" sz="3200" dirty="0" smtClean="0"/>
            </a:br>
            <a:r>
              <a:rPr lang="en-US" sz="3200" dirty="0" smtClean="0"/>
              <a:t>     </a:t>
            </a:r>
            <a:r>
              <a:rPr lang="en-US" sz="3200" dirty="0" err="1" smtClean="0"/>
              <a:t>obj.fadeIn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990000"/>
                </a:solidFill>
              </a:rPr>
              <a:t>'fast'</a:t>
            </a:r>
            <a:r>
              <a:rPr lang="en-US" sz="3200" dirty="0" smtClean="0"/>
              <a:t>); </a:t>
            </a:r>
            <a:br>
              <a:rPr lang="en-US" sz="3200" dirty="0" smtClean="0"/>
            </a:br>
            <a:r>
              <a:rPr lang="en-US" sz="3200" dirty="0" smtClean="0"/>
              <a:t>}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 To Taste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8080"/>
            <a:ext cx="13990320" cy="3413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a healthy amount of effects to:</a:t>
            </a:r>
          </a:p>
          <a:p>
            <a:pPr lvl="1"/>
            <a:r>
              <a:rPr lang="en-US" dirty="0" smtClean="0"/>
              <a:t>Let the user know something is happening</a:t>
            </a:r>
          </a:p>
          <a:p>
            <a:pPr lvl="1"/>
            <a:r>
              <a:rPr lang="en-US" dirty="0" smtClean="0"/>
              <a:t>Keep it looking fresh and light</a:t>
            </a:r>
          </a:p>
          <a:p>
            <a:r>
              <a:rPr lang="en-US" dirty="0" smtClean="0"/>
              <a:t>Use pinch of </a:t>
            </a:r>
            <a:r>
              <a:rPr lang="en-US" dirty="0" err="1" smtClean="0"/>
              <a:t>fadeOut</a:t>
            </a:r>
            <a:r>
              <a:rPr lang="en-US" dirty="0" smtClean="0"/>
              <a:t>() and a dash of 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 descr="JQuery_logo_color_ontrans-300x7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0" y="812800"/>
            <a:ext cx="4274820" cy="8270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9080" y="4165600"/>
            <a:ext cx="15026640" cy="47752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5713"/>
          <a:stretch>
            <a:fillRect/>
          </a:stretch>
        </p:blipFill>
        <p:spPr bwMode="auto">
          <a:xfrm>
            <a:off x="5699760" y="4546200"/>
            <a:ext cx="9359265" cy="439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1" y="2032000"/>
            <a:ext cx="1502394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8118" y="2388134"/>
            <a:ext cx="492252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1" y="2081200"/>
            <a:ext cx="15007748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 r="2867" b="11526"/>
          <a:stretch>
            <a:fillRect/>
          </a:stretch>
        </p:blipFill>
        <p:spPr bwMode="auto">
          <a:xfrm>
            <a:off x="5699760" y="4457568"/>
            <a:ext cx="9326880" cy="448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urso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77240" y="1320801"/>
            <a:ext cx="391143" cy="51435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40042E-6 C 0.01459 -0.00648 0.004 -0.00278 0.03264 -0.00416 C 0.05434 -0.0037 0.07605 -0.0037 0.09792 -0.00278 C 0.12396 -0.00185 0.15035 0.00717 0.17657 0.00995 C 0.18386 0.0118 0.19063 0.01295 0.19792 0.01411 C 0.2 0.01504 0.20174 0.01758 0.204 0.01827 C 0.20973 0.02013 0.21528 0.02059 0.22101 0.02244 C 0.22657 0.02753 0.23351 0.02753 0.23994 0.031 C 0.25122 0.03701 0.2632 0.04164 0.27466 0.04765 C 0.27952 0.0502 0.28542 0.05066 0.29028 0.05344 C 0.29671 0.05714 0.29966 0.065 0.30625 0.0687 C 0.31164 0.07194 0.31997 0.07865 0.32605 0.08143 C 0.329 0.08698 0.33178 0.09114 0.33455 0.09692 C 0.33507 0.09808 0.33507 0.0997 0.33559 0.10109 C 0.33612 0.10248 0.33698 0.10386 0.33768 0.10525 C 0.33924 0.1189 0.34098 0.13255 0.34289 0.14596 C 0.34375 0.15128 0.34514 0.15591 0.34514 0.16146 " pathEditMode="relative" ptsTypes="ffffffffffffffff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4515 0.16146 C 0.34358 0.16678 0.34133 0.17072 0.33872 0.17534 C 0.33664 0.18437 0.33213 0.18945 0.32813 0.19639 C 0.32518 0.20148 0.32258 0.20773 0.3198 0.21328 C 0.31563 0.22161 0.30973 0.22901 0.30504 0.23711 C 0.30348 0.23988 0.30244 0.24312 0.30088 0.24567 C 0.29949 0.24798 0.2981 0.25029 0.29671 0.2526 C 0.29497 0.25954 0.29011 0.26579 0.28716 0.27227 C 0.28352 0.2799 0.28161 0.28869 0.27761 0.29609 C 0.27518 0.30604 0.27674 0.30188 0.27345 0.30858 C 0.27275 0.31136 0.27258 0.3146 0.27136 0.31714 C 0.27067 0.31853 0.26928 0.32131 0.26928 0.32131 " pathEditMode="relative" ptsTypes="fffffffffff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more thing…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deBlue1920.jpg"/>
          <p:cNvPicPr>
            <a:picLocks noChangeAspect="1"/>
          </p:cNvPicPr>
          <p:nvPr/>
        </p:nvPicPr>
        <p:blipFill>
          <a:blip r:embed="rId2" cstate="print">
            <a:lum bright="-33000" contrast="-33000"/>
          </a:blip>
          <a:srcRect l="13889" r="2778"/>
          <a:stretch>
            <a:fillRect/>
          </a:stretch>
        </p:blipFill>
        <p:spPr>
          <a:xfrm>
            <a:off x="0" y="0"/>
            <a:ext cx="15544800" cy="9144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cool and under utilized technique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200" dirty="0" smtClean="0"/>
              <a:t>Event Pooling</a:t>
            </a:r>
            <a:endParaRPr lang="en-US" sz="6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8160" y="914400"/>
            <a:ext cx="14638020" cy="70104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3" name="Picture 2" descr="SteveJobsHe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17680" y="5525413"/>
            <a:ext cx="3627120" cy="361858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Pooling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variation</a:t>
            </a:r>
            <a:r>
              <a:rPr lang="en-US" dirty="0" smtClean="0"/>
              <a:t> of the Observer pattern with jQuery acting as the middle man</a:t>
            </a:r>
          </a:p>
          <a:p>
            <a:r>
              <a:rPr lang="en-US" dirty="0" smtClean="0"/>
              <a:t>Allows you to create some interaction  (loose dependency) between modules</a:t>
            </a:r>
          </a:p>
          <a:p>
            <a:r>
              <a:rPr lang="en-US" dirty="0" smtClean="0"/>
              <a:t>Subjects need </a:t>
            </a:r>
            <a:r>
              <a:rPr lang="en-US" b="1" u="sng" dirty="0" smtClean="0"/>
              <a:t>not</a:t>
            </a:r>
            <a:r>
              <a:rPr lang="en-US" dirty="0" smtClean="0"/>
              <a:t> know Observers</a:t>
            </a:r>
          </a:p>
          <a:p>
            <a:r>
              <a:rPr lang="en-US" dirty="0" smtClean="0"/>
              <a:t>Uses jQuery “Trigger” and “Bind”</a:t>
            </a:r>
          </a:p>
          <a:p>
            <a:r>
              <a:rPr lang="en-US" dirty="0" smtClean="0"/>
              <a:t>Use your own custom event names</a:t>
            </a:r>
          </a:p>
          <a:p>
            <a:endParaRPr lang="en-US" dirty="0"/>
          </a:p>
        </p:txBody>
      </p:sp>
      <p:pic>
        <p:nvPicPr>
          <p:cNvPr id="4" name="Picture 3" descr="JQuery_logo_color_ontrans-300x7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3660" y="812800"/>
            <a:ext cx="4663440" cy="90220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" y="2378080"/>
            <a:ext cx="13213080" cy="6156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when someone updates their campus we trigger: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$(document).</a:t>
            </a:r>
            <a:r>
              <a:rPr lang="en-US" b="1" dirty="0" smtClean="0"/>
              <a:t>trigger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F1717"/>
                </a:solidFill>
              </a:rPr>
              <a:t>"</a:t>
            </a:r>
            <a:r>
              <a:rPr lang="en-US" dirty="0" smtClean="0">
                <a:solidFill>
                  <a:srgbClr val="C00000"/>
                </a:solidFill>
              </a:rPr>
              <a:t>CAMPUS_UPDATING</a:t>
            </a:r>
            <a:r>
              <a:rPr lang="en-US" dirty="0" smtClean="0">
                <a:solidFill>
                  <a:srgbClr val="6F1717"/>
                </a:solidFill>
              </a:rPr>
              <a:t>"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Custom Events</a:t>
            </a:r>
            <a:br>
              <a:rPr lang="en-US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http://community.arenachms.com/Wiki/view.aspx/Proposed_Core_Additions/JQuery_Event_Pooling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133600"/>
            <a:ext cx="14119860" cy="6400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CALENDAR_INFO_CHANGED</a:t>
            </a:r>
            <a:r>
              <a:rPr lang="en-US" sz="2800" dirty="0" smtClean="0"/>
              <a:t> : Triggered when  calendar  needs to be refreshed/rebuilt.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CALENDAR_VIEW_CHANGED</a:t>
            </a:r>
            <a:r>
              <a:rPr lang="en-US" sz="2800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/>
              <a:t>: Triggered when a calendar view </a:t>
            </a:r>
            <a:r>
              <a:rPr lang="en-US" sz="2800" b="1" dirty="0" smtClean="0"/>
              <a:t>has</a:t>
            </a:r>
            <a:r>
              <a:rPr lang="en-US" sz="2800" dirty="0" smtClean="0"/>
              <a:t> changed. 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CAMPUS_UPDATED</a:t>
            </a:r>
            <a:r>
              <a:rPr lang="en-US" sz="2800" dirty="0" smtClean="0"/>
              <a:t> :  Indicates that a person's selected campus </a:t>
            </a:r>
            <a:r>
              <a:rPr lang="en-US" sz="2800" b="1" dirty="0" smtClean="0"/>
              <a:t>has </a:t>
            </a:r>
            <a:r>
              <a:rPr lang="en-US" sz="2800" dirty="0" smtClean="0"/>
              <a:t>changed.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CAMPUS_UPDATING</a:t>
            </a:r>
            <a:r>
              <a:rPr lang="en-US" sz="2800" dirty="0" smtClean="0"/>
              <a:t> : Indicates that a person's selected campus </a:t>
            </a:r>
            <a:r>
              <a:rPr lang="en-US" sz="2800" b="1" dirty="0" smtClean="0"/>
              <a:t>is being </a:t>
            </a:r>
            <a:r>
              <a:rPr lang="en-US" sz="2800" dirty="0" smtClean="0"/>
              <a:t>changed.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CONTENT_RENDERED</a:t>
            </a:r>
            <a:r>
              <a:rPr lang="en-US" sz="2800" dirty="0" smtClean="0"/>
              <a:t> : Indicates that page content has changed and is ready for post processing.  For example, this event would typically be bound to a </a:t>
            </a:r>
            <a:r>
              <a:rPr lang="en-US" sz="2800" dirty="0" err="1" smtClean="0">
                <a:hlinkClick r:id="rId2" tooltip="cufon, a worthy alternative to sIFR."/>
              </a:rPr>
              <a:t>cufon</a:t>
            </a:r>
            <a:r>
              <a:rPr lang="en-US" sz="2800" dirty="0" smtClean="0"/>
              <a:t> type module that needs to update the font canvas.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TOPICS_UPDATED</a:t>
            </a:r>
            <a:r>
              <a:rPr lang="en-US" sz="2800" dirty="0" smtClean="0"/>
              <a:t> : Indicates that a person's selected Topic Areas </a:t>
            </a:r>
            <a:r>
              <a:rPr lang="en-US" sz="2800" b="1" dirty="0" smtClean="0"/>
              <a:t>have</a:t>
            </a:r>
            <a:r>
              <a:rPr lang="en-US" sz="2800" dirty="0" smtClean="0"/>
              <a:t> changed.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TOPICS_UPDATING</a:t>
            </a:r>
            <a:r>
              <a:rPr lang="en-US" sz="2800" dirty="0" smtClean="0"/>
              <a:t> : Indicates that a person's selected Topic Areas </a:t>
            </a:r>
            <a:r>
              <a:rPr lang="en-US" sz="2800" b="1" dirty="0" smtClean="0"/>
              <a:t>are being </a:t>
            </a:r>
            <a:r>
              <a:rPr lang="en-US" sz="2800" dirty="0" smtClean="0"/>
              <a:t>changed. </a:t>
            </a:r>
          </a:p>
          <a:p>
            <a:r>
              <a:rPr lang="en-US" sz="2800" b="1" dirty="0" smtClean="0">
                <a:solidFill>
                  <a:srgbClr val="990000"/>
                </a:solidFill>
              </a:rPr>
              <a:t>USER_LOGGED_IN</a:t>
            </a:r>
            <a:r>
              <a:rPr lang="en-US" sz="2800" b="1" dirty="0" smtClean="0"/>
              <a:t> </a:t>
            </a:r>
            <a:r>
              <a:rPr lang="en-US" sz="2800" dirty="0" smtClean="0"/>
              <a:t>: Indicates that a person's has completed logging into the site.</a:t>
            </a:r>
            <a:endParaRPr lang="en-US" sz="2800" i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378080"/>
            <a:ext cx="13990320" cy="2295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some module wants to do something when someone updates their campus, it can bind to that event: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020" y="4775200"/>
            <a:ext cx="12824460" cy="3558772"/>
          </a:xfrm>
          <a:prstGeom prst="rect">
            <a:avLst/>
          </a:prstGeom>
          <a:noFill/>
        </p:spPr>
        <p:txBody>
          <a:bodyPr wrap="square" lIns="141074" tIns="70537" rIns="141074" bIns="70537" rtlCol="0">
            <a:spAutoFit/>
          </a:bodyPr>
          <a:lstStyle/>
          <a:p>
            <a:r>
              <a:rPr lang="en-US" sz="3700" dirty="0" smtClean="0">
                <a:solidFill>
                  <a:srgbClr val="4F7341"/>
                </a:solidFill>
              </a:rPr>
              <a:t>// fade out the content area while the campus is updating.</a:t>
            </a:r>
          </a:p>
          <a:p>
            <a:r>
              <a:rPr lang="en-US" sz="3700" dirty="0" smtClean="0"/>
              <a:t>$(document).</a:t>
            </a:r>
            <a:r>
              <a:rPr lang="en-US" sz="3700" b="1" dirty="0" smtClean="0"/>
              <a:t>bind</a:t>
            </a:r>
            <a:r>
              <a:rPr lang="en-US" sz="3700" dirty="0" smtClean="0"/>
              <a:t>(</a:t>
            </a:r>
            <a:r>
              <a:rPr lang="en-US" sz="3700" dirty="0" smtClean="0">
                <a:solidFill>
                  <a:srgbClr val="6F1717"/>
                </a:solidFill>
              </a:rPr>
              <a:t>"</a:t>
            </a:r>
            <a:r>
              <a:rPr lang="en-US" sz="3700" dirty="0" smtClean="0">
                <a:solidFill>
                  <a:srgbClr val="C00000"/>
                </a:solidFill>
              </a:rPr>
              <a:t>CAMPUS_UPDATING</a:t>
            </a:r>
            <a:r>
              <a:rPr lang="en-US" sz="3700" dirty="0" smtClean="0">
                <a:solidFill>
                  <a:srgbClr val="6F1717"/>
                </a:solidFill>
              </a:rPr>
              <a:t>"</a:t>
            </a:r>
            <a:r>
              <a:rPr lang="en-US" sz="3700" dirty="0" smtClean="0"/>
              <a:t>, </a:t>
            </a:r>
            <a:r>
              <a:rPr lang="en-US" sz="37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3700" dirty="0" smtClean="0"/>
              <a:t> ()</a:t>
            </a:r>
          </a:p>
          <a:p>
            <a:r>
              <a:rPr lang="en-US" sz="3700" dirty="0" smtClean="0"/>
              <a:t>{</a:t>
            </a:r>
          </a:p>
          <a:p>
            <a:r>
              <a:rPr lang="en-US" sz="3700" dirty="0" smtClean="0"/>
              <a:t>	</a:t>
            </a:r>
            <a:r>
              <a:rPr lang="en-US" sz="3700" dirty="0" err="1" smtClean="0"/>
              <a:t>obj.fadeTo</a:t>
            </a:r>
            <a:r>
              <a:rPr lang="en-US" sz="3700" dirty="0" smtClean="0"/>
              <a:t>( </a:t>
            </a:r>
            <a:r>
              <a:rPr lang="en-US" sz="3700" dirty="0" smtClean="0">
                <a:solidFill>
                  <a:srgbClr val="6F1717"/>
                </a:solidFill>
              </a:rPr>
              <a:t>"fast"</a:t>
            </a:r>
            <a:r>
              <a:rPr lang="en-US" sz="3700" dirty="0" smtClean="0">
                <a:solidFill>
                  <a:srgbClr val="990000"/>
                </a:solidFill>
              </a:rPr>
              <a:t> </a:t>
            </a:r>
            <a:r>
              <a:rPr lang="en-US" sz="3700" dirty="0" smtClean="0"/>
              <a:t>);</a:t>
            </a:r>
          </a:p>
          <a:p>
            <a:r>
              <a:rPr lang="en-US" sz="3700" dirty="0" smtClean="0"/>
              <a:t>	</a:t>
            </a:r>
            <a:r>
              <a:rPr lang="en-US" sz="3700" dirty="0" smtClean="0">
                <a:solidFill>
                  <a:schemeClr val="accent5">
                    <a:lumMod val="75000"/>
                  </a:schemeClr>
                </a:solidFill>
              </a:rPr>
              <a:t>return false</a:t>
            </a:r>
            <a:r>
              <a:rPr lang="en-US" sz="3700" dirty="0" smtClean="0"/>
              <a:t>;</a:t>
            </a:r>
          </a:p>
          <a:p>
            <a:r>
              <a:rPr lang="en-US" sz="3700" dirty="0" smtClean="0"/>
              <a:t>});</a:t>
            </a:r>
            <a:endParaRPr lang="en-US" sz="3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r>
              <a:rPr lang="en-US" sz="4900" dirty="0" smtClean="0"/>
              <a:t>(multiple)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 respond to several events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4480" y="4064000"/>
            <a:ext cx="12824460" cy="3558772"/>
          </a:xfrm>
          <a:prstGeom prst="rect">
            <a:avLst/>
          </a:prstGeom>
          <a:noFill/>
        </p:spPr>
        <p:txBody>
          <a:bodyPr wrap="square" lIns="141074" tIns="70537" rIns="141074" bIns="70537" rtlCol="0">
            <a:spAutoFit/>
          </a:bodyPr>
          <a:lstStyle/>
          <a:p>
            <a:r>
              <a:rPr lang="en-US" sz="3700" dirty="0" smtClean="0">
                <a:solidFill>
                  <a:srgbClr val="4F7341"/>
                </a:solidFill>
              </a:rPr>
              <a:t>// show the news when any of this happens…</a:t>
            </a:r>
          </a:p>
          <a:p>
            <a:r>
              <a:rPr lang="en-US" sz="3700" dirty="0" smtClean="0"/>
              <a:t>$(document).</a:t>
            </a:r>
            <a:r>
              <a:rPr lang="en-US" sz="3700" b="1" dirty="0" smtClean="0"/>
              <a:t>bind</a:t>
            </a:r>
            <a:r>
              <a:rPr lang="en-US" sz="3700" dirty="0" smtClean="0"/>
              <a:t>(</a:t>
            </a:r>
            <a:r>
              <a:rPr lang="en-US" sz="3700" dirty="0" smtClean="0">
                <a:solidFill>
                  <a:srgbClr val="6F1717"/>
                </a:solidFill>
              </a:rPr>
              <a:t>"</a:t>
            </a:r>
            <a:r>
              <a:rPr lang="en-US" sz="3700" dirty="0" smtClean="0">
                <a:solidFill>
                  <a:srgbClr val="C00000"/>
                </a:solidFill>
              </a:rPr>
              <a:t>USER_LOGGED_IN CAMPUS_UPDATED    TOPICS_UPDATED</a:t>
            </a:r>
            <a:r>
              <a:rPr lang="en-US" sz="3700" dirty="0" smtClean="0">
                <a:solidFill>
                  <a:srgbClr val="6F1717"/>
                </a:solidFill>
              </a:rPr>
              <a:t>"</a:t>
            </a:r>
            <a:r>
              <a:rPr lang="en-US" sz="3700" dirty="0" smtClean="0"/>
              <a:t>, </a:t>
            </a:r>
            <a:r>
              <a:rPr lang="en-US" sz="37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3700" dirty="0" smtClean="0"/>
              <a:t> ()</a:t>
            </a:r>
          </a:p>
          <a:p>
            <a:r>
              <a:rPr lang="en-US" sz="3700" dirty="0" smtClean="0"/>
              <a:t>{</a:t>
            </a:r>
          </a:p>
          <a:p>
            <a:r>
              <a:rPr lang="en-US" sz="3700" dirty="0" smtClean="0"/>
              <a:t>	showNews();</a:t>
            </a:r>
          </a:p>
          <a:p>
            <a:r>
              <a:rPr lang="en-US" sz="3700" dirty="0" smtClean="0"/>
              <a:t>});</a:t>
            </a:r>
            <a:endParaRPr lang="en-US" sz="3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/>
          <p:cNvCxnSpPr/>
          <p:nvPr/>
        </p:nvCxnSpPr>
        <p:spPr>
          <a:xfrm rot="10800000" flipV="1">
            <a:off x="11010900" y="2133600"/>
            <a:ext cx="2202180" cy="1016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>
                <a:alpha val="34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12727940" y="2202180"/>
            <a:ext cx="711200" cy="777240"/>
          </a:xfrm>
          <a:prstGeom prst="curvedConnector3">
            <a:avLst>
              <a:gd name="adj1" fmla="val 22932"/>
            </a:avLst>
          </a:prstGeom>
          <a:ln w="25400">
            <a:solidFill>
              <a:srgbClr val="FFFF00">
                <a:alpha val="34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9325610" y="1819910"/>
            <a:ext cx="3759200" cy="479298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>
                <a:alpha val="34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2"/>
          </p:cNvCxnSpPr>
          <p:nvPr/>
        </p:nvCxnSpPr>
        <p:spPr>
          <a:xfrm rot="5400000">
            <a:off x="8707406" y="2373915"/>
            <a:ext cx="5319460" cy="5375909"/>
          </a:xfrm>
          <a:prstGeom prst="curvedConnector2">
            <a:avLst/>
          </a:prstGeom>
          <a:ln w="25400">
            <a:solidFill>
              <a:srgbClr val="FFFF00">
                <a:alpha val="34000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 smtClean="0"/>
              <a:t>Passing Data &amp; Inspecting Trigger</a:t>
            </a:r>
            <a:endParaRPr lang="en-US" sz="56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43020"/>
            <a:ext cx="13472160" cy="4435935"/>
          </a:xfrm>
          <a:prstGeom prst="rect">
            <a:avLst/>
          </a:prstGeom>
          <a:noFill/>
        </p:spPr>
        <p:txBody>
          <a:bodyPr wrap="square" lIns="141074" tIns="70537" rIns="141074" bIns="70537" rtlCol="0">
            <a:spAutoFit/>
          </a:bodyPr>
          <a:lstStyle/>
          <a:p>
            <a:r>
              <a:rPr lang="en-US" sz="3100" dirty="0" smtClean="0"/>
              <a:t>$(document).</a:t>
            </a:r>
            <a:r>
              <a:rPr lang="en-US" sz="3100" b="1" dirty="0" smtClean="0"/>
              <a:t>trigger</a:t>
            </a:r>
            <a:r>
              <a:rPr lang="en-US" sz="3100" dirty="0" smtClean="0"/>
              <a:t>(</a:t>
            </a:r>
            <a:r>
              <a:rPr lang="en-US" sz="3100" dirty="0" smtClean="0">
                <a:solidFill>
                  <a:srgbClr val="6F1717"/>
                </a:solidFill>
              </a:rPr>
              <a:t>“</a:t>
            </a:r>
            <a:r>
              <a:rPr lang="en-US" sz="3100" dirty="0" smtClean="0">
                <a:solidFill>
                  <a:srgbClr val="C00000"/>
                </a:solidFill>
              </a:rPr>
              <a:t>CAMPUS_UPDATED</a:t>
            </a:r>
            <a:r>
              <a:rPr lang="en-US" sz="3100" dirty="0" smtClean="0">
                <a:solidFill>
                  <a:srgbClr val="6F1717"/>
                </a:solidFill>
              </a:rPr>
              <a:t>"</a:t>
            </a:r>
            <a:r>
              <a:rPr lang="en-US" sz="3100" dirty="0" smtClean="0"/>
              <a:t>, [data]);</a:t>
            </a:r>
          </a:p>
          <a:p>
            <a:endParaRPr lang="en-US" sz="3100" dirty="0" smtClean="0"/>
          </a:p>
          <a:p>
            <a:r>
              <a:rPr lang="en-US" sz="3100" dirty="0" smtClean="0"/>
              <a:t>$(document).</a:t>
            </a:r>
            <a:r>
              <a:rPr lang="en-US" sz="3100" b="1" dirty="0" smtClean="0"/>
              <a:t>bind</a:t>
            </a:r>
            <a:r>
              <a:rPr lang="en-US" sz="3100" dirty="0" smtClean="0"/>
              <a:t>(</a:t>
            </a:r>
            <a:r>
              <a:rPr lang="en-US" sz="3100" dirty="0" smtClean="0">
                <a:solidFill>
                  <a:srgbClr val="6F1717"/>
                </a:solidFill>
              </a:rPr>
              <a:t>“</a:t>
            </a:r>
            <a:r>
              <a:rPr lang="en-US" sz="3100" dirty="0" smtClean="0">
                <a:solidFill>
                  <a:srgbClr val="C00000"/>
                </a:solidFill>
              </a:rPr>
              <a:t>CALENDAR_INFO_CHANGED</a:t>
            </a:r>
            <a:r>
              <a:rPr lang="en-US" sz="3100" dirty="0" smtClean="0">
                <a:solidFill>
                  <a:srgbClr val="6F1717"/>
                </a:solidFill>
              </a:rPr>
              <a:t>"</a:t>
            </a:r>
            <a:r>
              <a:rPr lang="en-US" sz="3100" dirty="0" smtClean="0"/>
              <a:t>, </a:t>
            </a: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3100" dirty="0" smtClean="0"/>
              <a:t> (e, data) {</a:t>
            </a:r>
          </a:p>
          <a:p>
            <a:r>
              <a:rPr lang="en-US" sz="3100" dirty="0" smtClean="0"/>
              <a:t>	</a:t>
            </a:r>
            <a:r>
              <a:rPr lang="en-US" sz="3100" dirty="0" err="1" smtClean="0"/>
              <a:t>updateEventListView</a:t>
            </a:r>
            <a:r>
              <a:rPr lang="en-US" sz="3100" dirty="0" smtClean="0"/>
              <a:t>( e, data);</a:t>
            </a:r>
          </a:p>
          <a:p>
            <a:r>
              <a:rPr lang="en-US" sz="3100" dirty="0" smtClean="0"/>
              <a:t>});</a:t>
            </a:r>
          </a:p>
          <a:p>
            <a:endParaRPr lang="en-US" sz="3100" dirty="0" smtClean="0"/>
          </a:p>
          <a:p>
            <a:r>
              <a:rPr lang="en-US" sz="3100" dirty="0" smtClean="0"/>
              <a:t>$(document).</a:t>
            </a:r>
            <a:r>
              <a:rPr lang="en-US" sz="3100" b="1" dirty="0" smtClean="0"/>
              <a:t>bind</a:t>
            </a:r>
            <a:r>
              <a:rPr lang="en-US" sz="3100" dirty="0" smtClean="0"/>
              <a:t>(</a:t>
            </a:r>
            <a:r>
              <a:rPr lang="en-US" sz="3100" dirty="0" smtClean="0">
                <a:solidFill>
                  <a:srgbClr val="6F1717"/>
                </a:solidFill>
              </a:rPr>
              <a:t>“</a:t>
            </a:r>
            <a:r>
              <a:rPr lang="en-US" sz="3100" dirty="0" smtClean="0">
                <a:solidFill>
                  <a:srgbClr val="C00000"/>
                </a:solidFill>
              </a:rPr>
              <a:t>USER_INFO_CHANGED</a:t>
            </a:r>
            <a:r>
              <a:rPr lang="en-US" sz="3100" dirty="0" smtClean="0">
                <a:solidFill>
                  <a:srgbClr val="6F1717"/>
                </a:solidFill>
              </a:rPr>
              <a:t>"</a:t>
            </a:r>
            <a:r>
              <a:rPr lang="en-US" sz="3100" dirty="0" smtClean="0"/>
              <a:t>, </a:t>
            </a:r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3100" dirty="0" smtClean="0"/>
              <a:t> (e, data) {</a:t>
            </a:r>
          </a:p>
          <a:p>
            <a:r>
              <a:rPr lang="en-US" sz="3100" dirty="0" smtClean="0"/>
              <a:t>	 </a:t>
            </a:r>
            <a:r>
              <a:rPr lang="en-US" sz="3100" dirty="0" err="1" smtClean="0"/>
              <a:t>updateEventListView</a:t>
            </a:r>
            <a:r>
              <a:rPr lang="en-US" sz="3100" dirty="0" smtClean="0"/>
              <a:t>( e, data);</a:t>
            </a:r>
          </a:p>
          <a:p>
            <a:r>
              <a:rPr lang="en-US" sz="3100" dirty="0" smtClean="0"/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13080" y="1828800"/>
            <a:ext cx="1684020" cy="573339"/>
          </a:xfrm>
          <a:prstGeom prst="rect">
            <a:avLst/>
          </a:prstGeom>
          <a:noFill/>
        </p:spPr>
        <p:txBody>
          <a:bodyPr wrap="square" lIns="141074" tIns="70537" rIns="141074" bIns="70537" rtlCol="0">
            <a:spAutoFit/>
          </a:bodyPr>
          <a:lstStyle/>
          <a:p>
            <a:r>
              <a:rPr lang="en-US" dirty="0" smtClean="0">
                <a:solidFill>
                  <a:srgbClr val="CCCC00"/>
                </a:solidFill>
                <a:latin typeface="Handwritten Crystal v2" pitchFamily="2" charset="0"/>
              </a:rPr>
              <a:t>notice</a:t>
            </a:r>
            <a:endParaRPr lang="en-US" dirty="0">
              <a:solidFill>
                <a:srgbClr val="CCCC00"/>
              </a:solidFill>
              <a:latin typeface="Handwritten Crystal v2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5892800"/>
            <a:ext cx="13472160" cy="3004774"/>
          </a:xfrm>
          <a:prstGeom prst="rect">
            <a:avLst/>
          </a:prstGeom>
          <a:noFill/>
        </p:spPr>
        <p:txBody>
          <a:bodyPr wrap="square" lIns="141074" tIns="70537" rIns="141074" bIns="70537" rtlCol="0">
            <a:spAutoFit/>
          </a:bodyPr>
          <a:lstStyle/>
          <a:p>
            <a:r>
              <a:rPr lang="en-US" sz="31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3100" dirty="0" smtClean="0"/>
              <a:t> </a:t>
            </a:r>
            <a:r>
              <a:rPr lang="en-US" sz="3100" dirty="0" err="1" smtClean="0"/>
              <a:t>updateEventListView</a:t>
            </a:r>
            <a:r>
              <a:rPr lang="en-US" sz="3100" dirty="0" smtClean="0"/>
              <a:t>( e, </a:t>
            </a:r>
            <a:r>
              <a:rPr lang="en-US" sz="3100" b="1" dirty="0" err="1" smtClean="0"/>
              <a:t>params</a:t>
            </a:r>
            <a:r>
              <a:rPr lang="en-US" sz="3100" dirty="0" smtClean="0"/>
              <a:t>) {</a:t>
            </a:r>
          </a:p>
          <a:p>
            <a:r>
              <a:rPr lang="en-US" sz="3100" dirty="0" smtClean="0"/>
              <a:t>	if ( </a:t>
            </a:r>
            <a:r>
              <a:rPr lang="en-US" sz="3100" dirty="0" err="1" smtClean="0"/>
              <a:t>e.type</a:t>
            </a:r>
            <a:r>
              <a:rPr lang="en-US" sz="3100" dirty="0" smtClean="0"/>
              <a:t> == </a:t>
            </a:r>
            <a:r>
              <a:rPr lang="en-US" sz="3100" dirty="0" smtClean="0">
                <a:solidFill>
                  <a:srgbClr val="6F1717"/>
                </a:solidFill>
              </a:rPr>
              <a:t>“</a:t>
            </a:r>
            <a:r>
              <a:rPr lang="en-US" sz="3100" dirty="0" smtClean="0">
                <a:solidFill>
                  <a:srgbClr val="C00000"/>
                </a:solidFill>
              </a:rPr>
              <a:t>CALENDAR_INFO_CHANGED</a:t>
            </a:r>
            <a:r>
              <a:rPr lang="en-US" sz="3100" dirty="0" smtClean="0">
                <a:solidFill>
                  <a:srgbClr val="6F1717"/>
                </a:solidFill>
              </a:rPr>
              <a:t>"</a:t>
            </a:r>
            <a:r>
              <a:rPr lang="en-US" sz="3100" dirty="0" smtClean="0"/>
              <a:t>)</a:t>
            </a:r>
          </a:p>
          <a:p>
            <a:r>
              <a:rPr lang="en-US" sz="3100" dirty="0" smtClean="0"/>
              <a:t>	 	</a:t>
            </a:r>
            <a:r>
              <a:rPr lang="en-US" sz="3100" dirty="0" err="1" smtClean="0"/>
              <a:t>postAsyncJson</a:t>
            </a:r>
            <a:r>
              <a:rPr lang="en-US" sz="3100" dirty="0" smtClean="0"/>
              <a:t>(</a:t>
            </a:r>
            <a:r>
              <a:rPr lang="en-US" sz="3100" dirty="0" smtClean="0">
                <a:solidFill>
                  <a:srgbClr val="C00000"/>
                </a:solidFill>
              </a:rPr>
              <a:t>"</a:t>
            </a:r>
            <a:r>
              <a:rPr lang="en-US" sz="3100" dirty="0" err="1" smtClean="0">
                <a:solidFill>
                  <a:srgbClr val="C00000"/>
                </a:solidFill>
              </a:rPr>
              <a:t>webservices</a:t>
            </a:r>
            <a:r>
              <a:rPr lang="en-US" sz="3100" dirty="0" smtClean="0">
                <a:solidFill>
                  <a:srgbClr val="C00000"/>
                </a:solidFill>
              </a:rPr>
              <a:t>/custom/</a:t>
            </a:r>
            <a:r>
              <a:rPr lang="en-US" sz="3100" dirty="0" err="1" smtClean="0">
                <a:solidFill>
                  <a:srgbClr val="C00000"/>
                </a:solidFill>
              </a:rPr>
              <a:t>cccev</a:t>
            </a:r>
            <a:r>
              <a:rPr lang="en-US" sz="3100" dirty="0" smtClean="0">
                <a:solidFill>
                  <a:srgbClr val="C00000"/>
                </a:solidFill>
              </a:rPr>
              <a:t>/web2/eventsservice.asmx/</a:t>
            </a:r>
            <a:r>
              <a:rPr lang="en-US" sz="3100" dirty="0" err="1" smtClean="0">
                <a:solidFill>
                  <a:srgbClr val="C00000"/>
                </a:solidFill>
              </a:rPr>
              <a:t>GetEventList</a:t>
            </a:r>
            <a:r>
              <a:rPr lang="en-US" sz="3100" dirty="0" smtClean="0">
                <a:solidFill>
                  <a:srgbClr val="C00000"/>
                </a:solidFill>
              </a:rPr>
              <a:t>“</a:t>
            </a:r>
            <a:r>
              <a:rPr lang="en-US" sz="3100" dirty="0" smtClean="0"/>
              <a:t>,</a:t>
            </a:r>
            <a:r>
              <a:rPr lang="en-US" sz="3100" dirty="0" smtClean="0">
                <a:solidFill>
                  <a:srgbClr val="6F1717"/>
                </a:solidFill>
              </a:rPr>
              <a:t> </a:t>
            </a:r>
            <a:r>
              <a:rPr lang="en-US" sz="3100" dirty="0" smtClean="0">
                <a:solidFill>
                  <a:srgbClr val="C00000"/>
                </a:solidFill>
              </a:rPr>
              <a:t>'{ "start":"'</a:t>
            </a:r>
            <a:r>
              <a:rPr lang="en-US" sz="3100" dirty="0" smtClean="0"/>
              <a:t> + </a:t>
            </a:r>
            <a:r>
              <a:rPr lang="en-US" sz="3100" b="1" dirty="0" err="1" smtClean="0"/>
              <a:t>params</a:t>
            </a:r>
            <a:r>
              <a:rPr lang="en-US" sz="3100" dirty="0" err="1" smtClean="0"/>
              <a:t>.start.toDateString</a:t>
            </a:r>
            <a:r>
              <a:rPr lang="en-US" sz="3100" dirty="0" smtClean="0"/>
              <a:t>() +</a:t>
            </a:r>
            <a:r>
              <a:rPr lang="en-US" sz="3100" dirty="0" smtClean="0">
                <a:solidFill>
                  <a:srgbClr val="6F1717"/>
                </a:solidFill>
              </a:rPr>
              <a:t> </a:t>
            </a:r>
            <a:r>
              <a:rPr lang="en-US" sz="3100" dirty="0" smtClean="0">
                <a:solidFill>
                  <a:srgbClr val="C00000"/>
                </a:solidFill>
              </a:rPr>
              <a:t>'", "end":"' </a:t>
            </a:r>
            <a:r>
              <a:rPr lang="en-US" sz="3100" dirty="0" smtClean="0"/>
              <a:t>+ </a:t>
            </a:r>
            <a:r>
              <a:rPr lang="en-US" sz="3100" b="1" dirty="0" err="1" smtClean="0"/>
              <a:t>params</a:t>
            </a:r>
            <a:r>
              <a:rPr lang="en-US" sz="3100" dirty="0" err="1" smtClean="0"/>
              <a:t>.end.toDateString</a:t>
            </a:r>
            <a:r>
              <a:rPr lang="en-US" sz="3100" dirty="0" smtClean="0"/>
              <a:t>() + </a:t>
            </a:r>
            <a:r>
              <a:rPr lang="en-US" sz="3100" dirty="0" smtClean="0">
                <a:solidFill>
                  <a:srgbClr val="FF0000"/>
                </a:solidFill>
              </a:rPr>
              <a:t>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http://bit.ly/jQEventPooling</a:t>
            </a:r>
            <a:r>
              <a:rPr lang="en-US" dirty="0" smtClean="0"/>
              <a:t> (Event Pooling)</a:t>
            </a:r>
            <a:endParaRPr lang="en-US" u="sng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http://api.jquery.com/trigger/</a:t>
            </a:r>
          </a:p>
          <a:p>
            <a:r>
              <a:rPr lang="en-US" dirty="0" smtClean="0">
                <a:hlinkClick r:id="rId4"/>
              </a:rPr>
              <a:t>http://api.jquery.com/bind/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On the Community Wiki</a:t>
            </a:r>
          </a:p>
          <a:p>
            <a:r>
              <a:rPr lang="en-US" dirty="0" smtClean="0">
                <a:hlinkClick r:id="rId5"/>
              </a:rPr>
              <a:t>http://community.arenachms.com/Wiki/view.aspx/Proposed_Core_Additions/JQuery_Event_Pooling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SOA</a:t>
            </a:r>
          </a:p>
          <a:p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(you’re </a:t>
            </a:r>
            <a:r>
              <a:rPr lang="en-US" sz="31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31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questioning that, right?)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It’s true Client-Server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It’s JavaScript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…AJAX with JSON…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…and it’s simple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5544800" cy="915614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Picture 4" descr="SteveWozHead.png"/>
          <p:cNvPicPr>
            <a:picLocks noChangeAspect="1"/>
          </p:cNvPicPr>
          <p:nvPr/>
        </p:nvPicPr>
        <p:blipFill>
          <a:blip r:embed="rId4" cstate="print">
            <a:grayscl/>
            <a:lum bright="10000" contrast="10000"/>
          </a:blip>
          <a:stretch>
            <a:fillRect/>
          </a:stretch>
        </p:blipFill>
        <p:spPr>
          <a:xfrm>
            <a:off x="13083540" y="6371245"/>
            <a:ext cx="2461260" cy="27727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br>
              <a:rPr lang="en-US" dirty="0" smtClean="0"/>
            </a:br>
            <a:r>
              <a:rPr lang="en-US" sz="2800" dirty="0" smtClean="0"/>
              <a:t>from – WebServices/Custom/</a:t>
            </a:r>
            <a:r>
              <a:rPr lang="en-US" sz="2800" dirty="0" err="1" smtClean="0"/>
              <a:t>Cccev</a:t>
            </a:r>
            <a:r>
              <a:rPr lang="en-US" sz="2800" dirty="0" smtClean="0"/>
              <a:t>/Web2/PromotionService.asmx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946400"/>
            <a:ext cx="13990320" cy="503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700" dirty="0" smtClean="0"/>
              <a:t>[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WebService</a:t>
            </a:r>
            <a:r>
              <a:rPr lang="en-US" sz="3700" dirty="0" smtClean="0"/>
              <a:t>(Namespace = </a:t>
            </a:r>
            <a:r>
              <a:rPr lang="en-US" sz="3700" dirty="0" smtClean="0">
                <a:solidFill>
                  <a:srgbClr val="990000"/>
                </a:solidFill>
              </a:rPr>
              <a:t>"</a:t>
            </a:r>
            <a:r>
              <a:rPr lang="en-US" sz="3700" dirty="0" smtClean="0">
                <a:solidFill>
                  <a:srgbClr val="6F1717"/>
                </a:solidFill>
              </a:rPr>
              <a:t>http://www.cccev.com/Arena</a:t>
            </a:r>
            <a:r>
              <a:rPr lang="en-US" sz="3700" dirty="0" smtClean="0">
                <a:solidFill>
                  <a:srgbClr val="990000"/>
                </a:solidFill>
              </a:rPr>
              <a:t>"</a:t>
            </a:r>
            <a:r>
              <a:rPr lang="en-US" sz="3700" dirty="0" smtClean="0"/>
              <a:t>)]</a:t>
            </a:r>
          </a:p>
          <a:p>
            <a:pPr>
              <a:buNone/>
            </a:pPr>
            <a:r>
              <a:rPr lang="en-US" sz="3700" dirty="0" smtClean="0"/>
              <a:t>[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WebServiceBinding</a:t>
            </a:r>
            <a:r>
              <a:rPr lang="en-US" sz="3700" dirty="0" smtClean="0"/>
              <a:t>(</a:t>
            </a:r>
            <a:r>
              <a:rPr lang="en-US" sz="3700" dirty="0" err="1" smtClean="0"/>
              <a:t>ConformsTo</a:t>
            </a:r>
            <a:r>
              <a:rPr lang="en-US" sz="3700" dirty="0" smtClean="0"/>
              <a:t> = 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WsiProfiles</a:t>
            </a:r>
            <a:r>
              <a:rPr lang="en-US" sz="3700" dirty="0" smtClean="0"/>
              <a:t>.</a:t>
            </a:r>
            <a:r>
              <a:rPr lang="en-US" sz="3400" dirty="0" smtClean="0"/>
              <a:t>BasicProfile1_1</a:t>
            </a:r>
            <a:r>
              <a:rPr lang="en-US" sz="3700" dirty="0" smtClean="0"/>
              <a:t>)]</a:t>
            </a:r>
          </a:p>
          <a:p>
            <a:pPr>
              <a:buNone/>
            </a:pPr>
            <a:r>
              <a:rPr lang="en-US" sz="3700" dirty="0" smtClean="0"/>
              <a:t>[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ScriptService</a:t>
            </a:r>
            <a:r>
              <a:rPr lang="en-US" sz="3700" dirty="0" smtClean="0"/>
              <a:t>]</a:t>
            </a:r>
          </a:p>
          <a:p>
            <a:pPr>
              <a:buNone/>
            </a:pPr>
            <a:r>
              <a:rPr lang="en-US" sz="3700" dirty="0" smtClean="0">
                <a:solidFill>
                  <a:schemeClr val="tx2">
                    <a:lumMod val="50000"/>
                  </a:schemeClr>
                </a:solidFill>
              </a:rPr>
              <a:t>public class</a:t>
            </a:r>
            <a:r>
              <a:rPr lang="en-US" sz="3700" dirty="0" smtClean="0"/>
              <a:t> 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PromotionService</a:t>
            </a:r>
            <a:r>
              <a:rPr lang="en-US" sz="3700" dirty="0" smtClean="0"/>
              <a:t> : </a:t>
            </a:r>
            <a:r>
              <a:rPr lang="en-US" sz="3700" dirty="0" smtClean="0">
                <a:solidFill>
                  <a:schemeClr val="accent6">
                    <a:lumMod val="75000"/>
                  </a:schemeClr>
                </a:solidFill>
              </a:rPr>
              <a:t>WebService </a:t>
            </a:r>
          </a:p>
          <a:p>
            <a:pPr>
              <a:buNone/>
            </a:pPr>
            <a:r>
              <a:rPr lang="en-US" sz="3700" dirty="0" smtClean="0"/>
              <a:t>{</a:t>
            </a:r>
          </a:p>
          <a:p>
            <a:pPr>
              <a:buNone/>
            </a:pPr>
            <a:r>
              <a:rPr lang="en-US" sz="3700" dirty="0" smtClean="0"/>
              <a:t>		</a:t>
            </a:r>
            <a:r>
              <a:rPr lang="en-US" sz="3700" dirty="0" smtClean="0">
                <a:solidFill>
                  <a:schemeClr val="accent6">
                    <a:lumMod val="50000"/>
                  </a:schemeClr>
                </a:solidFill>
              </a:rPr>
              <a:t>// your web methods go here.</a:t>
            </a:r>
          </a:p>
          <a:p>
            <a:pPr>
              <a:buNone/>
            </a:pPr>
            <a:r>
              <a:rPr lang="en-US" sz="3700" dirty="0" smtClean="0"/>
              <a:t>}</a:t>
            </a:r>
            <a:endParaRPr lang="en-US" sz="3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851</TotalTime>
  <Words>633</Words>
  <Application>Microsoft Office PowerPoint</Application>
  <PresentationFormat>Custom</PresentationFormat>
  <Paragraphs>155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Walk on the Client Side</vt:lpstr>
      <vt:lpstr>Slide 2</vt:lpstr>
      <vt:lpstr>Slide 3</vt:lpstr>
      <vt:lpstr>Slide 4</vt:lpstr>
      <vt:lpstr>Slide 5</vt:lpstr>
      <vt:lpstr>Slide 6</vt:lpstr>
      <vt:lpstr>Slide 7</vt:lpstr>
      <vt:lpstr>Slide 8</vt:lpstr>
      <vt:lpstr>Web Service from – WebServices/Custom/Cccev/Web2/PromotionService.asmx</vt:lpstr>
      <vt:lpstr>ASMX vs. SVC/WCF</vt:lpstr>
      <vt:lpstr>Web Service’s Web Methods from – WebServices/Custom/Cccev/Web2/PromotionService.asmx</vt:lpstr>
      <vt:lpstr>Session? No Problem</vt:lpstr>
      <vt:lpstr>postAsyncJson from - Templates/Cccev/Hasselhoff/js/campus-scripts.js</vt:lpstr>
      <vt:lpstr>Example Usage from – UserControls/Custom/Cccev/Web2/js/jquery-arena-promotions.js</vt:lpstr>
      <vt:lpstr>Example Usage (cont.) from – UserControls/Custom/Cccev/Web2/js/jquery-arena-promotions.js</vt:lpstr>
      <vt:lpstr>Season To Taste</vt:lpstr>
      <vt:lpstr>Demo</vt:lpstr>
      <vt:lpstr>Slide 18</vt:lpstr>
      <vt:lpstr>Event Pooling</vt:lpstr>
      <vt:lpstr>Event Pooling</vt:lpstr>
      <vt:lpstr>Trigger()</vt:lpstr>
      <vt:lpstr>Our Proposed Custom Events http://community.arenachms.com/Wiki/view.aspx/Proposed_Core_Additions/JQuery_Event_Pooling</vt:lpstr>
      <vt:lpstr>Bind()</vt:lpstr>
      <vt:lpstr>Bind(multiple)</vt:lpstr>
      <vt:lpstr>Passing Data &amp; Inspecting Trigger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Nick Airdo</cp:lastModifiedBy>
  <cp:revision>74</cp:revision>
  <dcterms:created xsi:type="dcterms:W3CDTF">2010-09-19T14:59:06Z</dcterms:created>
  <dcterms:modified xsi:type="dcterms:W3CDTF">2010-10-10T16:18:11Z</dcterms:modified>
</cp:coreProperties>
</file>