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71" r:id="rId4"/>
    <p:sldId id="257" r:id="rId5"/>
    <p:sldId id="258" r:id="rId6"/>
    <p:sldId id="259" r:id="rId7"/>
    <p:sldId id="264" r:id="rId8"/>
    <p:sldId id="265" r:id="rId9"/>
    <p:sldId id="268" r:id="rId10"/>
    <p:sldId id="269" r:id="rId11"/>
    <p:sldId id="270" r:id="rId12"/>
    <p:sldId id="266" r:id="rId13"/>
    <p:sldId id="260" r:id="rId14"/>
    <p:sldId id="263" r:id="rId15"/>
    <p:sldId id="262" r:id="rId16"/>
    <p:sldId id="267" r:id="rId17"/>
  </p:sldIdLst>
  <p:sldSz cx="15544800" cy="9144000"/>
  <p:notesSz cx="6858000" cy="9144000"/>
  <p:defaultText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43" autoAdjust="0"/>
  </p:normalViewPr>
  <p:slideViewPr>
    <p:cSldViewPr>
      <p:cViewPr varScale="1">
        <p:scale>
          <a:sx n="84" d="100"/>
          <a:sy n="84" d="100"/>
        </p:scale>
        <p:origin x="-666" y="-72"/>
      </p:cViewPr>
      <p:guideLst>
        <p:guide orient="horz" pos="2880"/>
        <p:guide pos="4896"/>
      </p:guideLst>
    </p:cSldViewPr>
  </p:slideViewPr>
  <p:notesTextViewPr>
    <p:cViewPr>
      <p:scale>
        <a:sx n="100" d="100"/>
        <a:sy n="100" d="100"/>
      </p:scale>
      <p:origin x="0" y="0"/>
    </p:cViewPr>
  </p:notesTextViewPr>
  <p:notesViewPr>
    <p:cSldViewPr>
      <p:cViewPr varScale="1">
        <p:scale>
          <a:sx n="100" d="100"/>
          <a:sy n="100" d="100"/>
        </p:scale>
        <p:origin x="-358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468CB-C26E-414D-9189-B9A62FE5FCA6}" type="datetimeFigureOut">
              <a:rPr lang="en-US" smtClean="0"/>
              <a:pPr/>
              <a:t>10/8/2010</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A4A6F-04C1-42F4-AED1-5A2207738D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the future,</a:t>
            </a:r>
            <a:r>
              <a:rPr lang="en-US" baseline="0" dirty="0" smtClean="0"/>
              <a:t> w</a:t>
            </a:r>
            <a:r>
              <a:rPr lang="en-US" dirty="0" smtClean="0"/>
              <a:t>hen creating your own project in your own trunk, this</a:t>
            </a:r>
            <a:r>
              <a:rPr lang="en-US" baseline="0" dirty="0" smtClean="0"/>
              <a:t> is a suggested folder structure</a:t>
            </a:r>
          </a:p>
          <a:p>
            <a:r>
              <a:rPr lang="en-US" baseline="0" dirty="0" smtClean="0"/>
              <a:t>* </a:t>
            </a:r>
            <a:r>
              <a:rPr lang="en-US" dirty="0" err="1" smtClean="0"/>
              <a:t>UserControls</a:t>
            </a:r>
            <a:r>
              <a:rPr lang="en-US" baseline="0" dirty="0" smtClean="0"/>
              <a:t> go under</a:t>
            </a:r>
            <a:endParaRPr lang="en-US" dirty="0"/>
          </a:p>
        </p:txBody>
      </p:sp>
      <p:sp>
        <p:nvSpPr>
          <p:cNvPr id="4" name="Slide Number Placeholder 3"/>
          <p:cNvSpPr>
            <a:spLocks noGrp="1"/>
          </p:cNvSpPr>
          <p:nvPr>
            <p:ph type="sldNum" sz="quarter" idx="10"/>
          </p:nvPr>
        </p:nvSpPr>
        <p:spPr/>
        <p:txBody>
          <a:bodyPr/>
          <a:lstStyle/>
          <a:p>
            <a:fld id="{F94A4A6F-04C1-42F4-AED1-5A2207738D21}"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A4A6F-04C1-42F4-AED1-5A2207738D21}"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72"/>
            <a:ext cx="13213080" cy="1960033"/>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E5D003-9D98-4EC5-8C49-449A98B92177}" type="datetimeFigureOut">
              <a:rPr lang="en-US" smtClean="0"/>
              <a:pPr/>
              <a:t>10/8/2010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dirty="0"/>
          </a:p>
        </p:txBody>
      </p:sp>
      <p:sp>
        <p:nvSpPr>
          <p:cNvPr id="10" name="Text Placeholder 9"/>
          <p:cNvSpPr>
            <a:spLocks noGrp="1"/>
          </p:cNvSpPr>
          <p:nvPr>
            <p:ph type="body" sz="quarter" idx="13" hasCustomPrompt="1"/>
          </p:nvPr>
        </p:nvSpPr>
        <p:spPr>
          <a:xfrm>
            <a:off x="10409583" y="6211956"/>
            <a:ext cx="4876800" cy="1941444"/>
          </a:xfrm>
        </p:spPr>
        <p:txBody>
          <a:bodyPr/>
          <a:lstStyle>
            <a:lvl1pPr algn="r">
              <a:buNone/>
              <a:defRPr sz="1800" baseline="0"/>
            </a:lvl1pPr>
          </a:lstStyle>
          <a:p>
            <a:pPr lvl="0"/>
            <a:r>
              <a:rPr lang="en-US" dirty="0" smtClean="0"/>
              <a:t>&lt;NAME&gt;</a:t>
            </a:r>
            <a:br>
              <a:rPr lang="en-US" dirty="0" smtClean="0"/>
            </a:br>
            <a:r>
              <a:rPr lang="en-US" dirty="0" smtClean="0"/>
              <a:t>&lt;TITLE&gt;</a:t>
            </a:r>
            <a:br>
              <a:rPr lang="en-US" dirty="0" smtClean="0"/>
            </a:br>
            <a:r>
              <a:rPr lang="en-US" dirty="0" smtClean="0"/>
              <a:t>&lt;ORGANIZATION&gt;</a:t>
            </a:r>
            <a:br>
              <a:rPr lang="en-US" dirty="0" smtClean="0"/>
            </a:br>
            <a:r>
              <a:rPr lang="en-US" dirty="0" smtClean="0"/>
              <a:t/>
            </a:r>
            <a:br>
              <a:rPr lang="en-US" dirty="0" smtClean="0"/>
            </a:br>
            <a:r>
              <a:rPr lang="en-US" dirty="0" smtClean="0"/>
              <a:t>Email: &lt;EMAIL&gt;</a:t>
            </a:r>
            <a:br>
              <a:rPr lang="en-US" dirty="0" smtClean="0"/>
            </a:br>
            <a:r>
              <a:rPr lang="en-US" dirty="0" smtClean="0"/>
              <a:t>Twitter: &lt;@USER&gt;</a:t>
            </a:r>
            <a:endParaRPr lang="en-US" dirty="0"/>
          </a:p>
        </p:txBody>
      </p:sp>
      <p:sp>
        <p:nvSpPr>
          <p:cNvPr id="11" name="TextBox 10"/>
          <p:cNvSpPr txBox="1"/>
          <p:nvPr userDrawn="1"/>
        </p:nvSpPr>
        <p:spPr>
          <a:xfrm>
            <a:off x="12877800" y="8153400"/>
            <a:ext cx="2362200" cy="369332"/>
          </a:xfrm>
          <a:prstGeom prst="rect">
            <a:avLst/>
          </a:prstGeom>
          <a:noFill/>
        </p:spPr>
        <p:txBody>
          <a:bodyPr wrap="square" rtlCol="0">
            <a:spAutoFit/>
          </a:bodyPr>
          <a:lstStyle/>
          <a:p>
            <a:pPr algn="r"/>
            <a:r>
              <a:rPr lang="en-US" sz="1800" dirty="0" smtClean="0">
                <a:solidFill>
                  <a:schemeClr val="accent1">
                    <a:lumMod val="60000"/>
                    <a:lumOff val="40000"/>
                  </a:schemeClr>
                </a:solidFill>
              </a:rPr>
              <a:t>#RefreshCache</a:t>
            </a:r>
            <a:endParaRPr lang="en-US" sz="180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66800"/>
            <a:ext cx="3497580" cy="7101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066800"/>
            <a:ext cx="10233660" cy="7101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2E5D003-9D98-4EC5-8C49-449A98B92177}" type="datetimeFigureOut">
              <a:rPr lang="en-US" smtClean="0"/>
              <a:pPr/>
              <a:t>10/8/2010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5875870"/>
            <a:ext cx="13213080" cy="1816101"/>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3875618"/>
            <a:ext cx="13213080" cy="2000249"/>
          </a:xfrm>
        </p:spPr>
        <p:txBody>
          <a:bodyPr anchor="b"/>
          <a:lstStyle>
            <a:lvl1pPr marL="0" indent="0">
              <a:buNone/>
              <a:defRPr sz="3100">
                <a:solidFill>
                  <a:schemeClr val="tx1">
                    <a:tint val="75000"/>
                  </a:schemeClr>
                </a:solidFill>
              </a:defRPr>
            </a:lvl1pPr>
            <a:lvl2pPr marL="705368" indent="0">
              <a:buNone/>
              <a:defRPr sz="2800">
                <a:solidFill>
                  <a:schemeClr val="tx1">
                    <a:tint val="75000"/>
                  </a:schemeClr>
                </a:solidFill>
              </a:defRPr>
            </a:lvl2pPr>
            <a:lvl3pPr marL="1410736" indent="0">
              <a:buNone/>
              <a:defRPr sz="2500">
                <a:solidFill>
                  <a:schemeClr val="tx1">
                    <a:tint val="75000"/>
                  </a:schemeClr>
                </a:solidFill>
              </a:defRPr>
            </a:lvl3pPr>
            <a:lvl4pPr marL="2116104" indent="0">
              <a:buNone/>
              <a:defRPr sz="2200">
                <a:solidFill>
                  <a:schemeClr val="tx1">
                    <a:tint val="75000"/>
                  </a:schemeClr>
                </a:solidFill>
              </a:defRPr>
            </a:lvl4pPr>
            <a:lvl5pPr marL="2821473" indent="0">
              <a:buNone/>
              <a:defRPr sz="2200">
                <a:solidFill>
                  <a:schemeClr val="tx1">
                    <a:tint val="75000"/>
                  </a:schemeClr>
                </a:solidFill>
              </a:defRPr>
            </a:lvl5pPr>
            <a:lvl6pPr marL="3526841" indent="0">
              <a:buNone/>
              <a:defRPr sz="2200">
                <a:solidFill>
                  <a:schemeClr val="tx1">
                    <a:tint val="75000"/>
                  </a:schemeClr>
                </a:solidFill>
              </a:defRPr>
            </a:lvl6pPr>
            <a:lvl7pPr marL="4232209" indent="0">
              <a:buNone/>
              <a:defRPr sz="2200">
                <a:solidFill>
                  <a:schemeClr val="tx1">
                    <a:tint val="75000"/>
                  </a:schemeClr>
                </a:solidFill>
              </a:defRPr>
            </a:lvl7pPr>
            <a:lvl8pPr marL="4937577" indent="0">
              <a:buNone/>
              <a:defRPr sz="2200">
                <a:solidFill>
                  <a:schemeClr val="tx1">
                    <a:tint val="75000"/>
                  </a:schemeClr>
                </a:solidFill>
              </a:defRPr>
            </a:lvl8pPr>
            <a:lvl9pPr marL="5642945"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5D003-9D98-4EC5-8C49-449A98B92177}" type="datetimeFigureOut">
              <a:rPr lang="en-US" smtClean="0"/>
              <a:pPr/>
              <a:t>10/8/2010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9019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5D003-9D98-4EC5-8C49-449A98B92177}" type="datetimeFigureOut">
              <a:rPr lang="en-US" smtClean="0"/>
              <a:pPr/>
              <a:t>10/8/2010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2590800"/>
            <a:ext cx="6868320"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77240" y="3886200"/>
            <a:ext cx="6868320" cy="428201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924800" y="2590800"/>
            <a:ext cx="6871018"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7896548" y="3886199"/>
            <a:ext cx="6871018" cy="428201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5D003-9D98-4EC5-8C49-449A98B92177}" type="datetimeFigureOut">
              <a:rPr lang="en-US" smtClean="0"/>
              <a:pPr/>
              <a:t>10/8/2010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5D003-9D98-4EC5-8C49-449A98B92177}" type="datetimeFigureOut">
              <a:rPr lang="en-US" smtClean="0"/>
              <a:pPr/>
              <a:t>10/8/2010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D003-9D98-4EC5-8C49-449A98B92177}" type="datetimeFigureOut">
              <a:rPr lang="en-US" smtClean="0"/>
              <a:pPr/>
              <a:t>10/8/2010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5114132" cy="1549401"/>
          </a:xfrm>
        </p:spPr>
        <p:txBody>
          <a:bodyPr anchor="b"/>
          <a:lstStyle>
            <a:lvl1pPr algn="l">
              <a:defRPr sz="3100" b="1"/>
            </a:lvl1pPr>
          </a:lstStyle>
          <a:p>
            <a:r>
              <a:rPr lang="en-US" smtClean="0"/>
              <a:t>Click to edit Master title style</a:t>
            </a:r>
            <a:endParaRPr lang="en-US" dirty="0"/>
          </a:p>
        </p:txBody>
      </p:sp>
      <p:sp>
        <p:nvSpPr>
          <p:cNvPr id="3" name="Content Placeholder 2"/>
          <p:cNvSpPr>
            <a:spLocks noGrp="1"/>
          </p:cNvSpPr>
          <p:nvPr>
            <p:ph idx="1"/>
          </p:nvPr>
        </p:nvSpPr>
        <p:spPr>
          <a:xfrm>
            <a:off x="6077585" y="1066800"/>
            <a:ext cx="8689975" cy="7101421"/>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6" y="2667000"/>
            <a:ext cx="5114132" cy="5501221"/>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6400801"/>
            <a:ext cx="9326880" cy="755652"/>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046890" y="1066799"/>
            <a:ext cx="9326880" cy="5236633"/>
          </a:xfrm>
        </p:spPr>
        <p:txBody>
          <a:bodyPr/>
          <a:lstStyle>
            <a:lvl1pPr marL="0" indent="0">
              <a:buNone/>
              <a:defRPr sz="4900"/>
            </a:lvl1pPr>
            <a:lvl2pPr marL="705368" indent="0">
              <a:buNone/>
              <a:defRPr sz="4300"/>
            </a:lvl2pPr>
            <a:lvl3pPr marL="1410736" indent="0">
              <a:buNone/>
              <a:defRPr sz="3700"/>
            </a:lvl3pPr>
            <a:lvl4pPr marL="2116104" indent="0">
              <a:buNone/>
              <a:defRPr sz="3100"/>
            </a:lvl4pPr>
            <a:lvl5pPr marL="2821473" indent="0">
              <a:buNone/>
              <a:defRPr sz="3100"/>
            </a:lvl5pPr>
            <a:lvl6pPr marL="3526841" indent="0">
              <a:buNone/>
              <a:defRPr sz="3100"/>
            </a:lvl6pPr>
            <a:lvl7pPr marL="4232209" indent="0">
              <a:buNone/>
              <a:defRPr sz="3100"/>
            </a:lvl7pPr>
            <a:lvl8pPr marL="4937577" indent="0">
              <a:buNone/>
              <a:defRPr sz="3100"/>
            </a:lvl8pPr>
            <a:lvl9pPr marL="5642945" indent="0">
              <a:buNone/>
              <a:defRPr sz="3100"/>
            </a:lvl9pPr>
          </a:lstStyle>
          <a:p>
            <a:r>
              <a:rPr lang="en-US" smtClean="0"/>
              <a:t>Click icon to add picture</a:t>
            </a:r>
            <a:endParaRPr lang="en-US"/>
          </a:p>
        </p:txBody>
      </p:sp>
      <p:sp>
        <p:nvSpPr>
          <p:cNvPr id="4" name="Text Placeholder 3"/>
          <p:cNvSpPr>
            <a:spLocks noGrp="1"/>
          </p:cNvSpPr>
          <p:nvPr>
            <p:ph type="body" sz="half" idx="2"/>
          </p:nvPr>
        </p:nvSpPr>
        <p:spPr>
          <a:xfrm>
            <a:off x="3046890" y="7156453"/>
            <a:ext cx="9326880" cy="1073148"/>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1066800"/>
            <a:ext cx="13990320" cy="1524000"/>
          </a:xfrm>
          <a:prstGeom prst="rect">
            <a:avLst/>
          </a:prstGeom>
        </p:spPr>
        <p:txBody>
          <a:bodyPr vert="horz" lIns="141074" tIns="70537" rIns="141074" bIns="7053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77240" y="2667000"/>
            <a:ext cx="13990320" cy="5501218"/>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77240" y="8475137"/>
            <a:ext cx="3627120" cy="486833"/>
          </a:xfrm>
          <a:prstGeom prst="rect">
            <a:avLst/>
          </a:prstGeom>
        </p:spPr>
        <p:txBody>
          <a:bodyPr vert="horz" lIns="141074" tIns="70537" rIns="141074" bIns="70537" rtlCol="0" anchor="ctr"/>
          <a:lstStyle>
            <a:lvl1pPr algn="l">
              <a:defRPr sz="1900">
                <a:solidFill>
                  <a:schemeClr val="tx1">
                    <a:tint val="75000"/>
                  </a:schemeClr>
                </a:solidFill>
              </a:defRPr>
            </a:lvl1pPr>
          </a:lstStyle>
          <a:p>
            <a:fld id="{82E5D003-9D98-4EC5-8C49-449A98B92177}" type="datetimeFigureOut">
              <a:rPr lang="en-US" smtClean="0"/>
              <a:pPr/>
              <a:t>10/8/2010</a:t>
            </a:fld>
            <a:endParaRPr lang="en-US"/>
          </a:p>
        </p:txBody>
      </p:sp>
      <p:sp>
        <p:nvSpPr>
          <p:cNvPr id="5" name="Footer Placeholder 4"/>
          <p:cNvSpPr>
            <a:spLocks noGrp="1"/>
          </p:cNvSpPr>
          <p:nvPr>
            <p:ph type="ftr" sz="quarter" idx="3"/>
          </p:nvPr>
        </p:nvSpPr>
        <p:spPr>
          <a:xfrm>
            <a:off x="5311140" y="8475137"/>
            <a:ext cx="4922520" cy="486833"/>
          </a:xfrm>
          <a:prstGeom prst="rect">
            <a:avLst/>
          </a:prstGeom>
        </p:spPr>
        <p:txBody>
          <a:bodyPr vert="horz" lIns="141074" tIns="70537" rIns="141074" bIns="70537"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40440" y="8475137"/>
            <a:ext cx="3627120" cy="486833"/>
          </a:xfrm>
          <a:prstGeom prst="rect">
            <a:avLst/>
          </a:prstGeom>
        </p:spPr>
        <p:txBody>
          <a:bodyPr vert="horz" lIns="141074" tIns="70537" rIns="141074" bIns="70537" rtlCol="0" anchor="ctr"/>
          <a:lstStyle>
            <a:lvl1pPr algn="r">
              <a:defRPr sz="1900">
                <a:solidFill>
                  <a:schemeClr val="tx1">
                    <a:tint val="75000"/>
                  </a:schemeClr>
                </a:solidFill>
              </a:defRPr>
            </a:lvl1pPr>
          </a:lstStyle>
          <a:p>
            <a:fld id="{6854F2B3-B40E-4E9A-B5D7-1B2D3DC8B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10736" rtl="0" eaLnBrk="1" latinLnBrk="0" hangingPunct="1">
        <a:spcBef>
          <a:spcPct val="0"/>
        </a:spcBef>
        <a:buNone/>
        <a:defRPr sz="6800" kern="1200">
          <a:solidFill>
            <a:schemeClr val="tx1"/>
          </a:solidFill>
          <a:latin typeface="+mj-lt"/>
          <a:ea typeface="+mj-ea"/>
          <a:cs typeface="+mj-cs"/>
        </a:defRPr>
      </a:lvl1pPr>
    </p:titleStyle>
    <p:bodyStyle>
      <a:lvl1pPr marL="529026" indent="-529026" algn="l" defTabSz="1410736"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6223" indent="-440855" algn="l" defTabSz="1410736"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3420" indent="-352684" algn="l" defTabSz="1410736"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878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74157"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9525"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84893"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90261"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9562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ck.airdo@cccev.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ackoverflow.com/questions/16142/what-do-branch-tag-and-trunk-really-me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xosoft.com/rocketsvn" TargetMode="External"/><Relationship Id="rId2" Type="http://schemas.openxmlformats.org/officeDocument/2006/relationships/hyperlink" Target="http://svnbook.red-bean.com/" TargetMode="External"/><Relationship Id="rId1" Type="http://schemas.openxmlformats.org/officeDocument/2006/relationships/slideLayout" Target="../slideLayouts/slideLayout2.xml"/><Relationship Id="rId4" Type="http://schemas.openxmlformats.org/officeDocument/2006/relationships/hyperlink" Target="http://tortoisesvn.tigri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rena.refreshcach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axosoft.com/rocketsv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Hack Night</a:t>
            </a:r>
            <a:endParaRPr lang="en-US" dirty="0"/>
          </a:p>
        </p:txBody>
      </p:sp>
      <p:sp>
        <p:nvSpPr>
          <p:cNvPr id="3" name="Subtitle 2"/>
          <p:cNvSpPr>
            <a:spLocks noGrp="1"/>
          </p:cNvSpPr>
          <p:nvPr>
            <p:ph type="subTitle" idx="1"/>
          </p:nvPr>
        </p:nvSpPr>
        <p:spPr/>
        <p:txBody>
          <a:bodyPr/>
          <a:lstStyle/>
          <a:p>
            <a:r>
              <a:rPr lang="en-US" dirty="0" smtClean="0"/>
              <a:t>let’s get ready to code</a:t>
            </a:r>
            <a:endParaRPr lang="en-US" dirty="0"/>
          </a:p>
        </p:txBody>
      </p:sp>
      <p:sp>
        <p:nvSpPr>
          <p:cNvPr id="4" name="Text Placeholder 3"/>
          <p:cNvSpPr>
            <a:spLocks noGrp="1"/>
          </p:cNvSpPr>
          <p:nvPr>
            <p:ph type="body" sz="quarter" idx="13"/>
          </p:nvPr>
        </p:nvSpPr>
        <p:spPr/>
        <p:txBody>
          <a:bodyPr>
            <a:normAutofit lnSpcReduction="10000"/>
          </a:bodyPr>
          <a:lstStyle/>
          <a:p>
            <a:r>
              <a:rPr lang="en-US" dirty="0" smtClean="0"/>
              <a:t>Nick Airdo</a:t>
            </a:r>
          </a:p>
          <a:p>
            <a:r>
              <a:rPr lang="en-US" dirty="0" err="1" smtClean="0"/>
              <a:t>Señor</a:t>
            </a:r>
            <a:r>
              <a:rPr lang="en-US" dirty="0" smtClean="0"/>
              <a:t> Developer</a:t>
            </a:r>
          </a:p>
          <a:p>
            <a:r>
              <a:rPr lang="en-US" dirty="0" smtClean="0"/>
              <a:t>Central Christian Church</a:t>
            </a:r>
          </a:p>
          <a:p>
            <a:endParaRPr lang="en-US" dirty="0" smtClean="0"/>
          </a:p>
          <a:p>
            <a:r>
              <a:rPr lang="en-US" dirty="0" smtClean="0"/>
              <a:t>Email: </a:t>
            </a:r>
            <a:r>
              <a:rPr lang="en-US" dirty="0" smtClean="0">
                <a:hlinkClick r:id="rId2"/>
              </a:rPr>
              <a:t>nick.airdo@cccev.com</a:t>
            </a:r>
            <a:endParaRPr lang="en-US" dirty="0" smtClean="0"/>
          </a:p>
          <a:p>
            <a:r>
              <a:rPr lang="en-US" dirty="0" smtClean="0"/>
              <a:t>Twitter: @</a:t>
            </a:r>
            <a:r>
              <a:rPr lang="en-US" dirty="0" err="1" smtClean="0"/>
              <a:t>airdo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Your Changes…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686800" y="2971800"/>
            <a:ext cx="4648200" cy="5602304"/>
          </a:xfrm>
          <a:prstGeom prst="rect">
            <a:avLst/>
          </a:prstGeom>
          <a:noFill/>
          <a:ln w="9525">
            <a:noFill/>
            <a:miter lim="800000"/>
            <a:headEnd/>
            <a:tailEnd/>
          </a:ln>
        </p:spPr>
      </p:pic>
      <p:sp>
        <p:nvSpPr>
          <p:cNvPr id="6" name="Content Placeholder 2"/>
          <p:cNvSpPr>
            <a:spLocks noGrp="1"/>
          </p:cNvSpPr>
          <p:nvPr>
            <p:ph idx="1"/>
          </p:nvPr>
        </p:nvSpPr>
        <p:spPr>
          <a:xfrm>
            <a:off x="762000" y="3033182"/>
            <a:ext cx="7086600" cy="5501218"/>
          </a:xfrm>
        </p:spPr>
        <p:txBody>
          <a:bodyPr/>
          <a:lstStyle/>
          <a:p>
            <a:r>
              <a:rPr lang="en-US" dirty="0" smtClean="0"/>
              <a:t>New classes and/or</a:t>
            </a:r>
            <a:br>
              <a:rPr lang="en-US" dirty="0" smtClean="0"/>
            </a:br>
            <a:r>
              <a:rPr lang="en-US" dirty="0" smtClean="0"/>
              <a:t>changes to existing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Checklist Wiki</a:t>
            </a:r>
            <a:endParaRPr lang="en-US" dirty="0"/>
          </a:p>
        </p:txBody>
      </p:sp>
      <p:sp>
        <p:nvSpPr>
          <p:cNvPr id="3" name="Content Placeholder 2"/>
          <p:cNvSpPr>
            <a:spLocks noGrp="1"/>
          </p:cNvSpPr>
          <p:nvPr>
            <p:ph idx="1"/>
          </p:nvPr>
        </p:nvSpPr>
        <p:spPr/>
        <p:txBody>
          <a:bodyPr/>
          <a:lstStyle/>
          <a:p>
            <a:r>
              <a:rPr lang="en-US" dirty="0" smtClean="0"/>
              <a:t>For details on the project, classes, UI, etc:</a:t>
            </a:r>
            <a:br>
              <a:rPr lang="en-US" dirty="0" smtClean="0"/>
            </a:br>
            <a:r>
              <a:rPr lang="en-US" sz="3600" dirty="0" smtClean="0">
                <a:solidFill>
                  <a:schemeClr val="accent1">
                    <a:lumMod val="20000"/>
                    <a:lumOff val="80000"/>
                  </a:schemeClr>
                </a:solidFill>
              </a:rPr>
              <a:t>http://redmine.</a:t>
            </a:r>
            <a:r>
              <a:rPr lang="en-US" sz="3600" dirty="0" smtClean="0">
                <a:solidFill>
                  <a:schemeClr val="accent2">
                    <a:lumMod val="60000"/>
                    <a:lumOff val="40000"/>
                  </a:schemeClr>
                </a:solidFill>
              </a:rPr>
              <a:t>refresh</a:t>
            </a:r>
            <a:r>
              <a:rPr lang="en-US" sz="3600" dirty="0" smtClean="0">
                <a:solidFill>
                  <a:schemeClr val="accent1">
                    <a:lumMod val="20000"/>
                    <a:lumOff val="80000"/>
                  </a:schemeClr>
                </a:solidFill>
              </a:rPr>
              <a:t>cache.com/projects/arena</a:t>
            </a:r>
            <a:r>
              <a:rPr lang="en-US" sz="3600" dirty="0" smtClean="0">
                <a:solidFill>
                  <a:schemeClr val="accent2">
                    <a:lumMod val="60000"/>
                    <a:lumOff val="40000"/>
                  </a:schemeClr>
                </a:solidFill>
              </a:rPr>
              <a:t>qa</a:t>
            </a:r>
            <a:r>
              <a:rPr lang="en-US" sz="3600" dirty="0" smtClean="0">
                <a:solidFill>
                  <a:schemeClr val="accent1">
                    <a:lumMod val="20000"/>
                    <a:lumOff val="80000"/>
                  </a:schemeClr>
                </a:solidFill>
              </a:rPr>
              <a:t>checklist/</a:t>
            </a:r>
            <a:r>
              <a:rPr lang="en-US" sz="3600" dirty="0" smtClean="0">
                <a:solidFill>
                  <a:schemeClr val="accent2">
                    <a:lumMod val="60000"/>
                    <a:lumOff val="40000"/>
                  </a:schemeClr>
                </a:solidFill>
              </a:rPr>
              <a:t>wiki</a:t>
            </a:r>
            <a:endParaRPr lang="en-US" dirty="0" smtClean="0">
              <a:solidFill>
                <a:schemeClr val="accent2">
                  <a:lumMod val="60000"/>
                  <a:lumOff val="40000"/>
                </a:schemeClr>
              </a:solidFill>
            </a:endParaRPr>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371600" y="4267200"/>
            <a:ext cx="4539315" cy="4562475"/>
          </a:xfrm>
          <a:prstGeom prst="rect">
            <a:avLst/>
          </a:prstGeom>
          <a:noFill/>
          <a:ln w="9525">
            <a:noFill/>
            <a:miter lim="800000"/>
            <a:headEnd/>
            <a:tailEnd/>
          </a:ln>
        </p:spPr>
      </p:pic>
      <p:pic>
        <p:nvPicPr>
          <p:cNvPr id="7173" name="Picture 5"/>
          <p:cNvPicPr>
            <a:picLocks noChangeAspect="1" noChangeArrowheads="1"/>
          </p:cNvPicPr>
          <p:nvPr/>
        </p:nvPicPr>
        <p:blipFill>
          <a:blip r:embed="rId3" cstate="print"/>
          <a:srcRect/>
          <a:stretch>
            <a:fillRect/>
          </a:stretch>
        </p:blipFill>
        <p:spPr bwMode="auto">
          <a:xfrm>
            <a:off x="7696200" y="4114800"/>
            <a:ext cx="5334000" cy="4805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and our Suggestions</a:t>
            </a:r>
            <a:endParaRPr lang="en-US" dirty="0"/>
          </a:p>
        </p:txBody>
      </p:sp>
      <p:sp>
        <p:nvSpPr>
          <p:cNvPr id="3" name="Text Placeholder 2"/>
          <p:cNvSpPr>
            <a:spLocks noGrp="1"/>
          </p:cNvSpPr>
          <p:nvPr>
            <p:ph type="body" idx="1"/>
          </p:nvPr>
        </p:nvSpPr>
        <p:spPr/>
        <p:txBody>
          <a:bodyPr/>
          <a:lstStyle/>
          <a:p>
            <a:r>
              <a:rPr lang="en-US" dirty="0" smtClean="0"/>
              <a:t>A little information about…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3" cstate="print"/>
          <a:srcRect/>
          <a:stretch>
            <a:fillRect/>
          </a:stretch>
        </p:blipFill>
        <p:spPr bwMode="auto">
          <a:xfrm>
            <a:off x="3383281" y="2743200"/>
            <a:ext cx="8046719" cy="5181600"/>
          </a:xfrm>
          <a:prstGeom prst="rect">
            <a:avLst/>
          </a:prstGeom>
          <a:noFill/>
          <a:ln w="9525">
            <a:noFill/>
            <a:miter lim="800000"/>
            <a:headEnd/>
            <a:tailEnd/>
          </a:ln>
        </p:spPr>
      </p:pic>
      <p:sp>
        <p:nvSpPr>
          <p:cNvPr id="2" name="Title 1"/>
          <p:cNvSpPr>
            <a:spLocks noGrp="1"/>
          </p:cNvSpPr>
          <p:nvPr>
            <p:ph type="title"/>
          </p:nvPr>
        </p:nvSpPr>
        <p:spPr/>
        <p:txBody>
          <a:bodyPr/>
          <a:lstStyle/>
          <a:p>
            <a:r>
              <a:rPr lang="en-US" i="1" dirty="0" smtClean="0"/>
              <a:t>Suggested</a:t>
            </a:r>
            <a:r>
              <a:rPr lang="en-US" dirty="0" smtClean="0"/>
              <a:t> Trunk Structure</a:t>
            </a:r>
            <a:endParaRPr lang="en-US" dirty="0"/>
          </a:p>
        </p:txBody>
      </p:sp>
      <p:grpSp>
        <p:nvGrpSpPr>
          <p:cNvPr id="7" name="Group 6"/>
          <p:cNvGrpSpPr/>
          <p:nvPr/>
        </p:nvGrpSpPr>
        <p:grpSpPr>
          <a:xfrm>
            <a:off x="5364481" y="5909733"/>
            <a:ext cx="3505200" cy="1142355"/>
            <a:chOff x="4343400" y="5681133"/>
            <a:chExt cx="3505200" cy="1142355"/>
          </a:xfrm>
        </p:grpSpPr>
        <p:sp>
          <p:nvSpPr>
            <p:cNvPr id="5" name="TextBox 4"/>
            <p:cNvSpPr txBox="1"/>
            <p:nvPr/>
          </p:nvSpPr>
          <p:spPr>
            <a:xfrm>
              <a:off x="5159022" y="6042378"/>
              <a:ext cx="1447800" cy="400110"/>
            </a:xfrm>
            <a:prstGeom prst="rect">
              <a:avLst/>
            </a:prstGeom>
            <a:solidFill>
              <a:schemeClr val="bg1"/>
            </a:solidFill>
          </p:spPr>
          <p:txBody>
            <a:bodyPr wrap="square" rtlCol="0">
              <a:spAutoFit/>
            </a:bodyPr>
            <a:lstStyle/>
            <a:p>
              <a:r>
                <a:rPr lang="en-US" sz="2000" b="1" dirty="0" smtClean="0">
                  <a:solidFill>
                    <a:schemeClr val="accent1">
                      <a:lumMod val="75000"/>
                    </a:schemeClr>
                  </a:solidFill>
                </a:rPr>
                <a:t>&lt;ORGID&gt;</a:t>
              </a:r>
              <a:endParaRPr lang="en-US" sz="2000" b="1" dirty="0">
                <a:solidFill>
                  <a:schemeClr val="accent1">
                    <a:lumMod val="75000"/>
                  </a:schemeClr>
                </a:solidFill>
              </a:endParaRPr>
            </a:p>
          </p:txBody>
        </p:sp>
        <p:sp>
          <p:nvSpPr>
            <p:cNvPr id="6" name="TextBox 5"/>
            <p:cNvSpPr txBox="1"/>
            <p:nvPr/>
          </p:nvSpPr>
          <p:spPr>
            <a:xfrm>
              <a:off x="5159022" y="6423378"/>
              <a:ext cx="2689578" cy="400110"/>
            </a:xfrm>
            <a:prstGeom prst="rect">
              <a:avLst/>
            </a:prstGeom>
            <a:solidFill>
              <a:schemeClr val="bg1"/>
            </a:solidFill>
          </p:spPr>
          <p:txBody>
            <a:bodyPr wrap="square" rtlCol="0">
              <a:spAutoFit/>
            </a:bodyPr>
            <a:lstStyle/>
            <a:p>
              <a:r>
                <a:rPr lang="en-US" sz="2000" b="1" dirty="0" smtClean="0">
                  <a:solidFill>
                    <a:schemeClr val="accent1">
                      <a:lumMod val="75000"/>
                    </a:schemeClr>
                  </a:solidFill>
                </a:rPr>
                <a:t>&lt;ORGID&gt;.Tests</a:t>
              </a:r>
              <a:endParaRPr lang="en-US" sz="2000" b="1" dirty="0">
                <a:solidFill>
                  <a:schemeClr val="accent1">
                    <a:lumMod val="75000"/>
                  </a:schemeClr>
                </a:solidFill>
              </a:endParaRPr>
            </a:p>
          </p:txBody>
        </p:sp>
        <p:sp>
          <p:nvSpPr>
            <p:cNvPr id="8" name="TextBox 7"/>
            <p:cNvSpPr txBox="1"/>
            <p:nvPr/>
          </p:nvSpPr>
          <p:spPr>
            <a:xfrm>
              <a:off x="4343400" y="5681133"/>
              <a:ext cx="1447800" cy="400110"/>
            </a:xfrm>
            <a:prstGeom prst="rect">
              <a:avLst/>
            </a:prstGeom>
            <a:solidFill>
              <a:schemeClr val="bg1"/>
            </a:solidFill>
          </p:spPr>
          <p:txBody>
            <a:bodyPr wrap="square" rtlCol="0">
              <a:spAutoFit/>
            </a:bodyPr>
            <a:lstStyle/>
            <a:p>
              <a:r>
                <a:rPr lang="en-US" sz="2000" b="1" dirty="0" smtClean="0">
                  <a:solidFill>
                    <a:schemeClr val="accent1">
                      <a:lumMod val="75000"/>
                    </a:schemeClr>
                  </a:solidFill>
                </a:rPr>
                <a:t>&lt;ORGID&gt;</a:t>
              </a:r>
              <a:endParaRPr lang="en-US" sz="2000" b="1" dirty="0">
                <a:solidFill>
                  <a:schemeClr val="accent1">
                    <a:lumMod val="75000"/>
                  </a:schemeClr>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Trunk, Branch, Tag</a:t>
            </a:r>
            <a:endParaRPr lang="en-US" dirty="0"/>
          </a:p>
        </p:txBody>
      </p:sp>
      <p:sp>
        <p:nvSpPr>
          <p:cNvPr id="3" name="Content Placeholder 2"/>
          <p:cNvSpPr>
            <a:spLocks noGrp="1"/>
          </p:cNvSpPr>
          <p:nvPr>
            <p:ph idx="1"/>
          </p:nvPr>
        </p:nvSpPr>
        <p:spPr>
          <a:xfrm>
            <a:off x="777240" y="2590800"/>
            <a:ext cx="13990320" cy="5562600"/>
          </a:xfrm>
        </p:spPr>
        <p:txBody>
          <a:bodyPr>
            <a:noAutofit/>
          </a:bodyPr>
          <a:lstStyle/>
          <a:p>
            <a:r>
              <a:rPr lang="en-US" sz="3200" b="1" u="sng" dirty="0" smtClean="0"/>
              <a:t>Trunk</a:t>
            </a:r>
            <a:r>
              <a:rPr lang="en-US" sz="3200" dirty="0" smtClean="0"/>
              <a:t> would be the main body of development, originating from the start of the project until the present.</a:t>
            </a:r>
          </a:p>
          <a:p>
            <a:r>
              <a:rPr lang="en-US" sz="3200" b="1" u="sng" dirty="0" smtClean="0"/>
              <a:t>Branch</a:t>
            </a:r>
            <a:r>
              <a:rPr lang="en-US" sz="3200" dirty="0" smtClean="0"/>
              <a:t> will be a copy of code derived from a certain point in the trunk that is used for applying major changes to the code while preserving the integrity of the code in the trunk. If the major changes work according to plan, they are usually merged back into the trunk. </a:t>
            </a:r>
          </a:p>
          <a:p>
            <a:r>
              <a:rPr lang="en-US" sz="3200" b="1" u="sng" dirty="0" smtClean="0"/>
              <a:t>Tag</a:t>
            </a:r>
            <a:r>
              <a:rPr lang="en-US" sz="3200" dirty="0" smtClean="0"/>
              <a:t> will be a point in time on the </a:t>
            </a:r>
            <a:r>
              <a:rPr lang="en-US" sz="3200" i="1" dirty="0" smtClean="0"/>
              <a:t>trunk</a:t>
            </a:r>
            <a:r>
              <a:rPr lang="en-US" sz="3200" dirty="0" smtClean="0"/>
              <a:t> or </a:t>
            </a:r>
            <a:r>
              <a:rPr lang="en-US" sz="3200" i="1" dirty="0" smtClean="0"/>
              <a:t>a branch </a:t>
            </a:r>
            <a:r>
              <a:rPr lang="en-US" sz="3200" dirty="0" smtClean="0"/>
              <a:t>that you wish to preserve. The two main reasons for preservation would be that either this is a </a:t>
            </a:r>
            <a:r>
              <a:rPr lang="en-US" sz="3200" b="1" dirty="0" smtClean="0">
                <a:solidFill>
                  <a:schemeClr val="accent1">
                    <a:lumMod val="40000"/>
                    <a:lumOff val="60000"/>
                  </a:schemeClr>
                </a:solidFill>
              </a:rPr>
              <a:t>major release of the software</a:t>
            </a:r>
            <a:r>
              <a:rPr lang="en-US" sz="3200" dirty="0" smtClean="0"/>
              <a:t>, whether alpha, beta, RC or RTM, or this is the most stable point of the software before major revisions on the trunk were applied.</a:t>
            </a:r>
          </a:p>
        </p:txBody>
      </p:sp>
      <p:sp>
        <p:nvSpPr>
          <p:cNvPr id="4" name="TextBox 3"/>
          <p:cNvSpPr txBox="1"/>
          <p:nvPr/>
        </p:nvSpPr>
        <p:spPr>
          <a:xfrm>
            <a:off x="2868214" y="8305800"/>
            <a:ext cx="9857186" cy="523220"/>
          </a:xfrm>
          <a:prstGeom prst="rect">
            <a:avLst/>
          </a:prstGeom>
          <a:noFill/>
        </p:spPr>
        <p:txBody>
          <a:bodyPr wrap="none" rtlCol="0">
            <a:spAutoFit/>
          </a:bodyPr>
          <a:lstStyle/>
          <a:p>
            <a:r>
              <a:rPr lang="en-US" i="1" dirty="0" smtClean="0">
                <a:solidFill>
                  <a:schemeClr val="accent3">
                    <a:lumMod val="75000"/>
                  </a:schemeClr>
                </a:solidFill>
              </a:rPr>
              <a:t>The most voted/favored definitions as seen at </a:t>
            </a:r>
            <a:r>
              <a:rPr lang="en-US" i="1" dirty="0" smtClean="0">
                <a:solidFill>
                  <a:schemeClr val="accent3">
                    <a:lumMod val="75000"/>
                  </a:schemeClr>
                </a:solidFill>
                <a:hlinkClick r:id="rId2"/>
              </a:rPr>
              <a:t>StackOverflow</a:t>
            </a:r>
            <a:endParaRPr lang="en-US" i="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full folder structure from another project</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638800" y="3962400"/>
            <a:ext cx="4114800" cy="4145507"/>
          </a:xfrm>
          <a:prstGeom prst="rect">
            <a:avLst/>
          </a:prstGeom>
          <a:noFill/>
          <a:ln w="9525">
            <a:noFill/>
            <a:miter lim="800000"/>
            <a:headEnd/>
            <a:tailEnd/>
          </a:ln>
        </p:spPr>
      </p:pic>
      <p:sp>
        <p:nvSpPr>
          <p:cNvPr id="5" name="Rectangle 4"/>
          <p:cNvSpPr/>
          <p:nvPr/>
        </p:nvSpPr>
        <p:spPr>
          <a:xfrm>
            <a:off x="5791200" y="4267200"/>
            <a:ext cx="2590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smtClean="0"/>
              <a:t>SVN Manual</a:t>
            </a:r>
            <a:br>
              <a:rPr lang="en-US" dirty="0" smtClean="0"/>
            </a:br>
            <a:r>
              <a:rPr lang="en-US" dirty="0" smtClean="0">
                <a:hlinkClick r:id="rId2"/>
              </a:rPr>
              <a:t>http://svnbook.red-bean.com/</a:t>
            </a:r>
            <a:endParaRPr lang="en-US" dirty="0" smtClean="0"/>
          </a:p>
          <a:p>
            <a:r>
              <a:rPr lang="en-US" dirty="0" smtClean="0"/>
              <a:t>Rocket SVN (SVN client for Visual Studio)</a:t>
            </a:r>
            <a:br>
              <a:rPr lang="en-US" dirty="0" smtClean="0"/>
            </a:br>
            <a:r>
              <a:rPr lang="en-US" dirty="0" smtClean="0">
                <a:hlinkClick r:id="rId3"/>
              </a:rPr>
              <a:t>http://www.axosoft.com/rocketsvn</a:t>
            </a:r>
            <a:endParaRPr lang="en-US" dirty="0" smtClean="0"/>
          </a:p>
          <a:p>
            <a:r>
              <a:rPr lang="en-US" dirty="0" err="1" smtClean="0"/>
              <a:t>Tortise</a:t>
            </a:r>
            <a:r>
              <a:rPr lang="en-US" dirty="0" smtClean="0"/>
              <a:t> SVN (SVN client </a:t>
            </a:r>
            <a:r>
              <a:rPr lang="en-US" sz="3600" dirty="0" smtClean="0"/>
              <a:t>for Windows shell extension</a:t>
            </a:r>
            <a:r>
              <a:rPr lang="en-US" dirty="0" smtClean="0"/>
              <a:t>)</a:t>
            </a:r>
            <a:br>
              <a:rPr lang="en-US" dirty="0" smtClean="0"/>
            </a:br>
            <a:r>
              <a:rPr lang="en-US" dirty="0" smtClean="0">
                <a:hlinkClick r:id="rId4"/>
              </a:rPr>
              <a:t>http://tortoisesvn.tigris.org/</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Account @ RefreshCache</a:t>
            </a:r>
            <a:endParaRPr lang="en-US" dirty="0"/>
          </a:p>
        </p:txBody>
      </p:sp>
      <p:sp>
        <p:nvSpPr>
          <p:cNvPr id="3" name="Content Placeholder 2"/>
          <p:cNvSpPr>
            <a:spLocks noGrp="1"/>
          </p:cNvSpPr>
          <p:nvPr>
            <p:ph idx="1"/>
          </p:nvPr>
        </p:nvSpPr>
        <p:spPr/>
        <p:txBody>
          <a:bodyPr/>
          <a:lstStyle/>
          <a:p>
            <a:r>
              <a:rPr lang="en-US" dirty="0" smtClean="0">
                <a:hlinkClick r:id="rId2"/>
              </a:rPr>
              <a:t>http://arena.refreshcache.com</a:t>
            </a:r>
            <a:endParaRPr lang="en-US" dirty="0"/>
          </a:p>
        </p:txBody>
      </p:sp>
      <p:pic>
        <p:nvPicPr>
          <p:cNvPr id="1026" name="Picture 2"/>
          <p:cNvPicPr>
            <a:picLocks noChangeAspect="1" noChangeArrowheads="1"/>
          </p:cNvPicPr>
          <p:nvPr/>
        </p:nvPicPr>
        <p:blipFill>
          <a:blip r:embed="rId3" cstate="print"/>
          <a:srcRect r="847"/>
          <a:stretch>
            <a:fillRect/>
          </a:stretch>
        </p:blipFill>
        <p:spPr bwMode="auto">
          <a:xfrm>
            <a:off x="3429000" y="3733800"/>
            <a:ext cx="7620000" cy="501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Mgr Tasks</a:t>
            </a:r>
            <a:endParaRPr lang="en-US" dirty="0"/>
          </a:p>
        </p:txBody>
      </p:sp>
      <p:sp>
        <p:nvSpPr>
          <p:cNvPr id="3" name="Content Placeholder 2"/>
          <p:cNvSpPr>
            <a:spLocks noGrp="1"/>
          </p:cNvSpPr>
          <p:nvPr>
            <p:ph idx="1"/>
          </p:nvPr>
        </p:nvSpPr>
        <p:spPr/>
        <p:txBody>
          <a:bodyPr/>
          <a:lstStyle/>
          <a:p>
            <a:r>
              <a:rPr lang="en-US" dirty="0" smtClean="0"/>
              <a:t>Then I add</a:t>
            </a:r>
            <a:br>
              <a:rPr lang="en-US" dirty="0" smtClean="0"/>
            </a:br>
            <a:r>
              <a:rPr lang="en-US" dirty="0" smtClean="0"/>
              <a:t>you as a </a:t>
            </a:r>
            <a:br>
              <a:rPr lang="en-US" dirty="0" smtClean="0"/>
            </a:br>
            <a:r>
              <a:rPr lang="en-US" dirty="0" smtClean="0"/>
              <a:t>developer </a:t>
            </a:r>
            <a:br>
              <a:rPr lang="en-US" dirty="0" smtClean="0"/>
            </a:br>
            <a:r>
              <a:rPr lang="en-US" dirty="0" smtClean="0"/>
              <a:t>to the</a:t>
            </a:r>
            <a:br>
              <a:rPr lang="en-US" dirty="0" smtClean="0"/>
            </a:br>
            <a:r>
              <a:rPr lang="en-US" dirty="0" smtClean="0"/>
              <a:t>project</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5078413" y="2743200"/>
            <a:ext cx="10085387" cy="57921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lumMod val="40000"/>
                    <a:lumOff val="60000"/>
                  </a:schemeClr>
                </a:solidFill>
              </a:rPr>
              <a:t>Sub</a:t>
            </a:r>
            <a:r>
              <a:rPr lang="en-US" dirty="0" err="1" smtClean="0"/>
              <a:t>VersioN</a:t>
            </a:r>
            <a:endParaRPr lang="en-US" dirty="0"/>
          </a:p>
        </p:txBody>
      </p:sp>
      <p:sp>
        <p:nvSpPr>
          <p:cNvPr id="3" name="Content Placeholder 2"/>
          <p:cNvSpPr>
            <a:spLocks noGrp="1"/>
          </p:cNvSpPr>
          <p:nvPr>
            <p:ph idx="1"/>
          </p:nvPr>
        </p:nvSpPr>
        <p:spPr/>
        <p:txBody>
          <a:bodyPr/>
          <a:lstStyle/>
          <a:p>
            <a:r>
              <a:rPr lang="en-US" dirty="0" smtClean="0"/>
              <a:t>Download &amp; Install                :</a:t>
            </a:r>
          </a:p>
          <a:p>
            <a:pPr lvl="1"/>
            <a:r>
              <a:rPr lang="en-US" dirty="0" smtClean="0">
                <a:hlinkClick r:id="rId2"/>
              </a:rPr>
              <a:t>http://www.axosoft.com/rocketsvn</a:t>
            </a:r>
            <a:r>
              <a:rPr lang="en-US" dirty="0" smtClean="0"/>
              <a:t> </a:t>
            </a:r>
          </a:p>
          <a:p>
            <a:r>
              <a:rPr lang="en-US" dirty="0" smtClean="0"/>
              <a:t>Configure VS: Tools-&gt;Options</a:t>
            </a:r>
          </a:p>
          <a:p>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4572000" y="5378132"/>
            <a:ext cx="6096000" cy="3537268"/>
          </a:xfrm>
          <a:prstGeom prst="rect">
            <a:avLst/>
          </a:prstGeom>
          <a:noFill/>
          <a:ln w="9525">
            <a:noFill/>
            <a:miter lim="800000"/>
            <a:headEnd/>
            <a:tailEnd/>
          </a:ln>
        </p:spPr>
      </p:pic>
      <p:pic>
        <p:nvPicPr>
          <p:cNvPr id="1032" name="Picture 8"/>
          <p:cNvPicPr>
            <a:picLocks noChangeAspect="1" noChangeArrowheads="1"/>
          </p:cNvPicPr>
          <p:nvPr/>
        </p:nvPicPr>
        <p:blipFill>
          <a:blip r:embed="rId4" cstate="print"/>
          <a:srcRect/>
          <a:stretch>
            <a:fillRect/>
          </a:stretch>
        </p:blipFill>
        <p:spPr bwMode="auto">
          <a:xfrm>
            <a:off x="6781800" y="2819400"/>
            <a:ext cx="2486025" cy="69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the Source</a:t>
            </a:r>
            <a:endParaRPr lang="en-US" dirty="0"/>
          </a:p>
        </p:txBody>
      </p:sp>
      <p:sp>
        <p:nvSpPr>
          <p:cNvPr id="3" name="Content Placeholder 2"/>
          <p:cNvSpPr>
            <a:spLocks noGrp="1"/>
          </p:cNvSpPr>
          <p:nvPr>
            <p:ph idx="1"/>
          </p:nvPr>
        </p:nvSpPr>
        <p:spPr/>
        <p:txBody>
          <a:bodyPr/>
          <a:lstStyle/>
          <a:p>
            <a:r>
              <a:rPr lang="en-US" dirty="0" smtClean="0"/>
              <a:t>Open Project from Subversion…</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096000" y="3810000"/>
            <a:ext cx="6477000" cy="5097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of repository:</a:t>
            </a:r>
            <a:endParaRPr lang="en-US" dirty="0"/>
          </a:p>
        </p:txBody>
      </p:sp>
      <p:sp>
        <p:nvSpPr>
          <p:cNvPr id="3" name="Content Placeholder 2"/>
          <p:cNvSpPr>
            <a:spLocks noGrp="1"/>
          </p:cNvSpPr>
          <p:nvPr>
            <p:ph idx="1"/>
          </p:nvPr>
        </p:nvSpPr>
        <p:spPr>
          <a:xfrm>
            <a:off x="777240" y="2667000"/>
            <a:ext cx="13990320" cy="6096000"/>
          </a:xfrm>
        </p:spPr>
        <p:txBody>
          <a:bodyPr>
            <a:normAutofit/>
          </a:bodyPr>
          <a:lstStyle/>
          <a:p>
            <a:r>
              <a:rPr lang="en-US" dirty="0" smtClean="0"/>
              <a:t>http://svn.refreshcache.com/arena</a:t>
            </a:r>
            <a:r>
              <a:rPr lang="en-US" dirty="0" smtClean="0">
                <a:solidFill>
                  <a:schemeClr val="accent2">
                    <a:lumMod val="60000"/>
                    <a:lumOff val="40000"/>
                  </a:schemeClr>
                </a:solidFill>
              </a:rPr>
              <a:t>qa</a:t>
            </a:r>
            <a:r>
              <a:rPr lang="en-US" dirty="0" smtClean="0"/>
              <a:t>checklist</a:t>
            </a:r>
          </a:p>
          <a:p>
            <a:pPr>
              <a:buNone/>
            </a:pPr>
            <a:endParaRPr lang="en-US" dirty="0" smtClean="0"/>
          </a:p>
          <a:p>
            <a:r>
              <a:rPr lang="en-US" dirty="0" smtClean="0"/>
              <a:t>Choose the solution file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193087" y="4114800"/>
            <a:ext cx="6513513"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Done</a:t>
            </a:r>
            <a:endParaRPr lang="en-US" dirty="0"/>
          </a:p>
        </p:txBody>
      </p:sp>
      <p:sp>
        <p:nvSpPr>
          <p:cNvPr id="3" name="Content Placeholder 2"/>
          <p:cNvSpPr>
            <a:spLocks noGrp="1"/>
          </p:cNvSpPr>
          <p:nvPr>
            <p:ph idx="1"/>
          </p:nvPr>
        </p:nvSpPr>
        <p:spPr/>
        <p:txBody>
          <a:bodyPr/>
          <a:lstStyle/>
          <a:p>
            <a:r>
              <a:rPr lang="en-US" dirty="0" smtClean="0"/>
              <a:t>Set or use the default Local Directory value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724400" y="3810000"/>
            <a:ext cx="6248400" cy="2952750"/>
          </a:xfrm>
          <a:prstGeom prst="rect">
            <a:avLst/>
          </a:prstGeom>
          <a:noFill/>
          <a:ln w="9525">
            <a:noFill/>
            <a:miter lim="800000"/>
            <a:headEnd/>
            <a:tailEnd/>
          </a:ln>
        </p:spPr>
      </p:pic>
      <p:sp>
        <p:nvSpPr>
          <p:cNvPr id="5" name="Right Arrow 4"/>
          <p:cNvSpPr/>
          <p:nvPr/>
        </p:nvSpPr>
        <p:spPr>
          <a:xfrm>
            <a:off x="2362200" y="5562600"/>
            <a:ext cx="2514600" cy="838200"/>
          </a:xfrm>
          <a:prstGeom prst="rightArrow">
            <a:avLst>
              <a:gd name="adj1" fmla="val 50000"/>
              <a:gd name="adj2" fmla="val 90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Done!</a:t>
            </a:r>
            <a:endParaRPr lang="en-US" dirty="0"/>
          </a:p>
        </p:txBody>
      </p:sp>
      <p:sp>
        <p:nvSpPr>
          <p:cNvPr id="3" name="Content Placeholder 2"/>
          <p:cNvSpPr>
            <a:spLocks noGrp="1"/>
          </p:cNvSpPr>
          <p:nvPr>
            <p:ph idx="1"/>
          </p:nvPr>
        </p:nvSpPr>
        <p:spPr/>
        <p:txBody>
          <a:bodyPr/>
          <a:lstStyle/>
          <a:p>
            <a:r>
              <a:rPr lang="en-US" dirty="0" smtClean="0"/>
              <a:t>Your solution should now</a:t>
            </a:r>
            <a:br>
              <a:rPr lang="en-US" dirty="0" smtClean="0"/>
            </a:br>
            <a:r>
              <a:rPr lang="en-US" dirty="0" smtClean="0"/>
              <a:t>show the two projects as</a:t>
            </a:r>
            <a:br>
              <a:rPr lang="en-US" dirty="0" smtClean="0"/>
            </a:br>
            <a:r>
              <a:rPr lang="en-US" dirty="0" smtClean="0"/>
              <a:t>seen here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829800" y="2743200"/>
            <a:ext cx="3295650"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 To Get Latest…</a:t>
            </a:r>
            <a:endParaRPr lang="en-US" dirty="0"/>
          </a:p>
        </p:txBody>
      </p:sp>
      <p:sp>
        <p:nvSpPr>
          <p:cNvPr id="3" name="Content Placeholder 2"/>
          <p:cNvSpPr>
            <a:spLocks noGrp="1"/>
          </p:cNvSpPr>
          <p:nvPr>
            <p:ph idx="1"/>
          </p:nvPr>
        </p:nvSpPr>
        <p:spPr>
          <a:xfrm>
            <a:off x="762000" y="3033182"/>
            <a:ext cx="13990320" cy="5501218"/>
          </a:xfrm>
        </p:spPr>
        <p:txBody>
          <a:bodyPr/>
          <a:lstStyle/>
          <a:p>
            <a:r>
              <a:rPr lang="en-US" dirty="0" smtClean="0"/>
              <a:t>Right-click solution</a:t>
            </a:r>
          </a:p>
          <a:p>
            <a:r>
              <a:rPr lang="en-US" dirty="0" smtClean="0"/>
              <a:t>Choose “Update Solution</a:t>
            </a:r>
            <a:br>
              <a:rPr lang="en-US" dirty="0" smtClean="0"/>
            </a:br>
            <a:r>
              <a:rPr lang="en-US" dirty="0" smtClean="0"/>
              <a:t>to Latest Version”</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8991600" y="2971800"/>
            <a:ext cx="4924425" cy="5286375"/>
          </a:xfrm>
          <a:prstGeom prst="rect">
            <a:avLst/>
          </a:prstGeom>
          <a:noFill/>
          <a:ln w="9525">
            <a:noFill/>
            <a:miter lim="800000"/>
            <a:headEnd/>
            <a:tailEnd/>
          </a:ln>
        </p:spPr>
      </p:pic>
      <p:sp>
        <p:nvSpPr>
          <p:cNvPr id="5" name="Right Arrow 4"/>
          <p:cNvSpPr/>
          <p:nvPr/>
        </p:nvSpPr>
        <p:spPr>
          <a:xfrm>
            <a:off x="6858000" y="3352800"/>
            <a:ext cx="2209800" cy="381000"/>
          </a:xfrm>
          <a:prstGeom prst="rightArrow">
            <a:avLst>
              <a:gd name="adj1" fmla="val 50000"/>
              <a:gd name="adj2" fmla="val 66700"/>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524000" y="5638800"/>
            <a:ext cx="8686800" cy="381000"/>
          </a:xfrm>
          <a:prstGeom prst="rightArrow">
            <a:avLst>
              <a:gd name="adj1" fmla="val 50000"/>
              <a:gd name="adj2" fmla="val 66700"/>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template">
  <a:themeElements>
    <a:clrScheme name="Custom 5">
      <a:dk1>
        <a:srgbClr val="FFFFFF"/>
      </a:dk1>
      <a:lt1>
        <a:sysClr val="window" lastClr="FFFFFF"/>
      </a:lt1>
      <a:dk2>
        <a:srgbClr val="FFFFFF"/>
      </a:dk2>
      <a:lt2>
        <a:srgbClr val="F8F8F8"/>
      </a:lt2>
      <a:accent1>
        <a:srgbClr val="1587B1"/>
      </a:accent1>
      <a:accent2>
        <a:srgbClr val="00659F"/>
      </a:accent2>
      <a:accent3>
        <a:srgbClr val="969696"/>
      </a:accent3>
      <a:accent4>
        <a:srgbClr val="808080"/>
      </a:accent4>
      <a:accent5>
        <a:srgbClr val="5F5F5F"/>
      </a:accent5>
      <a:accent6>
        <a:srgbClr val="4D4D4D"/>
      </a:accent6>
      <a:hlink>
        <a:srgbClr val="5F5F5F"/>
      </a:hlink>
      <a:folHlink>
        <a:srgbClr val="919191"/>
      </a:folHlink>
    </a:clrScheme>
    <a:fontScheme name="RC">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2145</TotalTime>
  <Words>333</Words>
  <Application>Microsoft Office PowerPoint</Application>
  <PresentationFormat>Custom</PresentationFormat>
  <Paragraphs>54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presentation-template</vt:lpstr>
      <vt:lpstr>Hack Night</vt:lpstr>
      <vt:lpstr>Create Account @ RefreshCache</vt:lpstr>
      <vt:lpstr>Project Mgr Tasks</vt:lpstr>
      <vt:lpstr>SubVersioN</vt:lpstr>
      <vt:lpstr>Fetch the Source</vt:lpstr>
      <vt:lpstr>URL of repository:</vt:lpstr>
      <vt:lpstr>Almost Done</vt:lpstr>
      <vt:lpstr>Done!</vt:lpstr>
      <vt:lpstr>Next Time, To Get Latest…</vt:lpstr>
      <vt:lpstr>Commit Your Changes…</vt:lpstr>
      <vt:lpstr>QA Checklist Wiki</vt:lpstr>
      <vt:lpstr>SVN, and our Suggestions</vt:lpstr>
      <vt:lpstr>Suggested Trunk Structure</vt:lpstr>
      <vt:lpstr>What is Trunk, Branch, Tag</vt:lpstr>
      <vt:lpstr>Example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Nick Airdo</dc:creator>
  <cp:lastModifiedBy>Nick Airdo</cp:lastModifiedBy>
  <cp:revision>59</cp:revision>
  <dcterms:created xsi:type="dcterms:W3CDTF">2010-10-05T20:17:46Z</dcterms:created>
  <dcterms:modified xsi:type="dcterms:W3CDTF">2010-10-09T19:40:34Z</dcterms:modified>
</cp:coreProperties>
</file>