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58" r:id="rId6"/>
    <p:sldId id="260" r:id="rId7"/>
    <p:sldId id="264" r:id="rId8"/>
    <p:sldId id="261" r:id="rId9"/>
    <p:sldId id="259" r:id="rId10"/>
    <p:sldId id="263" r:id="rId11"/>
    <p:sldId id="265" r:id="rId12"/>
    <p:sldId id="271" r:id="rId13"/>
    <p:sldId id="266" r:id="rId14"/>
    <p:sldId id="267" r:id="rId15"/>
    <p:sldId id="268" r:id="rId16"/>
    <p:sldId id="272" r:id="rId17"/>
    <p:sldId id="269" r:id="rId1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79" d="100"/>
          <a:sy n="79" d="100"/>
        </p:scale>
        <p:origin x="-312" y="-102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.aspx" TargetMode="External"/><Relationship Id="rId2" Type="http://schemas.openxmlformats.org/officeDocument/2006/relationships/hyperlink" Target="http://www.nun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ode.google.com/p/moq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Arrange, Act, Assert… Awesome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91800" y="6324600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 smtClean="0"/>
              <a:t>Jason Offutt</a:t>
            </a:r>
          </a:p>
          <a:p>
            <a:pPr algn="r"/>
            <a:r>
              <a:rPr lang="en-US" sz="1800" dirty="0" smtClean="0"/>
              <a:t>Software Engineer</a:t>
            </a:r>
          </a:p>
          <a:p>
            <a:pPr algn="r"/>
            <a:r>
              <a:rPr lang="en-US" sz="1800" dirty="0" smtClean="0"/>
              <a:t>Central Christian Church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Email: jason.offutt@cccev.com</a:t>
            </a:r>
          </a:p>
          <a:p>
            <a:pPr algn="r"/>
            <a:r>
              <a:rPr lang="en-US" sz="1800" dirty="0" smtClean="0"/>
              <a:t>Twitter: @JasonOffutt 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implementing the test case’s requirements in </a:t>
            </a:r>
            <a:r>
              <a:rPr lang="en-US" dirty="0" smtClean="0"/>
              <a:t>our </a:t>
            </a:r>
            <a:r>
              <a:rPr lang="en-US" dirty="0" smtClean="0"/>
              <a:t>code</a:t>
            </a:r>
            <a:r>
              <a:rPr lang="en-US" dirty="0" smtClean="0"/>
              <a:t>, we </a:t>
            </a:r>
            <a:r>
              <a:rPr lang="en-US" dirty="0" smtClean="0"/>
              <a:t>run the test again.</a:t>
            </a:r>
          </a:p>
          <a:p>
            <a:endParaRPr lang="en-US" dirty="0" smtClean="0"/>
          </a:p>
          <a:p>
            <a:r>
              <a:rPr lang="en-US" dirty="0" smtClean="0"/>
              <a:t>It should pass this time.</a:t>
            </a:r>
          </a:p>
          <a:p>
            <a:endParaRPr lang="en-US" dirty="0" smtClean="0"/>
          </a:p>
          <a:p>
            <a:r>
              <a:rPr lang="en-US" dirty="0" smtClean="0"/>
              <a:t>Move on to the next test case.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vs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Integration Tests incorporate outside elements into testing (e.g. – databases, web services, etc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Tests should be designed to </a:t>
            </a:r>
            <a:r>
              <a:rPr lang="en-US" dirty="0" smtClean="0"/>
              <a:t>completely isolate your code from everything else.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are VERY </a:t>
            </a:r>
            <a:r>
              <a:rPr lang="en-US" dirty="0" smtClean="0"/>
              <a:t>valuable. If you can, do both.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Unit Tests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500" dirty="0" smtClean="0"/>
              <a:t>To isolate our code, use Dependency </a:t>
            </a:r>
            <a:r>
              <a:rPr lang="en-US" sz="3500" dirty="0" smtClean="0"/>
              <a:t>Inversion </a:t>
            </a:r>
            <a:r>
              <a:rPr lang="en-US" sz="3500" dirty="0" smtClean="0"/>
              <a:t>to create a “seam” so we can inject a fake object.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class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FooController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private readonly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IFooRepository</a:t>
            </a:r>
            <a:r>
              <a:rPr lang="en-US" sz="2200" dirty="0" smtClean="0">
                <a:latin typeface="Courier" pitchFamily="49" charset="0"/>
              </a:rPr>
              <a:t> repository;</a:t>
            </a:r>
          </a:p>
          <a:p>
            <a:pPr>
              <a:buNone/>
            </a:pPr>
            <a:endParaRPr lang="en-US" sz="2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2200" dirty="0" smtClean="0">
                <a:latin typeface="Courier" pitchFamily="49" charset="0"/>
              </a:rPr>
              <a:t> FooController() :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this</a:t>
            </a:r>
            <a:r>
              <a:rPr lang="en-US" sz="2200" dirty="0" smtClean="0">
                <a:latin typeface="Courier" pitchFamily="49" charset="0"/>
              </a:rPr>
              <a:t>(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new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ArenaFooRepository</a:t>
            </a:r>
            <a:r>
              <a:rPr lang="en-US" sz="2200" dirty="0" smtClean="0">
                <a:latin typeface="Courier" pitchFamily="49" charset="0"/>
              </a:rPr>
              <a:t>()) { }</a:t>
            </a:r>
          </a:p>
          <a:p>
            <a:pPr>
              <a:buNone/>
            </a:pPr>
            <a:endParaRPr lang="en-US" sz="2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2200" dirty="0" smtClean="0">
                <a:latin typeface="Courier" pitchFamily="49" charset="0"/>
              </a:rPr>
              <a:t> FooController(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IFooRepository</a:t>
            </a:r>
            <a:r>
              <a:rPr lang="en-US" sz="2200" dirty="0" smtClean="0">
                <a:latin typeface="Courier" pitchFamily="49" charset="0"/>
              </a:rPr>
              <a:t> repository)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{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   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this</a:t>
            </a:r>
            <a:r>
              <a:rPr lang="en-US" sz="2200" dirty="0" smtClean="0">
                <a:latin typeface="Courier" pitchFamily="49" charset="0"/>
              </a:rPr>
              <a:t>.repository = repository;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}</a:t>
            </a:r>
            <a:endParaRPr lang="en-US" sz="22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Unit Tests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To isolate our code, use Dependency </a:t>
            </a:r>
            <a:r>
              <a:rPr lang="en-US" sz="3200" dirty="0" smtClean="0"/>
              <a:t>Inversion </a:t>
            </a:r>
            <a:r>
              <a:rPr lang="en-US" sz="3200" dirty="0" smtClean="0"/>
              <a:t>to create a “seam” so we can inject a fake object.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interface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IFooRepository</a:t>
            </a:r>
            <a:endParaRPr lang="en-US" sz="2200" dirty="0" smtClean="0">
              <a:solidFill>
                <a:srgbClr val="FFC00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   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" pitchFamily="49" charset="0"/>
              </a:rPr>
              <a:t>GetFooByID(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int </a:t>
            </a:r>
            <a:r>
              <a:rPr lang="en-US" sz="2200" dirty="0" smtClean="0">
                <a:solidFill>
                  <a:schemeClr val="bg1"/>
                </a:solidFill>
                <a:latin typeface="Courier" pitchFamily="49" charset="0"/>
              </a:rPr>
              <a:t>id);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IEnumerable</a:t>
            </a:r>
            <a:r>
              <a:rPr lang="en-US" sz="2200" dirty="0" smtClean="0">
                <a:solidFill>
                  <a:schemeClr val="bg1"/>
                </a:solidFill>
                <a:latin typeface="Courier" pitchFamily="49" charset="0"/>
              </a:rPr>
              <a:t>&lt;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200" dirty="0" smtClean="0">
                <a:solidFill>
                  <a:schemeClr val="bg1"/>
                </a:solidFill>
                <a:latin typeface="Courier" pitchFamily="49" charset="0"/>
              </a:rPr>
              <a:t>&gt;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" pitchFamily="49" charset="0"/>
              </a:rPr>
              <a:t>GetFooList();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	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void</a:t>
            </a:r>
            <a:r>
              <a:rPr lang="en-US" sz="2200" dirty="0" smtClean="0">
                <a:latin typeface="Courier" pitchFamily="49" charset="0"/>
              </a:rPr>
              <a:t> Create(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latin typeface="Courier" pitchFamily="49" charset="0"/>
              </a:rPr>
              <a:t>foo</a:t>
            </a:r>
            <a:r>
              <a:rPr lang="en-US" sz="2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	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void</a:t>
            </a:r>
            <a:r>
              <a:rPr lang="en-US" sz="2200" dirty="0" smtClean="0">
                <a:latin typeface="Courier" pitchFamily="49" charset="0"/>
              </a:rPr>
              <a:t> Delete(</a:t>
            </a:r>
            <a:r>
              <a:rPr lang="en-US" sz="22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latin typeface="Courier" pitchFamily="49" charset="0"/>
              </a:rPr>
              <a:t>foo</a:t>
            </a:r>
            <a:r>
              <a:rPr lang="en-US" sz="2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	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void</a:t>
            </a:r>
            <a:r>
              <a:rPr lang="en-US" sz="2200" dirty="0" smtClean="0">
                <a:latin typeface="Courier" pitchFamily="49" charset="0"/>
              </a:rPr>
              <a:t> Save();</a:t>
            </a:r>
            <a:endParaRPr lang="en-US" sz="2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" pitchFamily="49" charset="0"/>
              </a:rPr>
              <a:t>}</a:t>
            </a:r>
            <a:endParaRPr lang="en-US" sz="22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Unit Tests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To isolate our code, use Dependency </a:t>
            </a:r>
            <a:r>
              <a:rPr lang="en-US" sz="3200" dirty="0" smtClean="0"/>
              <a:t>Inversion </a:t>
            </a:r>
            <a:r>
              <a:rPr lang="en-US" sz="3200" dirty="0" smtClean="0"/>
              <a:t>to create a “seam” so we can inject a fake object.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4455855"/>
            <a:ext cx="123418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Called from test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code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  <a:latin typeface="Courier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Pass fake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repository class to simulate database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Implements IFooRepository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latin typeface="Courier" pitchFamily="49" charset="0"/>
              </a:rPr>
              <a:t>controller =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new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FooController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new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FakeFooRepository</a:t>
            </a:r>
            <a:r>
              <a:rPr lang="en-US" sz="2000" dirty="0" smtClean="0">
                <a:latin typeface="Courier" pitchFamily="49" charset="0"/>
              </a:rPr>
              <a:t>());</a:t>
            </a:r>
          </a:p>
          <a:p>
            <a:endParaRPr lang="en-US" sz="2000" dirty="0" smtClean="0">
              <a:latin typeface="Courier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Called from production code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Default constructor uses ArenaFooRepository object that knows about Arena DB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controller =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new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FooController</a:t>
            </a:r>
            <a:r>
              <a:rPr lang="en-US" sz="2000" dirty="0" smtClean="0">
                <a:latin typeface="Courier" pitchFamily="49" charset="0"/>
              </a:rPr>
              <a:t>();</a:t>
            </a:r>
            <a:endParaRPr lang="en-US" sz="20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Fake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200" dirty="0" smtClean="0"/>
              <a:t>Stub</a:t>
            </a:r>
          </a:p>
          <a:p>
            <a:r>
              <a:rPr lang="en-US" sz="3800" dirty="0" smtClean="0"/>
              <a:t>A simple fake object you </a:t>
            </a:r>
            <a:r>
              <a:rPr lang="en-US" sz="3800" dirty="0" smtClean="0"/>
              <a:t>could write by hand. Intended to fake a component (e.g. – act as a </a:t>
            </a:r>
            <a:r>
              <a:rPr lang="en-US" sz="3800" dirty="0" smtClean="0"/>
              <a:t>database/repository </a:t>
            </a:r>
            <a:r>
              <a:rPr lang="en-US" sz="3800" dirty="0" smtClean="0"/>
              <a:t>substitute).</a:t>
            </a:r>
          </a:p>
          <a:p>
            <a:r>
              <a:rPr lang="en-US" sz="3800" dirty="0" smtClean="0"/>
              <a:t>Intended to be very simple.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200" dirty="0" smtClean="0"/>
              <a:t>Mock</a:t>
            </a:r>
          </a:p>
          <a:p>
            <a:r>
              <a:rPr lang="en-US" sz="3600" dirty="0" smtClean="0"/>
              <a:t>Often generated by a framework like Rhino Mocks or Moq.</a:t>
            </a:r>
          </a:p>
          <a:p>
            <a:r>
              <a:rPr lang="en-US" sz="3600" dirty="0" smtClean="0"/>
              <a:t>More robust than Stubs in that they can track what pieces of code from the object they’re faking are being used.</a:t>
            </a:r>
          </a:p>
          <a:p>
            <a:r>
              <a:rPr lang="en-US" sz="3600" dirty="0" smtClean="0"/>
              <a:t>Suited well to faking more complex object structures (e.g. -  HttpContext Request/Response).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go to all that trouble?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This approach allows us to test our code more thoroughly. We can test application components and layers independently from each other.</a:t>
            </a:r>
          </a:p>
          <a:p>
            <a:endParaRPr lang="en-US" sz="4000" dirty="0" smtClean="0"/>
          </a:p>
          <a:p>
            <a:r>
              <a:rPr lang="en-US" sz="3600" dirty="0" smtClean="0"/>
              <a:t>Test data access code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(integration tests)</a:t>
            </a:r>
          </a:p>
          <a:p>
            <a:r>
              <a:rPr lang="en-US" sz="3600" dirty="0" smtClean="0"/>
              <a:t>Test entities/domain layer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(unit tests)</a:t>
            </a:r>
          </a:p>
          <a:p>
            <a:r>
              <a:rPr lang="en-US" sz="3600" dirty="0" smtClean="0"/>
              <a:t>Test business/application logic layer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(unit tests)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880782"/>
            <a:ext cx="11414760" cy="550121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NUnit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Rhino Mocks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Moq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7800" y="2863605"/>
            <a:ext cx="3810000" cy="453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857006" y="7477780"/>
            <a:ext cx="41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Tacky cover = good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It’s a development methodology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Write automated test cases to define what your code should be doing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Write/Refactor code to satisfy test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 fontScale="925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Write test case first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/>
              <a:t>Run test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(should fail)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/>
              <a:t>Write/Refactor code to satisfy test expectations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/>
              <a:t>Run test again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(should pass)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???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Profit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600" dirty="0" smtClean="0"/>
              <a:t>To run these automated tests, we need a test framework</a:t>
            </a:r>
            <a:r>
              <a:rPr lang="en-US" sz="4100" dirty="0" smtClean="0"/>
              <a:t>.</a:t>
            </a:r>
          </a:p>
          <a:p>
            <a:endParaRPr lang="en-US" sz="4000" dirty="0" smtClean="0"/>
          </a:p>
          <a:p>
            <a:pPr>
              <a:buNone/>
            </a:pPr>
            <a:r>
              <a:rPr lang="en-US" sz="5100" dirty="0" smtClean="0"/>
              <a:t>MS Test</a:t>
            </a:r>
          </a:p>
          <a:p>
            <a:r>
              <a:rPr lang="en-US" sz="3800" dirty="0" smtClean="0"/>
              <a:t>Microsoft’s testing framework</a:t>
            </a:r>
          </a:p>
          <a:p>
            <a:r>
              <a:rPr lang="en-US" sz="3800" dirty="0" smtClean="0"/>
              <a:t>Able to run tests from within Visual Studio’s GUI</a:t>
            </a:r>
          </a:p>
          <a:p>
            <a:r>
              <a:rPr lang="en-US" sz="3800" dirty="0" smtClean="0"/>
              <a:t>Comes out of the box with Visual Studio (Professional or higher)</a:t>
            </a:r>
          </a:p>
          <a:p>
            <a:endParaRPr lang="en-US" sz="4100" dirty="0" smtClean="0"/>
          </a:p>
          <a:p>
            <a:pPr>
              <a:buNone/>
            </a:pPr>
            <a:r>
              <a:rPr lang="en-US" sz="5100" dirty="0" smtClean="0"/>
              <a:t>NUnit</a:t>
            </a:r>
          </a:p>
          <a:p>
            <a:r>
              <a:rPr lang="en-US" sz="3800" dirty="0" smtClean="0"/>
              <a:t>Simpler/Cleaner syntax than MS Test</a:t>
            </a:r>
          </a:p>
          <a:p>
            <a:r>
              <a:rPr lang="en-US" sz="3800" dirty="0" smtClean="0"/>
              <a:t>Comes with it’s own client to run tests, just point it at an assembly</a:t>
            </a:r>
          </a:p>
          <a:p>
            <a:r>
              <a:rPr lang="en-US" sz="3800" dirty="0" smtClean="0"/>
              <a:t>Free to download and use</a:t>
            </a:r>
          </a:p>
          <a:p>
            <a:r>
              <a:rPr lang="en-US" sz="3800" dirty="0" smtClean="0"/>
              <a:t>3</a:t>
            </a:r>
            <a:r>
              <a:rPr lang="en-US" sz="3800" baseline="30000" dirty="0" smtClean="0"/>
              <a:t>rd</a:t>
            </a:r>
            <a:r>
              <a:rPr lang="en-US" sz="3800" dirty="0" smtClean="0"/>
              <a:t> party tools like ReSharper allow NUnit tests to be executed directly in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80782"/>
            <a:ext cx="13990320" cy="55012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goal is to write test cases to define expectations on how our code should behave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result is that you end up with code that behaves in a predictable manner.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 the end, you’ll have an entire suite of tests to prove your code works “correctly”.</a:t>
            </a:r>
          </a:p>
          <a:p>
            <a:endParaRPr lang="en-US" dirty="0" smtClean="0"/>
          </a:p>
          <a:p>
            <a:r>
              <a:rPr lang="en-US" dirty="0" smtClean="0"/>
              <a:t>The first time we run a test, it should fail. We haven’t written any implementation to satisfy the test’s requirements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test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[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Test</a:t>
            </a:r>
            <a:r>
              <a:rPr lang="en-US" sz="2000" dirty="0" smtClean="0">
                <a:latin typeface="Courier" pitchFamily="49" charset="0"/>
              </a:rPr>
              <a:t>]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void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latin typeface="Courier" pitchFamily="49" charset="0"/>
              </a:rPr>
              <a:t>IsValid_Should_Return_True_When_Foo_Has_Name()</a:t>
            </a:r>
            <a:endParaRPr lang="en-US" sz="20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Arrange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foo = new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000" dirty="0" smtClean="0">
                <a:latin typeface="Courier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" pitchFamily="49" charset="0"/>
              </a:rPr>
              <a:t>foo.Name = </a:t>
            </a:r>
            <a:r>
              <a:rPr lang="en-US" sz="2000" dirty="0" smtClean="0">
                <a:solidFill>
                  <a:srgbClr val="92D050"/>
                </a:solidFill>
                <a:latin typeface="Courier" pitchFamily="49" charset="0"/>
              </a:rPr>
              <a:t>"Charlie"</a:t>
            </a:r>
            <a:r>
              <a:rPr lang="en-US" sz="2000" dirty="0" smtClean="0">
                <a:latin typeface="Courier" pitchFamily="49" charset="0"/>
              </a:rPr>
              <a:t>;</a:t>
            </a:r>
          </a:p>
          <a:p>
            <a:pPr lvl="1">
              <a:buNone/>
            </a:pPr>
            <a:endParaRPr lang="en-US" sz="2000" dirty="0" smtClean="0">
              <a:latin typeface="Courier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Act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result = foo.IsValid;</a:t>
            </a:r>
          </a:p>
          <a:p>
            <a:pPr lvl="1">
              <a:buNone/>
            </a:pPr>
            <a:endParaRPr lang="en-US" sz="2000" dirty="0" smtClean="0">
              <a:latin typeface="Courier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Assert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Assert</a:t>
            </a:r>
            <a:r>
              <a:rPr lang="en-US" sz="2000" dirty="0" smtClean="0">
                <a:latin typeface="Courier" pitchFamily="49" charset="0"/>
              </a:rPr>
              <a:t>.IsTrue(result);</a:t>
            </a:r>
          </a:p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en-US" sz="20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test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[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Test</a:t>
            </a:r>
            <a:r>
              <a:rPr lang="en-US" sz="2000" dirty="0" smtClean="0">
                <a:latin typeface="Courier" pitchFamily="49" charset="0"/>
              </a:rPr>
              <a:t>]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void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latin typeface="Courier" pitchFamily="49" charset="0"/>
              </a:rPr>
              <a:t>IsValid_Should_Return_True_When_Foo_Has_Name()</a:t>
            </a:r>
            <a:endParaRPr lang="en-US" sz="20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Arrange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foo = new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  <a:r>
              <a:rPr lang="en-US" sz="2000" dirty="0" smtClean="0">
                <a:latin typeface="Courier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smtClean="0">
                <a:latin typeface="Courier" pitchFamily="49" charset="0"/>
              </a:rPr>
              <a:t>foo.Name = </a:t>
            </a:r>
            <a:r>
              <a:rPr lang="en-US" sz="2000" dirty="0" smtClean="0">
                <a:solidFill>
                  <a:srgbClr val="92D050"/>
                </a:solidFill>
                <a:latin typeface="Courier" pitchFamily="49" charset="0"/>
              </a:rPr>
              <a:t>"Charlie"</a:t>
            </a:r>
            <a:r>
              <a:rPr lang="en-US" sz="2000" dirty="0" smtClean="0">
                <a:latin typeface="Courier" pitchFamily="49" charset="0"/>
              </a:rPr>
              <a:t>;</a:t>
            </a:r>
          </a:p>
          <a:p>
            <a:pPr lvl="1">
              <a:buNone/>
            </a:pPr>
            <a:endParaRPr lang="en-US" sz="2000" dirty="0" smtClean="0">
              <a:latin typeface="Courier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Act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result = foo.IsValid;</a:t>
            </a:r>
          </a:p>
          <a:p>
            <a:pPr lvl="1">
              <a:buNone/>
            </a:pPr>
            <a:endParaRPr lang="en-US" sz="2000" dirty="0" smtClean="0">
              <a:latin typeface="Courier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// Assert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Assert</a:t>
            </a:r>
            <a:r>
              <a:rPr lang="en-US" sz="2000" dirty="0" smtClean="0">
                <a:latin typeface="Courier" pitchFamily="49" charset="0"/>
              </a:rPr>
              <a:t>.IsTrue(result);</a:t>
            </a:r>
          </a:p>
          <a:p>
            <a:pPr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en-US" sz="2000" dirty="0">
              <a:latin typeface="Courier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352800" y="2667000"/>
            <a:ext cx="609600" cy="381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0481" y="243840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Unit of code we’re testing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2400" y="3048000"/>
            <a:ext cx="54864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48600" y="3505200"/>
            <a:ext cx="762000" cy="381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10600" y="3810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Expectations for our code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6324600"/>
            <a:ext cx="38100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</p:cNvCxnSpPr>
          <p:nvPr/>
        </p:nvCxnSpPr>
        <p:spPr>
          <a:xfrm flipV="1">
            <a:off x="5257800" y="6400800"/>
            <a:ext cx="1066800" cy="381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00800" y="61722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Single assert, single outcome for test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writing good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Each test should isolate a single unit of code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You usually don’t want to have more than </a:t>
            </a:r>
            <a:r>
              <a:rPr lang="en-US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or two</a:t>
            </a:r>
            <a:r>
              <a:rPr lang="en-US" sz="3000" dirty="0" smtClean="0"/>
              <a:t> asserts per test.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If you have several assertions in your tests, you are probably testing more than one thing, and could break it out into more than one test.</a:t>
            </a:r>
          </a:p>
          <a:p>
            <a:endParaRPr lang="en-US" sz="4200" dirty="0" smtClean="0"/>
          </a:p>
          <a:p>
            <a:r>
              <a:rPr lang="en-US" sz="3900" dirty="0" smtClean="0"/>
              <a:t>Use </a:t>
            </a:r>
            <a:r>
              <a:rPr lang="en-US" sz="3900" dirty="0" smtClean="0"/>
              <a:t>“Arrange, Act, Assert” pattern to help keep your tests clean and simple</a:t>
            </a:r>
          </a:p>
          <a:p>
            <a:endParaRPr lang="en-US" sz="4200" dirty="0" smtClean="0"/>
          </a:p>
          <a:p>
            <a:r>
              <a:rPr lang="en-US" sz="3900" dirty="0" smtClean="0"/>
              <a:t>Verbose </a:t>
            </a:r>
            <a:r>
              <a:rPr lang="en-US" sz="3900" dirty="0" smtClean="0"/>
              <a:t>test method names can help you keep track of exactly what expectations you’re testing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804582"/>
            <a:ext cx="13990320" cy="550121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Now, we </a:t>
            </a:r>
            <a:r>
              <a:rPr lang="en-US" dirty="0" smtClean="0"/>
              <a:t>write the </a:t>
            </a:r>
            <a:r>
              <a:rPr lang="en-US" dirty="0" smtClean="0"/>
              <a:t>code to satisfy our </a:t>
            </a:r>
            <a:r>
              <a:rPr lang="en-US" dirty="0" smtClean="0"/>
              <a:t>test’s expectations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8032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class </a:t>
            </a:r>
            <a:r>
              <a:rPr lang="en-US" sz="2000" dirty="0" smtClean="0">
                <a:solidFill>
                  <a:srgbClr val="FFC000"/>
                </a:solidFill>
                <a:latin typeface="Courier" pitchFamily="49" charset="0"/>
              </a:rPr>
              <a:t>Foo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" pitchFamily="49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public string</a:t>
            </a:r>
            <a:r>
              <a:rPr lang="en-US" sz="2000" dirty="0" smtClean="0">
                <a:solidFill>
                  <a:schemeClr val="bg1"/>
                </a:solidFill>
                <a:latin typeface="Courier" pitchFamily="49" charset="0"/>
              </a:rPr>
              <a:t> Name {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urier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urier" pitchFamily="49" charset="0"/>
              </a:rPr>
              <a:t>; }</a:t>
            </a:r>
          </a:p>
          <a:p>
            <a:endParaRPr lang="en-US" sz="2000" dirty="0" smtClean="0">
              <a:solidFill>
                <a:schemeClr val="bg1"/>
              </a:solidFill>
              <a:latin typeface="Courier" pitchFamily="49" charset="0"/>
            </a:endParaRP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    public bool </a:t>
            </a:r>
            <a:r>
              <a:rPr lang="en-US" sz="2000" dirty="0" smtClean="0">
                <a:latin typeface="Courier" pitchFamily="49" charset="0"/>
              </a:rPr>
              <a:t>IsValid</a:t>
            </a:r>
          </a:p>
          <a:p>
            <a:r>
              <a:rPr lang="en-US" sz="2000" dirty="0" smtClean="0">
                <a:latin typeface="Courier" pitchFamily="49" charset="0"/>
              </a:rPr>
              <a:t>    {</a:t>
            </a:r>
          </a:p>
          <a:p>
            <a:r>
              <a:rPr lang="en-US" sz="2000" dirty="0" smtClean="0">
                <a:latin typeface="Courier" pitchFamily="49" charset="0"/>
              </a:rPr>
              <a:t>      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get</a:t>
            </a:r>
            <a:r>
              <a:rPr lang="en-US" sz="2000" dirty="0" smtClean="0">
                <a:latin typeface="Courier" pitchFamily="49" charset="0"/>
              </a:rPr>
              <a:t> {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return</a:t>
            </a:r>
            <a:r>
              <a:rPr lang="en-US" sz="2000" dirty="0" smtClean="0">
                <a:latin typeface="Courier" pitchFamily="49" charset="0"/>
              </a:rPr>
              <a:t> !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49" charset="0"/>
              </a:rPr>
              <a:t>string</a:t>
            </a:r>
            <a:r>
              <a:rPr lang="en-US" sz="2000" dirty="0" smtClean="0">
                <a:latin typeface="Courier" pitchFamily="49" charset="0"/>
              </a:rPr>
              <a:t>.IsNullOrEmpty(Name); }</a:t>
            </a:r>
          </a:p>
          <a:p>
            <a:r>
              <a:rPr lang="en-US" sz="2000" dirty="0" smtClean="0">
                <a:latin typeface="Courier" pitchFamily="49" charset="0"/>
              </a:rPr>
              <a:t>    }</a:t>
            </a:r>
          </a:p>
          <a:p>
            <a:r>
              <a:rPr lang="en-US" sz="2000" dirty="0" smtClean="0">
                <a:latin typeface="Courier" pitchFamily="49" charset="0"/>
              </a:rPr>
              <a:t>}</a:t>
            </a:r>
            <a:endParaRPr lang="en-US" sz="20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873</Words>
  <Application>Microsoft Office PowerPoint</Application>
  <PresentationFormat>Custom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Test Driven Development</vt:lpstr>
      <vt:lpstr>What is TDD?</vt:lpstr>
      <vt:lpstr>How does it work?</vt:lpstr>
      <vt:lpstr>How does it work?</vt:lpstr>
      <vt:lpstr>Test First</vt:lpstr>
      <vt:lpstr>What does a test look like?</vt:lpstr>
      <vt:lpstr>What does a test look like?</vt:lpstr>
      <vt:lpstr>Tips for writing good unit tests</vt:lpstr>
      <vt:lpstr>Implement</vt:lpstr>
      <vt:lpstr>Test Again</vt:lpstr>
      <vt:lpstr>Unit Tests vs Integration Tests</vt:lpstr>
      <vt:lpstr>Keeping Unit Tests Clean</vt:lpstr>
      <vt:lpstr>Keeping Unit Tests Clean</vt:lpstr>
      <vt:lpstr>Keeping Unit Tests Clean</vt:lpstr>
      <vt:lpstr>Types of Fake Objects</vt:lpstr>
      <vt:lpstr>But why go to all that trouble?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209</cp:revision>
  <dcterms:created xsi:type="dcterms:W3CDTF">2010-09-20T18:24:07Z</dcterms:created>
  <dcterms:modified xsi:type="dcterms:W3CDTF">2010-09-30T23:27:30Z</dcterms:modified>
</cp:coreProperties>
</file>