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5" r:id="rId3"/>
    <p:sldId id="266" r:id="rId4"/>
    <p:sldId id="268" r:id="rId5"/>
    <p:sldId id="269" r:id="rId6"/>
    <p:sldId id="270" r:id="rId7"/>
    <p:sldId id="258" r:id="rId8"/>
    <p:sldId id="259" r:id="rId9"/>
    <p:sldId id="261" r:id="rId10"/>
    <p:sldId id="263" r:id="rId11"/>
    <p:sldId id="271" r:id="rId12"/>
    <p:sldId id="272" r:id="rId13"/>
    <p:sldId id="273" r:id="rId14"/>
    <p:sldId id="275" r:id="rId15"/>
    <p:sldId id="274" r:id="rId16"/>
    <p:sldId id="279" r:id="rId17"/>
    <p:sldId id="277" r:id="rId18"/>
    <p:sldId id="278" r:id="rId19"/>
    <p:sldId id="282" r:id="rId20"/>
    <p:sldId id="297" r:id="rId21"/>
    <p:sldId id="283" r:id="rId22"/>
    <p:sldId id="285" r:id="rId23"/>
    <p:sldId id="286" r:id="rId24"/>
    <p:sldId id="287" r:id="rId25"/>
    <p:sldId id="295" r:id="rId26"/>
    <p:sldId id="296" r:id="rId27"/>
    <p:sldId id="290" r:id="rId28"/>
    <p:sldId id="291" r:id="rId29"/>
    <p:sldId id="292" r:id="rId30"/>
    <p:sldId id="293" r:id="rId31"/>
    <p:sldId id="294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288" r:id="rId41"/>
    <p:sldId id="262" r:id="rId42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3" autoAdjust="0"/>
  </p:normalViewPr>
  <p:slideViewPr>
    <p:cSldViewPr>
      <p:cViewPr varScale="1">
        <p:scale>
          <a:sx n="72" d="100"/>
          <a:sy n="72" d="100"/>
        </p:scale>
        <p:origin x="-990" y="-10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creating-packages/creating-and-publishing-a-package#powershel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NPM == Node</a:t>
            </a:r>
            <a:r>
              <a:rPr lang="en-US" baseline="0" dirty="0" smtClean="0"/>
              <a:t> Package Manager.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NuGet</a:t>
            </a:r>
            <a:r>
              <a:rPr lang="en-US" smtClean="0"/>
              <a:t>  had</a:t>
            </a:r>
            <a:r>
              <a:rPr lang="en-US" baseline="0" smtClean="0"/>
              <a:t> </a:t>
            </a:r>
            <a:r>
              <a:rPr lang="en-US" smtClean="0"/>
              <a:t>147 </a:t>
            </a:r>
            <a:r>
              <a:rPr lang="en-US" dirty="0" smtClean="0"/>
              <a:t>on </a:t>
            </a:r>
            <a:r>
              <a:rPr lang="en-US" smtClean="0"/>
              <a:t>Dec 1</a:t>
            </a:r>
            <a:r>
              <a:rPr lang="en-US" baseline="30000" smtClean="0"/>
              <a:t>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Package,</a:t>
            </a:r>
          </a:p>
          <a:p>
            <a:r>
              <a:rPr lang="en-US" dirty="0" smtClean="0"/>
              <a:t>Edit Package Meta</a:t>
            </a:r>
            <a:r>
              <a:rPr lang="en-US" baseline="0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Think of the </a:t>
            </a:r>
            <a:r>
              <a:rPr lang="en-US" b="1" i="1" dirty="0" smtClean="0"/>
              <a:t>Content</a:t>
            </a:r>
            <a:r>
              <a:rPr lang="en-US" b="1" dirty="0" smtClean="0"/>
              <a:t> folder as the root of your target application</a:t>
            </a:r>
            <a:r>
              <a:rPr lang="en-US" dirty="0" smtClean="0"/>
              <a:t>. For example, to add an image in the </a:t>
            </a:r>
            <a:r>
              <a:rPr lang="en-US" i="1" dirty="0" smtClean="0"/>
              <a:t>/images</a:t>
            </a:r>
            <a:r>
              <a:rPr lang="en-US" dirty="0" smtClean="0"/>
              <a:t> directory of the target application, make sure to place the image in the </a:t>
            </a:r>
            <a:r>
              <a:rPr lang="en-US" i="1" dirty="0" smtClean="0"/>
              <a:t>Content/images</a:t>
            </a:r>
            <a:r>
              <a:rPr lang="en-US" dirty="0" smtClean="0"/>
              <a:t> folder of the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Think of the </a:t>
            </a:r>
            <a:r>
              <a:rPr lang="en-US" b="1" i="1" dirty="0" smtClean="0"/>
              <a:t>Content</a:t>
            </a:r>
            <a:r>
              <a:rPr lang="en-US" b="1" dirty="0" smtClean="0"/>
              <a:t> folder as the root of your target application</a:t>
            </a:r>
            <a:r>
              <a:rPr lang="en-US" dirty="0" smtClean="0"/>
              <a:t>. For example, to add an image in the </a:t>
            </a:r>
            <a:r>
              <a:rPr lang="en-US" i="1" dirty="0" smtClean="0"/>
              <a:t>/images</a:t>
            </a:r>
            <a:r>
              <a:rPr lang="en-US" dirty="0" smtClean="0"/>
              <a:t> directory of the target application, make sure to place the image in the </a:t>
            </a:r>
            <a:r>
              <a:rPr lang="en-US" i="1" dirty="0" smtClean="0"/>
              <a:t>Content/images</a:t>
            </a:r>
            <a:r>
              <a:rPr lang="en-US" dirty="0" smtClean="0"/>
              <a:t> folder of the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tools</a:t>
            </a:r>
            <a:r>
              <a:rPr lang="en-US" dirty="0" smtClean="0"/>
              <a:t> - The </a:t>
            </a:r>
            <a:r>
              <a:rPr lang="en-US" i="1" dirty="0" smtClean="0"/>
              <a:t>tools</a:t>
            </a:r>
            <a:r>
              <a:rPr lang="en-US" dirty="0" smtClean="0"/>
              <a:t> folder of a package is for </a:t>
            </a:r>
            <a:r>
              <a:rPr lang="en-US" dirty="0" err="1" smtClean="0">
                <a:hlinkClick r:id="rId3"/>
              </a:rPr>
              <a:t>powershell</a:t>
            </a:r>
            <a:r>
              <a:rPr lang="en-US" dirty="0" smtClean="0">
                <a:hlinkClick r:id="rId3"/>
              </a:rPr>
              <a:t> scripts</a:t>
            </a:r>
            <a:r>
              <a:rPr lang="en-US" dirty="0" smtClean="0"/>
              <a:t> and programs accessible from the Package Manager Console. After the folder is copied to the target project, it is added to the `$</a:t>
            </a:r>
            <a:r>
              <a:rPr lang="en-US" dirty="0" err="1" smtClean="0"/>
              <a:t>env:Path</a:t>
            </a:r>
            <a:r>
              <a:rPr lang="en-US" dirty="0" smtClean="0"/>
              <a:t> (PATH) environment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k.Airdo@CentralAZ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codeplex.com/wikipage?title=Spe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1/01/15/building-a-self-updating-site-using-nuget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cs.nuget.org/docs/creating-packages/creating-and-publishing-a-pack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codeplex.com/releases/59864/clickOnce/NuGetPackageExplorer.appl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GalleryServer/upload/pack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refreshcache.com/nuget/nuget/" TargetMode="External"/><Relationship Id="rId2" Type="http://schemas.openxmlformats.org/officeDocument/2006/relationships/hyperlink" Target="http://refreshcache.com/nug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" TargetMode="External"/><Relationship Id="rId2" Type="http://schemas.openxmlformats.org/officeDocument/2006/relationships/hyperlink" Target="https://github.com/remi/presentations/tree/master/2011/DC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nuge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san.org/abou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pi.python.org/pypi" TargetMode="External"/><Relationship Id="rId5" Type="http://schemas.openxmlformats.org/officeDocument/2006/relationships/hyperlink" Target="http://search.npmjs.org/" TargetMode="External"/><Relationship Id="rId4" Type="http://schemas.openxmlformats.org/officeDocument/2006/relationships/hyperlink" Target="http://rubygems.org/gem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org/List/Pack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4800600"/>
            <a:ext cx="10881360" cy="233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Open Source Package Management System for .NET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Nick Airdo</a:t>
            </a:r>
          </a:p>
          <a:p>
            <a:r>
              <a:rPr lang="en-US" dirty="0" smtClean="0"/>
              <a:t>Community Developer Advocate</a:t>
            </a:r>
          </a:p>
          <a:p>
            <a:r>
              <a:rPr lang="en-US" dirty="0" smtClean="0"/>
              <a:t>Central Christian Church AZ (</a:t>
            </a:r>
            <a:r>
              <a:rPr lang="en-US" dirty="0" err="1" smtClean="0"/>
              <a:t>cccev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Nick.Airdo@CentralAZ.com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airdo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#3, </a:t>
            </a:r>
            <a:r>
              <a:rPr lang="en-US" dirty="0" err="1" smtClean="0"/>
              <a:t>WebActivator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NuGet</a:t>
            </a:r>
            <a:r>
              <a:rPr lang="en-US" dirty="0" smtClean="0"/>
              <a:t> package that allows other packages to execute some startup code in web apps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“Streamlined package creation/deployment inside and outside of Visual </a:t>
            </a:r>
            <a:r>
              <a:rPr lang="en-US" dirty="0" smtClean="0"/>
              <a:t>Studio” *</a:t>
            </a:r>
          </a:p>
          <a:p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9000" y="8229600"/>
            <a:ext cx="6886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*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nuget.codeplex.com/wikipage?title=Specs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solve a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updating modules, website, module gallery</a:t>
            </a:r>
          </a:p>
          <a:p>
            <a:r>
              <a:rPr lang="en-US" dirty="0" smtClean="0"/>
              <a:t>Idea comes from Phil </a:t>
            </a:r>
            <a:r>
              <a:rPr lang="en-US" dirty="0" err="1" smtClean="0"/>
              <a:t>Haack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haacked.com/archive/2011/01/15/building-a-self-updating-site-using-nuget.aspx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Demo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(after these next two slides)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</a:t>
            </a:r>
            <a:r>
              <a:rPr lang="en-US" dirty="0" err="1" smtClean="0"/>
              <a:t>NuGet</a:t>
            </a:r>
            <a:r>
              <a:rPr lang="en-US" dirty="0" smtClean="0"/>
              <a:t>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8823960" cy="55012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You are hardcore</a:t>
            </a:r>
          </a:p>
          <a:p>
            <a:pPr lvl="1"/>
            <a:r>
              <a:rPr lang="en-US" dirty="0" smtClean="0"/>
              <a:t>You like pain</a:t>
            </a:r>
          </a:p>
          <a:p>
            <a:pPr lvl="1"/>
            <a:r>
              <a:rPr lang="en-US" dirty="0" smtClean="0"/>
              <a:t>You’re integrating building packages into your build system</a:t>
            </a:r>
          </a:p>
          <a:p>
            <a:r>
              <a:rPr lang="en-US" dirty="0" smtClean="0"/>
              <a:t>You can use the </a:t>
            </a:r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</a:p>
          <a:p>
            <a:r>
              <a:rPr lang="en-US" dirty="0" smtClean="0"/>
              <a:t>But, to </a:t>
            </a:r>
            <a:r>
              <a:rPr lang="en-US" dirty="0" smtClean="0"/>
              <a:t>each his </a:t>
            </a:r>
            <a:r>
              <a:rPr lang="en-US" dirty="0" smtClean="0"/>
              <a:t>own…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docs.nuget.org/docs/creating-packages/creating-and-publishing-a-package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9800" y="2971800"/>
            <a:ext cx="4486275" cy="5170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One-click Install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nuget.codeplex.com/releases/59864/clickOnce/NuGetPackageExplorer.application</a:t>
            </a:r>
            <a:endParaRPr lang="en-US" sz="2400" dirty="0" smtClean="0"/>
          </a:p>
          <a:p>
            <a:r>
              <a:rPr lang="en-US" dirty="0" smtClean="0"/>
              <a:t>Also in your Swag-Bag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10571163" cy="1363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-5334000"/>
            <a:ext cx="10571163" cy="1363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524000"/>
            <a:ext cx="13624560" cy="7391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Recommed</a:t>
            </a:r>
            <a:r>
              <a:rPr lang="en-US" dirty="0" smtClean="0"/>
              <a:t> everyone use the following </a:t>
            </a:r>
            <a:r>
              <a:rPr lang="en-US" dirty="0" err="1" smtClean="0"/>
              <a:t>NuGet</a:t>
            </a:r>
            <a:r>
              <a:rPr lang="en-US" dirty="0" smtClean="0"/>
              <a:t> Tag Names:</a:t>
            </a:r>
          </a:p>
          <a:p>
            <a:pPr lvl="1"/>
            <a:r>
              <a:rPr lang="en-US" dirty="0" err="1" smtClean="0"/>
              <a:t>ArenaChMS</a:t>
            </a:r>
            <a:endParaRPr lang="en-US" dirty="0" smtClean="0"/>
          </a:p>
          <a:p>
            <a:pPr lvl="1"/>
            <a:r>
              <a:rPr lang="en-US" dirty="0" err="1" smtClean="0"/>
              <a:t>RockBlock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NuGet</a:t>
            </a:r>
            <a:r>
              <a:rPr lang="en-US" dirty="0" smtClean="0"/>
              <a:t> is a Visual Studio extension that makes it easy to install and update open source libraries and tools in Visual Studio.”</a:t>
            </a:r>
          </a:p>
          <a:p>
            <a:r>
              <a:rPr lang="en-US" dirty="0" smtClean="0"/>
              <a:t>Can copy library files, source, add references, change </a:t>
            </a:r>
            <a:r>
              <a:rPr lang="en-US" dirty="0" err="1" smtClean="0"/>
              <a:t>config</a:t>
            </a:r>
            <a:r>
              <a:rPr lang="en-US" dirty="0" smtClean="0"/>
              <a:t> files, etc.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524000"/>
            <a:ext cx="7376160" cy="739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Content Folder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New Folder (under content)</a:t>
            </a:r>
          </a:p>
          <a:p>
            <a:endParaRPr lang="en-US" dirty="0" smtClean="0"/>
          </a:p>
          <a:p>
            <a:r>
              <a:rPr lang="en-US" dirty="0" smtClean="0"/>
              <a:t>Drag your module/block folder into your [Org] folder.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2287" b="3256"/>
          <a:stretch>
            <a:fillRect/>
          </a:stretch>
        </p:blipFill>
        <p:spPr bwMode="auto">
          <a:xfrm>
            <a:off x="9067800" y="1143000"/>
            <a:ext cx="3255660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3352800"/>
            <a:ext cx="4495800" cy="250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39200" y="6248400"/>
            <a:ext cx="43180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890016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Drag any DLLs you reference in your module/block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(it will prompt you and put them where they really go)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3276600"/>
            <a:ext cx="4981859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524000"/>
            <a:ext cx="7376160" cy="7391400"/>
          </a:xfrm>
        </p:spPr>
        <p:txBody>
          <a:bodyPr>
            <a:normAutofit/>
          </a:bodyPr>
          <a:lstStyle/>
          <a:p>
            <a:r>
              <a:rPr lang="en-US" dirty="0" smtClean="0"/>
              <a:t>Add Tools Folder if you have </a:t>
            </a:r>
            <a:r>
              <a:rPr lang="en-US" dirty="0" err="1" smtClean="0"/>
              <a:t>powershell</a:t>
            </a:r>
            <a:r>
              <a:rPr lang="en-US" dirty="0" smtClean="0"/>
              <a:t> scripts you need executed upon install/uninstall</a:t>
            </a:r>
          </a:p>
          <a:p>
            <a:endParaRPr lang="en-US" dirty="0" smtClean="0"/>
          </a:p>
          <a:p>
            <a:r>
              <a:rPr lang="en-US" dirty="0" smtClean="0"/>
              <a:t>Save</a:t>
            </a:r>
          </a:p>
          <a:p>
            <a:pPr lvl="1"/>
            <a:r>
              <a:rPr lang="en-US" sz="3800" dirty="0" smtClean="0"/>
              <a:t>&amp; Save Metadata too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r="2021" b="5150"/>
          <a:stretch>
            <a:fillRect/>
          </a:stretch>
        </p:blipFill>
        <p:spPr bwMode="auto">
          <a:xfrm>
            <a:off x="8991600" y="1676400"/>
            <a:ext cx="3457769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4648200"/>
            <a:ext cx="6961187" cy="417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52400"/>
            <a:ext cx="8610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*.</a:t>
            </a:r>
            <a:r>
              <a:rPr lang="en-US" dirty="0" err="1" smtClean="0"/>
              <a:t>nuspec</a:t>
            </a:r>
            <a:r>
              <a:rPr lang="en-US" dirty="0" smtClean="0"/>
              <a:t>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127254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&lt;?xml version="1.0"?&gt;</a:t>
            </a:r>
          </a:p>
          <a:p>
            <a:r>
              <a:rPr lang="en-US" sz="1800" dirty="0" smtClean="0"/>
              <a:t>&lt;package </a:t>
            </a:r>
            <a:r>
              <a:rPr lang="en-US" sz="1800" dirty="0" err="1" smtClean="0"/>
              <a:t>xmlns</a:t>
            </a:r>
            <a:r>
              <a:rPr lang="en-US" sz="1800" dirty="0" smtClean="0"/>
              <a:t>="http://schemas.microsoft.com/packaging/2010/07/nuspec.xsd"&gt;</a:t>
            </a:r>
          </a:p>
          <a:p>
            <a:r>
              <a:rPr lang="en-US" sz="1800" dirty="0" smtClean="0"/>
              <a:t>  &lt;metadata&gt;</a:t>
            </a:r>
          </a:p>
          <a:p>
            <a:r>
              <a:rPr lang="en-US" sz="1800" dirty="0" smtClean="0"/>
              <a:t>    &lt;id&gt;</a:t>
            </a:r>
            <a:r>
              <a:rPr lang="en-US" sz="1800" dirty="0" err="1" smtClean="0"/>
              <a:t>CccevAssignmentModules</a:t>
            </a:r>
            <a:r>
              <a:rPr lang="en-US" sz="1800" dirty="0" smtClean="0"/>
              <a:t>&lt;/id&gt;</a:t>
            </a:r>
          </a:p>
          <a:p>
            <a:r>
              <a:rPr lang="en-US" sz="1800" dirty="0" smtClean="0"/>
              <a:t>    &lt;version&gt;1.0.0&lt;/version&gt;</a:t>
            </a:r>
          </a:p>
          <a:p>
            <a:r>
              <a:rPr lang="en-US" sz="1800" dirty="0" smtClean="0"/>
              <a:t>    &lt;title&gt;Assignment Module Collection (</a:t>
            </a:r>
            <a:r>
              <a:rPr lang="en-US" sz="1800" dirty="0" err="1" smtClean="0"/>
              <a:t>Cccev</a:t>
            </a:r>
            <a:r>
              <a:rPr lang="en-US" sz="1800" dirty="0" smtClean="0"/>
              <a:t>)&lt;/title&gt;</a:t>
            </a:r>
          </a:p>
          <a:p>
            <a:r>
              <a:rPr lang="en-US" sz="1800" dirty="0" smtClean="0"/>
              <a:t>    &lt;authors&gt;</a:t>
            </a:r>
            <a:r>
              <a:rPr lang="en-US" sz="1800" dirty="0" err="1" smtClean="0"/>
              <a:t>nicka</a:t>
            </a:r>
            <a:r>
              <a:rPr lang="en-US" sz="1800" dirty="0" smtClean="0"/>
              <a:t>&lt;/authors&gt;</a:t>
            </a:r>
          </a:p>
          <a:p>
            <a:r>
              <a:rPr lang="en-US" sz="1800" dirty="0" smtClean="0"/>
              <a:t>    &lt;owners /&gt;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 smtClean="0"/>
              <a:t>requireLicenseAcceptance</a:t>
            </a:r>
            <a:r>
              <a:rPr lang="en-US" sz="1800" dirty="0" smtClean="0"/>
              <a:t>&gt;false&lt;/</a:t>
            </a:r>
            <a:r>
              <a:rPr lang="en-US" sz="1800" dirty="0" err="1" smtClean="0"/>
              <a:t>requireLicenseAcceptance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&lt;description&gt;A collection of Assignment type modules for doing things like viewing the subscribers of an assignment type and an alternate </a:t>
            </a:r>
            <a:r>
              <a:rPr lang="en-US" sz="1800" dirty="0" err="1" smtClean="0"/>
              <a:t>MyAssignments</a:t>
            </a:r>
            <a:r>
              <a:rPr lang="en-US" sz="1800" dirty="0" smtClean="0"/>
              <a:t> module intended for use in a Arena Portal </a:t>
            </a:r>
            <a:r>
              <a:rPr lang="en-US" sz="1800" dirty="0" err="1" smtClean="0"/>
              <a:t>DockContainer</a:t>
            </a:r>
            <a:r>
              <a:rPr lang="en-US" sz="1800" dirty="0" smtClean="0"/>
              <a:t> module.&lt;/description&gt;</a:t>
            </a:r>
          </a:p>
          <a:p>
            <a:r>
              <a:rPr lang="en-US" sz="1800" dirty="0" smtClean="0"/>
              <a:t>    &lt;summary&gt;This is a test&lt;/summary&gt;</a:t>
            </a:r>
          </a:p>
          <a:p>
            <a:r>
              <a:rPr lang="en-US" sz="1800" dirty="0" smtClean="0"/>
              <a:t>    &lt;language&gt;</a:t>
            </a:r>
            <a:r>
              <a:rPr lang="en-US" sz="1800" dirty="0" err="1" smtClean="0"/>
              <a:t>es</a:t>
            </a:r>
            <a:r>
              <a:rPr lang="en-US" sz="1800" dirty="0" smtClean="0"/>
              <a:t>-US&lt;/language&gt;</a:t>
            </a:r>
          </a:p>
          <a:p>
            <a:r>
              <a:rPr lang="en-US" sz="1800" dirty="0" smtClean="0"/>
              <a:t>    &lt;tags&gt;</a:t>
            </a:r>
            <a:r>
              <a:rPr lang="en-US" sz="1800" dirty="0" err="1" smtClean="0"/>
              <a:t>ArenaChMS</a:t>
            </a:r>
            <a:r>
              <a:rPr lang="en-US" sz="1800" dirty="0" smtClean="0"/>
              <a:t>&lt;/tags&gt;</a:t>
            </a:r>
          </a:p>
          <a:p>
            <a:r>
              <a:rPr lang="en-US" sz="1800" dirty="0" smtClean="0"/>
              <a:t>  &lt;/metadata&gt;</a:t>
            </a:r>
          </a:p>
          <a:p>
            <a:r>
              <a:rPr lang="en-US" sz="1800" dirty="0" smtClean="0"/>
              <a:t>  &lt;files&gt;</a:t>
            </a:r>
          </a:p>
          <a:p>
            <a:r>
              <a:rPr lang="en-US" sz="1800" dirty="0" smtClean="0"/>
              <a:t>    &lt;file </a:t>
            </a:r>
            <a:r>
              <a:rPr lang="en-US" sz="1800" dirty="0" err="1" smtClean="0"/>
              <a:t>src</a:t>
            </a:r>
            <a:r>
              <a:rPr lang="en-US" sz="1800" dirty="0" smtClean="0"/>
              <a:t>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\Assignments\AssignmentTypeSubscriberList.ascx" target="content\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\Assignments\AssignmentTypeSubscriberList.ascx" /&gt;</a:t>
            </a:r>
          </a:p>
          <a:p>
            <a:r>
              <a:rPr lang="en-US" sz="1800" dirty="0" smtClean="0"/>
              <a:t>    &lt;file </a:t>
            </a:r>
            <a:r>
              <a:rPr lang="en-US" sz="1800" dirty="0" err="1" smtClean="0"/>
              <a:t>src</a:t>
            </a:r>
            <a:r>
              <a:rPr lang="en-US" sz="1800" dirty="0" smtClean="0"/>
              <a:t>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</a:t>
            </a:r>
            <a:r>
              <a:rPr lang="en-US" sz="1800" dirty="0" err="1" smtClean="0"/>
              <a:t>AssignmentTypeSubscriberList.ascx.cs</a:t>
            </a:r>
            <a:r>
              <a:rPr lang="en-US" sz="1800" dirty="0" smtClean="0"/>
              <a:t>" target="content\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</a:t>
            </a:r>
            <a:r>
              <a:rPr lang="en-US" sz="1800" dirty="0" err="1" smtClean="0"/>
              <a:t>AssignmentTypeSubscriberList.ascx.cs</a:t>
            </a:r>
            <a:r>
              <a:rPr lang="en-US" sz="1800" dirty="0" smtClean="0"/>
              <a:t>" /&gt;</a:t>
            </a:r>
          </a:p>
          <a:p>
            <a:r>
              <a:rPr lang="en-US" sz="1800" dirty="0" smtClean="0"/>
              <a:t>    &lt;file </a:t>
            </a:r>
            <a:r>
              <a:rPr lang="en-US" sz="1800" dirty="0" err="1" smtClean="0"/>
              <a:t>src</a:t>
            </a:r>
            <a:r>
              <a:rPr lang="en-US" sz="1800" dirty="0" smtClean="0"/>
              <a:t>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\Assignments\MyAssignments.ascx" target="content\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\Assignments\MyAssignments.ascx" /&gt;</a:t>
            </a:r>
          </a:p>
          <a:p>
            <a:r>
              <a:rPr lang="en-US" sz="1800" dirty="0" smtClean="0"/>
              <a:t>    &lt;file </a:t>
            </a:r>
            <a:r>
              <a:rPr lang="en-US" sz="1800" dirty="0" err="1" smtClean="0"/>
              <a:t>src</a:t>
            </a:r>
            <a:r>
              <a:rPr lang="en-US" sz="1800" dirty="0" smtClean="0"/>
              <a:t>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</a:t>
            </a:r>
            <a:r>
              <a:rPr lang="en-US" sz="1800" dirty="0" err="1" smtClean="0"/>
              <a:t>MyAssignments.ascx.cs</a:t>
            </a:r>
            <a:r>
              <a:rPr lang="en-US" sz="1800" dirty="0" smtClean="0"/>
              <a:t>" target="content\</a:t>
            </a:r>
            <a:r>
              <a:rPr lang="en-US" sz="1800" dirty="0" err="1" smtClean="0"/>
              <a:t>UserControls</a:t>
            </a:r>
            <a:r>
              <a:rPr lang="en-US" sz="1800" dirty="0" smtClean="0"/>
              <a:t>\Custom\</a:t>
            </a:r>
            <a:r>
              <a:rPr lang="en-US" sz="1800" dirty="0" err="1" smtClean="0"/>
              <a:t>Cccev</a:t>
            </a:r>
            <a:r>
              <a:rPr lang="en-US" sz="1800" dirty="0" smtClean="0"/>
              <a:t>\Assignments\</a:t>
            </a:r>
            <a:r>
              <a:rPr lang="en-US" sz="1800" dirty="0" err="1" smtClean="0"/>
              <a:t>MyAssignments.ascx.cs</a:t>
            </a:r>
            <a:r>
              <a:rPr lang="en-US" sz="1800" dirty="0" smtClean="0"/>
              <a:t>" /&gt;</a:t>
            </a:r>
          </a:p>
          <a:p>
            <a:r>
              <a:rPr lang="en-US" sz="1800" dirty="0" smtClean="0"/>
              <a:t>    &lt;file </a:t>
            </a:r>
            <a:r>
              <a:rPr lang="en-US" sz="1800" dirty="0" err="1" smtClean="0"/>
              <a:t>src</a:t>
            </a:r>
            <a:r>
              <a:rPr lang="en-US" sz="1800" dirty="0" smtClean="0"/>
              <a:t>="lib\</a:t>
            </a:r>
            <a:r>
              <a:rPr lang="en-US" sz="1800" dirty="0" err="1" smtClean="0"/>
              <a:t>Arena.Custom.Cccev.FrameworkUtils.dll</a:t>
            </a:r>
            <a:r>
              <a:rPr lang="en-US" sz="1800" dirty="0" smtClean="0"/>
              <a:t>" target="lib\</a:t>
            </a:r>
            <a:r>
              <a:rPr lang="en-US" sz="1800" dirty="0" err="1" smtClean="0"/>
              <a:t>Arena.Custom.Cccev.FrameworkUtils.dll</a:t>
            </a:r>
            <a:r>
              <a:rPr lang="en-US" sz="1800" dirty="0" smtClean="0"/>
              <a:t>" /&gt;</a:t>
            </a:r>
          </a:p>
          <a:p>
            <a:r>
              <a:rPr lang="en-US" sz="1800" dirty="0" smtClean="0"/>
              <a:t>  &lt;/files&gt;</a:t>
            </a:r>
          </a:p>
          <a:p>
            <a:r>
              <a:rPr lang="en-US" sz="1800" dirty="0" smtClean="0"/>
              <a:t>&lt;/package&gt;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524000"/>
            <a:ext cx="7376160" cy="739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Publish Key</a:t>
            </a:r>
          </a:p>
          <a:p>
            <a:pPr lvl="1"/>
            <a:r>
              <a:rPr lang="en-US" dirty="0" smtClean="0"/>
              <a:t>Get your Publish key from the </a:t>
            </a:r>
            <a:r>
              <a:rPr lang="en-US" dirty="0" err="1" smtClean="0"/>
              <a:t>NuGet</a:t>
            </a:r>
            <a:r>
              <a:rPr lang="en-US" dirty="0" smtClean="0"/>
              <a:t> Gallery server or other</a:t>
            </a:r>
          </a:p>
          <a:p>
            <a:r>
              <a:rPr lang="en-US" dirty="0" smtClean="0"/>
              <a:t>Publish</a:t>
            </a:r>
          </a:p>
          <a:p>
            <a:pPr lvl="1"/>
            <a:r>
              <a:rPr lang="en-US" dirty="0" smtClean="0"/>
              <a:t>Via GUI</a:t>
            </a:r>
          </a:p>
          <a:p>
            <a:pPr lvl="1"/>
            <a:r>
              <a:rPr lang="en-US" dirty="0" smtClean="0"/>
              <a:t>Or via </a:t>
            </a:r>
            <a:r>
              <a:rPr lang="en-US" dirty="0" err="1" smtClean="0"/>
              <a:t>cmd</a:t>
            </a:r>
            <a:r>
              <a:rPr lang="en-US" dirty="0" smtClean="0"/>
              <a:t> line</a:t>
            </a:r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via </a:t>
            </a:r>
            <a:r>
              <a:rPr lang="en-US" dirty="0" smtClean="0"/>
              <a:t>Gallery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localhost/GalleryServer/upload/package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219200"/>
            <a:ext cx="544170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953000"/>
            <a:ext cx="8428037" cy="190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975" y="2333625"/>
            <a:ext cx="9847263" cy="447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1295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Piece of freaking cake!</a:t>
            </a:r>
          </a:p>
          <a:p>
            <a:pPr lvl="1"/>
            <a:r>
              <a:rPr lang="en-US" dirty="0" smtClean="0"/>
              <a:t>Couldn't be any easier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go see your published package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371600"/>
            <a:ext cx="10399713" cy="7542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066800"/>
            <a:ext cx="9590828" cy="7885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67000"/>
            <a:ext cx="13624560" cy="5501218"/>
          </a:xfrm>
        </p:spPr>
        <p:txBody>
          <a:bodyPr/>
          <a:lstStyle/>
          <a:p>
            <a:r>
              <a:rPr lang="en-US" sz="8000" dirty="0" smtClean="0">
                <a:solidFill>
                  <a:srgbClr val="92D050"/>
                </a:solidFill>
              </a:rPr>
              <a:t>Now the cool part…</a:t>
            </a:r>
          </a:p>
          <a:p>
            <a:r>
              <a:rPr lang="en-US" dirty="0" smtClean="0"/>
              <a:t>Using Fabio </a:t>
            </a:r>
            <a:r>
              <a:rPr lang="en-US" dirty="0" err="1" smtClean="0"/>
              <a:t>Franzini’s</a:t>
            </a:r>
            <a:r>
              <a:rPr lang="en-US" dirty="0" smtClean="0"/>
              <a:t> work which used Phil </a:t>
            </a:r>
            <a:r>
              <a:rPr lang="en-US" dirty="0" err="1" smtClean="0"/>
              <a:t>Haack’s</a:t>
            </a:r>
            <a:r>
              <a:rPr lang="en-US" dirty="0" smtClean="0"/>
              <a:t> work…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So What?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67000"/>
            <a:ext cx="13624560" cy="5501218"/>
          </a:xfrm>
        </p:spPr>
        <p:txBody>
          <a:bodyPr/>
          <a:lstStyle/>
          <a:p>
            <a:r>
              <a:rPr lang="en-US" dirty="0" smtClean="0"/>
              <a:t>(open VS solution)</a:t>
            </a:r>
          </a:p>
          <a:p>
            <a:r>
              <a:rPr lang="en-US" dirty="0" err="1" smtClean="0"/>
              <a:t>NuGet.Package.WebManager</a:t>
            </a:r>
            <a:r>
              <a:rPr lang="en-US" dirty="0" smtClean="0"/>
              <a:t> block and someday an Arena module</a:t>
            </a:r>
          </a:p>
          <a:p>
            <a:pPr lvl="1"/>
            <a:r>
              <a:rPr lang="en-US" dirty="0" smtClean="0"/>
              <a:t>When Arena moves to .NET 4.0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67000"/>
            <a:ext cx="13624560" cy="550121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PackageSources.config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sources&gt;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smtClean="0"/>
              <a:t>source </a:t>
            </a:r>
            <a:r>
              <a:rPr lang="en-US" dirty="0" err="1" smtClean="0"/>
              <a:t>url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C00000"/>
                </a:solidFill>
              </a:rPr>
              <a:t>http://refreshcache.com/nuget/nuget</a:t>
            </a:r>
            <a:r>
              <a:rPr lang="en-US" dirty="0" smtClean="0"/>
              <a:t>" </a:t>
            </a:r>
            <a:r>
              <a:rPr lang="en-US" dirty="0" err="1" smtClean="0"/>
              <a:t>displayname</a:t>
            </a:r>
            <a:r>
              <a:rPr lang="en-US" dirty="0" smtClean="0"/>
              <a:t>="</a:t>
            </a:r>
            <a:r>
              <a:rPr lang="en-US" dirty="0" err="1" smtClean="0"/>
              <a:t>RefreshCachePackages</a:t>
            </a:r>
            <a:r>
              <a:rPr lang="en-US" dirty="0" smtClean="0"/>
              <a:t>" </a:t>
            </a:r>
            <a:r>
              <a:rPr lang="en-US" dirty="0" err="1" smtClean="0"/>
              <a:t>filterpreferred</a:t>
            </a:r>
            <a:r>
              <a:rPr lang="en-US" dirty="0" smtClean="0"/>
              <a:t>="false" /&gt;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smtClean="0"/>
              <a:t>source </a:t>
            </a:r>
            <a:r>
              <a:rPr lang="en-US" dirty="0" err="1" smtClean="0"/>
              <a:t>url</a:t>
            </a:r>
            <a:r>
              <a:rPr lang="en-US" dirty="0" smtClean="0"/>
              <a:t>="C:\Misc\NuGetGallery\Website\App_Data\Packages" </a:t>
            </a:r>
            <a:r>
              <a:rPr lang="en-US" dirty="0" err="1" smtClean="0"/>
              <a:t>displayname</a:t>
            </a:r>
            <a:r>
              <a:rPr lang="en-US" dirty="0" smtClean="0"/>
              <a:t>="</a:t>
            </a:r>
            <a:r>
              <a:rPr lang="en-US" dirty="0" err="1" smtClean="0"/>
              <a:t>RockChMS</a:t>
            </a:r>
            <a:r>
              <a:rPr lang="en-US" dirty="0" smtClean="0"/>
              <a:t> Blocks" </a:t>
            </a:r>
            <a:r>
              <a:rPr lang="en-US" dirty="0" err="1" smtClean="0"/>
              <a:t>filterpreferred</a:t>
            </a:r>
            <a:r>
              <a:rPr lang="en-US" dirty="0" smtClean="0"/>
              <a:t>="false" /&gt;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&lt;/sources&gt;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066800"/>
            <a:ext cx="9590828" cy="7885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67000"/>
            <a:ext cx="11361737" cy="6018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52600" y="1524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Before install</a:t>
            </a:r>
            <a:endParaRPr 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136"/>
          <a:stretch>
            <a:fillRect/>
          </a:stretch>
        </p:blipFill>
        <p:spPr bwMode="auto">
          <a:xfrm>
            <a:off x="3200400" y="1457739"/>
            <a:ext cx="9161463" cy="7303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2895600" y="5562600"/>
            <a:ext cx="1828800" cy="838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1022"/>
          <a:stretch>
            <a:fillRect/>
          </a:stretch>
        </p:blipFill>
        <p:spPr bwMode="auto">
          <a:xfrm>
            <a:off x="3190875" y="1458913"/>
            <a:ext cx="9161463" cy="7380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2895600" y="5568950"/>
            <a:ext cx="1828800" cy="838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638" y="2147888"/>
            <a:ext cx="91519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743200" y="4648200"/>
            <a:ext cx="3657600" cy="838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1524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install</a:t>
            </a:r>
            <a:endParaRPr lang="en-US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638" y="2147888"/>
            <a:ext cx="915193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819400" y="3048000"/>
            <a:ext cx="3657600" cy="838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1022"/>
          <a:stretch>
            <a:fillRect/>
          </a:stretch>
        </p:blipFill>
        <p:spPr bwMode="auto">
          <a:xfrm>
            <a:off x="3190875" y="1458913"/>
            <a:ext cx="9161463" cy="7380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2895600" y="5568950"/>
            <a:ext cx="1828800" cy="838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67000"/>
            <a:ext cx="11361737" cy="6018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52600" y="1524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uninstall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13990320" cy="1219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I’ll tell you…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35566" y="4012167"/>
            <a:ext cx="3036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524000"/>
            <a:ext cx="11871960" cy="7391400"/>
          </a:xfrm>
        </p:spPr>
        <p:txBody>
          <a:bodyPr>
            <a:normAutofit/>
          </a:bodyPr>
          <a:lstStyle/>
          <a:p>
            <a:r>
              <a:rPr lang="en-US" dirty="0" smtClean="0"/>
              <a:t>Also have RefreshCache </a:t>
            </a:r>
            <a:r>
              <a:rPr lang="en-US" dirty="0" err="1" smtClean="0"/>
              <a:t>NuGet.Server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fully working yet)</a:t>
            </a:r>
          </a:p>
          <a:p>
            <a:pPr lvl="1"/>
            <a:r>
              <a:rPr lang="en-US" dirty="0" smtClean="0">
                <a:hlinkClick r:id="rId2"/>
              </a:rPr>
              <a:t>http://refreshcache.com/nuget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http://refreshcache.com/nuget/nuget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(package source)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my initial understanding of </a:t>
            </a:r>
            <a:r>
              <a:rPr lang="en-US" dirty="0" err="1" smtClean="0"/>
              <a:t>NuGet</a:t>
            </a:r>
            <a:r>
              <a:rPr lang="en-US" dirty="0" smtClean="0"/>
              <a:t> came from a Desert Code Camp (DCC) presentation in April by “</a:t>
            </a:r>
            <a:r>
              <a:rPr lang="en-US" dirty="0" err="1" smtClean="0"/>
              <a:t>remi</a:t>
            </a:r>
            <a:r>
              <a:rPr lang="en-US" dirty="0" smtClean="0"/>
              <a:t>” Taylor:</a:t>
            </a:r>
          </a:p>
          <a:p>
            <a:pPr lvl="1"/>
            <a:r>
              <a:rPr lang="en-US" sz="3000" dirty="0" smtClean="0">
                <a:hlinkClick r:id="rId2"/>
              </a:rPr>
              <a:t>https://github.com/remi/presentations/tree/master/2011/DCC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r>
              <a:rPr lang="en-US" sz="3600" dirty="0" smtClean="0"/>
              <a:t>Everything else comes from Phil </a:t>
            </a:r>
            <a:r>
              <a:rPr lang="en-US" sz="3600" dirty="0" err="1" smtClean="0"/>
              <a:t>Haacks</a:t>
            </a:r>
            <a:r>
              <a:rPr lang="en-US" sz="3600" dirty="0" smtClean="0"/>
              <a:t> </a:t>
            </a:r>
            <a:r>
              <a:rPr lang="en-US" sz="3600" dirty="0" smtClean="0"/>
              <a:t>blog (</a:t>
            </a:r>
            <a:r>
              <a:rPr lang="en-US" sz="3600" dirty="0" smtClean="0">
                <a:hlinkClick r:id="rId3"/>
              </a:rPr>
              <a:t>http://haacked.com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) </a:t>
            </a:r>
            <a:r>
              <a:rPr lang="en-US" sz="3600" dirty="0" smtClean="0"/>
              <a:t>and </a:t>
            </a:r>
            <a:r>
              <a:rPr lang="en-US" sz="3600" dirty="0" smtClean="0"/>
              <a:t>the </a:t>
            </a:r>
            <a:r>
              <a:rPr lang="en-US" sz="3600" dirty="0" err="1" smtClean="0"/>
              <a:t>NuGet</a:t>
            </a:r>
            <a:r>
              <a:rPr lang="en-US" sz="3600" dirty="0" smtClean="0"/>
              <a:t> Docs </a:t>
            </a:r>
            <a:r>
              <a:rPr lang="en-US" sz="3600" dirty="0" smtClean="0">
                <a:hlinkClick r:id="rId4"/>
              </a:rPr>
              <a:t>http://docs.nuget.org</a:t>
            </a:r>
            <a:r>
              <a:rPr lang="en-US" sz="3600" dirty="0" smtClean="0">
                <a:hlinkClick r:id="rId4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 Hear of CPAN?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Comprehensive Perl Archive Network</a:t>
            </a:r>
          </a:p>
          <a:p>
            <a:r>
              <a:rPr lang="en-US" dirty="0" smtClean="0"/>
              <a:t>Called Perl’s “killer app”.</a:t>
            </a:r>
          </a:p>
          <a:p>
            <a:r>
              <a:rPr lang="en-US" dirty="0" smtClean="0"/>
              <a:t>Was a game changer</a:t>
            </a:r>
          </a:p>
          <a:p>
            <a:r>
              <a:rPr lang="en-US" dirty="0" smtClean="0"/>
              <a:t>Caused an explosion in the Perl world</a:t>
            </a:r>
          </a:p>
          <a:p>
            <a:r>
              <a:rPr lang="en-US" dirty="0" smtClean="0"/>
              <a:t>Bottom line:</a:t>
            </a:r>
          </a:p>
          <a:p>
            <a:pPr lvl="1"/>
            <a:r>
              <a:rPr lang="en-US" dirty="0" smtClean="0"/>
              <a:t>Made development faster &amp; easier</a:t>
            </a:r>
          </a:p>
          <a:p>
            <a:pPr lvl="1"/>
            <a:r>
              <a:rPr lang="en-US" dirty="0" smtClean="0"/>
              <a:t>Made modules shareable &amp; discoverable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JSAN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openjsan.org/about.html</a:t>
            </a:r>
            <a:endParaRPr lang="en-US" dirty="0" smtClean="0"/>
          </a:p>
          <a:p>
            <a:r>
              <a:rPr lang="en-US" dirty="0" err="1" smtClean="0"/>
              <a:t>RubyGems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rubygems.org/gems</a:t>
            </a:r>
            <a:endParaRPr lang="en-US" dirty="0" smtClean="0"/>
          </a:p>
          <a:p>
            <a:r>
              <a:rPr lang="en-US" dirty="0" smtClean="0"/>
              <a:t>NPM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(node)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http://search.npmjs.org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PyPI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(Python)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pypi.python.org/pypi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Package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90320" cy="1981200"/>
          </a:xfrm>
        </p:spPr>
        <p:txBody>
          <a:bodyPr/>
          <a:lstStyle/>
          <a:p>
            <a:r>
              <a:rPr lang="en-US" dirty="0" smtClean="0"/>
              <a:t>As of April 2011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4114800"/>
          <a:ext cx="103632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CPAN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91,968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RubyGems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22,437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PyPI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14,000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NPM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1,533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NuGet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1,080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PEAR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568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8305800"/>
            <a:ext cx="6336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* From Remi Taylor’s 2011 DCC presentation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Package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90320" cy="1981200"/>
          </a:xfrm>
        </p:spPr>
        <p:txBody>
          <a:bodyPr/>
          <a:lstStyle/>
          <a:p>
            <a:r>
              <a:rPr lang="en-US" dirty="0" smtClean="0"/>
              <a:t>As of Sept 2011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4114800"/>
          <a:ext cx="103632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CPAN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99,741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RubyGems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28,542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PyPI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16,739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NPM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3,987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NuGet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2,930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PEAR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570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9400" y="8305800"/>
            <a:ext cx="251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* As of 9/20/2011</a:t>
            </a:r>
            <a:endParaRPr lang="en-US" sz="2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Released January 13</a:t>
            </a:r>
            <a:r>
              <a:rPr lang="en-US" baseline="30000" dirty="0" smtClean="0"/>
              <a:t>th</a:t>
            </a:r>
            <a:r>
              <a:rPr lang="en-US" dirty="0" smtClean="0"/>
              <a:t> of </a:t>
            </a:r>
            <a:r>
              <a:rPr lang="en-US" u="sng" dirty="0" smtClean="0"/>
              <a:t>this year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nearly 3X more packages since April</a:t>
            </a:r>
          </a:p>
          <a:p>
            <a:r>
              <a:rPr lang="en-US" dirty="0" smtClean="0"/>
              <a:t>Number of packages obtained via </a:t>
            </a:r>
            <a:r>
              <a:rPr lang="en-US" dirty="0" err="1" smtClean="0"/>
              <a:t>NuGet</a:t>
            </a:r>
            <a:r>
              <a:rPr lang="en-US" dirty="0" smtClean="0"/>
              <a:t> is incredible.  Top four:</a:t>
            </a:r>
          </a:p>
          <a:p>
            <a:pPr lvl="1"/>
            <a:r>
              <a:rPr lang="en-US" dirty="0" err="1" smtClean="0"/>
              <a:t>EntityFramework</a:t>
            </a:r>
            <a:r>
              <a:rPr lang="en-US" dirty="0" smtClean="0"/>
              <a:t>	81,661</a:t>
            </a:r>
          </a:p>
          <a:p>
            <a:pPr lvl="1"/>
            <a:r>
              <a:rPr lang="en-US" dirty="0" smtClean="0"/>
              <a:t>jQuery			57,391</a:t>
            </a:r>
          </a:p>
          <a:p>
            <a:pPr lvl="1"/>
            <a:r>
              <a:rPr lang="en-US" dirty="0" err="1" smtClean="0"/>
              <a:t>WebActivator</a:t>
            </a:r>
            <a:r>
              <a:rPr lang="en-US" dirty="0" smtClean="0"/>
              <a:t>		47,682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			34,180</a:t>
            </a:r>
          </a:p>
          <a:p>
            <a:r>
              <a:rPr lang="en-US" dirty="0" smtClean="0">
                <a:hlinkClick r:id="rId2"/>
              </a:rPr>
              <a:t>http://nuget.org/List/Packages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0" y="8305800"/>
            <a:ext cx="251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* As of 9/20/2011</a:t>
            </a: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-template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2702</TotalTime>
  <Words>914</Words>
  <Application>Microsoft Office PowerPoint</Application>
  <PresentationFormat>Custom</PresentationFormat>
  <Paragraphs>203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presentation-template</vt:lpstr>
      <vt:lpstr>NuGet</vt:lpstr>
      <vt:lpstr>What Is NuGet?</vt:lpstr>
      <vt:lpstr>Slide 3</vt:lpstr>
      <vt:lpstr>Slide 4</vt:lpstr>
      <vt:lpstr>Ever Hear of CPAN?</vt:lpstr>
      <vt:lpstr>Others </vt:lpstr>
      <vt:lpstr>Some Package Management Systems</vt:lpstr>
      <vt:lpstr>Some Package Management Systems</vt:lpstr>
      <vt:lpstr>Growth!</vt:lpstr>
      <vt:lpstr>#3, WebActivator</vt:lpstr>
      <vt:lpstr>NuGet Futures</vt:lpstr>
      <vt:lpstr>Could solve a problem…</vt:lpstr>
      <vt:lpstr>Slide 13</vt:lpstr>
      <vt:lpstr>First, NuGet Command Line</vt:lpstr>
      <vt:lpstr>NuGet Package Explorer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</dc:title>
  <dc:creator>Nick Airdo</dc:creator>
  <cp:lastModifiedBy>Nick Airdo</cp:lastModifiedBy>
  <cp:revision>45</cp:revision>
  <dcterms:created xsi:type="dcterms:W3CDTF">2011-09-20T23:06:45Z</dcterms:created>
  <dcterms:modified xsi:type="dcterms:W3CDTF">2011-10-05T22:34:02Z</dcterms:modified>
</cp:coreProperties>
</file>