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8" r:id="rId12"/>
    <p:sldId id="272" r:id="rId13"/>
    <p:sldId id="271" r:id="rId14"/>
    <p:sldId id="269" r:id="rId15"/>
    <p:sldId id="270" r:id="rId16"/>
    <p:sldId id="273" r:id="rId17"/>
    <p:sldId id="274" r:id="rId18"/>
    <p:sldId id="275" r:id="rId19"/>
    <p:sldId id="27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10" autoAdjust="0"/>
  </p:normalViewPr>
  <p:slideViewPr>
    <p:cSldViewPr>
      <p:cViewPr varScale="1">
        <p:scale>
          <a:sx n="92" d="100"/>
          <a:sy n="92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4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34C6-CE3D-4365-B100-88359D75A20B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C4C62-B18F-472C-A962-0AC218C29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“Their love of substance</a:t>
            </a:r>
            <a:r>
              <a:rPr lang="en-US" baseline="0" dirty="0" smtClean="0"/>
              <a:t> over form is almost a point of professional pride.”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way to foster a productive development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way to foster a productive development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kind of dictator are </a:t>
            </a:r>
            <a:r>
              <a:rPr lang="en-US" smtClean="0"/>
              <a:t>you going to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“Their love of substance</a:t>
            </a:r>
            <a:r>
              <a:rPr lang="en-US" baseline="0" dirty="0" smtClean="0"/>
              <a:t> over form is almost a point of professional pride.”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how I</a:t>
            </a:r>
            <a:r>
              <a:rPr lang="en-US" baseline="0" dirty="0" smtClean="0"/>
              <a:t> re-did our Check-in Wizard module after reading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“Their love of substance</a:t>
            </a:r>
            <a:r>
              <a:rPr lang="en-US" baseline="0" dirty="0" smtClean="0"/>
              <a:t> over form is almost a point of professional pride.”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Especially</a:t>
            </a:r>
            <a:r>
              <a:rPr lang="en-US" baseline="0" dirty="0" smtClean="0"/>
              <a:t> true in the early days when there are many decisions and few volunteers qualified to make them.</a:t>
            </a:r>
          </a:p>
          <a:p>
            <a:r>
              <a:rPr lang="en-US" baseline="0" dirty="0" smtClean="0"/>
              <a:t>Your reasons will be many</a:t>
            </a:r>
          </a:p>
          <a:p>
            <a:r>
              <a:rPr lang="en-US" baseline="0" dirty="0" smtClean="0"/>
              <a:t>Making private decisions is like spraying contribution repellent on your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way to foster a productive development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84" y="4658967"/>
            <a:ext cx="2868706" cy="1456083"/>
          </a:xfrm>
        </p:spPr>
        <p:txBody>
          <a:bodyPr/>
          <a:lstStyle>
            <a:lvl1pPr algn="r">
              <a:buNone/>
              <a:defRPr sz="12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75177" y="6115050"/>
            <a:ext cx="1389529" cy="244507"/>
          </a:xfrm>
          <a:prstGeom prst="rect">
            <a:avLst/>
          </a:prstGeom>
          <a:noFill/>
        </p:spPr>
        <p:txBody>
          <a:bodyPr wrap="square" lIns="59262" tIns="29631" rIns="59262" bIns="29631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2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0101"/>
            <a:ext cx="2057400" cy="5326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0101"/>
            <a:ext cx="6019800" cy="5326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0250"/>
            <a:ext cx="4038600" cy="4125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0250"/>
            <a:ext cx="4038600" cy="4125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235" y="1943100"/>
            <a:ext cx="40401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14650"/>
            <a:ext cx="4040188" cy="3211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1647" y="1943100"/>
            <a:ext cx="4041775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914650"/>
            <a:ext cx="4041775" cy="3211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5" y="80010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00100"/>
            <a:ext cx="5111750" cy="53260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2000250"/>
            <a:ext cx="3008313" cy="4125916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0100"/>
            <a:ext cx="5486400" cy="3927475"/>
          </a:xfrm>
        </p:spPr>
        <p:txBody>
          <a:bodyPr/>
          <a:lstStyle>
            <a:lvl1pPr marL="0" indent="0">
              <a:buNone/>
              <a:defRPr sz="3200"/>
            </a:lvl1pPr>
            <a:lvl2pPr marL="457149" indent="0">
              <a:buNone/>
              <a:defRPr sz="2800"/>
            </a:lvl2pPr>
            <a:lvl3pPr marL="914298" indent="0">
              <a:buNone/>
              <a:defRPr sz="2400"/>
            </a:lvl3pPr>
            <a:lvl4pPr marL="1371447" indent="0">
              <a:buNone/>
              <a:defRPr sz="2000"/>
            </a:lvl4pPr>
            <a:lvl5pPr marL="1828597" indent="0">
              <a:buNone/>
              <a:defRPr sz="2000"/>
            </a:lvl5pPr>
            <a:lvl6pPr marL="2285746" indent="0">
              <a:buNone/>
              <a:defRPr sz="2000"/>
            </a:lvl6pPr>
            <a:lvl7pPr marL="2742895" indent="0">
              <a:buNone/>
              <a:defRPr sz="2000"/>
            </a:lvl7pPr>
            <a:lvl8pPr marL="3200044" indent="0">
              <a:buNone/>
              <a:defRPr sz="2000"/>
            </a:lvl8pPr>
            <a:lvl9pPr marL="365719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0250"/>
            <a:ext cx="8229600" cy="412591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81CD-A287-4178-9E0B-4C36F1185380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2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1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7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Important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667000"/>
            <a:ext cx="6560234" cy="17526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Producing Open Source Software</a:t>
            </a:r>
            <a:endParaRPr lang="en-US" i="1" dirty="0"/>
          </a:p>
        </p:txBody>
      </p:sp>
      <p:pic>
        <p:nvPicPr>
          <p:cNvPr id="1026" name="Picture 2" descr="http://books.huihoo.org/pdf/producing-open-source-software/producing-oss-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2971800" cy="3897303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12700" h="127000" prst="angle"/>
            <a:bevelB w="12700" h="1270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“…what is necessary is that enough investment be put into presentation that newcomers can get past the initial obstacle of unfamiliarity.”</a:t>
            </a:r>
          </a:p>
          <a:p>
            <a:endParaRPr lang="en-US" dirty="0" smtClean="0"/>
          </a:p>
          <a:p>
            <a:r>
              <a:rPr lang="en-US" dirty="0" smtClean="0"/>
              <a:t>First step in bootstrapping process</a:t>
            </a:r>
          </a:p>
          <a:p>
            <a:r>
              <a:rPr lang="en-US" dirty="0" smtClean="0"/>
              <a:t>a.k.a. </a:t>
            </a:r>
            <a:r>
              <a:rPr lang="en-US" i="1" dirty="0" smtClean="0"/>
              <a:t>Hacktivation energy</a:t>
            </a:r>
            <a:r>
              <a:rPr lang="en-US" dirty="0" smtClean="0"/>
              <a:t> – the lower the better</a:t>
            </a:r>
          </a:p>
          <a:p>
            <a:r>
              <a:rPr lang="en-US" dirty="0" smtClean="0"/>
              <a:t>Bring it down to a level that encourages people to get involved.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21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Jason’s work on the Check-In Wizard Developer’s Guide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276600"/>
            <a:ext cx="55435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#3 Avoid Private Discussions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“Even after you’ve taken the project public, you and the other founders will often find yourselves wanting to settle difficult questions by private communications among an inner circle.”</a:t>
            </a:r>
          </a:p>
          <a:p>
            <a:r>
              <a:rPr lang="en-US" dirty="0" smtClean="0"/>
              <a:t>Many reasons:</a:t>
            </a:r>
          </a:p>
          <a:p>
            <a:pPr lvl="1"/>
            <a:r>
              <a:rPr lang="en-US" dirty="0" smtClean="0"/>
              <a:t>Delay of email conversations</a:t>
            </a:r>
          </a:p>
          <a:p>
            <a:pPr lvl="1"/>
            <a:r>
              <a:rPr lang="en-US" dirty="0" smtClean="0"/>
              <a:t>Time to form consensus</a:t>
            </a:r>
          </a:p>
          <a:p>
            <a:pPr lvl="1"/>
            <a:r>
              <a:rPr lang="en-US" dirty="0" smtClean="0"/>
              <a:t>Hassle of dealing with naïve newcomers</a:t>
            </a:r>
          </a:p>
          <a:p>
            <a:r>
              <a:rPr lang="en-US" dirty="0" smtClean="0"/>
              <a:t>Don’t do it.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304800"/>
            <a:ext cx="1981200" cy="9144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37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Beneficial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Public discussions will help train newcomers.</a:t>
            </a:r>
          </a:p>
          <a:p>
            <a:endParaRPr lang="en-US" dirty="0" smtClean="0"/>
          </a:p>
          <a:p>
            <a:r>
              <a:rPr lang="en-US" dirty="0" smtClean="0"/>
              <a:t>It will train you in the art of explaining technical issues to people less familiar with the topic.</a:t>
            </a:r>
          </a:p>
          <a:p>
            <a:endParaRPr lang="en-US" dirty="0" smtClean="0"/>
          </a:p>
          <a:p>
            <a:r>
              <a:rPr lang="en-US" dirty="0" smtClean="0"/>
              <a:t>Some would be observers are smarter than you and have something valuable to consider</a:t>
            </a:r>
          </a:p>
          <a:p>
            <a:endParaRPr lang="en-US" dirty="0" smtClean="0"/>
          </a:p>
          <a:p>
            <a:r>
              <a:rPr lang="en-US" dirty="0" smtClean="0"/>
              <a:t>The discussion and its conclusion will available in the public archives forever.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9591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This slide intentionally left blank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#4 Nip Rudeness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Maintain a zero-tolerance policy toward rude or insulting behavior</a:t>
            </a:r>
          </a:p>
          <a:p>
            <a:r>
              <a:rPr lang="en-US" dirty="0" smtClean="0"/>
              <a:t>Never leave bad behavior slide by unnoticed</a:t>
            </a:r>
          </a:p>
          <a:p>
            <a:r>
              <a:rPr lang="en-US" dirty="0" smtClean="0"/>
              <a:t>Call out bad behavior, but don’t demand an apology.</a:t>
            </a:r>
          </a:p>
          <a:p>
            <a:pPr lvl="1"/>
            <a:r>
              <a:rPr lang="en-US" dirty="0" smtClean="0"/>
              <a:t>It gives people time to cool down and show their better side on their own next time.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38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#5 Code Review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people looking at each other’s code.</a:t>
            </a:r>
          </a:p>
          <a:p>
            <a:r>
              <a:rPr lang="en-US" dirty="0" smtClean="0"/>
              <a:t>Enable ‘commit emails’ so you get notified when code is</a:t>
            </a:r>
            <a:br>
              <a:rPr lang="en-US" dirty="0" smtClean="0"/>
            </a:br>
            <a:r>
              <a:rPr lang="en-US" dirty="0" smtClean="0"/>
              <a:t>committed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39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276600"/>
            <a:ext cx="49111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Tribal Leadership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from book, pg 40 about Greg Stein</a:t>
            </a:r>
          </a:p>
          <a:p>
            <a:endParaRPr lang="en-US" dirty="0" smtClean="0"/>
          </a:p>
          <a:p>
            <a:r>
              <a:rPr lang="en-US" dirty="0" smtClean="0"/>
              <a:t>“Pretty soon, other people, myself included, started reviewing commits regularly too.”</a:t>
            </a:r>
          </a:p>
          <a:p>
            <a:endParaRPr lang="en-US" dirty="0" smtClean="0"/>
          </a:p>
          <a:p>
            <a:r>
              <a:rPr lang="en-US" dirty="0" smtClean="0"/>
              <a:t>He had proven that reviewing code was a valuable was to spend time and was contributing as much to the project by reviewing others’ changes as by writing new code.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#6 What a Project Needs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Mailing Lists [forums]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Bug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Real-time chat</a:t>
            </a:r>
          </a:p>
          <a:p>
            <a:endParaRPr lang="en-US" dirty="0" smtClean="0"/>
          </a:p>
          <a:p>
            <a:r>
              <a:rPr lang="en-US" dirty="0" smtClean="0"/>
              <a:t>… and we’ve got them all!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47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#7 Benevolent Dictators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 - the person who has the final decision-making authority (who is expected to use it wisely)</a:t>
            </a:r>
          </a:p>
          <a:p>
            <a:r>
              <a:rPr lang="en-US" dirty="0" smtClean="0"/>
              <a:t>Community Approved Arbitrator</a:t>
            </a:r>
          </a:p>
          <a:p>
            <a:r>
              <a:rPr lang="en-US" dirty="0" smtClean="0"/>
              <a:t>Put into use when no consensus can be reached and most of the group wants someone to make a decision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89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Karl Fogel cofounded Cyclic Software, offering commercial CVS support</a:t>
            </a:r>
          </a:p>
          <a:p>
            <a:endParaRPr lang="en-US" dirty="0" smtClean="0"/>
          </a:p>
          <a:p>
            <a:r>
              <a:rPr lang="en-US" dirty="0" smtClean="0"/>
              <a:t>He added read-only access to CVS repo access</a:t>
            </a:r>
          </a:p>
          <a:p>
            <a:endParaRPr lang="en-US" dirty="0" smtClean="0"/>
          </a:p>
          <a:p>
            <a:r>
              <a:rPr lang="en-US" dirty="0" smtClean="0"/>
              <a:t>Works for </a:t>
            </a:r>
            <a:r>
              <a:rPr lang="en-US" dirty="0" err="1" smtClean="0"/>
              <a:t>CollabNet</a:t>
            </a:r>
            <a:r>
              <a:rPr lang="en-US" dirty="0" smtClean="0"/>
              <a:t> where he managed the creation &amp; development of SVN</a:t>
            </a:r>
          </a:p>
          <a:p>
            <a:endParaRPr lang="en-US" dirty="0" smtClean="0"/>
          </a:p>
          <a:p>
            <a:r>
              <a:rPr lang="en-US" dirty="0" smtClean="0"/>
              <a:t>He works on various open source projects as module maintainer, patch contributor, and documentation writer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620000" cy="134666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You Decide</a:t>
            </a:r>
            <a:endParaRPr lang="en-US" sz="6000" dirty="0"/>
          </a:p>
        </p:txBody>
      </p:sp>
      <p:pic>
        <p:nvPicPr>
          <p:cNvPr id="27650" name="Picture 2" descr="http://www.members.shaw.ca/david.p.z.888/star_wars/pics/darth_va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3810000" cy="37385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133600"/>
            <a:ext cx="2895600" cy="35918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Appearances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“Programmers, in particular, often don’t like to believe this.”</a:t>
            </a:r>
          </a:p>
          <a:p>
            <a:endParaRPr lang="en-US" dirty="0" smtClean="0"/>
          </a:p>
          <a:p>
            <a:r>
              <a:rPr lang="en-US" dirty="0" smtClean="0"/>
              <a:t>The very first thing a visitor learns about a project is what its website [or page] looks like.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(We’re talking about the project’s site – we haven’t even gotten to the application yet.)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04800"/>
            <a:ext cx="1447800" cy="9144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18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Spacebattle</a:t>
            </a:r>
            <a:endParaRPr lang="en-US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64725" y="2000250"/>
            <a:ext cx="681455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as well have been this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64725" y="2000250"/>
            <a:ext cx="681455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Diagram?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78872" y="2000250"/>
            <a:ext cx="6586256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723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Better</a:t>
            </a:r>
            <a:endParaRPr lang="en-US" dirty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594022" cy="50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anything is read or content is comprehended, people will form an immediate first impression.</a:t>
            </a:r>
          </a:p>
          <a:p>
            <a:pPr lvl="1"/>
            <a:r>
              <a:rPr lang="en-US" dirty="0" smtClean="0"/>
              <a:t>Was care taken to organize the project’s presentation?</a:t>
            </a:r>
          </a:p>
          <a:p>
            <a:pPr lvl="1"/>
            <a:r>
              <a:rPr lang="en-US" dirty="0" smtClean="0"/>
              <a:t>This impression will carry over to the rest of the project by association.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A.B. (after book)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002392" y="2000250"/>
            <a:ext cx="5139215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Cv3Theme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RCv3Theme</Template>
  <TotalTime>350</TotalTime>
  <Words>724</Words>
  <Application>Microsoft Office PowerPoint</Application>
  <PresentationFormat>On-screen Show (4:3)</PresentationFormat>
  <Paragraphs>106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RCv3Theme</vt:lpstr>
      <vt:lpstr>7 Important Things</vt:lpstr>
      <vt:lpstr>About the Author</vt:lpstr>
      <vt:lpstr>#1 Appearances Matter</vt:lpstr>
      <vt:lpstr>Spacebattle</vt:lpstr>
      <vt:lpstr>May as well have been this</vt:lpstr>
      <vt:lpstr>Where’s the Diagram?</vt:lpstr>
      <vt:lpstr>Better</vt:lpstr>
      <vt:lpstr>Reality</vt:lpstr>
      <vt:lpstr>A.B. (after book)</vt:lpstr>
      <vt:lpstr>#2 Documentation</vt:lpstr>
      <vt:lpstr>Ideal Example</vt:lpstr>
      <vt:lpstr>#3 Avoid Private Discussions</vt:lpstr>
      <vt:lpstr>Beneficial Side Effects</vt:lpstr>
      <vt:lpstr>Slide 14</vt:lpstr>
      <vt:lpstr>#4 Nip Rudeness</vt:lpstr>
      <vt:lpstr>#5 Code Review</vt:lpstr>
      <vt:lpstr>Tribal Leadership</vt:lpstr>
      <vt:lpstr>#6 What a Project Needs</vt:lpstr>
      <vt:lpstr>#7 Benevolent Dictators</vt:lpstr>
      <vt:lpstr>You Decide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Important Things</dc:title>
  <dc:creator>Nick Airdo</dc:creator>
  <cp:lastModifiedBy>Nick Airdo</cp:lastModifiedBy>
  <cp:revision>6</cp:revision>
  <dcterms:created xsi:type="dcterms:W3CDTF">2009-10-04T15:03:43Z</dcterms:created>
  <dcterms:modified xsi:type="dcterms:W3CDTF">2011-10-06T17:49:28Z</dcterms:modified>
</cp:coreProperties>
</file>