
<file path=[Content_Types].xml><?xml version="1.0" encoding="utf-8"?>
<Types xmlns="http://schemas.openxmlformats.org/package/2006/content-types"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8" r:id="rId4"/>
    <p:sldId id="280" r:id="rId5"/>
    <p:sldId id="258" r:id="rId6"/>
    <p:sldId id="289" r:id="rId7"/>
    <p:sldId id="264" r:id="rId8"/>
    <p:sldId id="277" r:id="rId9"/>
    <p:sldId id="286" r:id="rId10"/>
    <p:sldId id="279" r:id="rId11"/>
    <p:sldId id="288" r:id="rId12"/>
    <p:sldId id="268" r:id="rId13"/>
    <p:sldId id="275" r:id="rId14"/>
    <p:sldId id="270" r:id="rId15"/>
    <p:sldId id="287" r:id="rId16"/>
    <p:sldId id="284" r:id="rId17"/>
    <p:sldId id="283" r:id="rId18"/>
    <p:sldId id="285" r:id="rId19"/>
    <p:sldId id="281" r:id="rId20"/>
    <p:sldId id="282" r:id="rId21"/>
    <p:sldId id="269" r:id="rId22"/>
    <p:sldId id="274" r:id="rId23"/>
  </p:sldIdLst>
  <p:sldSz cx="15544800" cy="9144000"/>
  <p:notesSz cx="6858000" cy="9144000"/>
  <p:defaultTextStyle>
    <a:defPPr>
      <a:defRPr lang="en-US"/>
    </a:defPPr>
    <a:lvl1pPr marL="0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39548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84343" autoAdjust="0"/>
  </p:normalViewPr>
  <p:slideViewPr>
    <p:cSldViewPr>
      <p:cViewPr varScale="1">
        <p:scale>
          <a:sx n="96" d="100"/>
          <a:sy n="96" d="100"/>
        </p:scale>
        <p:origin x="-120" y="-160"/>
      </p:cViewPr>
      <p:guideLst>
        <p:guide orient="horz" pos="2880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ckA\Documents\RefreshCache\2011\OtherCMS_Sta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lineChart>
        <c:grouping val="standard"/>
        <c:ser>
          <c:idx val="0"/>
          <c:order val="0"/>
          <c:spPr>
            <a:ln w="47625"/>
          </c:spPr>
          <c:marker>
            <c:symbol val="none"/>
          </c:marker>
          <c:dLbls>
            <c:dLbl>
              <c:idx val="0"/>
              <c:layout>
                <c:manualLayout>
                  <c:x val="-0.0111111111111111"/>
                  <c:y val="-0.0416666666666667"/>
                </c:manualLayout>
              </c:layout>
              <c:showVal val="1"/>
            </c:dLbl>
            <c:dLbl>
              <c:idx val="3"/>
              <c:layout>
                <c:manualLayout>
                  <c:x val="-0.0109829763866008"/>
                  <c:y val="-0.0282186948853615"/>
                </c:manualLayout>
              </c:layout>
              <c:showVal val="1"/>
            </c:dLbl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showVal val="1"/>
          </c:dLbls>
          <c:cat>
            <c:numRef>
              <c:f>Sheet1!$B$3:$B$6</c:f>
              <c:numCache>
                <c:formatCode>d\-mmm\-yy</c:formatCode>
                <c:ptCount val="4"/>
                <c:pt idx="0">
                  <c:v>40252.0</c:v>
                </c:pt>
                <c:pt idx="1">
                  <c:v>40393.0</c:v>
                </c:pt>
                <c:pt idx="2">
                  <c:v>40555.0</c:v>
                </c:pt>
                <c:pt idx="3">
                  <c:v>40708.0</c:v>
                </c:pt>
              </c:numCache>
            </c:numRef>
          </c:cat>
          <c:val>
            <c:numRef>
              <c:f>Sheet1!$C$3:$C$6</c:f>
              <c:numCache>
                <c:formatCode>General</c:formatCode>
                <c:ptCount val="4"/>
                <c:pt idx="0">
                  <c:v>6927.0</c:v>
                </c:pt>
                <c:pt idx="1">
                  <c:v>9367.0</c:v>
                </c:pt>
                <c:pt idx="2">
                  <c:v>62220.0</c:v>
                </c:pt>
                <c:pt idx="3" formatCode="#,##0">
                  <c:v>90784.0</c:v>
                </c:pt>
              </c:numCache>
            </c:numRef>
          </c:val>
        </c:ser>
        <c:marker val="1"/>
        <c:axId val="562187816"/>
        <c:axId val="562191144"/>
      </c:lineChart>
      <c:dateAx>
        <c:axId val="562187816"/>
        <c:scaling>
          <c:orientation val="minMax"/>
        </c:scaling>
        <c:axPos val="b"/>
        <c:numFmt formatCode="d\-mmm\-yy" sourceLinked="1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562191144"/>
        <c:crosses val="autoZero"/>
        <c:auto val="1"/>
        <c:lblOffset val="100"/>
        <c:majorUnit val="3.0"/>
        <c:majorTimeUnit val="months"/>
      </c:dateAx>
      <c:valAx>
        <c:axId val="562191144"/>
        <c:scaling>
          <c:orientation val="minMax"/>
        </c:scaling>
        <c:axPos val="l"/>
        <c:majorGridlines>
          <c:spPr>
            <a:ln>
              <a:solidFill>
                <a:schemeClr val="bg2">
                  <a:lumMod val="10000"/>
                </a:schemeClr>
              </a:solidFill>
            </a:ln>
          </c:spPr>
        </c:majorGridlines>
        <c:numFmt formatCode="General" sourceLinked="1"/>
        <c:tickLblPos val="nextTo"/>
        <c:crossAx val="562187816"/>
        <c:crosses val="autoZero"/>
        <c:crossBetween val="between"/>
      </c:valAx>
    </c:plotArea>
    <c:plotVisOnly val="1"/>
  </c:chart>
  <c:txPr>
    <a:bodyPr/>
    <a:lstStyle/>
    <a:p>
      <a:pPr>
        <a:defRPr b="1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68CB-C26E-414D-9189-B9A62FE5FCA6}" type="datetimeFigureOut">
              <a:rPr lang="en-US" smtClean="0"/>
              <a:pPr/>
              <a:t>10/11/11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14350" y="685800"/>
            <a:ext cx="5829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A4A6F-04C1-42F4-AED1-5A2207738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The less important parts are</a:t>
            </a:r>
            <a:r>
              <a:rPr lang="en-US" baseline="0" dirty="0" smtClean="0"/>
              <a:t> still pretty important if you’re driving your website</a:t>
            </a:r>
          </a:p>
          <a:p>
            <a:pPr>
              <a:buFont typeface="Arial" charset="0"/>
              <a:buChar char="•"/>
            </a:pPr>
            <a:r>
              <a:rPr lang="en-US" baseline="0" dirty="0" smtClean="0"/>
              <a:t>I’m tired of using DNN and </a:t>
            </a:r>
            <a:r>
              <a:rPr lang="en-US" baseline="0" dirty="0" err="1" smtClean="0"/>
              <a:t>Wordpress</a:t>
            </a:r>
            <a:r>
              <a:rPr lang="en-US" baseline="0" dirty="0" smtClean="0"/>
              <a:t> as my open source *web application framework*</a:t>
            </a:r>
          </a:p>
          <a:p>
            <a:pPr>
              <a:buFont typeface="Arial" charset="0"/>
              <a:buChar char="•"/>
            </a:pPr>
            <a:r>
              <a:rPr lang="en-US" baseline="0" dirty="0" smtClean="0"/>
              <a:t> PHP is OK, but I really love 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Doug </a:t>
            </a:r>
            <a:r>
              <a:rPr lang="en-US" dirty="0" err="1" smtClean="0"/>
              <a:t>Drinka</a:t>
            </a:r>
            <a:r>
              <a:rPr lang="en-US" dirty="0" smtClean="0"/>
              <a:t>,</a:t>
            </a:r>
            <a:r>
              <a:rPr lang="en-US" baseline="0" dirty="0" smtClean="0"/>
              <a:t> CCV, </a:t>
            </a:r>
            <a:r>
              <a:rPr lang="en-US" baseline="0" dirty="0" err="1" smtClean="0"/>
              <a:t>ShadeTree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SoChurch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840572"/>
            <a:ext cx="13213080" cy="196003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181600"/>
            <a:ext cx="1088136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2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32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3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4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0409583" y="6211956"/>
            <a:ext cx="4876800" cy="1941444"/>
          </a:xfrm>
        </p:spPr>
        <p:txBody>
          <a:bodyPr/>
          <a:lstStyle>
            <a:lvl1pPr algn="r">
              <a:buNone/>
              <a:defRPr sz="1800" baseline="0"/>
            </a:lvl1pPr>
          </a:lstStyle>
          <a:p>
            <a:pPr lvl="0"/>
            <a:r>
              <a:rPr lang="en-US" dirty="0" smtClean="0"/>
              <a:t>&lt;NAME&gt;</a:t>
            </a:r>
            <a:br>
              <a:rPr lang="en-US" dirty="0" smtClean="0"/>
            </a:br>
            <a:r>
              <a:rPr lang="en-US" dirty="0" smtClean="0"/>
              <a:t>&lt;TITLE&gt;</a:t>
            </a:r>
            <a:br>
              <a:rPr lang="en-US" dirty="0" smtClean="0"/>
            </a:br>
            <a:r>
              <a:rPr lang="en-US" dirty="0" smtClean="0"/>
              <a:t>&lt;ORGANIZATION&gt;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&lt;EMAIL&gt;</a:t>
            </a:r>
            <a:br>
              <a:rPr lang="en-US" dirty="0" smtClean="0"/>
            </a:br>
            <a:r>
              <a:rPr lang="en-US" dirty="0" smtClean="0"/>
              <a:t>Twitter: &lt;@USER&gt;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877800" y="8153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#RefreshCache</a:t>
            </a:r>
            <a:endParaRPr lang="en-US" sz="1800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1066800"/>
            <a:ext cx="3497580" cy="71014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1066800"/>
            <a:ext cx="10233660" cy="71014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5875870"/>
            <a:ext cx="13213080" cy="1816101"/>
          </a:xfrm>
        </p:spPr>
        <p:txBody>
          <a:bodyPr anchor="t"/>
          <a:lstStyle>
            <a:lvl1pPr algn="l">
              <a:defRPr sz="6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3875618"/>
            <a:ext cx="13213080" cy="2000249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0536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1073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1610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2147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52684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23220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493757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64294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667000"/>
            <a:ext cx="6865620" cy="550121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667000"/>
            <a:ext cx="6865620" cy="550121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590800"/>
            <a:ext cx="6868320" cy="12192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886200"/>
            <a:ext cx="6868320" cy="4282016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24800" y="2590800"/>
            <a:ext cx="6871018" cy="12192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8" y="3886199"/>
            <a:ext cx="6871018" cy="4282017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5114132" cy="1549401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1066800"/>
            <a:ext cx="8689975" cy="7101421"/>
          </a:xfrm>
        </p:spPr>
        <p:txBody>
          <a:bodyPr/>
          <a:lstStyle>
            <a:lvl1pPr>
              <a:defRPr sz="4900"/>
            </a:lvl1pPr>
            <a:lvl2pPr>
              <a:defRPr sz="4300"/>
            </a:lvl2pPr>
            <a:lvl3pPr>
              <a:defRPr sz="37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6" y="2667000"/>
            <a:ext cx="5114132" cy="5501221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6400801"/>
            <a:ext cx="9326880" cy="755652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1066799"/>
            <a:ext cx="9326880" cy="5236633"/>
          </a:xfrm>
        </p:spPr>
        <p:txBody>
          <a:bodyPr/>
          <a:lstStyle>
            <a:lvl1pPr marL="0" indent="0">
              <a:buNone/>
              <a:defRPr sz="4900"/>
            </a:lvl1pPr>
            <a:lvl2pPr marL="705368" indent="0">
              <a:buNone/>
              <a:defRPr sz="4300"/>
            </a:lvl2pPr>
            <a:lvl3pPr marL="1410736" indent="0">
              <a:buNone/>
              <a:defRPr sz="3700"/>
            </a:lvl3pPr>
            <a:lvl4pPr marL="2116104" indent="0">
              <a:buNone/>
              <a:defRPr sz="3100"/>
            </a:lvl4pPr>
            <a:lvl5pPr marL="2821473" indent="0">
              <a:buNone/>
              <a:defRPr sz="3100"/>
            </a:lvl5pPr>
            <a:lvl6pPr marL="3526841" indent="0">
              <a:buNone/>
              <a:defRPr sz="3100"/>
            </a:lvl6pPr>
            <a:lvl7pPr marL="4232209" indent="0">
              <a:buNone/>
              <a:defRPr sz="3100"/>
            </a:lvl7pPr>
            <a:lvl8pPr marL="4937577" indent="0">
              <a:buNone/>
              <a:defRPr sz="3100"/>
            </a:lvl8pPr>
            <a:lvl9pPr marL="5642945" indent="0">
              <a:buNone/>
              <a:defRPr sz="3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156453"/>
            <a:ext cx="9326880" cy="1073148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1066800"/>
            <a:ext cx="13990320" cy="1524000"/>
          </a:xfrm>
          <a:prstGeom prst="rect">
            <a:avLst/>
          </a:prstGeom>
        </p:spPr>
        <p:txBody>
          <a:bodyPr vert="horz" lIns="141074" tIns="70537" rIns="141074" bIns="70537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667000"/>
            <a:ext cx="13990320" cy="5501218"/>
          </a:xfrm>
          <a:prstGeom prst="rect">
            <a:avLst/>
          </a:prstGeom>
        </p:spPr>
        <p:txBody>
          <a:bodyPr vert="horz" lIns="141074" tIns="70537" rIns="141074" bIns="7053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8475137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5D003-9D98-4EC5-8C49-449A98B92177}" type="datetimeFigureOut">
              <a:rPr lang="en-US" smtClean="0"/>
              <a:pPr/>
              <a:t>10/11/11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8475137"/>
            <a:ext cx="49225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8475137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10736" rtl="0" eaLnBrk="1" latinLnBrk="0" hangingPunct="1">
        <a:spcBef>
          <a:spcPct val="0"/>
        </a:spcBef>
        <a:buNone/>
        <a:defRPr sz="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9026" indent="-529026" algn="l" defTabSz="1410736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146223" indent="-440855" algn="l" defTabSz="1410736" rtl="0" eaLnBrk="1" latinLnBrk="0" hangingPunct="1">
        <a:spcBef>
          <a:spcPct val="20000"/>
        </a:spcBef>
        <a:buFont typeface="Arial" pitchFamily="34" charset="0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1763420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789" indent="-352684" algn="l" defTabSz="1410736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74157" indent="-352684" algn="l" defTabSz="1410736" rtl="0" eaLnBrk="1" latinLnBrk="0" hangingPunct="1">
        <a:spcBef>
          <a:spcPct val="20000"/>
        </a:spcBef>
        <a:buFont typeface="Arial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79525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584893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290261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5995629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05368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10736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16104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473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6841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32209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937577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642945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nick.airdo@cccev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hyperlink" Target="http://bvcms.codeplex.com/" TargetMode="External"/><Relationship Id="rId5" Type="http://schemas.openxmlformats.org/officeDocument/2006/relationships/hyperlink" Target="http://github.com/SparkDevNetwork/Rock-ChMS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dmine.refreshcache.com/activity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20" Type="http://schemas.openxmlformats.org/officeDocument/2006/relationships/image" Target="../media/image20.jpeg"/><Relationship Id="rId10" Type="http://schemas.openxmlformats.org/officeDocument/2006/relationships/image" Target="../media/image10.jpeg"/><Relationship Id="rId11" Type="http://schemas.openxmlformats.org/officeDocument/2006/relationships/image" Target="../media/image11.jpeg"/><Relationship Id="rId12" Type="http://schemas.openxmlformats.org/officeDocument/2006/relationships/image" Target="../media/image12.jpeg"/><Relationship Id="rId13" Type="http://schemas.openxmlformats.org/officeDocument/2006/relationships/image" Target="../media/image13.jpeg"/><Relationship Id="rId14" Type="http://schemas.openxmlformats.org/officeDocument/2006/relationships/image" Target="../media/image14.jpeg"/><Relationship Id="rId15" Type="http://schemas.openxmlformats.org/officeDocument/2006/relationships/image" Target="../media/image15.jpeg"/><Relationship Id="rId16" Type="http://schemas.openxmlformats.org/officeDocument/2006/relationships/image" Target="../media/image16.jpeg"/><Relationship Id="rId17" Type="http://schemas.openxmlformats.org/officeDocument/2006/relationships/image" Target="../media/image17.jpeg"/><Relationship Id="rId18" Type="http://schemas.openxmlformats.org/officeDocument/2006/relationships/image" Target="../media/image18.jpeg"/><Relationship Id="rId19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ellevue.org/" TargetMode="External"/><Relationship Id="rId3" Type="http://schemas.openxmlformats.org/officeDocument/2006/relationships/image" Target="../media/image4.jpeg"/><Relationship Id="rId4" Type="http://schemas.openxmlformats.org/officeDocument/2006/relationships/hyperlink" Target="http://www.brookwoodchurch.org/" TargetMode="External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 of the Union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 2010 – Oct 2011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Nick Airdo</a:t>
            </a:r>
          </a:p>
          <a:p>
            <a:r>
              <a:rPr lang="en-US" dirty="0" smtClean="0"/>
              <a:t>Developer</a:t>
            </a:r>
          </a:p>
          <a:p>
            <a:r>
              <a:rPr lang="en-US" dirty="0" smtClean="0"/>
              <a:t>Central Christian Church</a:t>
            </a:r>
          </a:p>
          <a:p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nick.airdo@cccev.com</a:t>
            </a:r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airdo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19200" y="3886200"/>
            <a:ext cx="6172200" cy="2590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86800" y="3352800"/>
            <a:ext cx="4953000" cy="3733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ChMS Options</a:t>
            </a:r>
            <a:endParaRPr lang="en-US" dirty="0"/>
          </a:p>
        </p:txBody>
      </p:sp>
      <p:pic>
        <p:nvPicPr>
          <p:cNvPr id="36866" name="Picture 2" descr="T:\Projects\RefreshCache\2011\images\bvcm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886200"/>
            <a:ext cx="6167714" cy="2590800"/>
          </a:xfrm>
          <a:prstGeom prst="rect">
            <a:avLst/>
          </a:prstGeom>
          <a:solidFill>
            <a:schemeClr val="tx2"/>
          </a:solidFill>
        </p:spPr>
      </p:pic>
      <p:pic>
        <p:nvPicPr>
          <p:cNvPr id="36867" name="Picture 3" descr="T:\Projects\RefreshCache\2011\images\ro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6800" y="3352800"/>
            <a:ext cx="4953000" cy="3714750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50000">
                <a:schemeClr val="accent2">
                  <a:lumMod val="50000"/>
                </a:schemeClr>
              </a:gs>
              <a:gs pos="100000">
                <a:srgbClr val="39548F"/>
              </a:gs>
            </a:gsLst>
            <a:lin ang="5400000" scaled="0"/>
          </a:gradFill>
        </p:spPr>
      </p:pic>
      <p:sp>
        <p:nvSpPr>
          <p:cNvPr id="7" name="TextBox 6"/>
          <p:cNvSpPr txBox="1"/>
          <p:nvPr/>
        </p:nvSpPr>
        <p:spPr>
          <a:xfrm>
            <a:off x="1524000" y="7848600"/>
            <a:ext cx="4960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hlinkClick r:id="rId4"/>
              </a:rPr>
              <a:t>http://bvcms</a:t>
            </a:r>
            <a:r>
              <a:rPr lang="en-US" i="1" dirty="0" smtClean="0">
                <a:hlinkClick r:id="rId4"/>
              </a:rPr>
              <a:t>.</a:t>
            </a:r>
            <a:r>
              <a:rPr lang="en-US" b="1" i="1" dirty="0" smtClean="0">
                <a:hlinkClick r:id="rId4"/>
              </a:rPr>
              <a:t>codeplex</a:t>
            </a:r>
            <a:r>
              <a:rPr lang="en-US" i="1" dirty="0" smtClean="0">
                <a:hlinkClick r:id="rId4"/>
              </a:rPr>
              <a:t>.com/</a:t>
            </a:r>
            <a:r>
              <a:rPr lang="en-US" i="1" dirty="0" smtClean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82955" y="7848600"/>
            <a:ext cx="8409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hlinkClick r:id="rId5"/>
              </a:rPr>
              <a:t>http://github.com/SparkDevNetwork/Rock-ChMS</a:t>
            </a:r>
            <a:r>
              <a:rPr lang="en-US" b="1" i="1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47800" y="2971800"/>
            <a:ext cx="12573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“The idea of open source is all about community. Doesn’t </a:t>
            </a:r>
            <a:r>
              <a:rPr lang="en-US" sz="6000" i="1" dirty="0" smtClean="0"/>
              <a:t>the church </a:t>
            </a:r>
            <a:r>
              <a:rPr lang="en-US" sz="6000" dirty="0" smtClean="0"/>
              <a:t>represent what community should be all about? Who better than the church to embrace open source?”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Going?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some degree, I think the lack of a good “module marketplace” is contributing to slower momentum</a:t>
            </a:r>
          </a:p>
          <a:p>
            <a:r>
              <a:rPr lang="en-US" dirty="0" smtClean="0"/>
              <a:t>Perhaps the new module packaging systems will help</a:t>
            </a:r>
          </a:p>
          <a:p>
            <a:r>
              <a:rPr lang="en-US" dirty="0" smtClean="0"/>
              <a:t>Open Discussion?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Going?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few of us are looking at some open source CMS as a possible future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ChMS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foundation</a:t>
            </a:r>
          </a:p>
          <a:p>
            <a:r>
              <a:rPr lang="en-US" dirty="0" smtClean="0"/>
              <a:t>If we go down that path we would initially begin spending our personal time working on the initiative</a:t>
            </a:r>
          </a:p>
          <a:p>
            <a:r>
              <a:rPr lang="en-US" dirty="0" smtClean="0"/>
              <a:t>And later, possibly our normal work hours (pending approval of leadership, etc.)</a:t>
            </a:r>
          </a:p>
        </p:txBody>
      </p:sp>
      <p:sp>
        <p:nvSpPr>
          <p:cNvPr id="5" name="Oval 4"/>
          <p:cNvSpPr/>
          <p:nvPr/>
        </p:nvSpPr>
        <p:spPr>
          <a:xfrm>
            <a:off x="-3733800" y="-1676400"/>
            <a:ext cx="22936200" cy="12420600"/>
          </a:xfrm>
          <a:prstGeom prst="ellipse">
            <a:avLst/>
          </a:prstGeom>
          <a:gradFill flip="none" rotWithShape="1">
            <a:gsLst>
              <a:gs pos="0">
                <a:srgbClr val="1587B1">
                  <a:tint val="66000"/>
                  <a:satMod val="160000"/>
                  <a:alpha val="0"/>
                </a:srgbClr>
              </a:gs>
              <a:gs pos="100000">
                <a:srgbClr val="1587B1">
                  <a:tint val="23500"/>
                  <a:satMod val="160000"/>
                  <a:alpha val="71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670842" y="1371600"/>
            <a:ext cx="5645358" cy="156966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62000"/>
              </a:srgbClr>
            </a:outerShdw>
          </a:effectLst>
          <a:scene3d>
            <a:camera prst="orthographicFront">
              <a:rot lat="0" lon="0" rev="20399999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rgbClr val="92D050">
                    <a:alpha val="50000"/>
                  </a:srgbClr>
                </a:solidFill>
                <a:latin typeface="Stencil Std" pitchFamily="82" charset="0"/>
              </a:rPr>
              <a:t>RC 2010</a:t>
            </a:r>
            <a:endParaRPr lang="en-US" sz="9600" b="1" dirty="0">
              <a:solidFill>
                <a:srgbClr val="92D050">
                  <a:alpha val="50000"/>
                </a:srgbClr>
              </a:solidFill>
              <a:latin typeface="Stencil Std" pitchFamily="82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Going?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longer relying on “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… to see an ‘Arena Core CMS’ as real open source option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Different answers for each church, but I will use </a:t>
            </a:r>
            <a:r>
              <a:rPr lang="en-US" dirty="0" err="1" smtClean="0"/>
              <a:t>RockChMS</a:t>
            </a:r>
            <a:r>
              <a:rPr lang="en-US" dirty="0" smtClean="0"/>
              <a:t> for other external websites:</a:t>
            </a:r>
          </a:p>
          <a:p>
            <a:pPr lvl="1"/>
            <a:r>
              <a:rPr lang="en-US" dirty="0" smtClean="0"/>
              <a:t>“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Opens the platform to other non-profits such as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OneMission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OurHome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Nepal, TOAG, etc.</a:t>
            </a:r>
            <a:r>
              <a:rPr lang="en-US" dirty="0" smtClean="0"/>
              <a:t>”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086600" y="8382000"/>
            <a:ext cx="8161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 These quotes are from last year’s RefreshCache</a:t>
            </a:r>
            <a:endParaRPr lang="en-US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RC Invites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other ChMS communities should we invite to RC?</a:t>
            </a:r>
          </a:p>
          <a:p>
            <a:r>
              <a:rPr lang="en-US" dirty="0" smtClean="0"/>
              <a:t>Criteria</a:t>
            </a:r>
          </a:p>
          <a:p>
            <a:pPr lvl="1"/>
            <a:r>
              <a:rPr lang="en-US" dirty="0" smtClean="0"/>
              <a:t>Must be active</a:t>
            </a:r>
          </a:p>
          <a:p>
            <a:pPr lvl="1"/>
            <a:r>
              <a:rPr lang="en-US" dirty="0" smtClean="0"/>
              <a:t>Must be awesome (or at least not mediocre) </a:t>
            </a:r>
          </a:p>
          <a:p>
            <a:pPr lvl="1"/>
            <a:r>
              <a:rPr lang="en-US" dirty="0" smtClean="0"/>
              <a:t>I prefer free or open source solutions, but am open minded.</a:t>
            </a:r>
          </a:p>
          <a:p>
            <a:r>
              <a:rPr lang="en-US" dirty="0" smtClean="0"/>
              <a:t>Possibilities:</a:t>
            </a:r>
          </a:p>
          <a:p>
            <a:pPr lvl="1"/>
            <a:r>
              <a:rPr lang="en-US" dirty="0" err="1" smtClean="0"/>
              <a:t>OneBody</a:t>
            </a:r>
            <a:r>
              <a:rPr lang="en-US" dirty="0" smtClean="0"/>
              <a:t> (Ruby on Rails)</a:t>
            </a:r>
          </a:p>
          <a:p>
            <a:pPr lvl="1"/>
            <a:r>
              <a:rPr lang="en-US" dirty="0" err="1" smtClean="0"/>
              <a:t>Sheepology</a:t>
            </a:r>
            <a:r>
              <a:rPr lang="en-US" dirty="0" smtClean="0"/>
              <a:t> (</a:t>
            </a:r>
            <a:r>
              <a:rPr lang="en-US" dirty="0" err="1" smtClean="0"/>
              <a:t>Django</a:t>
            </a:r>
            <a:r>
              <a:rPr lang="en-US" dirty="0" smtClean="0"/>
              <a:t>, DOA?)</a:t>
            </a:r>
          </a:p>
          <a:p>
            <a:pPr lvl="1"/>
            <a:r>
              <a:rPr lang="en-US" dirty="0" smtClean="0"/>
              <a:t>Fellowship One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others going?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Thou shall not judge…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DotNetNuke</a:t>
            </a:r>
            <a:r>
              <a:rPr lang="en-US" dirty="0" smtClean="0"/>
              <a:t> 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Released 8/29/2011</a:t>
            </a:r>
          </a:p>
          <a:p>
            <a:r>
              <a:rPr lang="en-US" sz="5400" dirty="0" smtClean="0"/>
              <a:t>501,016 downloads</a:t>
            </a:r>
            <a:endParaRPr lang="en-US" sz="5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Umbraco</a:t>
            </a:r>
            <a:r>
              <a:rPr lang="en-US" dirty="0" smtClean="0"/>
              <a:t> CMS v4.7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Released</a:t>
            </a:r>
            <a:r>
              <a:rPr lang="en-US" sz="5400" b="1" dirty="0" smtClean="0"/>
              <a:t> </a:t>
            </a:r>
            <a:r>
              <a:rPr lang="en-US" sz="5400" dirty="0" smtClean="0"/>
              <a:t>9/26/2011</a:t>
            </a:r>
          </a:p>
          <a:p>
            <a:r>
              <a:rPr lang="en-US" sz="5400" dirty="0" smtClean="0"/>
              <a:t>311,226 downloads</a:t>
            </a:r>
            <a:endParaRPr lang="en-US" sz="5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Orchard CMS v0.1 - 1.2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77875" y="2667000"/>
          <a:ext cx="13989050" cy="5500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</a:t>
            </a:r>
            <a: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Were</a:t>
            </a:r>
            <a:r>
              <a:rPr lang="en-US" dirty="0" smtClean="0"/>
              <a:t>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modules on Arena Community Server </a:t>
            </a:r>
          </a:p>
          <a:p>
            <a:pPr lvl="1"/>
            <a:r>
              <a:rPr lang="en-US" dirty="0" smtClean="0"/>
              <a:t>60 shared modules</a:t>
            </a:r>
          </a:p>
          <a:p>
            <a:pPr lvl="1"/>
            <a:r>
              <a:rPr lang="en-US" dirty="0" smtClean="0"/>
              <a:t>94 shared reports</a:t>
            </a:r>
          </a:p>
          <a:p>
            <a:r>
              <a:rPr lang="en-US" dirty="0" smtClean="0"/>
              <a:t>A few on </a:t>
            </a:r>
            <a:r>
              <a:rPr lang="en-US" dirty="0" err="1" smtClean="0"/>
              <a:t>Redmine</a:t>
            </a:r>
            <a:endParaRPr lang="en-US" dirty="0" smtClean="0"/>
          </a:p>
          <a:p>
            <a:r>
              <a:rPr lang="en-US" dirty="0" smtClean="0"/>
              <a:t>A cumbersome module market/store</a:t>
            </a:r>
          </a:p>
          <a:p>
            <a:r>
              <a:rPr lang="en-US" dirty="0" smtClean="0"/>
              <a:t>IRC channel with decent</a:t>
            </a:r>
            <a:r>
              <a:rPr lang="en-US" i="1" dirty="0" smtClean="0"/>
              <a:t> </a:t>
            </a:r>
            <a:r>
              <a:rPr lang="en-US" dirty="0" smtClean="0"/>
              <a:t>participation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2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914400"/>
            <a:ext cx="13990320" cy="1524000"/>
          </a:xfrm>
        </p:spPr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Gallery</a:t>
            </a:r>
            <a:endParaRPr lang="en-US" dirty="0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1" y="2362200"/>
            <a:ext cx="8610599" cy="65229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RefreshCache group will continue to use/support all three ChMS systems.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91000"/>
            <a:ext cx="13990320" cy="205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Wherever you decide we’re going?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77240" y="1066800"/>
            <a:ext cx="13990320" cy="1524000"/>
          </a:xfrm>
        </p:spPr>
        <p:txBody>
          <a:bodyPr/>
          <a:lstStyle/>
          <a:p>
            <a:r>
              <a:rPr lang="en-US" dirty="0" smtClean="0"/>
              <a:t>Where Are We Going?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06600" y="8534400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fin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Where </a:t>
            </a:r>
            <a:r>
              <a:rPr lang="en-US" b="1" i="1" dirty="0" smtClean="0">
                <a:solidFill>
                  <a:schemeClr val="bg1"/>
                </a:solidFill>
              </a:rPr>
              <a:t>Are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We Now?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Community Server</a:t>
            </a:r>
          </a:p>
          <a:p>
            <a:pPr lvl="1"/>
            <a:r>
              <a:rPr lang="en-US" dirty="0" smtClean="0"/>
              <a:t>80 shared modules</a:t>
            </a:r>
          </a:p>
          <a:p>
            <a:pPr lvl="1"/>
            <a:r>
              <a:rPr lang="en-US" dirty="0" smtClean="0"/>
              <a:t>108 shared reports</a:t>
            </a:r>
          </a:p>
          <a:p>
            <a:r>
              <a:rPr lang="en-US" dirty="0" smtClean="0"/>
              <a:t>Redmine.RefreshCache.com</a:t>
            </a:r>
          </a:p>
          <a:p>
            <a:pPr lvl="1"/>
            <a:r>
              <a:rPr lang="en-US" dirty="0" smtClean="0"/>
              <a:t>32+ projects (modules)</a:t>
            </a:r>
          </a:p>
          <a:p>
            <a:r>
              <a:rPr lang="en-US" dirty="0" smtClean="0"/>
              <a:t>More activity!</a:t>
            </a:r>
          </a:p>
          <a:p>
            <a:pPr lvl="1"/>
            <a:r>
              <a:rPr lang="en-US" dirty="0" smtClean="0">
                <a:hlinkClick r:id="rId2"/>
              </a:rPr>
              <a:t>http://redmine.refreshcache.com/activity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2743200"/>
            <a:ext cx="5842660" cy="1219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524000"/>
            <a:ext cx="9338614" cy="730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Where </a:t>
            </a:r>
            <a:r>
              <a:rPr lang="en-US" b="1" i="1" dirty="0" smtClean="0">
                <a:solidFill>
                  <a:schemeClr val="bg1"/>
                </a:solidFill>
              </a:rPr>
              <a:t>Are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We?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667000"/>
            <a:ext cx="13990320" cy="5501218"/>
          </a:xfrm>
        </p:spPr>
        <p:txBody>
          <a:bodyPr>
            <a:normAutofit/>
          </a:bodyPr>
          <a:lstStyle/>
          <a:p>
            <a:r>
              <a:rPr lang="en-US" dirty="0" smtClean="0"/>
              <a:t>Open source s/w / project mgmt tool (</a:t>
            </a:r>
            <a:r>
              <a:rPr lang="en-US" dirty="0" err="1" smtClean="0"/>
              <a:t>Redmine</a:t>
            </a:r>
            <a:r>
              <a:rPr lang="en-US" dirty="0" smtClean="0"/>
              <a:t>)</a:t>
            </a:r>
          </a:p>
          <a:p>
            <a:r>
              <a:rPr lang="en-US" dirty="0" smtClean="0"/>
              <a:t>3-4 possible module packaging formats:</a:t>
            </a:r>
          </a:p>
          <a:p>
            <a:pPr lvl="1"/>
            <a:r>
              <a:rPr lang="en-US" dirty="0" smtClean="0"/>
              <a:t>Voracity Solutions Installer</a:t>
            </a:r>
          </a:p>
          <a:p>
            <a:pPr lvl="1"/>
            <a:r>
              <a:rPr lang="en-US" dirty="0" smtClean="0"/>
              <a:t>HDC Packaging System &amp; Arena Module XML</a:t>
            </a:r>
          </a:p>
          <a:p>
            <a:pPr lvl="1"/>
            <a:r>
              <a:rPr lang="en-US" dirty="0" err="1" smtClean="0"/>
              <a:t>NuGet</a:t>
            </a:r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Where </a:t>
            </a:r>
            <a:r>
              <a:rPr lang="en-US" b="1" i="1" dirty="0" smtClean="0">
                <a:solidFill>
                  <a:schemeClr val="bg1"/>
                </a:solidFill>
              </a:rPr>
              <a:t>Are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We?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667000"/>
            <a:ext cx="13990320" cy="5501218"/>
          </a:xfrm>
        </p:spPr>
        <p:txBody>
          <a:bodyPr>
            <a:normAutofit/>
          </a:bodyPr>
          <a:lstStyle/>
          <a:p>
            <a:r>
              <a:rPr lang="en-US" dirty="0" smtClean="0"/>
              <a:t>Still </a:t>
            </a:r>
            <a:r>
              <a:rPr lang="en-US" dirty="0" smtClean="0"/>
              <a:t>struggling with module sharing</a:t>
            </a:r>
          </a:p>
          <a:p>
            <a:r>
              <a:rPr lang="en-US" dirty="0" smtClean="0"/>
              <a:t>Still struggling with documenting your modules</a:t>
            </a:r>
            <a:endParaRPr lang="en-US" dirty="0" smtClean="0"/>
          </a:p>
          <a:p>
            <a:r>
              <a:rPr lang="en-US" dirty="0" smtClean="0"/>
              <a:t>Still </a:t>
            </a:r>
            <a:r>
              <a:rPr lang="en-US" dirty="0" smtClean="0"/>
              <a:t>no manageable marketplace/store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Where </a:t>
            </a:r>
            <a:r>
              <a:rPr lang="en-US" b="1" i="1" dirty="0" smtClean="0">
                <a:solidFill>
                  <a:schemeClr val="bg1"/>
                </a:solidFill>
              </a:rPr>
              <a:t>Are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We?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Greater participation in IRC #</a:t>
            </a:r>
            <a:r>
              <a:rPr lang="en-US" dirty="0" err="1" smtClean="0"/>
              <a:t>ArenaChMS</a:t>
            </a:r>
            <a:r>
              <a:rPr lang="en-US" dirty="0" smtClean="0"/>
              <a:t> channel</a:t>
            </a:r>
            <a:endParaRPr lang="en-US" sz="2800" dirty="0" smtClean="0"/>
          </a:p>
          <a:p>
            <a:r>
              <a:rPr lang="en-US" dirty="0" smtClean="0"/>
              <a:t>RefreshCache conference ~ 25 -&gt; 36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Participation</a:t>
            </a:r>
            <a:endParaRPr lang="en-US" dirty="0"/>
          </a:p>
        </p:txBody>
      </p:sp>
      <p:pic>
        <p:nvPicPr>
          <p:cNvPr id="1058" name="Picture 34" descr="http://www.refreshcache.com/Arena/Content/HtmlImages/Public/Images/General/Churches/Bellevue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971800"/>
            <a:ext cx="1905000" cy="561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60" name="Picture 36" descr="http://www.refreshcache.com/Arena/Content/HtmlImages/Public/Images/General/Churches/Brookwood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2935605"/>
            <a:ext cx="1905000" cy="561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63" name="Picture 39" descr="T:\Projects\RefreshCache\2011\Planning and Operating\ChurchLogos\CCV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09800" y="5334000"/>
            <a:ext cx="1905000" cy="561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64" name="Picture 40" descr="T:\Projects\RefreshCache\2011\Planning and Operating\ChurchLogos\CentralChristian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29400" y="7772400"/>
            <a:ext cx="1905000" cy="561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65" name="Picture 41" descr="T:\Projects\RefreshCache\2011\Planning and Operating\ChurchLogos\HighDesert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81600" y="5297805"/>
            <a:ext cx="1905000" cy="561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66" name="Picture 42" descr="T:\Projects\RefreshCache\2011\Planning and Operating\ChurchLogos\MountainSprings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53400" y="5257800"/>
            <a:ext cx="1905000" cy="561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68" name="Picture 44" descr="T:\Projects\RefreshCache\2011\Planning and Operating\ChurchLogos\MountParan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153400" y="4038600"/>
            <a:ext cx="1905000" cy="561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69" name="Picture 45" descr="T:\Projects\RefreshCache\2011\Planning and Operating\ChurchLogos\NewCovenant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09800" y="4114800"/>
            <a:ext cx="1905000" cy="561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70" name="Picture 46" descr="T:\Projects\RefreshCache\2011\Planning and Operating\ChurchLogos\NorthPoint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209800" y="6629400"/>
            <a:ext cx="1905000" cy="561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71" name="Picture 47" descr="T:\Projects\RefreshCache\2011\Planning and Operating\ChurchLogos\Resurrection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181600" y="4078605"/>
            <a:ext cx="1905000" cy="561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72" name="Picture 48" descr="T:\Projects\RefreshCache\2011\Planning and Operating\ChurchLogos\RiverValley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353800" y="6553200"/>
            <a:ext cx="1905000" cy="561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73" name="Picture 49" descr="T:\Projects\RefreshCache\2011\Planning and Operating\ChurchLogos\ShadowMountain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1353800" y="5257800"/>
            <a:ext cx="1905000" cy="561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74" name="Picture 50" descr="T:\Projects\RefreshCache\2011\Planning and Operating\ChurchLogos\ShepherdOfTheHills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1353800" y="2895600"/>
            <a:ext cx="1905000" cy="561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75" name="Picture 51" descr="T:\Projects\RefreshCache\2011\Planning and Operating\ChurchLogos\SoutheastChristian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1353800" y="4038600"/>
            <a:ext cx="1905000" cy="561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76" name="Picture 52" descr="T:\Projects\RefreshCache\2011\Planning and Operating\ChurchLogos\VineyardColumbus.jp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153400" y="2895600"/>
            <a:ext cx="1905000" cy="561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77" name="Picture 53" descr="T:\Projects\RefreshCache\2011\Planning and Operating\ChurchLogos\WoodmenValley.jp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5181600" y="6593205"/>
            <a:ext cx="1905000" cy="561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79" name="Picture 55" descr="T:\Projects\RefreshCache\2011\Planning and Operating\ChurchLogos\NorthsideChristian.jp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8153400" y="6553200"/>
            <a:ext cx="1905000" cy="561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ChMS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not just for Arena anymore!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rgbClr val="FFFFFF"/>
      </a:dk1>
      <a:lt1>
        <a:sysClr val="window" lastClr="FFFFFF"/>
      </a:lt1>
      <a:dk2>
        <a:srgbClr val="FFFFFF"/>
      </a:dk2>
      <a:lt2>
        <a:srgbClr val="F8F8F8"/>
      </a:lt2>
      <a:accent1>
        <a:srgbClr val="1587B1"/>
      </a:accent1>
      <a:accent2>
        <a:srgbClr val="00659F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B050"/>
      </a:hlink>
      <a:folHlink>
        <a:srgbClr val="00B0F0"/>
      </a:folHlink>
    </a:clrScheme>
    <a:fontScheme name="RC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3420</TotalTime>
  <Words>567</Words>
  <Application>Microsoft Office PowerPoint</Application>
  <PresentationFormat>Custom</PresentationFormat>
  <Paragraphs>92</Paragraphs>
  <Slides>22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State of the Union</vt:lpstr>
      <vt:lpstr>Where Were We?</vt:lpstr>
      <vt:lpstr>Where Are We Now?</vt:lpstr>
      <vt:lpstr>Slide 4</vt:lpstr>
      <vt:lpstr>Where Are We?</vt:lpstr>
      <vt:lpstr>Where Are We?</vt:lpstr>
      <vt:lpstr>Where Are We?</vt:lpstr>
      <vt:lpstr>Better Participation</vt:lpstr>
      <vt:lpstr>Three ChMS</vt:lpstr>
      <vt:lpstr>Open Source ChMS Options</vt:lpstr>
      <vt:lpstr>Quote</vt:lpstr>
      <vt:lpstr>Where Are We Going?</vt:lpstr>
      <vt:lpstr>Where Are We Going?</vt:lpstr>
      <vt:lpstr>Where Are We Going?</vt:lpstr>
      <vt:lpstr>Future RC Invites</vt:lpstr>
      <vt:lpstr>Where are others going?</vt:lpstr>
      <vt:lpstr>DotNetNuke v6</vt:lpstr>
      <vt:lpstr>Umbraco CMS v4.7</vt:lpstr>
      <vt:lpstr>Orchard CMS v0.1 - 1.2</vt:lpstr>
      <vt:lpstr>NuGet Gallery</vt:lpstr>
      <vt:lpstr>But…</vt:lpstr>
      <vt:lpstr>Where Are We Going?</vt:lpstr>
    </vt:vector>
  </TitlesOfParts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JasonO</dc:creator>
  <cp:lastModifiedBy>Tech</cp:lastModifiedBy>
  <cp:revision>157</cp:revision>
  <dcterms:created xsi:type="dcterms:W3CDTF">2011-10-11T23:05:25Z</dcterms:created>
  <dcterms:modified xsi:type="dcterms:W3CDTF">2011-10-11T23:50:54Z</dcterms:modified>
</cp:coreProperties>
</file>