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3"/>
  </p:notes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59" r:id="rId9"/>
    <p:sldId id="264" r:id="rId10"/>
    <p:sldId id="265" r:id="rId11"/>
    <p:sldId id="268" r:id="rId12"/>
    <p:sldId id="266" r:id="rId13"/>
    <p:sldId id="272" r:id="rId14"/>
    <p:sldId id="271" r:id="rId15"/>
    <p:sldId id="269" r:id="rId16"/>
    <p:sldId id="270" r:id="rId17"/>
    <p:sldId id="273" r:id="rId18"/>
    <p:sldId id="274" r:id="rId19"/>
    <p:sldId id="275" r:id="rId20"/>
    <p:sldId id="277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010" autoAdjust="0"/>
  </p:normalViewPr>
  <p:slideViewPr>
    <p:cSldViewPr>
      <p:cViewPr varScale="1">
        <p:scale>
          <a:sx n="98" d="100"/>
          <a:sy n="98" d="100"/>
        </p:scale>
        <p:origin x="-2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3456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5A34C6-CE3D-4365-B100-88359D75A20B}" type="datetimeFigureOut">
              <a:rPr lang="en-US" smtClean="0"/>
              <a:pPr/>
              <a:t>10/4/2009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C4C62-B18F-472C-A962-0AC218C29E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“Their love of substance</a:t>
            </a:r>
            <a:r>
              <a:rPr lang="en-US" baseline="0" dirty="0" smtClean="0"/>
              <a:t> over form is almost a point of professional pride.”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C4C62-B18F-472C-A962-0AC218C29E0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good way to foster a productive development community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C4C62-B18F-472C-A962-0AC218C29E0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“Their love of substance</a:t>
            </a:r>
            <a:r>
              <a:rPr lang="en-US" baseline="0" dirty="0" smtClean="0"/>
              <a:t> over form is almost a point of professional pride.”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C4C62-B18F-472C-A962-0AC218C29E0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“Their love of substance</a:t>
            </a:r>
            <a:r>
              <a:rPr lang="en-US" baseline="0" dirty="0" smtClean="0"/>
              <a:t> over form is almost a point of professional pride.”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C4C62-B18F-472C-A962-0AC218C29E0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Especially</a:t>
            </a:r>
            <a:r>
              <a:rPr lang="en-US" baseline="0" dirty="0" smtClean="0"/>
              <a:t> true in the early days when there are many decisions and few volunteers qualified to make them.</a:t>
            </a:r>
          </a:p>
          <a:p>
            <a:r>
              <a:rPr lang="en-US" baseline="0" dirty="0" smtClean="0"/>
              <a:t>Your reasons will be many</a:t>
            </a:r>
          </a:p>
          <a:p>
            <a:r>
              <a:rPr lang="en-US" baseline="0" dirty="0" smtClean="0"/>
              <a:t>Making private decisions is like spraying contribution repellent on your project.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C4C62-B18F-472C-A962-0AC218C29E0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C4C62-B18F-472C-A962-0AC218C29E0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C4C62-B18F-472C-A962-0AC218C29E0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good way to foster a productive development community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C4C62-B18F-472C-A962-0AC218C29E0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C4C62-B18F-472C-A962-0AC218C29E0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good way to foster a productive development community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C4C62-B18F-472C-A962-0AC218C29E0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noFill/>
          <a:ln w="11000" cap="rnd" cmpd="sng" algn="ctr">
            <a:noFill/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ACCF81CD-A287-4178-9E0B-4C36F1185380}" type="datetimeFigureOut">
              <a:rPr lang="en-US" smtClean="0"/>
              <a:pPr/>
              <a:t>10/4/2009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  <p:pic>
        <p:nvPicPr>
          <p:cNvPr id="13" name="Picture 12" descr="logo-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000" y="3048000"/>
            <a:ext cx="2924175" cy="36861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CF81CD-A287-4178-9E0B-4C36F1185380}" type="datetimeFigureOut">
              <a:rPr lang="en-US" smtClean="0"/>
              <a:pPr/>
              <a:t>10/4/2009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CF81CD-A287-4178-9E0B-4C36F1185380}" type="datetimeFigureOut">
              <a:rPr lang="en-US" smtClean="0"/>
              <a:pPr/>
              <a:t>10/4/2009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CF81CD-A287-4178-9E0B-4C36F1185380}" type="datetimeFigureOut">
              <a:rPr lang="en-US" smtClean="0"/>
              <a:pPr/>
              <a:t>10/4/2009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ACCF81CD-A287-4178-9E0B-4C36F1185380}" type="datetimeFigureOut">
              <a:rPr lang="en-US" smtClean="0"/>
              <a:pPr/>
              <a:t>10/4/2009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CF81CD-A287-4178-9E0B-4C36F1185380}" type="datetimeFigureOut">
              <a:rPr lang="en-US" smtClean="0"/>
              <a:pPr/>
              <a:t>10/4/2009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CF81CD-A287-4178-9E0B-4C36F1185380}" type="datetimeFigureOut">
              <a:rPr lang="en-US" smtClean="0"/>
              <a:pPr/>
              <a:t>10/4/2009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CF81CD-A287-4178-9E0B-4C36F1185380}" type="datetimeFigureOut">
              <a:rPr lang="en-US" smtClean="0"/>
              <a:pPr/>
              <a:t>10/4/2009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CF81CD-A287-4178-9E0B-4C36F1185380}" type="datetimeFigureOut">
              <a:rPr lang="en-US" smtClean="0"/>
              <a:pPr/>
              <a:t>10/4/2009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ACCF81CD-A287-4178-9E0B-4C36F1185380}" type="datetimeFigureOut">
              <a:rPr lang="en-US" smtClean="0"/>
              <a:pPr/>
              <a:t>10/4/2009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ACCF81CD-A287-4178-9E0B-4C36F1185380}" type="datetimeFigureOut">
              <a:rPr lang="en-US" smtClean="0"/>
              <a:pPr/>
              <a:t>10/4/2009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ACCF81CD-A287-4178-9E0B-4C36F1185380}" type="datetimeFigureOut">
              <a:rPr lang="en-US" smtClean="0"/>
              <a:pPr/>
              <a:t>10/4/2009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76200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7 Important Things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2667000"/>
            <a:ext cx="6560234" cy="1752600"/>
          </a:xfrm>
        </p:spPr>
        <p:txBody>
          <a:bodyPr/>
          <a:lstStyle/>
          <a:p>
            <a:r>
              <a:rPr lang="en-US" dirty="0" smtClean="0"/>
              <a:t>from </a:t>
            </a:r>
            <a:r>
              <a:rPr lang="en-US" i="1" dirty="0" smtClean="0"/>
              <a:t>Producing Open Source Software</a:t>
            </a:r>
            <a:endParaRPr lang="en-US" i="1" dirty="0"/>
          </a:p>
        </p:txBody>
      </p:sp>
      <p:pic>
        <p:nvPicPr>
          <p:cNvPr id="1026" name="Picture 2" descr="http://books.huihoo.org/pdf/producing-open-source-software/producing-oss-cov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743200"/>
            <a:ext cx="2971800" cy="3897303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12700" h="127000" prst="angle"/>
            <a:bevelB w="12700" h="12700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#2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“…what is necessary is that enough investment be put into presentation that newcomers can get past the initial obstacle of unfamiliarity.”</a:t>
            </a:r>
          </a:p>
          <a:p>
            <a:endParaRPr lang="en-US" dirty="0" smtClean="0"/>
          </a:p>
          <a:p>
            <a:r>
              <a:rPr lang="en-US" dirty="0" smtClean="0"/>
              <a:t>First step in bootstrapping process</a:t>
            </a:r>
          </a:p>
          <a:p>
            <a:r>
              <a:rPr lang="en-US" dirty="0" smtClean="0"/>
              <a:t>a.k.a. </a:t>
            </a:r>
            <a:r>
              <a:rPr lang="en-US" i="1" dirty="0" smtClean="0"/>
              <a:t>Hacktivation energy</a:t>
            </a:r>
            <a:r>
              <a:rPr lang="en-US" dirty="0" smtClean="0"/>
              <a:t> </a:t>
            </a:r>
            <a:r>
              <a:rPr lang="en-US" dirty="0" smtClean="0"/>
              <a:t>– the lower the better</a:t>
            </a:r>
          </a:p>
          <a:p>
            <a:r>
              <a:rPr lang="en-US" dirty="0" smtClean="0"/>
              <a:t>Bring it down to a level that encourages people to get involved.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304800"/>
            <a:ext cx="22098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Pg. 21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Jason’s work on the Check-In Wizard Developer’s Guide</a:t>
            </a:r>
            <a:endParaRPr lang="en-US" dirty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971800"/>
            <a:ext cx="5543550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Starting Point</a:t>
            </a:r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828800"/>
            <a:ext cx="7268970" cy="452596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#3 Avoid Private Discussions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“Even after you’ve taken the project public, you and the other founders will often find yourselves wanting to settle difficult questions by private communications among an inner circle.”</a:t>
            </a:r>
          </a:p>
          <a:p>
            <a:r>
              <a:rPr lang="en-US" dirty="0" smtClean="0"/>
              <a:t>Many reasons:</a:t>
            </a:r>
          </a:p>
          <a:p>
            <a:pPr lvl="1"/>
            <a:r>
              <a:rPr lang="en-US" dirty="0" smtClean="0"/>
              <a:t>Delay of email conversations</a:t>
            </a:r>
          </a:p>
          <a:p>
            <a:pPr lvl="1"/>
            <a:r>
              <a:rPr lang="en-US" dirty="0" smtClean="0"/>
              <a:t>Time to form consensus</a:t>
            </a:r>
          </a:p>
          <a:p>
            <a:pPr lvl="1"/>
            <a:r>
              <a:rPr lang="en-US" dirty="0" smtClean="0"/>
              <a:t>Hassle of dealing with naïve newcomers</a:t>
            </a:r>
          </a:p>
          <a:p>
            <a:r>
              <a:rPr lang="en-US" dirty="0" smtClean="0"/>
              <a:t>Don’t do it.</a:t>
            </a:r>
          </a:p>
          <a:p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304800"/>
            <a:ext cx="22098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Pg. 37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Beneficial Side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Public discussions will help train newcomers.</a:t>
            </a:r>
          </a:p>
          <a:p>
            <a:endParaRPr lang="en-US" dirty="0" smtClean="0"/>
          </a:p>
          <a:p>
            <a:r>
              <a:rPr lang="en-US" dirty="0" smtClean="0"/>
              <a:t>It will train you in the art of explaining technical issues to people less familiar with the topic.</a:t>
            </a:r>
          </a:p>
          <a:p>
            <a:endParaRPr lang="en-US" dirty="0" smtClean="0"/>
          </a:p>
          <a:p>
            <a:r>
              <a:rPr lang="en-US" dirty="0" smtClean="0"/>
              <a:t>Some would be observers are smarter than you and have something valuable to consider</a:t>
            </a:r>
          </a:p>
          <a:p>
            <a:endParaRPr lang="en-US" dirty="0" smtClean="0"/>
          </a:p>
          <a:p>
            <a:r>
              <a:rPr lang="en-US" dirty="0" smtClean="0"/>
              <a:t>The discussion and its conclusion will available in the public archives forever.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2895916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This slide intentionally left blank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#4 Nip Rudeness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Maintain a zero-tolerance policy toward rude or insulting behavior</a:t>
            </a:r>
          </a:p>
          <a:p>
            <a:r>
              <a:rPr lang="en-US" dirty="0" smtClean="0"/>
              <a:t>Never leave bad behavior slide by unnoticed</a:t>
            </a:r>
          </a:p>
          <a:p>
            <a:r>
              <a:rPr lang="en-US" dirty="0" smtClean="0"/>
              <a:t>Call out bad behavior, but don’t demand an apology.</a:t>
            </a:r>
          </a:p>
          <a:p>
            <a:pPr lvl="1"/>
            <a:r>
              <a:rPr lang="en-US" dirty="0" smtClean="0"/>
              <a:t>It gives people time to cool down and show their better side on their own next time.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304800"/>
            <a:ext cx="22098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Pg. 38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#5 Code Review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people looking at each other’s code.</a:t>
            </a:r>
          </a:p>
          <a:p>
            <a:r>
              <a:rPr lang="en-US" dirty="0" smtClean="0"/>
              <a:t>Enable ‘commit emails’ so you get notified when code is</a:t>
            </a:r>
            <a:br>
              <a:rPr lang="en-US" dirty="0" smtClean="0"/>
            </a:br>
            <a:r>
              <a:rPr lang="en-US" dirty="0" smtClean="0"/>
              <a:t>committed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304800"/>
            <a:ext cx="22098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Pg. 39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2667000"/>
            <a:ext cx="5718175" cy="3992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Tribal Leadership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 from book, pg 40 about Greg Stein</a:t>
            </a:r>
          </a:p>
          <a:p>
            <a:endParaRPr lang="en-US" dirty="0" smtClean="0"/>
          </a:p>
          <a:p>
            <a:r>
              <a:rPr lang="en-US" dirty="0" smtClean="0"/>
              <a:t>“Pretty soon, other people, myself included, started reviewing commits regularly too.”</a:t>
            </a:r>
          </a:p>
          <a:p>
            <a:endParaRPr lang="en-US" dirty="0" smtClean="0"/>
          </a:p>
          <a:p>
            <a:r>
              <a:rPr lang="en-US" dirty="0" smtClean="0"/>
              <a:t>He had proven that reviewing code was a valuable was to spend time and was contributing as much to the project by reviewing others’ changes as by writing new code.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#6 What a Project Needs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Website</a:t>
            </a:r>
          </a:p>
          <a:p>
            <a:r>
              <a:rPr lang="en-US" dirty="0" smtClean="0"/>
              <a:t>Mailing Lists [forums]</a:t>
            </a:r>
          </a:p>
          <a:p>
            <a:r>
              <a:rPr lang="en-US" dirty="0" smtClean="0"/>
              <a:t>Version control</a:t>
            </a:r>
          </a:p>
          <a:p>
            <a:r>
              <a:rPr lang="en-US" dirty="0" smtClean="0"/>
              <a:t>Bug Tracking</a:t>
            </a:r>
          </a:p>
          <a:p>
            <a:r>
              <a:rPr lang="en-US" dirty="0" smtClean="0"/>
              <a:t>Real-time chat</a:t>
            </a:r>
          </a:p>
          <a:p>
            <a:endParaRPr lang="en-US" dirty="0" smtClean="0"/>
          </a:p>
          <a:p>
            <a:r>
              <a:rPr lang="en-US" dirty="0" smtClean="0"/>
              <a:t>… and we’ve got them all!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304800"/>
            <a:ext cx="22098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Pg. 47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Author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Karl Fogel cofounded Cyclic Software, offering commercial CVS support</a:t>
            </a:r>
          </a:p>
          <a:p>
            <a:endParaRPr lang="en-US" dirty="0" smtClean="0"/>
          </a:p>
          <a:p>
            <a:r>
              <a:rPr lang="en-US" dirty="0" smtClean="0"/>
              <a:t>He added read-only access to CVS repo access</a:t>
            </a:r>
          </a:p>
          <a:p>
            <a:endParaRPr lang="en-US" dirty="0" smtClean="0"/>
          </a:p>
          <a:p>
            <a:r>
              <a:rPr lang="en-US" dirty="0" smtClean="0"/>
              <a:t>Works for </a:t>
            </a:r>
            <a:r>
              <a:rPr lang="en-US" dirty="0" err="1" smtClean="0"/>
              <a:t>CollabNet</a:t>
            </a:r>
            <a:r>
              <a:rPr lang="en-US" dirty="0" smtClean="0"/>
              <a:t> where he managed the creation &amp; development of SVN</a:t>
            </a:r>
          </a:p>
          <a:p>
            <a:endParaRPr lang="en-US" dirty="0" smtClean="0"/>
          </a:p>
          <a:p>
            <a:r>
              <a:rPr lang="en-US" dirty="0" smtClean="0"/>
              <a:t>He works on various open source projects as module maintainer, patch contributor, and documentation writer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#7 Benevolent Dictators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BD - the person who has the final decision-making authority (who is expected to use it wisely)</a:t>
            </a:r>
          </a:p>
          <a:p>
            <a:r>
              <a:rPr lang="en-US" dirty="0" smtClean="0"/>
              <a:t>Community Approved Arbitrator</a:t>
            </a:r>
          </a:p>
          <a:p>
            <a:r>
              <a:rPr lang="en-US" dirty="0" smtClean="0"/>
              <a:t>Put into use when no consensus can be reached and most of the group wants someone to make a decision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304800"/>
            <a:ext cx="22098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Pg. 89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7620000" cy="1346664"/>
          </a:xfrm>
        </p:spPr>
        <p:txBody>
          <a:bodyPr>
            <a:normAutofit/>
          </a:bodyPr>
          <a:lstStyle/>
          <a:p>
            <a:r>
              <a:rPr lang="en-US" sz="6000" dirty="0" smtClean="0"/>
              <a:t>You Decide</a:t>
            </a:r>
            <a:endParaRPr lang="en-US" sz="6000" dirty="0"/>
          </a:p>
        </p:txBody>
      </p:sp>
      <p:pic>
        <p:nvPicPr>
          <p:cNvPr id="27650" name="Picture 2" descr="http://www.members.shaw.ca/david.p.z.888/star_wars/pics/darth_vad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057400"/>
            <a:ext cx="3810000" cy="373856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2133600"/>
            <a:ext cx="2895600" cy="359184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#1 Appearances Matter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“Programmers, in particular, often don’t like to believe this.”</a:t>
            </a:r>
          </a:p>
          <a:p>
            <a:endParaRPr lang="en-US" dirty="0" smtClean="0"/>
          </a:p>
          <a:p>
            <a:r>
              <a:rPr lang="en-US" dirty="0" smtClean="0"/>
              <a:t>The very first thing a visitor learns about a project is what its website [or page] looks like.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(We’re talking about the project’s site – we haven’t even gotten to the application yet.)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304800"/>
            <a:ext cx="22098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Pg. 18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Spacebattle</a:t>
            </a:r>
            <a:endParaRPr lang="en-US" dirty="0"/>
          </a:p>
        </p:txBody>
      </p:sp>
      <p:pic>
        <p:nvPicPr>
          <p:cNvPr id="1638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4355" y="1646238"/>
            <a:ext cx="747529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Elbow Connector 6"/>
          <p:cNvCxnSpPr/>
          <p:nvPr/>
        </p:nvCxnSpPr>
        <p:spPr>
          <a:xfrm rot="10800000" flipV="1">
            <a:off x="7048500" y="2534444"/>
            <a:ext cx="1600994" cy="1599406"/>
          </a:xfrm>
          <a:prstGeom prst="bentConnector3">
            <a:avLst>
              <a:gd name="adj1" fmla="val -57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82000" y="426720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10%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 as well have been this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4355" y="1646238"/>
            <a:ext cx="747529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Where’s the Diagram?</a:t>
            </a:r>
            <a:endParaRPr lang="en-US" dirty="0"/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9570" y="1646238"/>
            <a:ext cx="722486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48600" y="365760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18%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843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447800"/>
            <a:ext cx="6594022" cy="5081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Elbow Connector 4"/>
          <p:cNvCxnSpPr/>
          <p:nvPr/>
        </p:nvCxnSpPr>
        <p:spPr>
          <a:xfrm rot="10800000" flipV="1">
            <a:off x="6628606" y="1886744"/>
            <a:ext cx="1600994" cy="1599406"/>
          </a:xfrm>
          <a:prstGeom prst="bentConnector3">
            <a:avLst>
              <a:gd name="adj1" fmla="val -57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anything is read or content is comprehended, people will form an immediate first impression.</a:t>
            </a:r>
          </a:p>
          <a:p>
            <a:pPr lvl="1"/>
            <a:r>
              <a:rPr lang="en-US" dirty="0" smtClean="0"/>
              <a:t>Was care taken to organize the project’s presentation?</a:t>
            </a:r>
          </a:p>
          <a:p>
            <a:pPr lvl="1"/>
            <a:r>
              <a:rPr lang="en-US" dirty="0" smtClean="0"/>
              <a:t>This impression will carry over to the rest of the project by association.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A.B. (after book)</a:t>
            </a:r>
            <a:endParaRPr 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3243" y="1646238"/>
            <a:ext cx="5637514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PLATE_ppt_refreshcache_inspire">
  <a:themeElements>
    <a:clrScheme name="RefreshCache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BFBF00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60FF00"/>
      </a:hlink>
      <a:folHlink>
        <a:srgbClr val="90363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TEMPLATE_ppt_refreshcache_inspire</Template>
  <TotalTime>345</TotalTime>
  <Words>704</Words>
  <Application>Microsoft Office PowerPoint</Application>
  <PresentationFormat>On-screen Show (4:3)</PresentationFormat>
  <Paragraphs>104</Paragraphs>
  <Slides>21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TEMPLATE_ppt_refreshcache_inspire</vt:lpstr>
      <vt:lpstr>7 Important Things</vt:lpstr>
      <vt:lpstr>About the Author</vt:lpstr>
      <vt:lpstr>#1 Appearances Matter</vt:lpstr>
      <vt:lpstr>Spacebattle</vt:lpstr>
      <vt:lpstr>May as well have been this</vt:lpstr>
      <vt:lpstr>Where’s the Diagram?</vt:lpstr>
      <vt:lpstr>Better</vt:lpstr>
      <vt:lpstr>Slide 8</vt:lpstr>
      <vt:lpstr>A.B. (after book)</vt:lpstr>
      <vt:lpstr>#2 Documentation</vt:lpstr>
      <vt:lpstr>Ideal Example</vt:lpstr>
      <vt:lpstr>A Starting Point</vt:lpstr>
      <vt:lpstr>#3 Avoid Private Discussions</vt:lpstr>
      <vt:lpstr>Beneficial Side Effects</vt:lpstr>
      <vt:lpstr>Slide 15</vt:lpstr>
      <vt:lpstr>#4 Nip Rudeness</vt:lpstr>
      <vt:lpstr>#5 Code Review</vt:lpstr>
      <vt:lpstr>Tribal Leadership</vt:lpstr>
      <vt:lpstr>#6 What a Project Needs</vt:lpstr>
      <vt:lpstr>#7 Benevolent Dictators</vt:lpstr>
      <vt:lpstr>You Decide</vt:lpstr>
    </vt:vector>
  </TitlesOfParts>
  <Company>ccc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 Important Things</dc:title>
  <dc:creator>Nick Airdo</dc:creator>
  <cp:lastModifiedBy>Nick Airdo</cp:lastModifiedBy>
  <cp:revision>5</cp:revision>
  <dcterms:created xsi:type="dcterms:W3CDTF">2009-10-04T15:03:43Z</dcterms:created>
  <dcterms:modified xsi:type="dcterms:W3CDTF">2009-10-04T20:49:35Z</dcterms:modified>
</cp:coreProperties>
</file>