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21FF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6256D-F71B-45FA-9009-0E80606831DC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DB519-2F3F-4F2D-8C8B-ABF6E2B61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F2AA5F-B250-4162-AD81-3452AAA3772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595C92E-1323-4546-B60B-F533005546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.com/trunk/tools/api-browser/" TargetMode="External"/><Relationship Id="rId2" Type="http://schemas.openxmlformats.org/officeDocument/2006/relationships/hyperlink" Target="http://docs.jqu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queryui.com/" TargetMode="External"/><Relationship Id="rId4" Type="http://schemas.openxmlformats.org/officeDocument/2006/relationships/hyperlink" Target="http://plugins.jquer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offutt@gmail.com" TargetMode="External"/><Relationship Id="rId2" Type="http://schemas.openxmlformats.org/officeDocument/2006/relationships/hyperlink" Target="mailto:jason.offutt@cccev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rdanrif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Awesomeness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6576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Using jQuery In Your Arena Modules</a:t>
            </a:r>
          </a:p>
          <a:p>
            <a:endParaRPr lang="en-US" dirty="0" smtClean="0"/>
          </a:p>
          <a:p>
            <a:r>
              <a:rPr lang="en-US" sz="1900" dirty="0" smtClean="0"/>
              <a:t>Jason Offutt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	jason.offutt@cccev.com</a:t>
            </a:r>
          </a:p>
          <a:p>
            <a:r>
              <a:rPr lang="en-US" sz="1900" dirty="0" smtClean="0"/>
              <a:t>Twitter:		@yell0wdart</a:t>
            </a:r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about us using #RefreshCache!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>
                <a:hlinkClick r:id="rId2"/>
              </a:rPr>
              <a:t>jQuery Documentation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jQuery API Browser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jQuery Plugins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jQueryUI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ASP.NET controls with jQuery</a:t>
            </a:r>
          </a:p>
          <a:p>
            <a:pPr lvl="1"/>
            <a:r>
              <a:rPr lang="en-US" dirty="0" smtClean="0"/>
              <a:t>Easily done inline with ASP.NET’s data binding tags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$(“#&lt;%= myButton.ClientID %&gt;”)…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sz="2400" dirty="0" smtClean="0"/>
              <a:t>While very easy, this technique is ONLY available to JavaScript code written inline in your aspx or ascx page. We can’t utilize a separate code file.  This leads to one major problem…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Inline JavaScript is for n00bs… Real developers use separate code files!</a:t>
            </a:r>
          </a:p>
          <a:p>
            <a:pPr lvl="1"/>
            <a:endParaRPr lang="en-US" dirty="0" smtClean="0"/>
          </a:p>
          <a:p>
            <a:pPr algn="r">
              <a:buNone/>
            </a:pPr>
            <a:r>
              <a:rPr lang="en-US" dirty="0" smtClean="0">
                <a:solidFill>
                  <a:srgbClr val="21FF46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 we solve such					 </a:t>
            </a:r>
          </a:p>
          <a:p>
            <a:pPr algn="r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dilemma?</a:t>
            </a:r>
            <a:r>
              <a:rPr lang="en-US" dirty="0" smtClean="0">
                <a:solidFill>
                  <a:srgbClr val="21FF46"/>
                </a:solidFill>
              </a:rPr>
              <a:t>				</a:t>
            </a:r>
            <a:endParaRPr lang="en-US" dirty="0">
              <a:solidFill>
                <a:srgbClr val="21FF46"/>
              </a:solidFill>
            </a:endParaRPr>
          </a:p>
        </p:txBody>
      </p:sp>
      <p:pic>
        <p:nvPicPr>
          <p:cNvPr id="4" name="Picture 3" descr="yoda-noo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0675" y="2895600"/>
            <a:ext cx="2828925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sz="3800" dirty="0" smtClean="0"/>
              <a:t>How can we select an ASP.NET control based on its client ID?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3800" dirty="0" smtClean="0"/>
              <a:t>Advanced jQuery Selector Kung-Fu</a:t>
            </a:r>
          </a:p>
          <a:p>
            <a:r>
              <a:rPr lang="en-US" dirty="0" smtClean="0"/>
              <a:t>Partial attribute value selectors</a:t>
            </a:r>
          </a:p>
          <a:p>
            <a:pPr lvl="1"/>
            <a:r>
              <a:rPr lang="en-US" dirty="0" smtClean="0"/>
              <a:t>Attribute Equality “=“</a:t>
            </a:r>
          </a:p>
          <a:p>
            <a:pPr lvl="2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$(“input[id=‘myTextBox’]”)…</a:t>
            </a:r>
          </a:p>
          <a:p>
            <a:pPr lvl="1"/>
            <a:r>
              <a:rPr lang="en-US" dirty="0" smtClean="0"/>
              <a:t>Attribute Inequality “!=“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$(“input[id!=‘myTextBox’]”)…</a:t>
            </a:r>
          </a:p>
          <a:p>
            <a:pPr lvl="2"/>
            <a:r>
              <a:rPr lang="en-US" dirty="0" smtClean="0"/>
              <a:t>This will select &lt;inputs /&gt; without an id attribute AND &lt;inputs /&gt; with an id attribute that is NOT EQUAL TO “myTextBox”</a:t>
            </a:r>
          </a:p>
          <a:p>
            <a:pPr lvl="1"/>
            <a:r>
              <a:rPr lang="en-US" dirty="0" smtClean="0"/>
              <a:t>Attribute Starts With “^=“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$(“input[id^=‘myTextBox’]”)…</a:t>
            </a:r>
          </a:p>
          <a:p>
            <a:pPr lvl="1"/>
            <a:r>
              <a:rPr lang="en-US" dirty="0" smtClean="0"/>
              <a:t>Attribute Ends With “$=“</a:t>
            </a:r>
          </a:p>
          <a:p>
            <a:pPr lvl="2"/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$(“input[id$=‘myTextBox’]”)…</a:t>
            </a:r>
          </a:p>
          <a:p>
            <a:pPr lvl="1"/>
            <a:r>
              <a:rPr lang="en-US" dirty="0" smtClean="0"/>
              <a:t>Attribute Contains “*=“</a:t>
            </a:r>
          </a:p>
          <a:p>
            <a:pPr lvl="2"/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$(“input[id*=‘myTextBox’]”)…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500" dirty="0" smtClean="0"/>
              <a:t>jQuery and ASP.NET AJAX</a:t>
            </a:r>
          </a:p>
          <a:p>
            <a:r>
              <a:rPr lang="en-US" sz="2000" dirty="0" smtClean="0"/>
              <a:t>The $(document).ready() by itself works great… if you’re not dealing with a page that contains any Update Panels.</a:t>
            </a:r>
          </a:p>
          <a:p>
            <a:endParaRPr lang="en-US" sz="3000" dirty="0" smtClean="0"/>
          </a:p>
          <a:p>
            <a:r>
              <a:rPr lang="en-US" sz="2200" dirty="0" smtClean="0"/>
              <a:t>When a partial postback </a:t>
            </a:r>
          </a:p>
          <a:p>
            <a:pPr>
              <a:buNone/>
            </a:pPr>
            <a:r>
              <a:rPr lang="en-US" sz="2200" dirty="0" smtClean="0"/>
              <a:t>   occurs, all jQuery events </a:t>
            </a:r>
          </a:p>
          <a:p>
            <a:pPr>
              <a:buNone/>
            </a:pPr>
            <a:r>
              <a:rPr lang="en-US" sz="2200" dirty="0" smtClean="0"/>
              <a:t>   bound to controls INSIDE </a:t>
            </a:r>
          </a:p>
          <a:p>
            <a:pPr>
              <a:buNone/>
            </a:pPr>
            <a:r>
              <a:rPr lang="en-US" sz="2200" dirty="0" smtClean="0"/>
              <a:t>   an Update Panel get </a:t>
            </a:r>
          </a:p>
          <a:p>
            <a:pPr>
              <a:buNone/>
            </a:pPr>
            <a:r>
              <a:rPr lang="en-US" sz="2200" dirty="0" smtClean="0"/>
              <a:t>   unbound.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¡Ay Dios mío! (OMG!)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epic_f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3078480"/>
            <a:ext cx="3962400" cy="316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500" dirty="0" smtClean="0"/>
              <a:t>PageRequestManager to the rescue!</a:t>
            </a:r>
          </a:p>
          <a:p>
            <a:r>
              <a:rPr lang="en-US" sz="2200" dirty="0" smtClean="0"/>
              <a:t>Singleton implementation, similar to the ScriptManager</a:t>
            </a:r>
          </a:p>
          <a:p>
            <a:r>
              <a:rPr lang="en-US" sz="2200" dirty="0" smtClean="0"/>
              <a:t>Utilizes a page life-cycle, similar to ASP.NET’s server-side page life-cycle</a:t>
            </a:r>
          </a:p>
          <a:p>
            <a:pPr lvl="1"/>
            <a:r>
              <a:rPr lang="en-US" sz="2100" dirty="0" smtClean="0"/>
              <a:t>Initialize Request</a:t>
            </a:r>
          </a:p>
          <a:p>
            <a:pPr lvl="1"/>
            <a:r>
              <a:rPr lang="en-US" sz="2100" dirty="0" smtClean="0"/>
              <a:t>Begin Request</a:t>
            </a:r>
          </a:p>
          <a:p>
            <a:pPr lvl="1"/>
            <a:r>
              <a:rPr lang="en-US" sz="2100" dirty="0" smtClean="0"/>
              <a:t>Page Loading</a:t>
            </a:r>
          </a:p>
          <a:p>
            <a:pPr lvl="1"/>
            <a:r>
              <a:rPr lang="en-US" sz="2100" dirty="0" smtClean="0"/>
              <a:t>Page Loaded</a:t>
            </a:r>
          </a:p>
          <a:p>
            <a:pPr lvl="1"/>
            <a:r>
              <a:rPr lang="en-US" sz="2100" dirty="0" smtClean="0"/>
              <a:t>End Request</a:t>
            </a:r>
          </a:p>
          <a:p>
            <a:r>
              <a:rPr lang="en-US" sz="2200" dirty="0" smtClean="0"/>
              <a:t>Event handling in traditional .NET style</a:t>
            </a:r>
          </a:p>
          <a:p>
            <a:pPr lvl="1"/>
            <a:r>
              <a:rPr lang="en-US" sz="1900" dirty="0" smtClean="0"/>
              <a:t>Optional sender and args parameters for each page event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$(document).ready(initAll);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Sys.WebForms.PageRequestManager.getInstance().add_endRequest(initAll);</a:t>
            </a:r>
          </a:p>
          <a:p>
            <a:pPr>
              <a:buNone/>
            </a:pP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 initAll() {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// all jQuery events for your module are bound here</a:t>
            </a:r>
          </a:p>
          <a:p>
            <a:pPr>
              <a:buNone/>
            </a:pP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Maintaining Client “State” Across Server Posts</a:t>
            </a:r>
          </a:p>
          <a:p>
            <a:pPr lvl="1"/>
            <a:r>
              <a:rPr lang="en-US" sz="2000" dirty="0" smtClean="0"/>
              <a:t>Problem: </a:t>
            </a:r>
          </a:p>
          <a:p>
            <a:pPr lvl="2"/>
            <a:r>
              <a:rPr lang="en-US" sz="1600" dirty="0" smtClean="0"/>
              <a:t>You have a collapsible panel with form controls that generate a server post. You want to keep the panel open after post, but since the web is stateless, your panel is always closed by default (as defined in your CSS) after a postback.</a:t>
            </a:r>
          </a:p>
          <a:p>
            <a:pPr lvl="1"/>
            <a:r>
              <a:rPr lang="en-US" sz="2000" dirty="0" smtClean="0"/>
              <a:t>Solution: Abuse hidden fields to keep track of state information</a:t>
            </a:r>
          </a:p>
          <a:p>
            <a:pPr lvl="2"/>
            <a:r>
              <a:rPr lang="en-US" sz="1700" dirty="0" smtClean="0"/>
              <a:t>Hidden fields participate in View State, so their value will persist across server posts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Your markup might look like this: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&lt;input type=“hidden” id=“ihPanelOpen” runat=“server” /&gt;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&lt;div class=“panel”&gt;HTML text, form stuff, etc&lt;/div&gt;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/>
              <a:t>Your JavaScript could do this: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 hiddenField = $(“input[id$=‘ihPanelOpen’]:hidden”);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 (hiddenField.val() == “true”)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hiddenField.next(“div.panel”).show();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jQuery vs ASP.NET AJAX element selection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Both perform similar tasks</a:t>
            </a:r>
          </a:p>
          <a:p>
            <a:pPr lvl="2"/>
            <a:r>
              <a:rPr lang="en-US" dirty="0" smtClean="0"/>
              <a:t>ASP.NET AJAX’s $get() &amp; $find()</a:t>
            </a:r>
          </a:p>
          <a:p>
            <a:pPr lvl="3"/>
            <a:r>
              <a:rPr lang="en-US" dirty="0" smtClean="0"/>
              <a:t>Both return a DOM element</a:t>
            </a:r>
          </a:p>
          <a:p>
            <a:pPr lvl="3"/>
            <a:r>
              <a:rPr lang="en-US" dirty="0" smtClean="0"/>
              <a:t>$get() is shorthand for document.getElementById()</a:t>
            </a:r>
          </a:p>
          <a:p>
            <a:pPr lvl="3"/>
            <a:r>
              <a:rPr lang="en-US" dirty="0" smtClean="0"/>
              <a:t>$find() is shorthand for Microsoft’s Sys.Application.findComponent()</a:t>
            </a:r>
          </a:p>
          <a:p>
            <a:pPr lvl="3"/>
            <a:r>
              <a:rPr lang="en-US" dirty="0" smtClean="0"/>
              <a:t>Both are static method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jQuery vs ASP.NET AJAX element selection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Both perform similar tasks</a:t>
            </a:r>
          </a:p>
          <a:p>
            <a:pPr lvl="2"/>
            <a:r>
              <a:rPr lang="en-US" dirty="0" smtClean="0"/>
              <a:t>jQuery’s $() (or jQuery())</a:t>
            </a:r>
          </a:p>
          <a:p>
            <a:pPr lvl="3"/>
            <a:r>
              <a:rPr lang="en-US" dirty="0" smtClean="0"/>
              <a:t>$() returns an array of jQuery objects</a:t>
            </a:r>
          </a:p>
          <a:p>
            <a:pPr lvl="4"/>
            <a:r>
              <a:rPr lang="en-US" dirty="0" smtClean="0"/>
              <a:t>jQuery objects wrap DOM element properties within framework method calls</a:t>
            </a:r>
          </a:p>
          <a:p>
            <a:pPr lvl="3"/>
            <a:r>
              <a:rPr lang="en-US" dirty="0" smtClean="0"/>
              <a:t>“$” is shorthand for “jQuery”</a:t>
            </a:r>
          </a:p>
          <a:p>
            <a:pPr lvl="3"/>
            <a:r>
              <a:rPr lang="en-US" dirty="0" smtClean="0"/>
              <a:t>$ is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Deep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FireBug Console to troubleshoot your jQuery Selectors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34732"/>
            <a:ext cx="5029200" cy="38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Drilling through the DOM with Selectors</a:t>
            </a:r>
          </a:p>
          <a:p>
            <a:pPr lvl="1"/>
            <a:r>
              <a:rPr lang="en-US" dirty="0" smtClean="0"/>
              <a:t>jQuery Selectors are compatible with the CSS 3.0 specification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General: $(“input”);</a:t>
            </a:r>
          </a:p>
          <a:p>
            <a:pPr lvl="1">
              <a:buNone/>
            </a:pPr>
            <a:r>
              <a:rPr lang="en-US" sz="1400" dirty="0" smtClean="0"/>
              <a:t>	* Returns an </a:t>
            </a:r>
            <a:r>
              <a:rPr lang="en-US" sz="1400" dirty="0" smtClean="0">
                <a:solidFill>
                  <a:srgbClr val="FFFF00"/>
                </a:solidFill>
              </a:rPr>
              <a:t>array</a:t>
            </a:r>
            <a:r>
              <a:rPr lang="en-US" sz="1400" dirty="0" smtClean="0"/>
              <a:t> of ALL &lt;input /&gt; elements on the page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dirty="0" smtClean="0"/>
              <a:t>Narrow: $(“div#mainContent input.formItem:text);</a:t>
            </a:r>
          </a:p>
          <a:p>
            <a:pPr lvl="1">
              <a:buNone/>
            </a:pPr>
            <a:r>
              <a:rPr lang="en-US" sz="1400" dirty="0" smtClean="0"/>
              <a:t>	* Selects all &lt;input type=“text” class=“formItem” /&gt; inside of the &lt;div id=“mainContent”&gt; element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dirty="0" smtClean="0"/>
              <a:t>Specific: $(“#myTextBox:text”);</a:t>
            </a:r>
          </a:p>
          <a:p>
            <a:pPr lvl="1">
              <a:buNone/>
            </a:pPr>
            <a:r>
              <a:rPr lang="en-US" sz="1400" dirty="0" smtClean="0"/>
              <a:t>	* Selects only &lt;input type=“text” id=“myTextBox” /&gt;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Awesomeness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jason.offutt@cccev.com</a:t>
            </a:r>
            <a:endParaRPr lang="en-US" dirty="0" smtClean="0"/>
          </a:p>
          <a:p>
            <a:pPr lvl="1"/>
            <a:r>
              <a:rPr lang="en-US" dirty="0" smtClean="0"/>
              <a:t>Twitter: @yell0wdart</a:t>
            </a:r>
          </a:p>
          <a:p>
            <a:pPr lvl="1"/>
            <a:r>
              <a:rPr lang="en-US" dirty="0" smtClean="0"/>
              <a:t>IRC: irc://chat.freenode.net/ArenaChMS</a:t>
            </a:r>
          </a:p>
          <a:p>
            <a:pPr lvl="1"/>
            <a:r>
              <a:rPr lang="en-US" dirty="0" smtClean="0"/>
              <a:t>GTalk: </a:t>
            </a:r>
            <a:r>
              <a:rPr lang="en-US" dirty="0" smtClean="0">
                <a:hlinkClick r:id="rId3"/>
              </a:rPr>
              <a:t>jason.offutt@gmail.com</a:t>
            </a:r>
            <a:endParaRPr lang="en-US" dirty="0" smtClean="0"/>
          </a:p>
          <a:p>
            <a:pPr lvl="1"/>
            <a:r>
              <a:rPr lang="en-US" dirty="0" smtClean="0"/>
              <a:t>Web: </a:t>
            </a:r>
            <a:r>
              <a:rPr lang="en-US" dirty="0" smtClean="0">
                <a:hlinkClick r:id="rId4"/>
              </a:rPr>
              <a:t>http://jordanrift.com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The “this” keyword retains proper scope within jQuery</a:t>
            </a:r>
          </a:p>
          <a:p>
            <a:pPr lvl="2"/>
            <a:r>
              <a:rPr lang="en-US" dirty="0" smtClean="0"/>
              <a:t>Using $(this) within an event handler will select the DOM element currently being interacted with</a:t>
            </a:r>
          </a:p>
          <a:p>
            <a:r>
              <a:rPr lang="en-US" dirty="0" smtClean="0"/>
              <a:t>Traversing the DOM</a:t>
            </a:r>
          </a:p>
          <a:p>
            <a:pPr lvl="1"/>
            <a:r>
              <a:rPr lang="en-US" dirty="0" smtClean="0"/>
              <a:t>jQuery’s API offers various helper methods for traversal</a:t>
            </a:r>
          </a:p>
          <a:p>
            <a:pPr lvl="2"/>
            <a:r>
              <a:rPr lang="en-US" dirty="0" smtClean="0"/>
              <a:t>Positional methods:</a:t>
            </a:r>
          </a:p>
          <a:p>
            <a:pPr lvl="3"/>
            <a:r>
              <a:rPr lang="en-US" sz="1400" dirty="0" smtClean="0"/>
              <a:t>first([selector]), last([selector]), next([selector]), prev([selector])</a:t>
            </a:r>
          </a:p>
          <a:p>
            <a:pPr lvl="3"/>
            <a:r>
              <a:rPr lang="en-US" sz="1400" dirty="0" smtClean="0"/>
              <a:t>$(this).next()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– selects the next sibling relative to the current element</a:t>
            </a:r>
          </a:p>
          <a:p>
            <a:pPr lvl="2"/>
            <a:r>
              <a:rPr lang="en-US" dirty="0" smtClean="0"/>
              <a:t>Relational methods:</a:t>
            </a:r>
          </a:p>
          <a:p>
            <a:pPr lvl="3"/>
            <a:r>
              <a:rPr lang="en-US" sz="1400" dirty="0" smtClean="0"/>
              <a:t>parent([selector]), parents([selector]), siblings([selector]), children([selector])</a:t>
            </a:r>
          </a:p>
          <a:p>
            <a:pPr lvl="3"/>
            <a:r>
              <a:rPr lang="en-US" sz="1400" dirty="0" smtClean="0"/>
              <a:t>$(this).parent()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– selects the immediate parent of the current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DOM Manipulation</a:t>
            </a:r>
          </a:p>
          <a:p>
            <a:pPr lvl="1"/>
            <a:r>
              <a:rPr lang="en-US" sz="3400" dirty="0" smtClean="0"/>
              <a:t>CSS</a:t>
            </a:r>
          </a:p>
          <a:p>
            <a:pPr lvl="2"/>
            <a:r>
              <a:rPr lang="en-US" dirty="0" smtClean="0"/>
              <a:t>css(“name”, “value”), css({ “name” : “value”})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manipulates element’s “style” attribute</a:t>
            </a:r>
          </a:p>
          <a:p>
            <a:pPr lvl="2"/>
            <a:r>
              <a:rPr lang="en-US" dirty="0" smtClean="0"/>
              <a:t>addClass(“class”)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adds CSS class to the element’s “class” attribute</a:t>
            </a:r>
          </a:p>
          <a:p>
            <a:pPr lvl="2"/>
            <a:r>
              <a:rPr lang="en-US" dirty="0" smtClean="0"/>
              <a:t>removeClass(), removeClass(“class”)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removes all CSS classes, or just the specified one from the element’s “class” attribute</a:t>
            </a:r>
          </a:p>
          <a:p>
            <a:pPr lvl="1"/>
            <a:r>
              <a:rPr lang="en-US" sz="3400" dirty="0" smtClean="0"/>
              <a:t>Attributes</a:t>
            </a:r>
          </a:p>
          <a:p>
            <a:pPr lvl="2"/>
            <a:r>
              <a:rPr lang="en-US" dirty="0" smtClean="0"/>
              <a:t>attr(“name”), attr(“name”, “value”)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returns the string value of the given attribute name, or sets the value of the given attribute name on the selected element</a:t>
            </a:r>
          </a:p>
          <a:p>
            <a:pPr lvl="2"/>
            <a:r>
              <a:rPr lang="en-US" dirty="0" smtClean="0"/>
              <a:t>removeAttr(“name”)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– removes the given attribute from the selected element</a:t>
            </a:r>
          </a:p>
          <a:p>
            <a:pPr lvl="1"/>
            <a:r>
              <a:rPr lang="en-US" sz="3400" dirty="0" smtClean="0"/>
              <a:t>Values, Text, HTML</a:t>
            </a:r>
          </a:p>
          <a:p>
            <a:pPr lvl="2"/>
            <a:r>
              <a:rPr lang="en-US" dirty="0" smtClean="0"/>
              <a:t>val(), val(“value”)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returns the value of the selected input element or sets its value to the given string</a:t>
            </a:r>
          </a:p>
          <a:p>
            <a:pPr lvl="2"/>
            <a:r>
              <a:rPr lang="en-US" dirty="0" smtClean="0"/>
              <a:t>text(), text(“value”)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returns the text value (no markup) of the selected element, or sets the inner text to the given string</a:t>
            </a:r>
          </a:p>
          <a:p>
            <a:pPr lvl="2"/>
            <a:r>
              <a:rPr lang="en-US" dirty="0" smtClean="0"/>
              <a:t>html(), html(“value”)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returns an HTML string of the selected element’s inner HTML, or sets the inner HTML to the given string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jQuery in common JavaScript branching structures</a:t>
            </a:r>
          </a:p>
          <a:p>
            <a:pPr lvl="2"/>
            <a:r>
              <a:rPr lang="en-US" dirty="0" smtClean="0"/>
              <a:t>Using is([selector]) in an if block:</a:t>
            </a:r>
          </a:p>
          <a:p>
            <a:pPr lvl="3"/>
            <a:r>
              <a:rPr lang="en-US" dirty="0" smtClean="0"/>
              <a:t>if ($(“#myTextbox”).is(“:hidden”)) { }</a:t>
            </a:r>
          </a:p>
          <a:p>
            <a:pPr lvl="2"/>
            <a:r>
              <a:rPr lang="en-US" dirty="0" smtClean="0"/>
              <a:t>Using val() in a switch block:</a:t>
            </a:r>
          </a:p>
          <a:p>
            <a:pPr lvl="3"/>
            <a:r>
              <a:rPr lang="en-US" dirty="0" smtClean="0"/>
              <a:t>switch ($(“#myHiddenField”).val()) { }</a:t>
            </a:r>
          </a:p>
          <a:p>
            <a:r>
              <a:rPr lang="en-US" dirty="0" smtClean="0"/>
              <a:t>Looping</a:t>
            </a:r>
          </a:p>
          <a:p>
            <a:pPr lvl="1"/>
            <a:r>
              <a:rPr lang="en-US" dirty="0" smtClean="0"/>
              <a:t>jQuery makes iteration easy with a “foreach”</a:t>
            </a:r>
          </a:p>
          <a:p>
            <a:pPr lvl="2"/>
            <a:r>
              <a:rPr lang="en-US" dirty="0" smtClean="0"/>
              <a:t>Using each() to loop through an array:</a:t>
            </a:r>
          </a:p>
          <a:p>
            <a:pPr lvl="3"/>
            <a:r>
              <a:rPr lang="en-US" sz="1900" dirty="0" smtClean="0"/>
              <a:t>$(“input:text”).each(function() { /* code inside the loop goes here */ });</a:t>
            </a:r>
          </a:p>
          <a:p>
            <a:pPr lvl="3"/>
            <a:r>
              <a:rPr lang="en-US" sz="1900" dirty="0" smtClean="0"/>
              <a:t>Use $(this) within the loop to reference the current array member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jQuery Simple Events</a:t>
            </a:r>
          </a:p>
          <a:p>
            <a:pPr lvl="1"/>
            <a:r>
              <a:rPr lang="en-US" sz="3600" dirty="0" smtClean="0"/>
              <a:t>Document Ready</a:t>
            </a:r>
          </a:p>
          <a:p>
            <a:pPr lvl="2"/>
            <a:r>
              <a:rPr lang="en-US" sz="2500" dirty="0" smtClean="0"/>
              <a:t>THE jQuery event… Everything else happens inside it</a:t>
            </a:r>
          </a:p>
          <a:p>
            <a:pPr lvl="2"/>
            <a:r>
              <a:rPr lang="en-US" sz="2500" dirty="0" smtClean="0"/>
              <a:t>Fired when the page has been loaded</a:t>
            </a:r>
          </a:p>
          <a:p>
            <a:pPr lvl="3"/>
            <a:r>
              <a:rPr lang="en-US" sz="2200" dirty="0" smtClean="0"/>
              <a:t>$(document).ready(function() { });</a:t>
            </a:r>
          </a:p>
          <a:p>
            <a:pPr lvl="1"/>
            <a:r>
              <a:rPr lang="en-US" sz="3600" dirty="0" smtClean="0"/>
              <a:t>Most encompass traditional JavaScript events</a:t>
            </a:r>
          </a:p>
          <a:p>
            <a:pPr lvl="2"/>
            <a:r>
              <a:rPr lang="en-US" sz="2500" dirty="0" smtClean="0"/>
              <a:t>click([event]) </a:t>
            </a:r>
          </a:p>
          <a:p>
            <a:pPr lvl="2"/>
            <a:r>
              <a:rPr lang="en-US" sz="2500" dirty="0" smtClean="0"/>
              <a:t>focus([event])</a:t>
            </a:r>
          </a:p>
          <a:p>
            <a:pPr lvl="2"/>
            <a:r>
              <a:rPr lang="en-US" sz="2500" dirty="0" smtClean="0"/>
              <a:t>blur([event])</a:t>
            </a:r>
          </a:p>
          <a:p>
            <a:pPr lvl="2"/>
            <a:r>
              <a:rPr lang="en-US" sz="2500" dirty="0" smtClean="0"/>
              <a:t>mouseover([event])</a:t>
            </a:r>
          </a:p>
          <a:p>
            <a:pPr lvl="2"/>
            <a:r>
              <a:rPr lang="en-US" sz="2500" dirty="0" smtClean="0"/>
              <a:t>mouseout([event])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$(“#myDeleteButton”).click(function(event) {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    if (someConditionIsTrue) {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    event.preventDefault();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   return false;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4582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jQuery Compound Events</a:t>
            </a:r>
          </a:p>
          <a:p>
            <a:pPr lvl="2"/>
            <a:r>
              <a:rPr lang="en-US" dirty="0" smtClean="0"/>
              <a:t>Provide added functionality, more robust features</a:t>
            </a:r>
          </a:p>
          <a:p>
            <a:pPr lvl="2"/>
            <a:r>
              <a:rPr lang="en-US" dirty="0" smtClean="0"/>
              <a:t>mouseenter(function([args]) { }) </a:t>
            </a:r>
          </a:p>
          <a:p>
            <a:pPr lvl="2"/>
            <a:r>
              <a:rPr lang="en-US" dirty="0" smtClean="0"/>
              <a:t>mouseleave(function([args]) { })</a:t>
            </a:r>
          </a:p>
          <a:p>
            <a:pPr lvl="2"/>
            <a:r>
              <a:rPr lang="en-US" dirty="0" smtClean="0"/>
              <a:t>hover(function([args]) { }, function([args] { })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$(“div.panel”).hover(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function() {  // mouse enter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mouseenter code goes here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function() {  // mouse leave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 mouseleave code goes here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lvl="1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5100" dirty="0" smtClean="0"/>
              <a:t>mouseover/mouseout vs mouseenter/mouseleave</a:t>
            </a:r>
          </a:p>
          <a:p>
            <a:pPr lvl="2"/>
            <a:r>
              <a:rPr lang="en-US" dirty="0" smtClean="0"/>
              <a:t>Traditional JavaScript mouseover and mouseout events (and their jQuery counterparts) are fired when the mouse enters or leaves the parent element OR any of its children.</a:t>
            </a:r>
          </a:p>
          <a:p>
            <a:pPr lvl="3"/>
            <a:r>
              <a:rPr lang="en-US" dirty="0" smtClean="0"/>
              <a:t>Can cause unexpected results. May fire more than necessary.</a:t>
            </a:r>
          </a:p>
          <a:p>
            <a:pPr lvl="2"/>
            <a:r>
              <a:rPr lang="en-US" dirty="0" smtClean="0"/>
              <a:t>jQuery’s mouseenter and mouseleave events are fired independently.  A parent’s mouseenter event is completely independent of any child elements that have a mouseenter event bound to them.</a:t>
            </a:r>
          </a:p>
          <a:p>
            <a:pPr lvl="3"/>
            <a:r>
              <a:rPr lang="en-US" dirty="0" smtClean="0"/>
              <a:t>Leads to more predictable/reliable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Live Events</a:t>
            </a:r>
          </a:p>
          <a:p>
            <a:pPr lvl="1"/>
            <a:r>
              <a:rPr lang="en-US" dirty="0" smtClean="0"/>
              <a:t>Live Events</a:t>
            </a:r>
          </a:p>
          <a:p>
            <a:pPr lvl="2"/>
            <a:r>
              <a:rPr lang="en-US" dirty="0" smtClean="0"/>
              <a:t>live(“event”, function(){ }), die(“event” function(){ })</a:t>
            </a:r>
          </a:p>
          <a:p>
            <a:pPr lvl="3"/>
            <a:r>
              <a:rPr lang="en-US" dirty="0" smtClean="0"/>
              <a:t>Used for binding and unbinding events to dynamically created DOM elements</a:t>
            </a:r>
          </a:p>
          <a:p>
            <a:pPr lvl="3">
              <a:buNone/>
            </a:pPr>
            <a:endParaRPr lang="en-US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$(“input.formItem:button”).live(“click”, function()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// event handling code goes here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$(“input.formItem:button”).die(“click”, function()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// event disposal/cleanup code goes here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Boot 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jQuery Visual Effects &amp; Transitions</a:t>
            </a:r>
          </a:p>
          <a:p>
            <a:pPr lvl="1"/>
            <a:r>
              <a:rPr lang="en-US" dirty="0" smtClean="0"/>
              <a:t>Show/Hide</a:t>
            </a:r>
          </a:p>
          <a:p>
            <a:pPr lvl="2"/>
            <a:r>
              <a:rPr lang="en-US" dirty="0" smtClean="0"/>
              <a:t>show([speed], [callback]), hide([speed], [callback]) – Show or hide a DOM element by adjusting it’s visibility and display settings</a:t>
            </a:r>
          </a:p>
          <a:p>
            <a:pPr lvl="1"/>
            <a:r>
              <a:rPr lang="en-US" dirty="0" smtClean="0"/>
              <a:t>Fading</a:t>
            </a:r>
          </a:p>
          <a:p>
            <a:pPr lvl="2"/>
            <a:r>
              <a:rPr lang="en-US" dirty="0" smtClean="0"/>
              <a:t>fadeIn([speed], [callback]), fadeOut([speed], [callback]) – Smoothly fades in or fades out a DOM element by adjusting it’s opacity</a:t>
            </a:r>
          </a:p>
          <a:p>
            <a:pPr lvl="1"/>
            <a:r>
              <a:rPr lang="en-US" dirty="0" smtClean="0"/>
              <a:t>Sliding</a:t>
            </a:r>
          </a:p>
          <a:p>
            <a:pPr lvl="2"/>
            <a:r>
              <a:rPr lang="en-US" dirty="0" smtClean="0"/>
              <a:t>slideUp([speed], [callback]), slideDown([speed], [callback]), slideToggle() – Smoothly slides a DOM element up or down by adjusting it’s offset height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TEMPLATE_ppt_refreshcache_learn</Template>
  <TotalTime>1505</TotalTime>
  <Words>1284</Words>
  <Application>Microsoft Office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TEMPLATE_ppt_refreshcache_learn</vt:lpstr>
      <vt:lpstr>jQuery Awesomeness</vt:lpstr>
      <vt:lpstr>jQuery Boot Camp</vt:lpstr>
      <vt:lpstr>jQuery Boot Camp</vt:lpstr>
      <vt:lpstr>jQuery Boot Camp</vt:lpstr>
      <vt:lpstr>jQuery Boot Camp</vt:lpstr>
      <vt:lpstr>jQuery Boot Camp</vt:lpstr>
      <vt:lpstr>jQuery Boot Camp</vt:lpstr>
      <vt:lpstr>jQuery Boot Camp</vt:lpstr>
      <vt:lpstr>jQuery Boot Camp</vt:lpstr>
      <vt:lpstr>jQuery Boot Camp</vt:lpstr>
      <vt:lpstr>jQuery Deep Dive</vt:lpstr>
      <vt:lpstr>jQuery Deep Dive</vt:lpstr>
      <vt:lpstr>jQuery Deep Dive</vt:lpstr>
      <vt:lpstr>jQuery Deep Dive</vt:lpstr>
      <vt:lpstr>jQuery Deep Dive</vt:lpstr>
      <vt:lpstr>jQuery Deep Dive</vt:lpstr>
      <vt:lpstr>jQuery Deep Dive</vt:lpstr>
      <vt:lpstr>jQuery Deep Dive</vt:lpstr>
      <vt:lpstr>jQuery Deep Dive</vt:lpstr>
      <vt:lpstr>jQuery Awesomeness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Awesomeness</dc:title>
  <dc:creator>Jason Offutt</dc:creator>
  <cp:lastModifiedBy>Nick Airdo</cp:lastModifiedBy>
  <cp:revision>168</cp:revision>
  <dcterms:created xsi:type="dcterms:W3CDTF">2009-09-30T17:47:28Z</dcterms:created>
  <dcterms:modified xsi:type="dcterms:W3CDTF">2009-10-02T01:39:03Z</dcterms:modified>
</cp:coreProperties>
</file>