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15"/>
  </p:notesMasterIdLst>
  <p:sldIdLst>
    <p:sldId id="256" r:id="rId3"/>
    <p:sldId id="257" r:id="rId4"/>
    <p:sldId id="258" r:id="rId5"/>
    <p:sldId id="260" r:id="rId6"/>
    <p:sldId id="261" r:id="rId7"/>
    <p:sldId id="262" r:id="rId8"/>
    <p:sldId id="268" r:id="rId9"/>
    <p:sldId id="269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112892-5F84-460C-B370-DDBC67A923F2}">
  <a:tblStyle styleId="{CC112892-5F84-460C-B370-DDBC67A923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2bd35f4a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7d2bd35f4a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d2bd35f4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37d2bd35f4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d2bd35f4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7d2bd35f4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1437B826-88A7-099A-10BA-2742BC235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d2bd35f4a_0_42:notes">
            <a:extLst>
              <a:ext uri="{FF2B5EF4-FFF2-40B4-BE49-F238E27FC236}">
                <a16:creationId xmlns:a16="http://schemas.microsoft.com/office/drawing/2014/main" id="{9CD2C92F-5883-69E7-C358-5E7892847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7d2bd35f4a_0_42:notes">
            <a:extLst>
              <a:ext uri="{FF2B5EF4-FFF2-40B4-BE49-F238E27FC236}">
                <a16:creationId xmlns:a16="http://schemas.microsoft.com/office/drawing/2014/main" id="{75D021BB-1301-1C9D-8324-A5BA5E467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9861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d2bd35f4a_2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d2bd35f4a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d2bd35f4a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7d2bd35f4a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d2bd35f4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7d2bd35f4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d2bd35f4a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7d2bd35f4a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2bd35f4a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7d2bd35f4a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BE78CB-B7DA-F4EE-B3F7-03C2178DF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2bd35f4a_2_92:notes">
            <a:extLst>
              <a:ext uri="{FF2B5EF4-FFF2-40B4-BE49-F238E27FC236}">
                <a16:creationId xmlns:a16="http://schemas.microsoft.com/office/drawing/2014/main" id="{DFCA258C-AB4A-4033-22B4-0F34A77F52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7d2bd35f4a_2_92:notes">
            <a:extLst>
              <a:ext uri="{FF2B5EF4-FFF2-40B4-BE49-F238E27FC236}">
                <a16:creationId xmlns:a16="http://schemas.microsoft.com/office/drawing/2014/main" id="{DBC978EF-C12F-C834-64F2-0F137B2D6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0282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FF1EACC-C493-0347-CD54-74910E76C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2bd35f4a_2_92:notes">
            <a:extLst>
              <a:ext uri="{FF2B5EF4-FFF2-40B4-BE49-F238E27FC236}">
                <a16:creationId xmlns:a16="http://schemas.microsoft.com/office/drawing/2014/main" id="{892F49DB-3636-55F7-3CC2-98C9A0ABB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7d2bd35f4a_2_92:notes">
            <a:extLst>
              <a:ext uri="{FF2B5EF4-FFF2-40B4-BE49-F238E27FC236}">
                <a16:creationId xmlns:a16="http://schemas.microsoft.com/office/drawing/2014/main" id="{C7994DB5-CFFB-3A02-E133-9461C99D5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960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d2bd35f4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7d2bd35f4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icture with Caption">
  <p:cSld name="1_Picture with Ca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1997" y="953414"/>
            <a:ext cx="7968254" cy="3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  <a:defRPr sz="21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191997" y="472144"/>
            <a:ext cx="7968254" cy="33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70C0"/>
              </a:buClr>
              <a:buSzPts val="2100"/>
              <a:buChar char="•"/>
              <a:defRPr sz="21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507953" y="893818"/>
            <a:ext cx="8253335" cy="359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1"/>
          </p:nvPr>
        </p:nvSpPr>
        <p:spPr>
          <a:xfrm rot="5400000">
            <a:off x="2836493" y="-1434722"/>
            <a:ext cx="3596256" cy="8253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icture with Caption">
  <p:cSld name="2_Pictur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130352" y="352376"/>
            <a:ext cx="8754225" cy="487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 sz="24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1" y="4003158"/>
            <a:ext cx="9143995" cy="116123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/>
          <p:nvPr/>
        </p:nvSpPr>
        <p:spPr>
          <a:xfrm>
            <a:off x="0" y="0"/>
            <a:ext cx="9144000" cy="273844"/>
          </a:xfrm>
          <a:prstGeom prst="rect">
            <a:avLst/>
          </a:prstGeom>
          <a:gradFill>
            <a:gsLst>
              <a:gs pos="0">
                <a:srgbClr val="47BDAE"/>
              </a:gs>
              <a:gs pos="5000">
                <a:srgbClr val="47BDAE"/>
              </a:gs>
              <a:gs pos="58999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500" b="1" i="1" u="none" strike="noStrike" cap="non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07953" y="893818"/>
            <a:ext cx="8253335" cy="359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4" name="Google Shape;54;p13" descr="LTIMindtree logo in transparent PNG and vectorized SVG formats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7909040" y="4921822"/>
            <a:ext cx="1155794" cy="221678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5956" y="66385"/>
            <a:ext cx="6132437" cy="82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endParaRPr sz="3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3558" y="480101"/>
            <a:ext cx="8467729" cy="39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19040" y="310418"/>
            <a:ext cx="7519182" cy="514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9166" y="4768703"/>
            <a:ext cx="723327" cy="30841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/>
          <p:nvPr/>
        </p:nvSpPr>
        <p:spPr>
          <a:xfrm>
            <a:off x="-23452" y="22303"/>
            <a:ext cx="9190800" cy="5151300"/>
          </a:xfrm>
          <a:prstGeom prst="rect">
            <a:avLst/>
          </a:prstGeom>
          <a:gradFill>
            <a:gsLst>
              <a:gs pos="0">
                <a:srgbClr val="47BDAF"/>
              </a:gs>
              <a:gs pos="39000">
                <a:srgbClr val="1C4D98"/>
              </a:gs>
              <a:gs pos="100000">
                <a:srgbClr val="3793A6"/>
              </a:gs>
            </a:gsLst>
            <a:lin ang="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1717226" y="13279"/>
            <a:ext cx="5182591" cy="79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</a:pPr>
            <a:r>
              <a:rPr lang="en" sz="3300">
                <a:solidFill>
                  <a:schemeClr val="lt1"/>
                </a:solidFill>
              </a:rPr>
              <a:t>M.Tech Program 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" sz="1500">
                <a:solidFill>
                  <a:schemeClr val="lt1"/>
                </a:solidFill>
              </a:rPr>
              <a:t>Advanced Industry Integrated Programs</a:t>
            </a:r>
            <a:endParaRPr/>
          </a:p>
        </p:txBody>
      </p:sp>
      <p:cxnSp>
        <p:nvCxnSpPr>
          <p:cNvPr id="108" name="Google Shape;108;p27"/>
          <p:cNvCxnSpPr/>
          <p:nvPr/>
        </p:nvCxnSpPr>
        <p:spPr>
          <a:xfrm>
            <a:off x="2233013" y="840230"/>
            <a:ext cx="439967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27"/>
          <p:cNvSpPr/>
          <p:nvPr/>
        </p:nvSpPr>
        <p:spPr>
          <a:xfrm>
            <a:off x="3094475" y="883176"/>
            <a:ext cx="2274900" cy="3501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Jointly offered by University and LTIMindTree</a:t>
            </a:r>
            <a:endParaRPr sz="1100"/>
          </a:p>
        </p:txBody>
      </p:sp>
      <p:sp>
        <p:nvSpPr>
          <p:cNvPr id="110" name="Google Shape;110;p27"/>
          <p:cNvSpPr txBox="1"/>
          <p:nvPr/>
        </p:nvSpPr>
        <p:spPr>
          <a:xfrm>
            <a:off x="135175" y="1407125"/>
            <a:ext cx="8571000" cy="391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e-commerce</a:t>
            </a: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Pottam Anisha</a:t>
            </a:r>
            <a:endParaRPr sz="2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1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" name="Google Shape;111;p27"/>
          <p:cNvGraphicFramePr/>
          <p:nvPr/>
        </p:nvGraphicFramePr>
        <p:xfrm>
          <a:off x="-35467" y="4125933"/>
          <a:ext cx="9179400" cy="2494360"/>
        </p:xfrm>
        <a:graphic>
          <a:graphicData uri="http://schemas.openxmlformats.org/drawingml/2006/table">
            <a:tbl>
              <a:tblPr firstRow="1" bandRow="1">
                <a:noFill/>
                <a:tableStyleId>{CC112892-5F84-460C-B370-DDBC67A923F2}</a:tableStyleId>
              </a:tblPr>
              <a:tblGrid>
                <a:gridCol w="458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strike="noStrike" cap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Knowledge partner</a:t>
                      </a:r>
                      <a:endParaRPr sz="1400" u="none" strike="noStrike" cap="none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     Implementation partner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8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2" name="Google Shape;1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1499" y="4389500"/>
            <a:ext cx="1490601" cy="63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7" descr="LTIMindtree - Technology Consulting and Digital Solutions Company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4389500"/>
            <a:ext cx="2914867" cy="6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191999" y="1178239"/>
            <a:ext cx="9041807" cy="3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" sz="2800" dirty="0">
                <a:solidFill>
                  <a:srgbClr val="5583D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-IN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Baseline </a:t>
            </a:r>
            <a:r>
              <a:rPr lang="en-IN" sz="28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</a:t>
            </a:r>
            <a:endParaRPr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1" indent="-406400">
              <a:lnSpc>
                <a:spcPct val="100000"/>
              </a:lnSpc>
              <a:spcBef>
                <a:spcPts val="1200"/>
              </a:spcBef>
              <a:buSzPts val="2800"/>
              <a:buFont typeface="Calibri"/>
              <a:buChar char="○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prediction(logistic regression), fraud detection(Isolation forest), linear/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regression,Sentiment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(TF-IDF + Logistic Regression) </a:t>
            </a: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583D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n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Advanced Modeling</a:t>
            </a:r>
            <a:endParaRPr sz="2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06400">
              <a:lnSpc>
                <a:spcPct val="100000"/>
              </a:lnSpc>
              <a:spcBef>
                <a:spcPts val="1200"/>
              </a:spcBef>
              <a:buSzPts val="2800"/>
              <a:buFont typeface="Calibri"/>
              <a:buChar char="○"/>
            </a:pPr>
            <a:r>
              <a:rPr lang="en-US" sz="2800" dirty="0"/>
              <a:t>LSTM, Prophet, OR-Tools, </a:t>
            </a:r>
            <a:r>
              <a:rPr lang="en-US" sz="2800" dirty="0" err="1"/>
              <a:t>DistilBERT</a:t>
            </a:r>
            <a:r>
              <a:rPr lang="en-US" sz="2800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3D1"/>
              </a:buClr>
              <a:buSzPts val="1800"/>
              <a:buNone/>
            </a:pPr>
            <a:endParaRPr sz="280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6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Modules to cover</a:t>
            </a:r>
            <a:endParaRPr sz="3600"/>
          </a:p>
        </p:txBody>
      </p:sp>
      <p:cxnSp>
        <p:nvCxnSpPr>
          <p:cNvPr id="184" name="Google Shape;184;p36"/>
          <p:cNvCxnSpPr/>
          <p:nvPr/>
        </p:nvCxnSpPr>
        <p:spPr>
          <a:xfrm>
            <a:off x="165956" y="893817"/>
            <a:ext cx="5479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36"/>
          <p:cNvSpPr txBox="1"/>
          <p:nvPr/>
        </p:nvSpPr>
        <p:spPr>
          <a:xfrm>
            <a:off x="2199000" y="-44225"/>
            <a:ext cx="69450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10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192000" y="1178775"/>
            <a:ext cx="88575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5583D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n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Explainability and Insights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 dirty="0"/>
              <a:t>Apply SHAP and LIME for model explainability.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 dirty="0"/>
              <a:t>Show why an order is flagged.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6. Deployment and Visualization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 dirty="0"/>
              <a:t>Build </a:t>
            </a:r>
            <a:r>
              <a:rPr lang="en-US" sz="2800" dirty="0" err="1"/>
              <a:t>Streamlit</a:t>
            </a:r>
            <a:r>
              <a:rPr lang="en-US" sz="2800" dirty="0"/>
              <a:t> Dashboard.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○"/>
            </a:pPr>
            <a:r>
              <a:rPr lang="en-US" sz="2800" dirty="0"/>
              <a:t>Geospatial Mapping</a:t>
            </a:r>
          </a:p>
          <a:p>
            <a:pPr marL="914400" lvl="1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Font typeface="Calibri"/>
              <a:buChar char="○"/>
            </a:pPr>
            <a:endParaRPr lang="en" sz="2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83D1"/>
              </a:buClr>
              <a:buSzPts val="1800"/>
              <a:buNone/>
            </a:pPr>
            <a:endParaRPr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3D1"/>
              </a:buClr>
              <a:buSzPts val="1800"/>
              <a:buNone/>
            </a:pPr>
            <a:endParaRPr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7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Modules to cover</a:t>
            </a:r>
            <a:endParaRPr sz="3600"/>
          </a:p>
        </p:txBody>
      </p:sp>
      <p:cxnSp>
        <p:nvCxnSpPr>
          <p:cNvPr id="192" name="Google Shape;192;p37"/>
          <p:cNvCxnSpPr/>
          <p:nvPr/>
        </p:nvCxnSpPr>
        <p:spPr>
          <a:xfrm>
            <a:off x="165956" y="893817"/>
            <a:ext cx="5479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37"/>
          <p:cNvSpPr txBox="1"/>
          <p:nvPr/>
        </p:nvSpPr>
        <p:spPr>
          <a:xfrm>
            <a:off x="2199000" y="-44225"/>
            <a:ext cx="69450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10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D0C54D2C-223D-CB8F-A367-56DC19F74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>
            <a:extLst>
              <a:ext uri="{FF2B5EF4-FFF2-40B4-BE49-F238E27FC236}">
                <a16:creationId xmlns:a16="http://schemas.microsoft.com/office/drawing/2014/main" id="{DFAD8463-05AD-D9DB-47B9-8B22413F4D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2000" y="1178775"/>
            <a:ext cx="8857500" cy="3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280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" sz="280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5583D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br>
              <a:rPr lang="en" sz="2800" dirty="0"/>
            </a:b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83D1"/>
              </a:buClr>
              <a:buSzPts val="1800"/>
              <a:buNone/>
            </a:pPr>
            <a:endParaRPr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3D1"/>
              </a:buClr>
              <a:buSzPts val="1800"/>
              <a:buNone/>
            </a:pPr>
            <a:endParaRPr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7">
            <a:extLst>
              <a:ext uri="{FF2B5EF4-FFF2-40B4-BE49-F238E27FC236}">
                <a16:creationId xmlns:a16="http://schemas.microsoft.com/office/drawing/2014/main" id="{C15977BF-061A-B172-DC64-0FC154F4ADAA}"/>
              </a:ext>
            </a:extLst>
          </p:cNvPr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endParaRPr sz="3600" dirty="0"/>
          </a:p>
        </p:txBody>
      </p:sp>
      <p:cxnSp>
        <p:nvCxnSpPr>
          <p:cNvPr id="192" name="Google Shape;192;p37">
            <a:extLst>
              <a:ext uri="{FF2B5EF4-FFF2-40B4-BE49-F238E27FC236}">
                <a16:creationId xmlns:a16="http://schemas.microsoft.com/office/drawing/2014/main" id="{75D26945-8D74-FCD8-2BF8-6CCEECD20860}"/>
              </a:ext>
            </a:extLst>
          </p:cNvPr>
          <p:cNvCxnSpPr/>
          <p:nvPr/>
        </p:nvCxnSpPr>
        <p:spPr>
          <a:xfrm>
            <a:off x="165956" y="893817"/>
            <a:ext cx="5479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37">
            <a:extLst>
              <a:ext uri="{FF2B5EF4-FFF2-40B4-BE49-F238E27FC236}">
                <a16:creationId xmlns:a16="http://schemas.microsoft.com/office/drawing/2014/main" id="{C75897E4-8D96-1BFD-9209-85439D5B0C86}"/>
              </a:ext>
            </a:extLst>
          </p:cNvPr>
          <p:cNvSpPr txBox="1"/>
          <p:nvPr/>
        </p:nvSpPr>
        <p:spPr>
          <a:xfrm>
            <a:off x="2199000" y="-44225"/>
            <a:ext cx="69450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33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165950" y="1200150"/>
            <a:ext cx="8818500" cy="368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indent="-45720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Reverse logistics and returns management are critical for modern e-commerce platform.</a:t>
            </a: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system lacks predictive and prescriptive capabilities.</a:t>
            </a:r>
          </a:p>
          <a:p>
            <a:pPr lvl="0" indent="-45720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uses AI techniques to make reverse logistic smarter and more sustainable.</a:t>
            </a:r>
          </a:p>
        </p:txBody>
      </p:sp>
      <p:sp>
        <p:nvSpPr>
          <p:cNvPr id="119" name="Google Shape;119;p28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3600"/>
          </a:p>
        </p:txBody>
      </p:sp>
      <p:cxnSp>
        <p:nvCxnSpPr>
          <p:cNvPr id="120" name="Google Shape;120;p28"/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28"/>
          <p:cNvSpPr txBox="1"/>
          <p:nvPr/>
        </p:nvSpPr>
        <p:spPr>
          <a:xfrm>
            <a:off x="2361900" y="-43500"/>
            <a:ext cx="6782100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10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body" idx="1"/>
          </p:nvPr>
        </p:nvSpPr>
        <p:spPr>
          <a:xfrm>
            <a:off x="192000" y="1000309"/>
            <a:ext cx="8857500" cy="3625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product return likelihood and fraudulent behaviors.</a:t>
            </a:r>
          </a:p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Estimate return cycle and cost per return.</a:t>
            </a:r>
          </a:p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Analyze customer sentiment from textual feedback.</a:t>
            </a:r>
          </a:p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Compute </a:t>
            </a:r>
            <a:r>
              <a:rPr lang="en-US" sz="2800" b="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susteainability</a:t>
            </a: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metrics(CO2 emission).</a:t>
            </a:r>
          </a:p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Provide AI explainability.</a:t>
            </a:r>
          </a:p>
          <a:p>
            <a:pPr marL="914400" indent="-457200">
              <a:lnSpc>
                <a:spcPct val="100000"/>
              </a:lnSpc>
              <a:spcBef>
                <a:spcPts val="1200"/>
              </a:spcBef>
            </a:pP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Deploy in </a:t>
            </a:r>
            <a:r>
              <a:rPr lang="en-US" sz="2800" b="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streamlit</a:t>
            </a:r>
            <a:r>
              <a:rPr lang="en-US" sz="2800" b="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.</a:t>
            </a:r>
            <a:endParaRPr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600"/>
          </a:p>
        </p:txBody>
      </p:sp>
      <p:cxnSp>
        <p:nvCxnSpPr>
          <p:cNvPr id="128" name="Google Shape;128;p29"/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29"/>
          <p:cNvSpPr txBox="1"/>
          <p:nvPr/>
        </p:nvSpPr>
        <p:spPr>
          <a:xfrm>
            <a:off x="2199000" y="-44225"/>
            <a:ext cx="69450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>
              <a:buClr>
                <a:schemeClr val="dk1"/>
              </a:buClr>
            </a:pPr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>
            <a:spLocks noGrp="1"/>
          </p:cNvSpPr>
          <p:nvPr>
            <p:ph type="body" idx="1"/>
          </p:nvPr>
        </p:nvSpPr>
        <p:spPr>
          <a:xfrm>
            <a:off x="192000" y="953425"/>
            <a:ext cx="8857500" cy="40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Return Prediction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Cycle time Estimation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Cost per return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Disposition Decision(Resell, Refurbish, Scrap)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Fraud Detection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CSAT Score</a:t>
            </a:r>
          </a:p>
          <a:p>
            <a:pPr indent="-45720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Sustainability Score(CO2 saved)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rgbClr val="5583D1"/>
              </a:buClr>
              <a:buSzPts val="1800"/>
              <a:buNone/>
            </a:pPr>
            <a:r>
              <a:rPr lang="en-US" sz="2800" b="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dirty="0">
                <a:solidFill>
                  <a:srgbClr val="5583D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b="0" dirty="0">
              <a:solidFill>
                <a:srgbClr val="5583D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1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sz="3600"/>
          </a:p>
        </p:txBody>
      </p:sp>
      <p:cxnSp>
        <p:nvCxnSpPr>
          <p:cNvPr id="144" name="Google Shape;144;p31"/>
          <p:cNvCxnSpPr/>
          <p:nvPr/>
        </p:nvCxnSpPr>
        <p:spPr>
          <a:xfrm>
            <a:off x="165956" y="893817"/>
            <a:ext cx="5479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31"/>
          <p:cNvSpPr txBox="1"/>
          <p:nvPr/>
        </p:nvSpPr>
        <p:spPr>
          <a:xfrm>
            <a:off x="2199000" y="-44225"/>
            <a:ext cx="6945000" cy="777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105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body" idx="1"/>
          </p:nvPr>
        </p:nvSpPr>
        <p:spPr>
          <a:xfrm>
            <a:off x="191997" y="953413"/>
            <a:ext cx="8690746" cy="3357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None/>
            </a:pPr>
            <a:r>
              <a:rPr lang="en" sz="2800" b="0" dirty="0">
                <a:solidFill>
                  <a:srgbClr val="5583D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[1] </a:t>
            </a: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and AI in Reverse Logistics: A Qualitative Synthesis of Strategic Applications and Challenges, Merium </a:t>
            </a:r>
            <a:r>
              <a:rPr lang="en-US" sz="2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Bouzedif</a:t>
            </a: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None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Application of AI in reverse logistics, Sudipta Chowdhury,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None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AI – Driven innovations for Sustainable E-commerce returns management, Bo </a:t>
            </a:r>
            <a:r>
              <a:rPr lang="en-US" sz="2800" b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Chiuan</a:t>
            </a: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Su, 2025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None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Return management in e-commerce firms: ML approach to predict product returns, Anurag Mishra,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  <a:buNone/>
            </a:pPr>
            <a:endParaRPr lang="en-US" sz="2800" b="0" dirty="0">
              <a:solidFill>
                <a:srgbClr val="5583D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191997" y="376909"/>
            <a:ext cx="796825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2700" b="1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Literature Review</a:t>
            </a:r>
            <a:endParaRPr sz="1100" dirty="0"/>
          </a:p>
        </p:txBody>
      </p:sp>
      <p:cxnSp>
        <p:nvCxnSpPr>
          <p:cNvPr id="152" name="Google Shape;152;p32"/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" name="Google Shape;153;p32"/>
          <p:cNvSpPr txBox="1"/>
          <p:nvPr/>
        </p:nvSpPr>
        <p:spPr>
          <a:xfrm>
            <a:off x="4570420" y="42777"/>
            <a:ext cx="4573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 Logistics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/>
          <p:cNvSpPr txBox="1">
            <a:spLocks noGrp="1"/>
          </p:cNvSpPr>
          <p:nvPr>
            <p:ph type="body" idx="1"/>
          </p:nvPr>
        </p:nvSpPr>
        <p:spPr>
          <a:xfrm>
            <a:off x="191997" y="953413"/>
            <a:ext cx="8339682" cy="34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blockchain with AI improves efficiency, transparency and fraud prevention. 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trends show a clear shift towards AI-driven automation and circular supply chain optimization. 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reduces both costs and environmental impact by optimizing routes and recyclability in returns.</a:t>
            </a:r>
          </a:p>
          <a:p>
            <a:pPr marL="285750" indent="-285750" algn="just">
              <a:lnSpc>
                <a:spcPct val="10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ML driven categorization and handling of returns improve accuracy, lower costs and boost customer satisfaction.</a:t>
            </a:r>
            <a:endParaRPr sz="2800" b="0" dirty="0">
              <a:solidFill>
                <a:srgbClr val="5583D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33"/>
          <p:cNvSpPr txBox="1"/>
          <p:nvPr/>
        </p:nvSpPr>
        <p:spPr>
          <a:xfrm>
            <a:off x="191997" y="376909"/>
            <a:ext cx="796825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2700" b="1" i="0" u="none" strike="noStrike" cap="none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Summary of Literature</a:t>
            </a:r>
            <a:endParaRPr sz="1100" dirty="0"/>
          </a:p>
        </p:txBody>
      </p:sp>
      <p:cxnSp>
        <p:nvCxnSpPr>
          <p:cNvPr id="160" name="Google Shape;160;p33"/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33"/>
          <p:cNvSpPr txBox="1"/>
          <p:nvPr/>
        </p:nvSpPr>
        <p:spPr>
          <a:xfrm>
            <a:off x="4570420" y="42777"/>
            <a:ext cx="4573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Logistics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02A5C8-0FD8-CE7C-17AF-8C3EB196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3">
            <a:extLst>
              <a:ext uri="{FF2B5EF4-FFF2-40B4-BE49-F238E27FC236}">
                <a16:creationId xmlns:a16="http://schemas.microsoft.com/office/drawing/2014/main" id="{DE804A0F-E096-9D72-F080-1E67383F77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1997" y="953413"/>
            <a:ext cx="8339682" cy="343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rgbClr val="5583D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Proactive Vs Reactive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rgbClr val="5583D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KPIs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rgbClr val="5583D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+ Sustainability Focus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Clr>
                <a:srgbClr val="5583D1"/>
              </a:buClr>
              <a:buSzPts val="1800"/>
            </a:pPr>
            <a:r>
              <a:rPr lang="en-US" sz="2800" b="0" dirty="0">
                <a:solidFill>
                  <a:srgbClr val="5583D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Prescriptive AI</a:t>
            </a:r>
            <a:endParaRPr sz="2800" b="0" dirty="0">
              <a:solidFill>
                <a:srgbClr val="5583D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9" name="Google Shape;159;p33">
            <a:extLst>
              <a:ext uri="{FF2B5EF4-FFF2-40B4-BE49-F238E27FC236}">
                <a16:creationId xmlns:a16="http://schemas.microsoft.com/office/drawing/2014/main" id="{A7551A36-77B3-BFD2-4B8A-768DDEFFED7D}"/>
              </a:ext>
            </a:extLst>
          </p:cNvPr>
          <p:cNvSpPr txBox="1"/>
          <p:nvPr/>
        </p:nvSpPr>
        <p:spPr>
          <a:xfrm>
            <a:off x="191997" y="376909"/>
            <a:ext cx="796825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27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Key Differentiators</a:t>
            </a:r>
            <a:endParaRPr sz="1100" dirty="0"/>
          </a:p>
        </p:txBody>
      </p:sp>
      <p:cxnSp>
        <p:nvCxnSpPr>
          <p:cNvPr id="160" name="Google Shape;160;p33">
            <a:extLst>
              <a:ext uri="{FF2B5EF4-FFF2-40B4-BE49-F238E27FC236}">
                <a16:creationId xmlns:a16="http://schemas.microsoft.com/office/drawing/2014/main" id="{19BB9216-9073-6F66-7B40-34D2D0C9F2D0}"/>
              </a:ext>
            </a:extLst>
          </p:cNvPr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33">
            <a:extLst>
              <a:ext uri="{FF2B5EF4-FFF2-40B4-BE49-F238E27FC236}">
                <a16:creationId xmlns:a16="http://schemas.microsoft.com/office/drawing/2014/main" id="{C96EEE76-0938-6A0C-6688-514DB6FDC817}"/>
              </a:ext>
            </a:extLst>
          </p:cNvPr>
          <p:cNvSpPr txBox="1"/>
          <p:nvPr/>
        </p:nvSpPr>
        <p:spPr>
          <a:xfrm>
            <a:off x="4570420" y="42777"/>
            <a:ext cx="4573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7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95A7539-E777-2C94-6783-84CD5EBA7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>
            <a:extLst>
              <a:ext uri="{FF2B5EF4-FFF2-40B4-BE49-F238E27FC236}">
                <a16:creationId xmlns:a16="http://schemas.microsoft.com/office/drawing/2014/main" id="{ACB37CAA-97A7-1CA7-913D-80763B3C9CC2}"/>
              </a:ext>
            </a:extLst>
          </p:cNvPr>
          <p:cNvSpPr txBox="1"/>
          <p:nvPr/>
        </p:nvSpPr>
        <p:spPr>
          <a:xfrm>
            <a:off x="191997" y="226290"/>
            <a:ext cx="7968254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2700" b="1" dirty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 sz="1100" dirty="0"/>
          </a:p>
        </p:txBody>
      </p:sp>
      <p:cxnSp>
        <p:nvCxnSpPr>
          <p:cNvPr id="160" name="Google Shape;160;p33">
            <a:extLst>
              <a:ext uri="{FF2B5EF4-FFF2-40B4-BE49-F238E27FC236}">
                <a16:creationId xmlns:a16="http://schemas.microsoft.com/office/drawing/2014/main" id="{FE94C152-41D9-ED20-5786-29A1BBF53CCD}"/>
              </a:ext>
            </a:extLst>
          </p:cNvPr>
          <p:cNvCxnSpPr/>
          <p:nvPr/>
        </p:nvCxnSpPr>
        <p:spPr>
          <a:xfrm>
            <a:off x="165956" y="893817"/>
            <a:ext cx="5479349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33">
            <a:extLst>
              <a:ext uri="{FF2B5EF4-FFF2-40B4-BE49-F238E27FC236}">
                <a16:creationId xmlns:a16="http://schemas.microsoft.com/office/drawing/2014/main" id="{70A0AF1A-30DF-1FD8-BD91-F8F608ED557B}"/>
              </a:ext>
            </a:extLst>
          </p:cNvPr>
          <p:cNvSpPr txBox="1"/>
          <p:nvPr/>
        </p:nvSpPr>
        <p:spPr>
          <a:xfrm>
            <a:off x="4570420" y="42777"/>
            <a:ext cx="457358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0DD24-F355-B817-29FE-F4B828CE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49" y="941106"/>
            <a:ext cx="7074401" cy="389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9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body" idx="1"/>
          </p:nvPr>
        </p:nvSpPr>
        <p:spPr>
          <a:xfrm>
            <a:off x="192000" y="1246175"/>
            <a:ext cx="8857500" cy="3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5583D1"/>
              </a:buClr>
              <a:buSzPts val="2800"/>
              <a:buFont typeface="Calibri"/>
              <a:buAutoNum type="arabicPeriod"/>
            </a:pPr>
            <a:r>
              <a:rPr lang="en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 Collection and preparation</a:t>
            </a:r>
            <a:endParaRPr sz="2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06400">
              <a:lnSpc>
                <a:spcPct val="100000"/>
              </a:lnSpc>
              <a:spcBef>
                <a:spcPts val="0"/>
              </a:spcBef>
              <a:buSzPts val="2800"/>
              <a:buFont typeface="Calibri"/>
              <a:buChar char="○"/>
            </a:pPr>
            <a:r>
              <a:rPr lang="en-US" sz="2800" dirty="0"/>
              <a:t>E-commerce orders, returns, feedback, logistics. </a:t>
            </a:r>
          </a:p>
          <a:p>
            <a:pPr lvl="1" indent="-406400">
              <a:lnSpc>
                <a:spcPct val="100000"/>
              </a:lnSpc>
              <a:spcBef>
                <a:spcPts val="0"/>
              </a:spcBef>
              <a:buSzPts val="2800"/>
              <a:buFont typeface="Calibri"/>
              <a:buChar char="○"/>
            </a:pPr>
            <a:r>
              <a:rPr lang="en" sz="2800" dirty="0"/>
              <a:t>Feature engineering: customer profile, sentiment etc.</a:t>
            </a:r>
            <a:endParaRPr sz="2800" dirty="0"/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83D1"/>
              </a:buClr>
              <a:buSzPts val="2800"/>
              <a:buFont typeface="Calibri"/>
              <a:buAutoNum type="arabicPeriod"/>
            </a:pPr>
            <a:r>
              <a:rPr lang="en" sz="2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2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406400">
              <a:lnSpc>
                <a:spcPct val="100000"/>
              </a:lnSpc>
              <a:spcBef>
                <a:spcPts val="0"/>
              </a:spcBef>
              <a:buSzPts val="2800"/>
              <a:buFont typeface="Calibri"/>
              <a:buChar char="○"/>
            </a:pPr>
            <a:r>
              <a:rPr lang="en-US" sz="2800" dirty="0" err="1"/>
              <a:t>Analyse</a:t>
            </a:r>
            <a:r>
              <a:rPr lang="en-US" sz="2800" dirty="0"/>
              <a:t> return trends, fraud detection analysis, sentiment distribution, correlation analysis between price and return rate, visualizations.</a:t>
            </a:r>
          </a:p>
        </p:txBody>
      </p:sp>
      <p:sp>
        <p:nvSpPr>
          <p:cNvPr id="175" name="Google Shape;175;p35"/>
          <p:cNvSpPr txBox="1"/>
          <p:nvPr/>
        </p:nvSpPr>
        <p:spPr>
          <a:xfrm>
            <a:off x="191997" y="376909"/>
            <a:ext cx="79683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</a:pPr>
            <a:r>
              <a:rPr lang="en" sz="3600" b="1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Modules to cover</a:t>
            </a:r>
            <a:endParaRPr sz="3600"/>
          </a:p>
        </p:txBody>
      </p:sp>
      <p:cxnSp>
        <p:nvCxnSpPr>
          <p:cNvPr id="176" name="Google Shape;176;p35"/>
          <p:cNvCxnSpPr/>
          <p:nvPr/>
        </p:nvCxnSpPr>
        <p:spPr>
          <a:xfrm>
            <a:off x="165956" y="893817"/>
            <a:ext cx="5479200" cy="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7" name="Google Shape;177;p35"/>
          <p:cNvSpPr txBox="1"/>
          <p:nvPr/>
        </p:nvSpPr>
        <p:spPr>
          <a:xfrm>
            <a:off x="2199000" y="-44225"/>
            <a:ext cx="6945000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AI-Powered Reverse Logistics for e-commerce</a:t>
            </a:r>
            <a:endParaRPr lang="en-US" sz="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473</Words>
  <Application>Microsoft Office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Simple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Pottam Anisha</dc:creator>
  <cp:lastModifiedBy>Pottam Anisha</cp:lastModifiedBy>
  <cp:revision>6</cp:revision>
  <dcterms:modified xsi:type="dcterms:W3CDTF">2025-09-17T09:10:30Z</dcterms:modified>
</cp:coreProperties>
</file>