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502" r:id="rId5"/>
    <p:sldId id="2147470509" r:id="rId6"/>
    <p:sldId id="2147470499" r:id="rId7"/>
    <p:sldId id="2147470510" r:id="rId8"/>
    <p:sldId id="2147470487" r:id="rId9"/>
    <p:sldId id="2147470503" r:id="rId10"/>
    <p:sldId id="2147470504" r:id="rId11"/>
    <p:sldId id="2147470505" r:id="rId12"/>
    <p:sldId id="2147470498" r:id="rId13"/>
    <p:sldId id="2147470511" r:id="rId14"/>
    <p:sldId id="2147470500" r:id="rId15"/>
    <p:sldId id="2147470512" r:id="rId16"/>
    <p:sldId id="2147470494" r:id="rId17"/>
    <p:sldId id="2147470506" r:id="rId18"/>
    <p:sldId id="2147470507" r:id="rId19"/>
    <p:sldId id="2147470508" r:id="rId20"/>
    <p:sldId id="21474705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</a:t>
            </a:r>
          </a:p>
          <a:p>
            <a:pPr lvl="0" algn="ctr">
              <a:buClr>
                <a:srgbClr val="FFFFFF"/>
              </a:buClr>
              <a:buSzPts val="3600"/>
            </a:pPr>
            <a:r>
              <a:rPr lang="en-US" sz="36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sz="3600" dirty="0"/>
          </a:p>
          <a:p>
            <a:pPr lvl="0" algn="ctr"/>
            <a:r>
              <a:rPr lang="en-US" sz="3600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using contextualization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Nairit Das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13DDD-3448-4C62-45F7-98B97E6DD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4C1500-0628-AFFE-6508-1B0B37749E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Exploratory Data Analysis</a:t>
            </a:r>
          </a:p>
          <a:p>
            <a:pPr marL="457200" lvl="1" indent="0">
              <a:buNone/>
            </a:pP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B9263-FDEB-4A4A-5CBC-E222E21C1BD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Preprocessing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AFF845-90F6-639B-CBBD-9B3EB06C58DD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655B68-60BE-6D82-6E5A-4ED05234BE75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3557BF-2DBE-8350-1EED-565A2CFCA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869" y="1795246"/>
            <a:ext cx="7420702" cy="463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3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1B35B-611B-1FDA-E7F9-FF27611B9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9CFDA5-84BF-42E9-0954-6DEDDA3085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Exploratory Data Analysis</a:t>
            </a:r>
          </a:p>
          <a:p>
            <a:pPr marL="457200" lvl="1" indent="0">
              <a:buNone/>
            </a:pP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A0900-894B-A23E-E003-EB9523EA46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Preprocessing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8895F4-E108-EE11-49C5-4D929FFE963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517CEF-AF2C-AF0C-94C5-E2E5BBA78F4B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3F49F8-99B6-33EE-7D73-DDB95FCF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13" y="1838127"/>
            <a:ext cx="8066973" cy="43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54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/>
              <a:t>EfficientNetV2</a:t>
            </a:r>
            <a:r>
              <a:rPr lang="en-US" b="0" dirty="0"/>
              <a:t> - </a:t>
            </a:r>
            <a:r>
              <a:rPr lang="en-US" b="0" dirty="0">
                <a:solidFill>
                  <a:schemeClr val="tx1"/>
                </a:solidFill>
              </a:rPr>
              <a:t>Spatial feature extraction from individual sign language images.</a:t>
            </a:r>
          </a:p>
          <a:p>
            <a:r>
              <a:rPr lang="en-US" dirty="0"/>
              <a:t>GRU (Gated Recurrent Unit)</a:t>
            </a:r>
            <a:r>
              <a:rPr lang="en-US" b="0" dirty="0"/>
              <a:t> - </a:t>
            </a:r>
            <a:r>
              <a:rPr lang="en-US" b="0" dirty="0">
                <a:solidFill>
                  <a:schemeClr val="tx1"/>
                </a:solidFill>
              </a:rPr>
              <a:t>Temporal sequence processing of the image features.</a:t>
            </a:r>
          </a:p>
          <a:p>
            <a:r>
              <a:rPr lang="en-US" dirty="0"/>
              <a:t>Two-Stage Fine-Tuning</a:t>
            </a:r>
            <a:r>
              <a:rPr lang="en-US" b="0" dirty="0"/>
              <a:t> - </a:t>
            </a:r>
            <a:r>
              <a:rPr lang="en-US" b="0" dirty="0">
                <a:solidFill>
                  <a:schemeClr val="tx1"/>
                </a:solidFill>
              </a:rPr>
              <a:t>Advanced transfer learning strategy to maximize model accuracy.</a:t>
            </a:r>
          </a:p>
          <a:p>
            <a:r>
              <a:rPr lang="en-US" dirty="0"/>
              <a:t>Sliding Window Algorithm</a:t>
            </a:r>
            <a:r>
              <a:rPr lang="en-US" b="0" dirty="0"/>
              <a:t> - </a:t>
            </a:r>
            <a:r>
              <a:rPr lang="en-US" b="0" dirty="0">
                <a:solidFill>
                  <a:schemeClr val="tx1"/>
                </a:solidFill>
              </a:rPr>
              <a:t>Inference technique to apply the sequence model to videos of any length.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64E7D-52AC-9726-4590-8001BA0E6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D9A9F5-C445-9DD2-4810-C20A6B4BFC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/>
              <a:t>Gemini Pro (LLM)</a:t>
            </a:r>
            <a:r>
              <a:rPr lang="en-US" b="0" dirty="0"/>
              <a:t> - </a:t>
            </a:r>
            <a:r>
              <a:rPr lang="en-US" b="0" dirty="0">
                <a:solidFill>
                  <a:schemeClr val="tx1"/>
                </a:solidFill>
              </a:rPr>
              <a:t>Few-shot text correction and contextualization.</a:t>
            </a:r>
          </a:p>
          <a:p>
            <a:r>
              <a:rPr lang="en-US" dirty="0"/>
              <a:t>TensorFlow/</a:t>
            </a:r>
            <a:r>
              <a:rPr lang="en-US" dirty="0" err="1"/>
              <a:t>Keras</a:t>
            </a:r>
            <a:r>
              <a:rPr lang="en-US" b="0" dirty="0"/>
              <a:t> - </a:t>
            </a:r>
            <a:r>
              <a:rPr lang="en-US" b="0" dirty="0">
                <a:solidFill>
                  <a:schemeClr val="tx1"/>
                </a:solidFill>
              </a:rPr>
              <a:t>Primary deep learning framework for model building and training.</a:t>
            </a:r>
          </a:p>
          <a:p>
            <a:r>
              <a:rPr lang="en-US" dirty="0"/>
              <a:t>OpenCV</a:t>
            </a:r>
            <a:r>
              <a:rPr lang="en-US" b="0" dirty="0"/>
              <a:t> - </a:t>
            </a:r>
            <a:r>
              <a:rPr lang="en-US" b="0" dirty="0">
                <a:solidFill>
                  <a:schemeClr val="tx1"/>
                </a:solidFill>
              </a:rPr>
              <a:t>Core tool for all video and image preprocessing tasks.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9912F-A33B-49AB-F662-3B605DFEF68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71487C-8059-8904-1914-6AEC8059BB4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94912E-CD61-0400-D774-4B2436889D32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EB082C-D58C-8341-EBA3-6DEDBBEE7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403" y="3207049"/>
            <a:ext cx="7824179" cy="30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0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A058-E477-163A-1B3E-61A05B0F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9BAD7-4402-029D-94EE-84728E7A1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Data Preparation &amp; Augmentation:</a:t>
            </a:r>
            <a:r>
              <a:rPr lang="en-US" dirty="0">
                <a:sym typeface="Wingdings" panose="05000000000000000000" pitchFamily="2" charset="2"/>
              </a:rPr>
              <a:t>(completed)</a:t>
            </a:r>
            <a:br>
              <a:rPr lang="en-US" b="0" dirty="0"/>
            </a:br>
            <a:r>
              <a:rPr lang="en-US" b="0" dirty="0">
                <a:solidFill>
                  <a:schemeClr val="tx1"/>
                </a:solidFill>
              </a:rPr>
              <a:t>High-resolution 128x128 RGB images were generated and augmented in real-time for training.</a:t>
            </a:r>
          </a:p>
          <a:p>
            <a:r>
              <a:rPr lang="en-US" dirty="0"/>
              <a:t>Deep Learning Model Architecture:(completed)</a:t>
            </a:r>
            <a:br>
              <a:rPr lang="en-US" b="0" dirty="0"/>
            </a:br>
            <a:r>
              <a:rPr lang="en-US" b="0" dirty="0">
                <a:solidFill>
                  <a:schemeClr val="tx1"/>
                </a:solidFill>
              </a:rPr>
              <a:t>A CRNN was created using a pre-trained EfficientNetV2 for spatial features and a GRU for temporal processing.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67352-6E77-1E87-24B7-ED7906E0679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plan/Milestone Progress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F4198-C244-16A7-B796-A2E4B5EA6A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26B487-77E4-5D5B-7416-E64E3C867A98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F134B-D8C0-63E6-8420-86603E65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670E3F-26AF-FC07-6E7E-5B81E0D18E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/>
              <a:t>Model Training:(in-progress)</a:t>
            </a:r>
            <a:br>
              <a:rPr lang="en-US" b="0" dirty="0"/>
            </a:br>
            <a:r>
              <a:rPr lang="en-US" b="0" dirty="0">
                <a:solidFill>
                  <a:schemeClr val="tx1"/>
                </a:solidFill>
              </a:rPr>
              <a:t>The model was fine-tuned in two stages for high accuracy: first the classifier head, then the entire model using a low learning rate.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B4CFE-7792-25D3-4BEF-DA9775099CF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plan/Milestone Progress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5A31D4-7F15-A47A-56CC-BDE6406B02F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1E7F4A-B2F7-0564-0439-DA6EF897059C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C1CCC-B0EB-1614-FC4F-558EF10E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19" y="2914828"/>
            <a:ext cx="8252403" cy="342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4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</a:t>
            </a:r>
            <a:endParaRPr lang="en-US" sz="3600" b="1" dirty="0">
              <a:solidFill>
                <a:srgbClr val="5B9BD5">
                  <a:lumMod val="50000"/>
                </a:srgb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1028" name="Picture 4" descr="PlantUML diagram">
            <a:extLst>
              <a:ext uri="{FF2B5EF4-FFF2-40B4-BE49-F238E27FC236}">
                <a16:creationId xmlns:a16="http://schemas.microsoft.com/office/drawing/2014/main" id="{F3ECF7FD-9224-423F-5FCA-00C28EDA0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411067"/>
            <a:ext cx="73914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50367-AB8B-AF0E-0FDA-8EAA41BA8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62C3EA-A17B-184B-5D88-EEEF5242451A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</a:t>
            </a:r>
            <a:endParaRPr lang="en-US" sz="3600" b="1" dirty="0">
              <a:solidFill>
                <a:srgbClr val="5B9BD5">
                  <a:lumMod val="50000"/>
                </a:srgb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50100-E1BB-308A-80BE-82937177181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E0CF896-C616-301E-D723-051DBBB5E2FF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2052" name="Picture 4" descr="PlantUML diagram">
            <a:extLst>
              <a:ext uri="{FF2B5EF4-FFF2-40B4-BE49-F238E27FC236}">
                <a16:creationId xmlns:a16="http://schemas.microsoft.com/office/drawing/2014/main" id="{309C1540-7B30-EB35-F61B-8BA9E0ADB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543" y="662251"/>
            <a:ext cx="5350329" cy="553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48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6925C-A82B-2441-B616-E37609D9D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67FCA9-11D4-BCF2-28DB-5AF5AC9FE95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</a:t>
            </a:r>
            <a:endParaRPr lang="en-US" sz="3600" b="1" dirty="0">
              <a:solidFill>
                <a:srgbClr val="5B9BD5">
                  <a:lumMod val="50000"/>
                </a:srgb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CFF3BB-4DE4-21CD-563F-4585C47710E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A5E5168-F0B3-6B95-C1C3-128547872271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3B642A72-8753-2EE7-623F-8BAA523B4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1416411"/>
            <a:ext cx="5584370" cy="487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74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66783-A87A-CD27-3A61-4328A7D3F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F7349B-30F4-B9C3-0801-404D8FC564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</a:t>
            </a:r>
            <a:endParaRPr lang="en-US" sz="3600" b="1" dirty="0">
              <a:solidFill>
                <a:srgbClr val="5B9BD5">
                  <a:lumMod val="50000"/>
                </a:srgb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D452D2-536D-D47C-17E0-2AC86A6452D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BAACBBC-8DBE-4070-27EA-13A77114BE3D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2052" name="Picture 4" descr="PlantUML diagram">
            <a:extLst>
              <a:ext uri="{FF2B5EF4-FFF2-40B4-BE49-F238E27FC236}">
                <a16:creationId xmlns:a16="http://schemas.microsoft.com/office/drawing/2014/main" id="{6C36EC5C-70EE-FB5A-814E-DC0154A6F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1290638"/>
            <a:ext cx="6663195" cy="484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2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9540" y="1271219"/>
            <a:ext cx="10624338" cy="4142989"/>
          </a:xfrm>
        </p:spPr>
        <p:txBody>
          <a:bodyPr/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Problem: Overcoming the communication gap for the deaf and hard-of-hearing.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Solution: A real-time app to translate ASL alphabet gestures into text via webcam.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Technology: A deep learning model analyzing hand shape and motion for accuracy.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Goal: Using AI to build an accessible tool that fosters greater inclusivity.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0B95B-87D5-59CE-9D3A-408AA7D7F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45682B-62F8-CACF-E928-6E9FB71EA082}"/>
              </a:ext>
            </a:extLst>
          </p:cNvPr>
          <p:cNvSpPr txBox="1"/>
          <p:nvPr/>
        </p:nvSpPr>
        <p:spPr>
          <a:xfrm>
            <a:off x="2882607" y="2828835"/>
            <a:ext cx="6422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7200" b="1" dirty="0">
                <a:solidFill>
                  <a:srgbClr val="5B9BD5">
                    <a:lumMod val="50000"/>
                  </a:srgbClr>
                </a:solidFill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0B3B0-C11D-0094-FBB8-CB7C58A38D08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8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Develop a real-time application to translate ASL alphabet signs into text via a webcam.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Implement a deep learning model (CRNN) to accurately recognize gesture sequences.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Using LLMs to include efficient and simplified contextualization.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Achieve high </a:t>
            </a:r>
            <a:r>
              <a:rPr lang="en-US" b="0">
                <a:solidFill>
                  <a:srgbClr val="5583D1"/>
                </a:solidFill>
              </a:rPr>
              <a:t>validation accuracy </a:t>
            </a:r>
            <a:r>
              <a:rPr lang="en-US" b="0" dirty="0">
                <a:solidFill>
                  <a:srgbClr val="5583D1"/>
                </a:solidFill>
              </a:rPr>
              <a:t>for reliable performance.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4223C-D0DE-9F2B-3D70-79928699F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393CD4-D601-C835-ED2B-FE6A5F5EBE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Design a simple and user-friendly interface for seamless interaction.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Daily Life: Enable direct communication for deaf individuals in everyday settings (e.g., retail, banking).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Inclusivity: Foster greater participation for the deaf community in education and workplaces.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AAE28-6DB3-A369-17B1-02492E0FBDA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560615-51B2-BD64-AEF1-E7D0DB6DD9B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AC14D58-21BF-15F0-CBB0-0BC075204919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5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7501B-4E35-A6DB-4E5E-51D1A6851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2FE1D0-8BB3-F022-BE57-0676F29BF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Data Preparation &amp; Augmentation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Deep Learning Model Architecture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Model Training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Testing With Synthetic test Data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2400"/>
            </a:pPr>
            <a:r>
              <a:rPr lang="en-US" b="0" dirty="0">
                <a:solidFill>
                  <a:srgbClr val="5583D1"/>
                </a:solidFill>
              </a:rPr>
              <a:t>Real-Time Inference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63D37-1DDE-106D-3476-6ACDB5A4C4F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39E6AC-C05E-D87C-450A-0359DA8A489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DD06F7D-D75A-2F3B-3E4F-3D60F274239E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7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/>
              <a:t>Data Preparation:</a:t>
            </a:r>
            <a:br>
              <a:rPr lang="en-US" b="0" dirty="0"/>
            </a:br>
            <a:r>
              <a:rPr lang="en-US" b="0" dirty="0">
                <a:solidFill>
                  <a:schemeClr val="tx1"/>
                </a:solidFill>
              </a:rPr>
              <a:t>Training images were resized to 128x128 and converted to RGB to maximize detail and ensure compatibility.</a:t>
            </a:r>
          </a:p>
          <a:p>
            <a:r>
              <a:rPr lang="en-US" dirty="0"/>
              <a:t>Model Architecture &amp; Training:</a:t>
            </a:r>
            <a:br>
              <a:rPr lang="en-US" b="0" dirty="0"/>
            </a:br>
            <a:r>
              <a:rPr lang="en-US" b="0" dirty="0">
                <a:solidFill>
                  <a:schemeClr val="tx1"/>
                </a:solidFill>
              </a:rPr>
              <a:t>Train a powerful EfficientNetV2 + GRU model using a two-stage fine-tuning strategy to achieve the highest possible accuracy in recognizing individual signs.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66121-7D53-FDE0-5E40-0E1929092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6AD5DB-E62D-4275-88D0-68CA1A30A0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/>
              <a:t>Inference Pipeline:</a:t>
            </a:r>
            <a:br>
              <a:rPr lang="en-US" b="0" dirty="0"/>
            </a:br>
            <a:r>
              <a:rPr lang="en-US" b="0" dirty="0">
                <a:solidFill>
                  <a:schemeClr val="tx1"/>
                </a:solidFill>
              </a:rPr>
              <a:t>Use a "sliding window" technique to apply the trained model across a full video, generating a continuous stream of character predictions that are then decoded into a raw text string.</a:t>
            </a:r>
          </a:p>
          <a:p>
            <a:r>
              <a:rPr lang="en-US" dirty="0"/>
              <a:t>Final Translation:</a:t>
            </a:r>
            <a:br>
              <a:rPr lang="en-US" b="0" dirty="0"/>
            </a:br>
            <a:r>
              <a:rPr lang="en-US" b="0" dirty="0">
                <a:solidFill>
                  <a:schemeClr val="tx1"/>
                </a:solidFill>
              </a:rPr>
              <a:t>Send the raw, messy text string from the model to the </a:t>
            </a:r>
            <a:r>
              <a:rPr lang="en-US" dirty="0">
                <a:solidFill>
                  <a:schemeClr val="tx1"/>
                </a:solidFill>
              </a:rPr>
              <a:t>Gemini API</a:t>
            </a:r>
            <a:r>
              <a:rPr lang="en-US" b="0" dirty="0">
                <a:solidFill>
                  <a:schemeClr val="tx1"/>
                </a:solidFill>
              </a:rPr>
              <a:t> with a simple instruction to correct it into a clean and coherent English sentence</a:t>
            </a:r>
            <a:r>
              <a:rPr lang="en-US" b="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5B22B-68B8-1281-9365-D92B848271E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FEE10A-B1EB-796B-9C5A-95BA2B48030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830953-505D-024E-2B64-99DDC4DD6B7F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9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Exploratory Data Analysis</a:t>
            </a:r>
          </a:p>
          <a:p>
            <a:pPr marL="457200" lvl="1" indent="0">
              <a:buNone/>
            </a:pP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Preprocessing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505D70-ED1A-35CD-E052-4572F6D4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60" y="1838127"/>
            <a:ext cx="6831225" cy="2796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FA2BE7-BE4F-B131-72DE-5F7E92C69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340" y="4330403"/>
            <a:ext cx="5411660" cy="201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F8B75-8FC5-7BB7-9DA8-CAC80D0E5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2D078F-F8B2-FEE5-FF50-90F19BB9EF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Exploratory Data Analysis</a:t>
            </a:r>
          </a:p>
          <a:p>
            <a:pPr marL="457200" lvl="1" indent="0">
              <a:buNone/>
            </a:pP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10FA6-5BC4-7F95-6FE2-97E616C8ADB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Preprocessing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B20C1D-99C7-F65F-4C45-386E211F002D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000E1F-A822-A9DB-53D7-0A3FD4136CF3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Real time Sign Language to Text Converter</a:t>
            </a:r>
            <a:endParaRPr lang="en-US" dirty="0"/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1A3619-786B-2496-2739-2959EFB2D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50" y="2016996"/>
            <a:ext cx="8632036" cy="44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4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688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Nairit Das</cp:lastModifiedBy>
  <cp:revision>18</cp:revision>
  <dcterms:created xsi:type="dcterms:W3CDTF">2024-05-13T10:33:11Z</dcterms:created>
  <dcterms:modified xsi:type="dcterms:W3CDTF">2025-09-30T05:56:27Z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