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147470489" r:id="rId2"/>
    <p:sldId id="2147470504" r:id="rId3"/>
    <p:sldId id="2147470505" r:id="rId4"/>
    <p:sldId id="2147470506" r:id="rId5"/>
    <p:sldId id="2147470509" r:id="rId6"/>
    <p:sldId id="2147470494" r:id="rId7"/>
    <p:sldId id="2147470510" r:id="rId8"/>
    <p:sldId id="2147470511" r:id="rId9"/>
    <p:sldId id="2147470487" r:id="rId10"/>
    <p:sldId id="2147470512" r:id="rId11"/>
    <p:sldId id="2147470513" r:id="rId12"/>
    <p:sldId id="2147470514" r:id="rId13"/>
    <p:sldId id="2147470515" r:id="rId14"/>
    <p:sldId id="2147470516" r:id="rId15"/>
    <p:sldId id="2147470517" r:id="rId16"/>
    <p:sldId id="2147470518" r:id="rId17"/>
    <p:sldId id="2147470519" r:id="rId18"/>
    <p:sldId id="2147470507" r:id="rId19"/>
    <p:sldId id="2147470508" r:id="rId20"/>
    <p:sldId id="2147470497" r:id="rId21"/>
    <p:sldId id="2147470499" r:id="rId22"/>
    <p:sldId id="2147470502" r:id="rId23"/>
    <p:sldId id="2147470503" r:id="rId24"/>
    <p:sldId id="214747050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4D98"/>
    <a:srgbClr val="FFFFFF"/>
    <a:srgbClr val="25B9ED"/>
    <a:srgbClr val="47BDAE"/>
    <a:srgbClr val="30BBDA"/>
    <a:srgbClr val="47BDAF"/>
    <a:srgbClr val="696969"/>
    <a:srgbClr val="8BC431"/>
    <a:srgbClr val="97B6BA"/>
    <a:srgbClr val="24A8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3F4D17B-9B25-2D63-E389-71163BD2C8E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FC4ED1-FB42-4A6C-B292-B8C58946A8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35A630-145D-4232-9865-98341E30F7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08363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B0375-D926-48D9-8605-813B1B64E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8D7657-21CC-45AA-A2CE-92653962FC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39364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A09EBA-4206-40BF-81B1-742CF8BD5B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B8BE7B-6EB1-4B41-A25B-B41833E5B2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1138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3">
            <a:extLst>
              <a:ext uri="{FF2B5EF4-FFF2-40B4-BE49-F238E27FC236}">
                <a16:creationId xmlns:a16="http://schemas.microsoft.com/office/drawing/2014/main" id="{F7878D79-3823-9575-1C88-56C4110E1E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5996" y="1271219"/>
            <a:ext cx="10624338" cy="44456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2800" b="1" kern="1200" dirty="0">
                <a:solidFill>
                  <a:srgbClr val="0070C0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  <p:sp>
        <p:nvSpPr>
          <p:cNvPr id="4" name="Text Placeholder 13">
            <a:extLst>
              <a:ext uri="{FF2B5EF4-FFF2-40B4-BE49-F238E27FC236}">
                <a16:creationId xmlns:a16="http://schemas.microsoft.com/office/drawing/2014/main" id="{06C9D6B8-9A00-34FD-3E41-E67F07F278E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5996" y="629525"/>
            <a:ext cx="10624338" cy="44456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2800" b="1" kern="1200" dirty="0">
                <a:solidFill>
                  <a:srgbClr val="0070C0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36477356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3">
            <a:extLst>
              <a:ext uri="{FF2B5EF4-FFF2-40B4-BE49-F238E27FC236}">
                <a16:creationId xmlns:a16="http://schemas.microsoft.com/office/drawing/2014/main" id="{F7878D79-3823-9575-1C88-56C4110E1E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3803" y="469835"/>
            <a:ext cx="11672300" cy="650048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2443542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837F2-3C53-43E6-9F25-242D13C5A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2C3C5-9B28-493B-9422-74FF4AE18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70436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9B68FAD-9CFA-CBF0-4B37-9944C2E932A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D4B6E2-CC70-4366-ABC8-87480CC35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0D34EE-ED80-45A7-B964-53ED80D946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3036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3BCD6-D227-4C30-8364-6F161FA12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C3054-5604-4679-AF7D-07BF06BE01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47BA85-32D5-4EA3-9F8B-5A8B925174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6123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F33A1-3BE5-4F1B-8E70-082254902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C4CAE0-72F2-4F22-A85A-772E3DA044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DE67E9-F76F-4049-98D4-82E9E7C800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332A94-E906-4159-9FE4-E63CFAE0BE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16D1AA-A642-4FEB-91F0-3F506A2AE8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39363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BF108-6EC2-4592-9D33-716E6B1AC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26736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7387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2AB71-FC15-4C88-A99B-0D66CDCEE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69B3E-A4BB-45D7-ABB7-1E151F04F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FD4C72-B215-468A-8722-23007428B0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94330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42731-906B-40B4-86D3-CD7878598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1042F1-26FD-477E-A079-62384AA43E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52E8FE-8F89-4D08-8341-786A0381B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38541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microsoft.com/office/2007/relationships/hdphoto" Target="../media/hdphoto2.wdp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2D087FE-85BE-5152-9EB5-3B57AE38DD48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337544"/>
            <a:ext cx="12191994" cy="154830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EFA70D2-ADBF-0DD4-D7D1-F37201867E99}"/>
              </a:ext>
            </a:extLst>
          </p:cNvPr>
          <p:cNvSpPr/>
          <p:nvPr userDrawn="1"/>
        </p:nvSpPr>
        <p:spPr>
          <a:xfrm>
            <a:off x="0" y="0"/>
            <a:ext cx="12192000" cy="365125"/>
          </a:xfrm>
          <a:prstGeom prst="rect">
            <a:avLst/>
          </a:prstGeom>
          <a:gradFill>
            <a:gsLst>
              <a:gs pos="5000">
                <a:srgbClr val="47BDAE"/>
              </a:gs>
              <a:gs pos="59000">
                <a:srgbClr val="25B9ED"/>
              </a:gs>
              <a:gs pos="100000">
                <a:srgbClr val="FFFFFF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000" b="1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BC08DB-FBED-4A43-AE4B-B2CE371FE6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271" y="1191757"/>
            <a:ext cx="11004446" cy="4795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28" name="Picture 4" descr="LTIMindtree logo in transparent PNG and vectorized SVG formats">
            <a:extLst>
              <a:ext uri="{FF2B5EF4-FFF2-40B4-BE49-F238E27FC236}">
                <a16:creationId xmlns:a16="http://schemas.microsoft.com/office/drawing/2014/main" id="{21F70453-17DB-04F6-290A-DCDEF9FDE02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saturation sat="40000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5387" y="6562429"/>
            <a:ext cx="1541059" cy="295571"/>
          </a:xfrm>
          <a:prstGeom prst="rect">
            <a:avLst/>
          </a:prstGeom>
          <a:noFill/>
        </p:spPr>
      </p:pic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DBDE3A73-7407-B3B5-0BC2-D13C973D143A}"/>
              </a:ext>
            </a:extLst>
          </p:cNvPr>
          <p:cNvSpPr txBox="1">
            <a:spLocks/>
          </p:cNvSpPr>
          <p:nvPr userDrawn="1"/>
        </p:nvSpPr>
        <p:spPr>
          <a:xfrm>
            <a:off x="221274" y="88514"/>
            <a:ext cx="8176583" cy="11032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70A0B4C8-C250-76C3-01DB-D728F6B32656}"/>
              </a:ext>
            </a:extLst>
          </p:cNvPr>
          <p:cNvSpPr txBox="1">
            <a:spLocks/>
          </p:cNvSpPr>
          <p:nvPr userDrawn="1"/>
        </p:nvSpPr>
        <p:spPr>
          <a:xfrm>
            <a:off x="391411" y="640135"/>
            <a:ext cx="11290305" cy="5237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latin typeface="Calibri (Body)"/>
            </a:endParaRP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349D7A90-F0A3-C216-D67E-9B86D1BECDF5}"/>
              </a:ext>
            </a:extLst>
          </p:cNvPr>
          <p:cNvSpPr txBox="1">
            <a:spLocks/>
          </p:cNvSpPr>
          <p:nvPr userDrawn="1"/>
        </p:nvSpPr>
        <p:spPr>
          <a:xfrm>
            <a:off x="158720" y="413891"/>
            <a:ext cx="10025576" cy="6859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83075D7-F006-A81F-68F1-A5F218FAF004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rightnessContrast bright="-2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5554" y="6358271"/>
            <a:ext cx="964436" cy="411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482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microsoft.com/office/2007/relationships/hdphoto" Target="../media/hdphoto3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905.11946" TargetMode="External"/><Relationship Id="rId2" Type="http://schemas.openxmlformats.org/officeDocument/2006/relationships/hyperlink" Target="https://arxiv.org/abs/2407.01394" TargetMode="Externa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github.com/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8D30BC0-07A3-DCDA-0D0B-DD40C2178A62}"/>
              </a:ext>
            </a:extLst>
          </p:cNvPr>
          <p:cNvSpPr/>
          <p:nvPr/>
        </p:nvSpPr>
        <p:spPr>
          <a:xfrm>
            <a:off x="-31269" y="29737"/>
            <a:ext cx="12254538" cy="6868389"/>
          </a:xfrm>
          <a:prstGeom prst="rect">
            <a:avLst/>
          </a:prstGeom>
          <a:gradFill>
            <a:gsLst>
              <a:gs pos="0">
                <a:srgbClr val="47BDAF"/>
              </a:gs>
              <a:gs pos="100000">
                <a:srgbClr val="3793A6"/>
              </a:gs>
              <a:gs pos="39000">
                <a:srgbClr val="1C4D98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utiger LT Pro 45 Light" panose="020B0403030504020204" pitchFamily="34" charset="0"/>
              <a:ea typeface="+mn-ea"/>
              <a:cs typeface="+mn-cs"/>
            </a:endParaRPr>
          </a:p>
        </p:txBody>
      </p:sp>
      <p:sp>
        <p:nvSpPr>
          <p:cNvPr id="14" name="Text Placeholder 1">
            <a:extLst>
              <a:ext uri="{FF2B5EF4-FFF2-40B4-BE49-F238E27FC236}">
                <a16:creationId xmlns:a16="http://schemas.microsoft.com/office/drawing/2014/main" id="{0741E81D-922F-23FE-07A9-320FA2B27E3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89635" y="17705"/>
            <a:ext cx="6910121" cy="1058125"/>
          </a:xfrm>
        </p:spPr>
        <p:txBody>
          <a:bodyPr/>
          <a:lstStyle/>
          <a:p>
            <a:pPr marL="0" indent="0" algn="ctr">
              <a:buNone/>
            </a:pPr>
            <a:r>
              <a:rPr lang="en-US" sz="4400" dirty="0">
                <a:solidFill>
                  <a:schemeClr val="bg1"/>
                </a:solidFill>
              </a:rPr>
              <a:t>M.Tech/MCA Program </a:t>
            </a:r>
          </a:p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Advanced Industry Integrated Programs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19DFA2-C55E-F4D5-C53A-B5ECEB442DC1}"/>
              </a:ext>
            </a:extLst>
          </p:cNvPr>
          <p:cNvCxnSpPr/>
          <p:nvPr/>
        </p:nvCxnSpPr>
        <p:spPr>
          <a:xfrm>
            <a:off x="2977350" y="1120307"/>
            <a:ext cx="58662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1AA452C-B3E6-7A79-FD46-04E813851A85}"/>
              </a:ext>
            </a:extLst>
          </p:cNvPr>
          <p:cNvSpPr/>
          <p:nvPr/>
        </p:nvSpPr>
        <p:spPr>
          <a:xfrm>
            <a:off x="4125951" y="1177578"/>
            <a:ext cx="3033131" cy="28603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rutiger 45 bold"/>
                <a:ea typeface="+mn-ea"/>
                <a:cs typeface="Calibri" panose="020F0502020204030204" pitchFamily="34" charset="0"/>
              </a:rPr>
              <a:t>Jointly offered by University and LTIMindTree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8A8852-79FE-2D69-0530-D7712358063B}"/>
              </a:ext>
            </a:extLst>
          </p:cNvPr>
          <p:cNvSpPr txBox="1"/>
          <p:nvPr/>
        </p:nvSpPr>
        <p:spPr>
          <a:xfrm>
            <a:off x="180236" y="1659822"/>
            <a:ext cx="11428184" cy="49859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>
                <a:solidFill>
                  <a:prstClr val="white"/>
                </a:solidFill>
                <a:cs typeface="Calibri" panose="020F0502020204030204" pitchFamily="34" charset="0"/>
              </a:rPr>
              <a:t>Review III</a:t>
            </a:r>
          </a:p>
          <a:p>
            <a:pPr lvl="0" algn="ctr">
              <a:buClr>
                <a:srgbClr val="FFFFFF"/>
              </a:buClr>
              <a:buSzPts val="3600"/>
            </a:pPr>
            <a:r>
              <a:rPr lang="en-US" sz="3600" b="1" dirty="0">
                <a:solidFill>
                  <a:srgbClr val="FFFFFF"/>
                </a:solidFill>
                <a:ea typeface="Calibri"/>
                <a:cs typeface="Calibri"/>
                <a:sym typeface="Calibri"/>
              </a:rPr>
              <a:t>Real time Sign Language to Text Converter</a:t>
            </a:r>
            <a:endParaRPr lang="en-US" sz="3600" dirty="0"/>
          </a:p>
          <a:p>
            <a:pPr lvl="0" algn="ctr"/>
            <a:r>
              <a:rPr lang="en-US" sz="3600" b="1" dirty="0">
                <a:solidFill>
                  <a:srgbClr val="FFFFFF"/>
                </a:solidFill>
                <a:ea typeface="Calibri"/>
                <a:cs typeface="Calibri"/>
                <a:sym typeface="Calibri"/>
              </a:rPr>
              <a:t>using contextualization</a:t>
            </a:r>
          </a:p>
          <a:p>
            <a:pPr lvl="0" algn="ctr">
              <a:defRPr/>
            </a:pPr>
            <a:endParaRPr kumimoji="0" lang="en-US" sz="5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utiger 45 bold"/>
              <a:ea typeface="+mn-ea"/>
              <a:cs typeface="Calibri" panose="020F0502020204030204" pitchFamily="34" charset="0"/>
            </a:endParaRPr>
          </a:p>
          <a:p>
            <a:pPr lvl="0" algn="ctr">
              <a:defRPr/>
            </a:pPr>
            <a:r>
              <a:rPr lang="en-US" sz="2400" b="1" dirty="0">
                <a:solidFill>
                  <a:prstClr val="white"/>
                </a:solidFill>
                <a:cs typeface="Calibri" panose="020F0502020204030204" pitchFamily="34" charset="0"/>
              </a:rPr>
              <a:t>Team Member</a:t>
            </a:r>
          </a:p>
          <a:p>
            <a:pPr algn="ctr">
              <a:defRPr/>
            </a:pPr>
            <a:r>
              <a:rPr lang="en-US" sz="2400" b="1" dirty="0">
                <a:solidFill>
                  <a:prstClr val="white"/>
                </a:solidFill>
                <a:cs typeface="Calibri" panose="020F0502020204030204" pitchFamily="34" charset="0"/>
              </a:rPr>
              <a:t>Nairit Das</a:t>
            </a:r>
          </a:p>
          <a:p>
            <a:pPr lvl="0" algn="ctr">
              <a:defRPr/>
            </a:pPr>
            <a:endParaRPr lang="en-US" sz="5400" b="1" dirty="0">
              <a:solidFill>
                <a:prstClr val="white"/>
              </a:solidFill>
              <a:latin typeface="Frutiger 45 bold"/>
              <a:cs typeface="Calibri" panose="020F0502020204030204" pitchFamily="34" charset="0"/>
            </a:endParaRPr>
          </a:p>
          <a:p>
            <a:pPr lvl="0" algn="ctr">
              <a:defRPr/>
            </a:pPr>
            <a:endParaRPr kumimoji="0" lang="en-US" sz="5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utiger 45 bold"/>
              <a:ea typeface="+mn-ea"/>
              <a:cs typeface="Calibri" panose="020F0502020204030204" pitchFamily="34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E7F5D19-19F4-F87F-17C2-8520612BCFEC}"/>
              </a:ext>
            </a:extLst>
          </p:cNvPr>
          <p:cNvGraphicFramePr>
            <a:graphicFrameLocks noGrp="1"/>
          </p:cNvGraphicFramePr>
          <p:nvPr/>
        </p:nvGraphicFramePr>
        <p:xfrm>
          <a:off x="-47290" y="5501244"/>
          <a:ext cx="12239216" cy="32648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19608">
                  <a:extLst>
                    <a:ext uri="{9D8B030D-6E8A-4147-A177-3AD203B41FA5}">
                      <a16:colId xmlns:a16="http://schemas.microsoft.com/office/drawing/2014/main" val="586572480"/>
                    </a:ext>
                  </a:extLst>
                </a:gridCol>
                <a:gridCol w="6119608">
                  <a:extLst>
                    <a:ext uri="{9D8B030D-6E8A-4147-A177-3AD203B41FA5}">
                      <a16:colId xmlns:a16="http://schemas.microsoft.com/office/drawing/2014/main" val="157907922"/>
                    </a:ext>
                  </a:extLst>
                </a:gridCol>
              </a:tblGrid>
              <a:tr h="15274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Frutiger 45 bold"/>
                          <a:cs typeface="Calibri" panose="020F0502020204030204" pitchFamily="34" charset="0"/>
                        </a:rPr>
                        <a:t>Knowledge partner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Frutiger 45 bold"/>
                          <a:cs typeface="Calibri" panose="020F0502020204030204" pitchFamily="34" charset="0"/>
                        </a:rPr>
                        <a:t>                                                                     Implementation partner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33668230"/>
                  </a:ext>
                </a:extLst>
              </a:tr>
              <a:tr h="1184198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66263768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2715C658-0B94-5B63-55F1-B9B6F645F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5332" y="5852667"/>
            <a:ext cx="1987468" cy="847417"/>
          </a:xfrm>
          <a:prstGeom prst="rect">
            <a:avLst/>
          </a:prstGeom>
        </p:spPr>
      </p:pic>
      <p:pic>
        <p:nvPicPr>
          <p:cNvPr id="9" name="Picture 2" descr="LTIMindtree - Technology Consulting and Digital Solutions Company">
            <a:extLst>
              <a:ext uri="{FF2B5EF4-FFF2-40B4-BE49-F238E27FC236}">
                <a16:creationId xmlns:a16="http://schemas.microsoft.com/office/drawing/2014/main" id="{B3D78849-E5F7-1DB2-227F-1424458612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52667"/>
            <a:ext cx="3886489" cy="864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9507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1F8B75-8FC5-7BB7-9DA8-CAC80D0E5B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32D078F-F8B2-FEE5-FF50-90F19BB9EF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5583D1"/>
                </a:solidFill>
                <a:latin typeface="+mn-lt"/>
              </a:rPr>
              <a:t>Exploratory Data Analysis</a:t>
            </a:r>
          </a:p>
          <a:p>
            <a:pPr marL="457200" lvl="1" indent="0">
              <a:buNone/>
            </a:pPr>
            <a:endParaRPr lang="en-US" dirty="0">
              <a:solidFill>
                <a:srgbClr val="1C3898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F10FA6-5BC4-7F95-6FE2-97E616C8ADB5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Preprocessing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3B20C1D-99C7-F65F-4C45-386E211F002D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E000E1F-A822-A9DB-53D7-0A3FD4136CF3}"/>
              </a:ext>
            </a:extLst>
          </p:cNvPr>
          <p:cNvSpPr txBox="1"/>
          <p:nvPr/>
        </p:nvSpPr>
        <p:spPr>
          <a:xfrm>
            <a:off x="6093893" y="57036"/>
            <a:ext cx="60981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rgbClr val="FFFFFF"/>
                </a:solidFill>
                <a:ea typeface="Calibri"/>
                <a:cs typeface="Calibri"/>
                <a:sym typeface="Calibri"/>
              </a:rPr>
              <a:t>Real time Sign Language to Text Converter</a:t>
            </a:r>
            <a:endParaRPr lang="en-US" dirty="0"/>
          </a:p>
          <a:p>
            <a:pPr algn="r"/>
            <a:endParaRPr lang="en-US" b="1" i="1" dirty="0">
              <a:solidFill>
                <a:srgbClr val="FFFFFF"/>
              </a:solidFill>
            </a:endParaRPr>
          </a:p>
          <a:p>
            <a:pPr algn="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91A3619-786B-2496-2739-2959EFB2D9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5850" y="2016996"/>
            <a:ext cx="8632036" cy="440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948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413DDD-3448-4C62-45F7-98B97E6DDC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74C1500-0628-AFFE-6508-1B0B37749E8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5583D1"/>
                </a:solidFill>
                <a:latin typeface="+mn-lt"/>
              </a:rPr>
              <a:t>Exploratory Data Analysis</a:t>
            </a:r>
          </a:p>
          <a:p>
            <a:pPr marL="457200" lvl="1" indent="0">
              <a:buNone/>
            </a:pPr>
            <a:endParaRPr lang="en-US" dirty="0">
              <a:solidFill>
                <a:srgbClr val="1C3898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5B9263-FDEB-4A4A-5CBC-E222E21C1BDB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Preprocessing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4AFF845-90F6-639B-CBBD-9B3EB06C58DD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0655B68-60BE-6D82-6E5A-4ED05234BE75}"/>
              </a:ext>
            </a:extLst>
          </p:cNvPr>
          <p:cNvSpPr txBox="1"/>
          <p:nvPr/>
        </p:nvSpPr>
        <p:spPr>
          <a:xfrm>
            <a:off x="6093893" y="57036"/>
            <a:ext cx="60981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rgbClr val="FFFFFF"/>
                </a:solidFill>
                <a:ea typeface="Calibri"/>
                <a:cs typeface="Calibri"/>
                <a:sym typeface="Calibri"/>
              </a:rPr>
              <a:t>Real time Sign Language to Text Converter</a:t>
            </a:r>
            <a:endParaRPr lang="en-US" dirty="0"/>
          </a:p>
          <a:p>
            <a:pPr algn="r"/>
            <a:endParaRPr lang="en-US" b="1" i="1" dirty="0">
              <a:solidFill>
                <a:srgbClr val="FFFFFF"/>
              </a:solidFill>
            </a:endParaRPr>
          </a:p>
          <a:p>
            <a:pPr algn="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F3557BF-2DBE-8350-1EED-565A2CFCA6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9869" y="1795246"/>
            <a:ext cx="7420702" cy="4632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836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81B35B-611B-1FDA-E7F9-FF27611B91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79CFDA5-84BF-42E9-0954-6DEDDA30851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5583D1"/>
                </a:solidFill>
                <a:latin typeface="+mn-lt"/>
              </a:rPr>
              <a:t>Exploratory Data Analysis</a:t>
            </a:r>
          </a:p>
          <a:p>
            <a:pPr marL="457200" lvl="1" indent="0">
              <a:buNone/>
            </a:pPr>
            <a:endParaRPr lang="en-US" dirty="0">
              <a:solidFill>
                <a:srgbClr val="1C3898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1A0900-894B-A23E-E003-EB9523EA467C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Preprocessing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38895F4-E108-EE11-49C5-4D929FFE9634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A517CEF-AF2C-AF0C-94C5-E2E5BBA78F4B}"/>
              </a:ext>
            </a:extLst>
          </p:cNvPr>
          <p:cNvSpPr txBox="1"/>
          <p:nvPr/>
        </p:nvSpPr>
        <p:spPr>
          <a:xfrm>
            <a:off x="6093893" y="57036"/>
            <a:ext cx="60981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rgbClr val="FFFFFF"/>
                </a:solidFill>
                <a:ea typeface="Calibri"/>
                <a:cs typeface="Calibri"/>
                <a:sym typeface="Calibri"/>
              </a:rPr>
              <a:t>Real time Sign Language to Text Converter</a:t>
            </a:r>
            <a:endParaRPr lang="en-US" dirty="0"/>
          </a:p>
          <a:p>
            <a:pPr algn="r"/>
            <a:endParaRPr lang="en-US" b="1" i="1" dirty="0">
              <a:solidFill>
                <a:srgbClr val="FFFFFF"/>
              </a:solidFill>
            </a:endParaRPr>
          </a:p>
          <a:p>
            <a:pPr algn="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A3F49F8-99B6-33EE-7D73-DDB95FCF20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8913" y="1838127"/>
            <a:ext cx="8066973" cy="4358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3541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E7B675-E694-7663-D55C-2461C40B8B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E433592-8155-CD6F-B5E3-78AB52F31D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r>
              <a:rPr lang="en-US" dirty="0"/>
              <a:t>EfficientNetV2</a:t>
            </a:r>
            <a:r>
              <a:rPr lang="en-US" b="0" dirty="0"/>
              <a:t> - </a:t>
            </a:r>
            <a:r>
              <a:rPr lang="en-US" b="0" dirty="0">
                <a:solidFill>
                  <a:schemeClr val="tx1"/>
                </a:solidFill>
              </a:rPr>
              <a:t>Spatial feature extraction from individual sign language images.</a:t>
            </a:r>
          </a:p>
          <a:p>
            <a:r>
              <a:rPr lang="en-US" dirty="0"/>
              <a:t>GRU (Gated Recurrent Unit)</a:t>
            </a:r>
            <a:r>
              <a:rPr lang="en-US" b="0" dirty="0"/>
              <a:t> - </a:t>
            </a:r>
            <a:r>
              <a:rPr lang="en-US" b="0" dirty="0">
                <a:solidFill>
                  <a:schemeClr val="tx1"/>
                </a:solidFill>
              </a:rPr>
              <a:t>Temporal sequence processing of the image features.</a:t>
            </a:r>
          </a:p>
          <a:p>
            <a:r>
              <a:rPr lang="en-US" dirty="0"/>
              <a:t>Two-Stage Fine-Tuning</a:t>
            </a:r>
            <a:r>
              <a:rPr lang="en-US" b="0" dirty="0"/>
              <a:t> - </a:t>
            </a:r>
            <a:r>
              <a:rPr lang="en-US" b="0" dirty="0">
                <a:solidFill>
                  <a:schemeClr val="tx1"/>
                </a:solidFill>
              </a:rPr>
              <a:t>Advanced transfer learning strategy to maximize model accuracy.</a:t>
            </a:r>
          </a:p>
          <a:p>
            <a:r>
              <a:rPr lang="en-US" dirty="0"/>
              <a:t>Sliding Window Algorithm</a:t>
            </a:r>
            <a:r>
              <a:rPr lang="en-US" b="0" dirty="0"/>
              <a:t> - </a:t>
            </a:r>
            <a:r>
              <a:rPr lang="en-US" b="0" dirty="0">
                <a:solidFill>
                  <a:schemeClr val="tx1"/>
                </a:solidFill>
              </a:rPr>
              <a:t>Inference technique to apply the sequence model to videos of any length.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243BDD-B44E-04F0-FA93-336DD2FFA770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</a:rPr>
              <a:t>Approach/Algorithms/Tools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4963133-FFA1-7CF4-9FAD-E6A120EF4238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EA3EC9D-D5AF-E54C-A3D0-5E42F32DC03B}"/>
              </a:ext>
            </a:extLst>
          </p:cNvPr>
          <p:cNvSpPr txBox="1"/>
          <p:nvPr/>
        </p:nvSpPr>
        <p:spPr>
          <a:xfrm>
            <a:off x="6093893" y="57036"/>
            <a:ext cx="60981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rgbClr val="FFFFFF"/>
                </a:solidFill>
                <a:ea typeface="Calibri"/>
                <a:cs typeface="Calibri"/>
                <a:sym typeface="Calibri"/>
              </a:rPr>
              <a:t>Real time Sign Language to Text Converter</a:t>
            </a:r>
            <a:endParaRPr lang="en-US" dirty="0"/>
          </a:p>
          <a:p>
            <a:pPr algn="r"/>
            <a:endParaRPr lang="en-US" b="1" i="1" dirty="0">
              <a:solidFill>
                <a:srgbClr val="FFFFFF"/>
              </a:solidFill>
            </a:endParaRP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278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F64E7D-52AC-9726-4590-8001BA0E6E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FD9A9F5-C445-9DD2-4810-C20A6B4BFCD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r>
              <a:rPr lang="en-US" dirty="0"/>
              <a:t>Gemini Pro (LLM)</a:t>
            </a:r>
            <a:r>
              <a:rPr lang="en-US" b="0" dirty="0"/>
              <a:t> - </a:t>
            </a:r>
            <a:r>
              <a:rPr lang="en-US" b="0" dirty="0">
                <a:solidFill>
                  <a:schemeClr val="tx1"/>
                </a:solidFill>
              </a:rPr>
              <a:t>Few-shot text correction and contextualization.</a:t>
            </a:r>
          </a:p>
          <a:p>
            <a:r>
              <a:rPr lang="en-US" dirty="0"/>
              <a:t>TensorFlow/</a:t>
            </a:r>
            <a:r>
              <a:rPr lang="en-US" dirty="0" err="1"/>
              <a:t>Keras</a:t>
            </a:r>
            <a:r>
              <a:rPr lang="en-US" b="0" dirty="0"/>
              <a:t> - </a:t>
            </a:r>
            <a:r>
              <a:rPr lang="en-US" b="0" dirty="0">
                <a:solidFill>
                  <a:schemeClr val="tx1"/>
                </a:solidFill>
              </a:rPr>
              <a:t>Primary deep learning framework for model building and training.</a:t>
            </a:r>
          </a:p>
          <a:p>
            <a:r>
              <a:rPr lang="en-US" dirty="0"/>
              <a:t>OpenCV</a:t>
            </a:r>
            <a:r>
              <a:rPr lang="en-US" b="0" dirty="0"/>
              <a:t> - </a:t>
            </a:r>
            <a:r>
              <a:rPr lang="en-US" b="0" dirty="0">
                <a:solidFill>
                  <a:schemeClr val="tx1"/>
                </a:solidFill>
              </a:rPr>
              <a:t>Core tool for all video and image preprocessing tasks.</a:t>
            </a:r>
          </a:p>
          <a:p>
            <a:pPr marL="0" indent="0">
              <a:buNone/>
            </a:pPr>
            <a:endParaRPr lang="en-US" b="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19912F-A33B-49AB-F662-3B605DFEF687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</a:rPr>
              <a:t>Approach/Algorithms/Tools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471487C-8059-8904-1914-6AEC8059BB4B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F94912E-CD61-0400-D774-4B2436889D32}"/>
              </a:ext>
            </a:extLst>
          </p:cNvPr>
          <p:cNvSpPr txBox="1"/>
          <p:nvPr/>
        </p:nvSpPr>
        <p:spPr>
          <a:xfrm>
            <a:off x="6093893" y="57036"/>
            <a:ext cx="60981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rgbClr val="FFFFFF"/>
                </a:solidFill>
                <a:ea typeface="Calibri"/>
                <a:cs typeface="Calibri"/>
                <a:sym typeface="Calibri"/>
              </a:rPr>
              <a:t>Real time Sign Language to Text Converter</a:t>
            </a:r>
            <a:endParaRPr lang="en-US" dirty="0"/>
          </a:p>
          <a:p>
            <a:pPr algn="r"/>
            <a:endParaRPr lang="en-US" b="1" i="1" dirty="0">
              <a:solidFill>
                <a:srgbClr val="FFFFFF"/>
              </a:solidFill>
            </a:endParaRPr>
          </a:p>
          <a:p>
            <a:pPr algn="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856263C-DD6B-13D5-BE1E-B8E4A1E951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436" y="3178344"/>
            <a:ext cx="7654764" cy="336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809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DF134B-D8C0-63E6-8420-86603E654A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F670E3F-26AF-FC07-6E7E-5B81E0D18E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r>
              <a:rPr lang="en-US" dirty="0"/>
              <a:t>Model Training:</a:t>
            </a:r>
            <a:br>
              <a:rPr lang="en-US" b="0" dirty="0"/>
            </a:br>
            <a:r>
              <a:rPr lang="en-US" b="0" dirty="0">
                <a:solidFill>
                  <a:schemeClr val="tx1"/>
                </a:solidFill>
              </a:rPr>
              <a:t>The model was fine-tuned in two stages for high accuracy: first the classifier head, then the entire model using a low learning rate.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EB4CFE-7792-25D3-4BEF-DA9775099CF5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FR" sz="3600" b="1" dirty="0">
                <a:solidFill>
                  <a:srgbClr val="5B9BD5">
                    <a:lumMod val="50000"/>
                  </a:srgbClr>
                </a:solidFill>
              </a:rPr>
              <a:t>Training 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A5A31D4-7F15-A47A-56CC-BDE6406B02F1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E1E7F4A-B2F7-0564-0439-DA6EF897059C}"/>
              </a:ext>
            </a:extLst>
          </p:cNvPr>
          <p:cNvSpPr txBox="1"/>
          <p:nvPr/>
        </p:nvSpPr>
        <p:spPr>
          <a:xfrm>
            <a:off x="6093893" y="57036"/>
            <a:ext cx="60981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rgbClr val="FFFFFF"/>
                </a:solidFill>
                <a:ea typeface="Calibri"/>
                <a:cs typeface="Calibri"/>
                <a:sym typeface="Calibri"/>
              </a:rPr>
              <a:t>Real time Sign Language to Text Converter</a:t>
            </a:r>
            <a:endParaRPr lang="en-US" dirty="0"/>
          </a:p>
          <a:p>
            <a:pPr algn="r"/>
            <a:endParaRPr lang="en-US" b="1" i="1" dirty="0">
              <a:solidFill>
                <a:srgbClr val="FFFFFF"/>
              </a:solidFill>
            </a:endParaRPr>
          </a:p>
          <a:p>
            <a:pPr algn="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9C1CCC-B0EB-1614-FC4F-558EF10EEB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5919" y="2914828"/>
            <a:ext cx="8252403" cy="342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046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E2D7CD-C158-6FC1-06C7-09444D2DE0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B15F4B8-EED0-F7BE-96C7-D7AAE989A251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FR" sz="3600" b="1" dirty="0">
                <a:solidFill>
                  <a:srgbClr val="5B9BD5">
                    <a:lumMod val="50000"/>
                  </a:srgbClr>
                </a:solidFill>
              </a:rPr>
              <a:t>Pipeline structure</a:t>
            </a:r>
            <a:endParaRPr lang="en-US" sz="3600" b="1" dirty="0">
              <a:solidFill>
                <a:srgbClr val="5B9BD5">
                  <a:lumMod val="50000"/>
                </a:srgbClr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A882B44-FCE4-BF93-E951-46CF2238FB74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CE164B1-01DD-BF3B-88E8-DF2DEDBFA9EB}"/>
              </a:ext>
            </a:extLst>
          </p:cNvPr>
          <p:cNvSpPr txBox="1"/>
          <p:nvPr/>
        </p:nvSpPr>
        <p:spPr>
          <a:xfrm>
            <a:off x="6093893" y="57036"/>
            <a:ext cx="60981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rgbClr val="FFFFFF"/>
                </a:solidFill>
                <a:ea typeface="Calibri"/>
                <a:cs typeface="Calibri"/>
                <a:sym typeface="Calibri"/>
              </a:rPr>
              <a:t>Real time Sign Language to Text Converter</a:t>
            </a:r>
            <a:endParaRPr lang="en-US" dirty="0"/>
          </a:p>
          <a:p>
            <a:pPr algn="r"/>
            <a:endParaRPr lang="en-US" b="1" i="1" dirty="0">
              <a:solidFill>
                <a:srgbClr val="FFFFFF"/>
              </a:solidFill>
            </a:endParaRPr>
          </a:p>
          <a:p>
            <a:pPr algn="r"/>
            <a:endParaRPr lang="en-US" dirty="0"/>
          </a:p>
        </p:txBody>
      </p:sp>
      <p:pic>
        <p:nvPicPr>
          <p:cNvPr id="1028" name="Picture 4" descr="PlantUML diagram">
            <a:extLst>
              <a:ext uri="{FF2B5EF4-FFF2-40B4-BE49-F238E27FC236}">
                <a16:creationId xmlns:a16="http://schemas.microsoft.com/office/drawing/2014/main" id="{F3ECF7FD-9224-423F-5FCA-00C28EDA0B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300" y="1411067"/>
            <a:ext cx="7391400" cy="451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2114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550367-AB8B-AF0E-0FDA-8EAA41BA83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E62C3EA-A17B-184B-5D88-EEEF5242451A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FR" sz="3600" b="1" dirty="0">
                <a:solidFill>
                  <a:srgbClr val="5B9BD5">
                    <a:lumMod val="50000"/>
                  </a:srgbClr>
                </a:solidFill>
              </a:rPr>
              <a:t>Pipeline structure</a:t>
            </a:r>
            <a:endParaRPr lang="en-US" sz="3600" b="1" dirty="0">
              <a:solidFill>
                <a:srgbClr val="5B9BD5">
                  <a:lumMod val="50000"/>
                </a:srgbClr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A450100-E1BB-308A-80BE-82937177181E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E0CF896-C616-301E-D723-051DBBB5E2FF}"/>
              </a:ext>
            </a:extLst>
          </p:cNvPr>
          <p:cNvSpPr txBox="1"/>
          <p:nvPr/>
        </p:nvSpPr>
        <p:spPr>
          <a:xfrm>
            <a:off x="6093893" y="57036"/>
            <a:ext cx="60981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rgbClr val="FFFFFF"/>
                </a:solidFill>
                <a:ea typeface="Calibri"/>
                <a:cs typeface="Calibri"/>
                <a:sym typeface="Calibri"/>
              </a:rPr>
              <a:t>Real time Sign Language to Text Converter</a:t>
            </a:r>
            <a:endParaRPr lang="en-US" dirty="0"/>
          </a:p>
          <a:p>
            <a:pPr algn="r"/>
            <a:endParaRPr lang="en-US" b="1" i="1" dirty="0">
              <a:solidFill>
                <a:srgbClr val="FFFFFF"/>
              </a:solidFill>
            </a:endParaRPr>
          </a:p>
          <a:p>
            <a:pPr algn="r"/>
            <a:endParaRPr lang="en-US" dirty="0"/>
          </a:p>
        </p:txBody>
      </p:sp>
      <p:pic>
        <p:nvPicPr>
          <p:cNvPr id="2052" name="Picture 4" descr="PlantUML diagram">
            <a:extLst>
              <a:ext uri="{FF2B5EF4-FFF2-40B4-BE49-F238E27FC236}">
                <a16:creationId xmlns:a16="http://schemas.microsoft.com/office/drawing/2014/main" id="{309C1540-7B30-EB35-F61B-8BA9E0ADB2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4543" y="662251"/>
            <a:ext cx="5350329" cy="5533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7489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B6925C-A82B-2441-B616-E37609D9DB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667FCA9-11D4-BCF2-28DB-5AF5AC9FE956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FR" sz="3600" b="1" dirty="0">
                <a:solidFill>
                  <a:srgbClr val="5B9BD5">
                    <a:lumMod val="50000"/>
                  </a:srgbClr>
                </a:solidFill>
              </a:rPr>
              <a:t>Pipeline structure</a:t>
            </a:r>
            <a:endParaRPr lang="en-US" sz="3600" b="1" dirty="0">
              <a:solidFill>
                <a:srgbClr val="5B9BD5">
                  <a:lumMod val="50000"/>
                </a:srgbClr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7CFF3BB-4DE4-21CD-563F-4585C47710EF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A5E5168-F0B3-6B95-C1C3-128547872271}"/>
              </a:ext>
            </a:extLst>
          </p:cNvPr>
          <p:cNvSpPr txBox="1"/>
          <p:nvPr/>
        </p:nvSpPr>
        <p:spPr>
          <a:xfrm>
            <a:off x="6093893" y="57036"/>
            <a:ext cx="60981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rgbClr val="FFFFFF"/>
                </a:solidFill>
                <a:ea typeface="Calibri"/>
                <a:cs typeface="Calibri"/>
                <a:sym typeface="Calibri"/>
              </a:rPr>
              <a:t>Real time Sign Language to Text Converter</a:t>
            </a:r>
            <a:endParaRPr lang="en-US" dirty="0"/>
          </a:p>
          <a:p>
            <a:pPr algn="r"/>
            <a:endParaRPr lang="en-US" b="1" i="1" dirty="0">
              <a:solidFill>
                <a:srgbClr val="FFFFFF"/>
              </a:solidFill>
            </a:endParaRPr>
          </a:p>
          <a:p>
            <a:pPr algn="r"/>
            <a:endParaRPr lang="en-US" dirty="0"/>
          </a:p>
        </p:txBody>
      </p:sp>
      <p:pic>
        <p:nvPicPr>
          <p:cNvPr id="1026" name="Picture 2" descr="PlantUML diagram">
            <a:extLst>
              <a:ext uri="{FF2B5EF4-FFF2-40B4-BE49-F238E27FC236}">
                <a16:creationId xmlns:a16="http://schemas.microsoft.com/office/drawing/2014/main" id="{3B642A72-8753-2EE7-623F-8BAA523B4D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1" y="1416411"/>
            <a:ext cx="5584370" cy="4870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8746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F66783-A87A-CD27-3A61-4328A7D3F4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1F7349B-30F4-B9C3-0801-404D8FC5641B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FR" sz="3600" b="1" dirty="0">
                <a:solidFill>
                  <a:srgbClr val="5B9BD5">
                    <a:lumMod val="50000"/>
                  </a:srgbClr>
                </a:solidFill>
              </a:rPr>
              <a:t>Pipeline structure</a:t>
            </a:r>
            <a:endParaRPr lang="en-US" sz="3600" b="1" dirty="0">
              <a:solidFill>
                <a:srgbClr val="5B9BD5">
                  <a:lumMod val="50000"/>
                </a:srgbClr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0D452D2-536D-D47C-17E0-2AC86A6452D3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BAACBBC-8DBE-4070-27EA-13A77114BE3D}"/>
              </a:ext>
            </a:extLst>
          </p:cNvPr>
          <p:cNvSpPr txBox="1"/>
          <p:nvPr/>
        </p:nvSpPr>
        <p:spPr>
          <a:xfrm>
            <a:off x="6093893" y="57036"/>
            <a:ext cx="60981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rgbClr val="FFFFFF"/>
                </a:solidFill>
                <a:ea typeface="Calibri"/>
                <a:cs typeface="Calibri"/>
                <a:sym typeface="Calibri"/>
              </a:rPr>
              <a:t>Real time Sign Language to Text Converter</a:t>
            </a:r>
            <a:endParaRPr lang="en-US" dirty="0"/>
          </a:p>
          <a:p>
            <a:pPr algn="r"/>
            <a:endParaRPr lang="en-US" b="1" i="1" dirty="0">
              <a:solidFill>
                <a:srgbClr val="FFFFFF"/>
              </a:solidFill>
            </a:endParaRPr>
          </a:p>
          <a:p>
            <a:pPr algn="r"/>
            <a:endParaRPr lang="en-US" dirty="0"/>
          </a:p>
        </p:txBody>
      </p:sp>
      <p:pic>
        <p:nvPicPr>
          <p:cNvPr id="2052" name="Picture 4" descr="PlantUML diagram">
            <a:extLst>
              <a:ext uri="{FF2B5EF4-FFF2-40B4-BE49-F238E27FC236}">
                <a16:creationId xmlns:a16="http://schemas.microsoft.com/office/drawing/2014/main" id="{6C36EC5C-70EE-FB5A-814E-DC0154A6F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7538" y="1290638"/>
            <a:ext cx="6663195" cy="4848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0244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318EFD-13D1-118F-A8E4-F9E2D3695A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7726612-73E0-5A94-F635-3A742DD5BA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99540" y="1271219"/>
            <a:ext cx="10624338" cy="4142989"/>
          </a:xfrm>
        </p:spPr>
        <p:txBody>
          <a:bodyPr/>
          <a:lstStyle/>
          <a:p>
            <a:pPr marL="457200" lvl="0" indent="-381000">
              <a:lnSpc>
                <a:spcPct val="150000"/>
              </a:lnSpc>
              <a:spcBef>
                <a:spcPts val="0"/>
              </a:spcBef>
              <a:buClr>
                <a:srgbClr val="5583D1"/>
              </a:buClr>
              <a:buSzPts val="2400"/>
            </a:pPr>
            <a:r>
              <a:rPr lang="en-US" b="0" dirty="0">
                <a:solidFill>
                  <a:srgbClr val="5583D1"/>
                </a:solidFill>
              </a:rPr>
              <a:t>Problem: Overcoming the communication gap for the deaf and hard-of-hearing.</a:t>
            </a:r>
          </a:p>
          <a:p>
            <a:pPr marL="457200" lvl="0" indent="-381000">
              <a:lnSpc>
                <a:spcPct val="150000"/>
              </a:lnSpc>
              <a:spcBef>
                <a:spcPts val="0"/>
              </a:spcBef>
              <a:buClr>
                <a:srgbClr val="5583D1"/>
              </a:buClr>
              <a:buSzPts val="2400"/>
            </a:pPr>
            <a:r>
              <a:rPr lang="en-US" b="0" dirty="0">
                <a:solidFill>
                  <a:srgbClr val="5583D1"/>
                </a:solidFill>
              </a:rPr>
              <a:t>Solution: A real-time app to translate ASL alphabet gestures into text via webcam.</a:t>
            </a:r>
          </a:p>
          <a:p>
            <a:pPr marL="457200" lvl="0" indent="-381000">
              <a:lnSpc>
                <a:spcPct val="150000"/>
              </a:lnSpc>
              <a:spcBef>
                <a:spcPts val="0"/>
              </a:spcBef>
              <a:buClr>
                <a:srgbClr val="5583D1"/>
              </a:buClr>
              <a:buSzPts val="2400"/>
            </a:pPr>
            <a:r>
              <a:rPr lang="en-US" b="0" dirty="0">
                <a:solidFill>
                  <a:srgbClr val="5583D1"/>
                </a:solidFill>
              </a:rPr>
              <a:t>Technology: A deep learning model analyzing hand shape and motion for accuracy.</a:t>
            </a:r>
          </a:p>
          <a:p>
            <a:pPr marL="457200" lvl="0" indent="-381000">
              <a:lnSpc>
                <a:spcPct val="150000"/>
              </a:lnSpc>
              <a:spcBef>
                <a:spcPts val="0"/>
              </a:spcBef>
              <a:buClr>
                <a:srgbClr val="5583D1"/>
              </a:buClr>
              <a:buSzPts val="2400"/>
            </a:pPr>
            <a:r>
              <a:rPr lang="en-US" b="0" dirty="0">
                <a:solidFill>
                  <a:srgbClr val="5583D1"/>
                </a:solidFill>
              </a:rPr>
              <a:t>Goal: Using AI to build an accessible tool that fosters greater inclusivity.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4E3812-AF2F-9DD8-6ECF-C3425146B38F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295426A-3395-FE92-30C7-C8A6AC62DE62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D91B1D4-191E-E882-BD37-9FBAED57B57F}"/>
              </a:ext>
            </a:extLst>
          </p:cNvPr>
          <p:cNvSpPr txBox="1"/>
          <p:nvPr/>
        </p:nvSpPr>
        <p:spPr>
          <a:xfrm>
            <a:off x="6093893" y="57036"/>
            <a:ext cx="60981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rgbClr val="FFFFFF"/>
                </a:solidFill>
                <a:ea typeface="Calibri"/>
                <a:cs typeface="Calibri"/>
                <a:sym typeface="Calibri"/>
              </a:rPr>
              <a:t>Real time Sign Language to Text Converter</a:t>
            </a:r>
            <a:endParaRPr lang="en-US" dirty="0"/>
          </a:p>
          <a:p>
            <a:pPr algn="r"/>
            <a:endParaRPr lang="en-US" sz="1800" b="1" i="1" dirty="0">
              <a:solidFill>
                <a:srgbClr val="FFFFFF"/>
              </a:solidFill>
            </a:endParaRP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712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9CEA2B-384E-F256-4734-5578EDB524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0F88864-2E71-2992-AD53-E894883727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r>
              <a:rPr lang="en-US" dirty="0"/>
              <a:t>Real-Time Sign Recognition:</a:t>
            </a:r>
            <a:r>
              <a:rPr lang="en-US" b="0" dirty="0"/>
              <a:t> </a:t>
            </a:r>
            <a:r>
              <a:rPr lang="en-US" b="0" dirty="0">
                <a:solidFill>
                  <a:schemeClr val="tx1"/>
                </a:solidFill>
              </a:rPr>
              <a:t>Successfully developed a computer vision pipeline using a Convolutional Neural Network (CNN) that accurately classifies individual ASL finger-spelling gestures from a live webcam feed, even with intentional "jumbling" and random characters.</a:t>
            </a:r>
          </a:p>
          <a:p>
            <a:pPr marL="0" indent="0">
              <a:buNone/>
            </a:pPr>
            <a:endParaRPr lang="en-US" b="0" dirty="0"/>
          </a:p>
          <a:p>
            <a:r>
              <a:rPr lang="en-US" dirty="0"/>
              <a:t>AI-Powered Correction &amp; Enhancement:</a:t>
            </a:r>
            <a:r>
              <a:rPr lang="en-US" b="0" dirty="0"/>
              <a:t> </a:t>
            </a:r>
            <a:r>
              <a:rPr lang="en-US" b="0" dirty="0">
                <a:solidFill>
                  <a:schemeClr val="tx1"/>
                </a:solidFill>
              </a:rPr>
              <a:t>Integrated a Large Language Model (Google's Gemini) to intelligently correct the raw, jumbled text into a coherent sentence, and further enhance the user experience by generating context-aware suggestions and quick replies.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b="0" dirty="0">
              <a:solidFill>
                <a:srgbClr val="5583D1"/>
              </a:solidFill>
              <a:latin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11E118-0427-BF72-3B78-1707B0D6E382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</a:rPr>
              <a:t>Findings and Results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A5618F6-CE69-311A-F79A-D12C7E917449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4F7A196-7B69-DD68-52A5-39CD9B799F7D}"/>
              </a:ext>
            </a:extLst>
          </p:cNvPr>
          <p:cNvSpPr txBox="1"/>
          <p:nvPr/>
        </p:nvSpPr>
        <p:spPr>
          <a:xfrm>
            <a:off x="6093893" y="57036"/>
            <a:ext cx="60981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rgbClr val="FFFFFF"/>
                </a:solidFill>
                <a:ea typeface="Calibri"/>
                <a:cs typeface="Calibri"/>
                <a:sym typeface="Calibri"/>
              </a:rPr>
              <a:t>Real time Sign Language to Text Converter</a:t>
            </a:r>
            <a:endParaRPr lang="en-US" dirty="0"/>
          </a:p>
          <a:p>
            <a:pPr algn="r"/>
            <a:endParaRPr lang="en-US" b="1" i="1" dirty="0">
              <a:solidFill>
                <a:srgbClr val="FFFFFF"/>
              </a:solidFill>
            </a:endParaRP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362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E5BBC5-46B5-0DF4-A2AC-5289D29573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7872131-A6C0-4ECF-9994-EA002B6EAD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b="0" dirty="0"/>
              <a:t>This project successfully developed an intelligent communication aid by synergizing a real-time sign language recognition model with a generative AI for advanced text correction and contextual enhancement.</a:t>
            </a:r>
            <a:endParaRPr lang="en-US" b="0" dirty="0">
              <a:solidFill>
                <a:srgbClr val="5583D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EA9949-295E-B2C7-8E3A-639B0AD48F51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FR" sz="3600" b="1" dirty="0">
                <a:solidFill>
                  <a:srgbClr val="5B9BD5">
                    <a:lumMod val="50000"/>
                  </a:srgbClr>
                </a:solidFill>
              </a:rPr>
              <a:t>Conclusion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C3477A6-BED1-8211-5527-9030F1E86940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B5AC1E1-8B68-1019-1B7A-0CF7BDC8B3EC}"/>
              </a:ext>
            </a:extLst>
          </p:cNvPr>
          <p:cNvSpPr txBox="1"/>
          <p:nvPr/>
        </p:nvSpPr>
        <p:spPr>
          <a:xfrm>
            <a:off x="6093893" y="57036"/>
            <a:ext cx="60981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rgbClr val="FFFFFF"/>
                </a:solidFill>
                <a:ea typeface="Calibri"/>
                <a:cs typeface="Calibri"/>
                <a:sym typeface="Calibri"/>
              </a:rPr>
              <a:t>Real time Sign Language to Text Converter</a:t>
            </a:r>
            <a:endParaRPr lang="en-US" dirty="0"/>
          </a:p>
          <a:p>
            <a:pPr algn="r"/>
            <a:endParaRPr lang="en-US" b="1" i="1" dirty="0">
              <a:solidFill>
                <a:srgbClr val="FFFFFF"/>
              </a:solidFill>
            </a:endParaRP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371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A56F40-96CC-DEF8-9EB7-1452372377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E03C842-0779-BE44-EECA-2F2EE3FA730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r>
              <a:rPr lang="en-US" b="0" dirty="0"/>
              <a:t>I extend my deepest gratitude to my mentors, for their invaluable mentorship and support throughout this project.</a:t>
            </a:r>
          </a:p>
          <a:p>
            <a:r>
              <a:rPr lang="en-US" b="0" dirty="0"/>
              <a:t>My sincere thanks to my peers and colleagues for their insightful discussions and collaborative spirit. </a:t>
            </a:r>
          </a:p>
          <a:p>
            <a:r>
              <a:rPr lang="en-US" b="0" dirty="0"/>
              <a:t>I also thank </a:t>
            </a:r>
            <a:r>
              <a:rPr lang="en-US" b="0" dirty="0" err="1"/>
              <a:t>LTIMindtree</a:t>
            </a:r>
            <a:r>
              <a:rPr lang="en-US" b="0" dirty="0"/>
              <a:t> for giving me this opportunity to implement my knowledge </a:t>
            </a:r>
          </a:p>
          <a:p>
            <a:endParaRPr lang="en-US" b="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DDE408-8E1E-6FA2-7CC4-7953936B171B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FR" sz="3600" b="1" dirty="0">
                <a:solidFill>
                  <a:srgbClr val="5B9BD5">
                    <a:lumMod val="50000"/>
                  </a:srgbClr>
                </a:solidFill>
              </a:rPr>
              <a:t>Acknowledgement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1AC8EE7-5ED3-D96C-9268-8B7B9A5D0577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06C5A91-6D8B-7A46-6BA9-7AF0BB8742E7}"/>
              </a:ext>
            </a:extLst>
          </p:cNvPr>
          <p:cNvSpPr txBox="1"/>
          <p:nvPr/>
        </p:nvSpPr>
        <p:spPr>
          <a:xfrm>
            <a:off x="6093893" y="57036"/>
            <a:ext cx="60981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rgbClr val="FFFFFF"/>
                </a:solidFill>
                <a:ea typeface="Calibri"/>
                <a:cs typeface="Calibri"/>
                <a:sym typeface="Calibri"/>
              </a:rPr>
              <a:t>Real time Sign Language to Text Converter</a:t>
            </a:r>
            <a:endParaRPr lang="en-US" dirty="0"/>
          </a:p>
          <a:p>
            <a:pPr algn="r"/>
            <a:endParaRPr lang="en-US" b="1" i="1" dirty="0">
              <a:solidFill>
                <a:srgbClr val="FFFFFF"/>
              </a:solidFill>
            </a:endParaRP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488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EC1BA9-EED8-0553-15DB-7AC5ADC07E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E11D5E-73A6-DACE-A314-51CBCF3D39F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5583D1"/>
                </a:solidFill>
                <a:hlinkClick r:id="rId2"/>
              </a:rPr>
              <a:t>Sign Language Gloss translation using LLMs and Semantically Aware Label Smoothing</a:t>
            </a:r>
            <a:endParaRPr lang="en-US" b="0" dirty="0">
              <a:solidFill>
                <a:srgbClr val="5583D1"/>
              </a:solidFill>
            </a:endParaRPr>
          </a:p>
          <a:p>
            <a:pPr>
              <a:lnSpc>
                <a:spcPct val="150000"/>
              </a:lnSpc>
            </a:pPr>
            <a:r>
              <a:rPr lang="en-US" b="0" dirty="0" err="1">
                <a:solidFill>
                  <a:srgbClr val="5583D1"/>
                </a:solidFill>
                <a:hlinkClick r:id="rId3"/>
              </a:rPr>
              <a:t>EfficientNet</a:t>
            </a:r>
            <a:r>
              <a:rPr lang="en-US" b="0" dirty="0">
                <a:solidFill>
                  <a:srgbClr val="5583D1"/>
                </a:solidFill>
                <a:hlinkClick r:id="rId3"/>
              </a:rPr>
              <a:t> Paper</a:t>
            </a:r>
            <a:endParaRPr lang="en-US" b="0" dirty="0">
              <a:solidFill>
                <a:srgbClr val="5583D1"/>
              </a:solidFill>
            </a:endParaRPr>
          </a:p>
          <a:p>
            <a:pPr>
              <a:lnSpc>
                <a:spcPct val="150000"/>
              </a:lnSpc>
            </a:pPr>
            <a:r>
              <a:rPr lang="en-US" b="0" dirty="0" err="1">
                <a:solidFill>
                  <a:srgbClr val="5583D1"/>
                </a:solidFill>
                <a:hlinkClick r:id="rId4"/>
              </a:rPr>
              <a:t>Github</a:t>
            </a:r>
            <a:endParaRPr lang="en-US" b="0" dirty="0">
              <a:solidFill>
                <a:srgbClr val="5583D1"/>
              </a:solidFill>
            </a:endParaRP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5583D1"/>
                </a:solidFill>
              </a:rPr>
              <a:t>Ai Studio , Microsoft Copilot</a:t>
            </a:r>
          </a:p>
          <a:p>
            <a:pPr>
              <a:lnSpc>
                <a:spcPct val="150000"/>
              </a:lnSpc>
            </a:pPr>
            <a:endParaRPr lang="en-US" b="0" dirty="0">
              <a:solidFill>
                <a:srgbClr val="5583D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6CD0F3-77A2-E482-9F59-462941CA9EFC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FR" sz="3600" b="1" dirty="0">
                <a:solidFill>
                  <a:srgbClr val="5B9BD5">
                    <a:lumMod val="50000"/>
                  </a:srgbClr>
                </a:solidFill>
              </a:rPr>
              <a:t>Reference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EF328B9-B5B2-A4C8-C436-49616B481A74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9E96C34-B06E-814D-72EC-EF1F6BBFAAF7}"/>
              </a:ext>
            </a:extLst>
          </p:cNvPr>
          <p:cNvSpPr txBox="1"/>
          <p:nvPr/>
        </p:nvSpPr>
        <p:spPr>
          <a:xfrm>
            <a:off x="6093893" y="57036"/>
            <a:ext cx="60981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rgbClr val="FFFFFF"/>
                </a:solidFill>
                <a:ea typeface="Calibri"/>
                <a:cs typeface="Calibri"/>
                <a:sym typeface="Calibri"/>
              </a:rPr>
              <a:t>Real time Sign Language to Text Converter</a:t>
            </a:r>
            <a:endParaRPr lang="en-US" dirty="0"/>
          </a:p>
          <a:p>
            <a:pPr algn="r"/>
            <a:endParaRPr lang="en-US" b="1" i="1" dirty="0">
              <a:solidFill>
                <a:srgbClr val="FFFFFF"/>
              </a:solidFill>
            </a:endParaRP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890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20B95B-87D5-59CE-9D3A-408AA7D7FB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945682B-62F8-CACF-E928-6E9FB71EA082}"/>
              </a:ext>
            </a:extLst>
          </p:cNvPr>
          <p:cNvSpPr txBox="1"/>
          <p:nvPr/>
        </p:nvSpPr>
        <p:spPr>
          <a:xfrm>
            <a:off x="2882607" y="2828835"/>
            <a:ext cx="64225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7200" b="1" dirty="0">
                <a:solidFill>
                  <a:srgbClr val="5B9BD5">
                    <a:lumMod val="50000"/>
                  </a:srgbClr>
                </a:solidFill>
              </a:rPr>
              <a:t>Thank You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80B3B0-C11D-0094-FBB8-CB7C58A38D08}"/>
              </a:ext>
            </a:extLst>
          </p:cNvPr>
          <p:cNvSpPr txBox="1"/>
          <p:nvPr/>
        </p:nvSpPr>
        <p:spPr>
          <a:xfrm>
            <a:off x="6093893" y="57036"/>
            <a:ext cx="60981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rgbClr val="FFFFFF"/>
                </a:solidFill>
                <a:ea typeface="Calibri"/>
                <a:cs typeface="Calibri"/>
                <a:sym typeface="Calibri"/>
              </a:rPr>
              <a:t>Real time Sign Language to Text Converter</a:t>
            </a:r>
            <a:endParaRPr lang="en-US" dirty="0"/>
          </a:p>
          <a:p>
            <a:pPr algn="r"/>
            <a:endParaRPr lang="en-US" b="1" i="1" dirty="0">
              <a:solidFill>
                <a:srgbClr val="FFFFFF"/>
              </a:solidFill>
            </a:endParaRP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585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D1235D-73A1-0B84-0745-6B97432CB0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4D551BF-43EB-C049-6D3B-4D17D57752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 marL="457200" lvl="0" indent="-381000">
              <a:lnSpc>
                <a:spcPct val="150000"/>
              </a:lnSpc>
              <a:spcBef>
                <a:spcPts val="0"/>
              </a:spcBef>
              <a:buClr>
                <a:srgbClr val="5583D1"/>
              </a:buClr>
              <a:buSzPts val="2400"/>
            </a:pPr>
            <a:r>
              <a:rPr lang="en-US" b="0" dirty="0">
                <a:solidFill>
                  <a:srgbClr val="5583D1"/>
                </a:solidFill>
              </a:rPr>
              <a:t>Develop a real-time application to translate ASL alphabet signs into text via a webcam.</a:t>
            </a:r>
          </a:p>
          <a:p>
            <a:pPr marL="457200" lvl="0" indent="-381000">
              <a:lnSpc>
                <a:spcPct val="150000"/>
              </a:lnSpc>
              <a:spcBef>
                <a:spcPts val="0"/>
              </a:spcBef>
              <a:buClr>
                <a:srgbClr val="5583D1"/>
              </a:buClr>
              <a:buSzPts val="2400"/>
            </a:pPr>
            <a:r>
              <a:rPr lang="en-US" b="0" dirty="0">
                <a:solidFill>
                  <a:srgbClr val="5583D1"/>
                </a:solidFill>
              </a:rPr>
              <a:t>Implement a deep learning model (CRNN) to accurately recognize gesture sequences.</a:t>
            </a:r>
          </a:p>
          <a:p>
            <a:pPr marL="457200" lvl="0" indent="-381000">
              <a:lnSpc>
                <a:spcPct val="150000"/>
              </a:lnSpc>
              <a:spcBef>
                <a:spcPts val="0"/>
              </a:spcBef>
              <a:buClr>
                <a:srgbClr val="5583D1"/>
              </a:buClr>
              <a:buSzPts val="2400"/>
            </a:pPr>
            <a:r>
              <a:rPr lang="en-US" b="0" dirty="0">
                <a:solidFill>
                  <a:srgbClr val="5583D1"/>
                </a:solidFill>
              </a:rPr>
              <a:t>Using LLMs to include efficient and simplified contextualization.</a:t>
            </a:r>
          </a:p>
          <a:p>
            <a:pPr marL="457200" lvl="0" indent="-381000">
              <a:lnSpc>
                <a:spcPct val="150000"/>
              </a:lnSpc>
              <a:spcBef>
                <a:spcPts val="0"/>
              </a:spcBef>
              <a:buClr>
                <a:srgbClr val="5583D1"/>
              </a:buClr>
              <a:buSzPts val="2400"/>
            </a:pPr>
            <a:r>
              <a:rPr lang="en-US" b="0" dirty="0">
                <a:solidFill>
                  <a:srgbClr val="5583D1"/>
                </a:solidFill>
              </a:rPr>
              <a:t>Achieve high </a:t>
            </a:r>
            <a:r>
              <a:rPr lang="en-US" b="0">
                <a:solidFill>
                  <a:srgbClr val="5583D1"/>
                </a:solidFill>
              </a:rPr>
              <a:t>validation accuracy </a:t>
            </a:r>
            <a:r>
              <a:rPr lang="en-US" b="0" dirty="0">
                <a:solidFill>
                  <a:srgbClr val="5583D1"/>
                </a:solidFill>
              </a:rPr>
              <a:t>for reliable performance.</a:t>
            </a:r>
          </a:p>
          <a:p>
            <a:pPr marL="0" indent="0">
              <a:lnSpc>
                <a:spcPct val="150000"/>
              </a:lnSpc>
              <a:buNone/>
            </a:pPr>
            <a:endParaRPr lang="en-US" b="0" dirty="0">
              <a:solidFill>
                <a:srgbClr val="5583D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FF40D3-B05A-88C3-591F-882A93FC9918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Objective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2740D4D-2363-70E1-0E6E-1BDDA8C33C87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4452DD5-D934-4955-F39B-2109AC72692F}"/>
              </a:ext>
            </a:extLst>
          </p:cNvPr>
          <p:cNvSpPr txBox="1"/>
          <p:nvPr/>
        </p:nvSpPr>
        <p:spPr>
          <a:xfrm>
            <a:off x="6093893" y="57036"/>
            <a:ext cx="60981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rgbClr val="FFFFFF"/>
                </a:solidFill>
                <a:ea typeface="Calibri"/>
                <a:cs typeface="Calibri"/>
                <a:sym typeface="Calibri"/>
              </a:rPr>
              <a:t>Real time Sign Language to Text Converter</a:t>
            </a:r>
            <a:endParaRPr lang="en-US" dirty="0"/>
          </a:p>
          <a:p>
            <a:pPr algn="r"/>
            <a:endParaRPr lang="en-US" b="1" i="1" dirty="0">
              <a:solidFill>
                <a:srgbClr val="FFFFFF"/>
              </a:solidFill>
            </a:endParaRP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268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34223C-D0DE-9F2B-3D70-79928699FE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D393CD4-D601-C835-ED2B-FE6A5F5EBE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 marL="457200" lvl="0" indent="-381000">
              <a:lnSpc>
                <a:spcPct val="150000"/>
              </a:lnSpc>
              <a:spcBef>
                <a:spcPts val="0"/>
              </a:spcBef>
              <a:buClr>
                <a:srgbClr val="5583D1"/>
              </a:buClr>
              <a:buSzPts val="2400"/>
            </a:pPr>
            <a:r>
              <a:rPr lang="en-US" b="0" dirty="0">
                <a:solidFill>
                  <a:srgbClr val="5583D1"/>
                </a:solidFill>
              </a:rPr>
              <a:t>Design a simple and user-friendly interface for seamless interaction.</a:t>
            </a:r>
          </a:p>
          <a:p>
            <a:pPr marL="457200" lvl="0" indent="-381000">
              <a:lnSpc>
                <a:spcPct val="150000"/>
              </a:lnSpc>
              <a:spcBef>
                <a:spcPts val="0"/>
              </a:spcBef>
              <a:buClr>
                <a:srgbClr val="5583D1"/>
              </a:buClr>
              <a:buSzPts val="2400"/>
            </a:pPr>
            <a:r>
              <a:rPr lang="en-US" b="0" dirty="0">
                <a:solidFill>
                  <a:srgbClr val="5583D1"/>
                </a:solidFill>
              </a:rPr>
              <a:t>Daily Life: Enable direct communication for deaf individuals in everyday settings (e.g., retail, banking).</a:t>
            </a:r>
          </a:p>
          <a:p>
            <a:pPr marL="457200" lvl="0" indent="-381000">
              <a:lnSpc>
                <a:spcPct val="150000"/>
              </a:lnSpc>
              <a:spcBef>
                <a:spcPts val="0"/>
              </a:spcBef>
              <a:buClr>
                <a:srgbClr val="5583D1"/>
              </a:buClr>
              <a:buSzPts val="2400"/>
            </a:pPr>
            <a:r>
              <a:rPr lang="en-US" b="0" dirty="0">
                <a:solidFill>
                  <a:srgbClr val="5583D1"/>
                </a:solidFill>
              </a:rPr>
              <a:t>Inclusivity: Foster greater participation for the deaf community in education and workplaces.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7AAE28-6DB3-A369-17B1-02492E0FBDAC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Objective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2560615-51B2-BD64-AEF1-E7D0DB6DD9B1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AC14D58-21BF-15F0-CBB0-0BC075204919}"/>
              </a:ext>
            </a:extLst>
          </p:cNvPr>
          <p:cNvSpPr txBox="1"/>
          <p:nvPr/>
        </p:nvSpPr>
        <p:spPr>
          <a:xfrm>
            <a:off x="6093893" y="57036"/>
            <a:ext cx="60981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rgbClr val="FFFFFF"/>
                </a:solidFill>
                <a:ea typeface="Calibri"/>
                <a:cs typeface="Calibri"/>
                <a:sym typeface="Calibri"/>
              </a:rPr>
              <a:t>Real time Sign Language to Text Converter</a:t>
            </a:r>
            <a:endParaRPr lang="en-US" dirty="0"/>
          </a:p>
          <a:p>
            <a:pPr algn="r"/>
            <a:endParaRPr lang="en-US" b="1" i="1" dirty="0">
              <a:solidFill>
                <a:srgbClr val="FFFFFF"/>
              </a:solidFill>
            </a:endParaRP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856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77501B-4E35-A6DB-4E5E-51D1A68513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A2FE1D0-8BB3-F022-BE57-0676F29BF8F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 marL="457200" lvl="0" indent="-381000">
              <a:lnSpc>
                <a:spcPct val="150000"/>
              </a:lnSpc>
              <a:spcBef>
                <a:spcPts val="0"/>
              </a:spcBef>
              <a:buClr>
                <a:srgbClr val="5583D1"/>
              </a:buClr>
              <a:buSzPts val="2400"/>
            </a:pPr>
            <a:r>
              <a:rPr lang="en-US" b="0" dirty="0">
                <a:solidFill>
                  <a:srgbClr val="5583D1"/>
                </a:solidFill>
              </a:rPr>
              <a:t>Data Preparation &amp; Augmentation</a:t>
            </a:r>
          </a:p>
          <a:p>
            <a:pPr marL="457200" lvl="0" indent="-381000">
              <a:lnSpc>
                <a:spcPct val="150000"/>
              </a:lnSpc>
              <a:spcBef>
                <a:spcPts val="0"/>
              </a:spcBef>
              <a:buClr>
                <a:srgbClr val="5583D1"/>
              </a:buClr>
              <a:buSzPts val="2400"/>
            </a:pPr>
            <a:r>
              <a:rPr lang="en-US" b="0" dirty="0">
                <a:solidFill>
                  <a:srgbClr val="5583D1"/>
                </a:solidFill>
              </a:rPr>
              <a:t>Deep Learning Model Architecture</a:t>
            </a:r>
          </a:p>
          <a:p>
            <a:pPr marL="457200" lvl="0" indent="-381000">
              <a:lnSpc>
                <a:spcPct val="150000"/>
              </a:lnSpc>
              <a:spcBef>
                <a:spcPts val="0"/>
              </a:spcBef>
              <a:buClr>
                <a:srgbClr val="5583D1"/>
              </a:buClr>
              <a:buSzPts val="2400"/>
            </a:pPr>
            <a:r>
              <a:rPr lang="en-US" b="0" dirty="0">
                <a:solidFill>
                  <a:srgbClr val="5583D1"/>
                </a:solidFill>
              </a:rPr>
              <a:t>Model Training</a:t>
            </a:r>
          </a:p>
          <a:p>
            <a:pPr marL="457200" lvl="0" indent="-381000">
              <a:lnSpc>
                <a:spcPct val="150000"/>
              </a:lnSpc>
              <a:spcBef>
                <a:spcPts val="0"/>
              </a:spcBef>
              <a:buClr>
                <a:srgbClr val="5583D1"/>
              </a:buClr>
              <a:buSzPts val="2400"/>
            </a:pPr>
            <a:r>
              <a:rPr lang="en-US" b="0" dirty="0">
                <a:solidFill>
                  <a:srgbClr val="5583D1"/>
                </a:solidFill>
              </a:rPr>
              <a:t>Testing With Synthetic test Data</a:t>
            </a:r>
          </a:p>
          <a:p>
            <a:pPr marL="457200" lvl="0" indent="-381000">
              <a:lnSpc>
                <a:spcPct val="150000"/>
              </a:lnSpc>
              <a:spcBef>
                <a:spcPts val="0"/>
              </a:spcBef>
              <a:buClr>
                <a:srgbClr val="5583D1"/>
              </a:buClr>
              <a:buSzPts val="2400"/>
            </a:pPr>
            <a:r>
              <a:rPr lang="en-US" b="0" dirty="0">
                <a:solidFill>
                  <a:srgbClr val="5583D1"/>
                </a:solidFill>
              </a:rPr>
              <a:t>Real-Time Inference Application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663D37-1DDE-106D-3476-6ACDB5A4C4FF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  <a:latin typeface="Calibri" panose="020F0502020204030204"/>
              </a:rPr>
              <a:t>Modules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E39E6AC-C05E-D87C-450A-0359DA8A489B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DD06F7D-D75A-2F3B-3E4F-3D60F274239E}"/>
              </a:ext>
            </a:extLst>
          </p:cNvPr>
          <p:cNvSpPr txBox="1"/>
          <p:nvPr/>
        </p:nvSpPr>
        <p:spPr>
          <a:xfrm>
            <a:off x="6093893" y="57036"/>
            <a:ext cx="60981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rgbClr val="FFFFFF"/>
                </a:solidFill>
                <a:ea typeface="Calibri"/>
                <a:cs typeface="Calibri"/>
                <a:sym typeface="Calibri"/>
              </a:rPr>
              <a:t>Real time Sign Language to Text Converter</a:t>
            </a:r>
            <a:endParaRPr lang="en-US" dirty="0"/>
          </a:p>
          <a:p>
            <a:pPr algn="r"/>
            <a:endParaRPr lang="en-US" b="1" i="1" dirty="0">
              <a:solidFill>
                <a:srgbClr val="FFFFFF"/>
              </a:solidFill>
            </a:endParaRP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877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E2D7CD-C158-6FC1-06C7-09444D2DE0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325C8EF-A5DD-AB22-0372-51B9ABE6352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b="0" dirty="0"/>
              <a:t>To create a real-time, AI-powered web application that translates American Sign Language finger-symbols into text to bridge the communication gap.</a:t>
            </a:r>
            <a:endParaRPr lang="en-US" b="0" dirty="0">
              <a:solidFill>
                <a:srgbClr val="5583D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15F4B8-EED0-F7BE-96C7-D7AAE989A251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</a:rPr>
              <a:t>Problem Statement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A882B44-FCE4-BF93-E951-46CF2238FB74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CE164B1-01DD-BF3B-88E8-DF2DEDBFA9EB}"/>
              </a:ext>
            </a:extLst>
          </p:cNvPr>
          <p:cNvSpPr txBox="1"/>
          <p:nvPr/>
        </p:nvSpPr>
        <p:spPr>
          <a:xfrm>
            <a:off x="6093893" y="57036"/>
            <a:ext cx="60981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rgbClr val="FFFFFF"/>
                </a:solidFill>
                <a:ea typeface="Calibri"/>
                <a:cs typeface="Calibri"/>
                <a:sym typeface="Calibri"/>
              </a:rPr>
              <a:t>Real time Sign Language to Text Converter</a:t>
            </a:r>
            <a:endParaRPr lang="en-US" dirty="0"/>
          </a:p>
          <a:p>
            <a:pPr algn="r"/>
            <a:endParaRPr lang="en-US" b="1" i="1" dirty="0">
              <a:solidFill>
                <a:srgbClr val="FFFFFF"/>
              </a:solidFill>
            </a:endParaRP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681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E5BBC5-46B5-0DF4-A2AC-5289D29573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7872131-A6C0-4ECF-9994-EA002B6EAD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r>
              <a:rPr lang="en-US" dirty="0"/>
              <a:t>Data Preparation:</a:t>
            </a:r>
            <a:br>
              <a:rPr lang="en-US" b="0" dirty="0"/>
            </a:br>
            <a:r>
              <a:rPr lang="en-US" b="0" dirty="0">
                <a:solidFill>
                  <a:schemeClr val="tx1"/>
                </a:solidFill>
              </a:rPr>
              <a:t>Training images were resized to 128x128 and converted to RGB to maximize detail and ensure compatibility.</a:t>
            </a:r>
          </a:p>
          <a:p>
            <a:r>
              <a:rPr lang="en-US" dirty="0"/>
              <a:t>Model Architecture &amp; Training:</a:t>
            </a:r>
            <a:br>
              <a:rPr lang="en-US" b="0" dirty="0"/>
            </a:br>
            <a:r>
              <a:rPr lang="en-US" b="0" dirty="0">
                <a:solidFill>
                  <a:schemeClr val="tx1"/>
                </a:solidFill>
              </a:rPr>
              <a:t>Train a powerful EfficientNetV2 + GRU model using a two-stage fine-tuning strategy to achieve the highest possible accuracy in recognizing individual signs.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b="0" dirty="0">
              <a:solidFill>
                <a:srgbClr val="5583D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EA9949-295E-B2C7-8E3A-639B0AD48F51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</a:rPr>
              <a:t>Methodology/Modeling Plan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C3477A6-BED1-8211-5527-9030F1E86940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B5AC1E1-8B68-1019-1B7A-0CF7BDC8B3EC}"/>
              </a:ext>
            </a:extLst>
          </p:cNvPr>
          <p:cNvSpPr txBox="1"/>
          <p:nvPr/>
        </p:nvSpPr>
        <p:spPr>
          <a:xfrm>
            <a:off x="6093893" y="57036"/>
            <a:ext cx="60981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rgbClr val="FFFFFF"/>
                </a:solidFill>
                <a:ea typeface="Calibri"/>
                <a:cs typeface="Calibri"/>
                <a:sym typeface="Calibri"/>
              </a:rPr>
              <a:t>Real time Sign Language to Text Converter</a:t>
            </a:r>
            <a:endParaRPr lang="en-US" dirty="0"/>
          </a:p>
          <a:p>
            <a:pPr algn="r"/>
            <a:endParaRPr lang="en-US" b="1" i="1" dirty="0">
              <a:solidFill>
                <a:srgbClr val="FFFFFF"/>
              </a:solidFill>
            </a:endParaRP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16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166121-7D53-FDE0-5E40-0E1929092D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A6AD5DB-E62D-4275-88D0-68CA1A30A0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r>
              <a:rPr lang="en-US" dirty="0"/>
              <a:t>Inference Pipeline:</a:t>
            </a:r>
            <a:br>
              <a:rPr lang="en-US" b="0" dirty="0"/>
            </a:br>
            <a:r>
              <a:rPr lang="en-US" b="0" dirty="0">
                <a:solidFill>
                  <a:schemeClr val="tx1"/>
                </a:solidFill>
              </a:rPr>
              <a:t>Use a "sliding window" technique to apply the trained model across a full video, generating a continuous stream of character predictions that are then decoded into a raw text string.</a:t>
            </a:r>
          </a:p>
          <a:p>
            <a:r>
              <a:rPr lang="en-US" dirty="0"/>
              <a:t>Final Translation:</a:t>
            </a:r>
            <a:br>
              <a:rPr lang="en-US" b="0" dirty="0"/>
            </a:br>
            <a:r>
              <a:rPr lang="en-US" b="0" dirty="0">
                <a:solidFill>
                  <a:schemeClr val="tx1"/>
                </a:solidFill>
              </a:rPr>
              <a:t>Send the raw, messy text string from the model to the </a:t>
            </a:r>
            <a:r>
              <a:rPr lang="en-US" dirty="0">
                <a:solidFill>
                  <a:schemeClr val="tx1"/>
                </a:solidFill>
              </a:rPr>
              <a:t>Gemini API</a:t>
            </a:r>
            <a:r>
              <a:rPr lang="en-US" b="0" dirty="0">
                <a:solidFill>
                  <a:schemeClr val="tx1"/>
                </a:solidFill>
              </a:rPr>
              <a:t> with a simple instruction to correct it into a clean and coherent English sentence</a:t>
            </a:r>
            <a:r>
              <a:rPr lang="en-US" b="0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b="0" dirty="0">
              <a:solidFill>
                <a:srgbClr val="5583D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25B22B-68B8-1281-9365-D92B848271E2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</a:rPr>
              <a:t>Methodology/Modeling Plan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FFEE10A-B1EB-796B-9C5A-95BA2B480307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9830953-505D-024E-2B64-99DDC4DD6B7F}"/>
              </a:ext>
            </a:extLst>
          </p:cNvPr>
          <p:cNvSpPr txBox="1"/>
          <p:nvPr/>
        </p:nvSpPr>
        <p:spPr>
          <a:xfrm>
            <a:off x="6093893" y="57036"/>
            <a:ext cx="60981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rgbClr val="FFFFFF"/>
                </a:solidFill>
                <a:ea typeface="Calibri"/>
                <a:cs typeface="Calibri"/>
                <a:sym typeface="Calibri"/>
              </a:rPr>
              <a:t>Real time Sign Language to Text Converter</a:t>
            </a:r>
            <a:endParaRPr lang="en-US" dirty="0"/>
          </a:p>
          <a:p>
            <a:pPr algn="r"/>
            <a:endParaRPr lang="en-US" b="1" i="1" dirty="0">
              <a:solidFill>
                <a:srgbClr val="FFFFFF"/>
              </a:solidFill>
            </a:endParaRP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694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F24291B-7EDA-4E3D-40F5-03FDC22C33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5583D1"/>
                </a:solidFill>
                <a:latin typeface="+mn-lt"/>
              </a:rPr>
              <a:t>Exploratory Data Analysis</a:t>
            </a:r>
          </a:p>
          <a:p>
            <a:pPr marL="457200" lvl="1" indent="0">
              <a:buNone/>
            </a:pPr>
            <a:endParaRPr lang="en-US" dirty="0">
              <a:solidFill>
                <a:srgbClr val="1C3898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EA9B7F-B60D-6297-DC95-0FDA7E6D7C7C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Preprocessing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6F77F89-4F98-73F2-FD5A-5DD416A6F12F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5221164-7940-3B34-A613-28A74A63E0F7}"/>
              </a:ext>
            </a:extLst>
          </p:cNvPr>
          <p:cNvSpPr txBox="1"/>
          <p:nvPr/>
        </p:nvSpPr>
        <p:spPr>
          <a:xfrm>
            <a:off x="6093893" y="57036"/>
            <a:ext cx="60981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rgbClr val="FFFFFF"/>
                </a:solidFill>
                <a:ea typeface="Calibri"/>
                <a:cs typeface="Calibri"/>
                <a:sym typeface="Calibri"/>
              </a:rPr>
              <a:t>Real time Sign Language to Text Converter</a:t>
            </a:r>
            <a:endParaRPr lang="en-US" dirty="0"/>
          </a:p>
          <a:p>
            <a:pPr algn="r"/>
            <a:endParaRPr lang="en-US" b="1" i="1" dirty="0">
              <a:solidFill>
                <a:srgbClr val="FFFFFF"/>
              </a:solidFill>
            </a:endParaRPr>
          </a:p>
          <a:p>
            <a:pPr algn="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505D70-ED1A-35CD-E052-4572F6D49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560" y="1838127"/>
            <a:ext cx="6831225" cy="27964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6FA2BE7-BE4F-B131-72DE-5F7E92C696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0340" y="4330403"/>
            <a:ext cx="5411660" cy="2016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5862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</TotalTime>
  <Words>865</Words>
  <Application>Microsoft Office PowerPoint</Application>
  <PresentationFormat>Widescreen</PresentationFormat>
  <Paragraphs>105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Calibri (Body)</vt:lpstr>
      <vt:lpstr>Calibri Light</vt:lpstr>
      <vt:lpstr>Frutiger 45 bold</vt:lpstr>
      <vt:lpstr>Frutiger LT Pro 45 Light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HARI PRASATH</dc:creator>
  <cp:lastModifiedBy>Nairit Das</cp:lastModifiedBy>
  <cp:revision>19</cp:revision>
  <dcterms:created xsi:type="dcterms:W3CDTF">2024-05-13T10:33:11Z</dcterms:created>
  <dcterms:modified xsi:type="dcterms:W3CDTF">2025-10-11T16:41:23Z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c52bb50-aef2-4dc8-bb7f-e0da22648362_Enabled">
    <vt:lpwstr>true</vt:lpwstr>
  </property>
  <property fmtid="{D5CDD505-2E9C-101B-9397-08002B2CF9AE}" pid="3" name="MSIP_Label_ac52bb50-aef2-4dc8-bb7f-e0da22648362_SetDate">
    <vt:lpwstr>2025-08-25T08:11:33Z</vt:lpwstr>
  </property>
  <property fmtid="{D5CDD505-2E9C-101B-9397-08002B2CF9AE}" pid="4" name="MSIP_Label_ac52bb50-aef2-4dc8-bb7f-e0da22648362_Method">
    <vt:lpwstr>Standard</vt:lpwstr>
  </property>
  <property fmtid="{D5CDD505-2E9C-101B-9397-08002B2CF9AE}" pid="5" name="MSIP_Label_ac52bb50-aef2-4dc8-bb7f-e0da22648362_Name">
    <vt:lpwstr>ac52bb50-aef2-4dc8-bb7f-e0da22648362</vt:lpwstr>
  </property>
  <property fmtid="{D5CDD505-2E9C-101B-9397-08002B2CF9AE}" pid="6" name="MSIP_Label_ac52bb50-aef2-4dc8-bb7f-e0da22648362_SiteId">
    <vt:lpwstr>264b9899-fe1b-430b-9509-2154878d5774</vt:lpwstr>
  </property>
  <property fmtid="{D5CDD505-2E9C-101B-9397-08002B2CF9AE}" pid="7" name="MSIP_Label_ac52bb50-aef2-4dc8-bb7f-e0da22648362_ActionId">
    <vt:lpwstr>5a5317b9-6049-4f38-9ea6-5786aca62bc4</vt:lpwstr>
  </property>
  <property fmtid="{D5CDD505-2E9C-101B-9397-08002B2CF9AE}" pid="8" name="MSIP_Label_ac52bb50-aef2-4dc8-bb7f-e0da22648362_ContentBits">
    <vt:lpwstr>2</vt:lpwstr>
  </property>
  <property fmtid="{D5CDD505-2E9C-101B-9397-08002B2CF9AE}" pid="9" name="MSIP_Label_ac52bb50-aef2-4dc8-bb7f-e0da22648362_Tag">
    <vt:lpwstr>10, 3, 0, 1</vt:lpwstr>
  </property>
  <property fmtid="{D5CDD505-2E9C-101B-9397-08002B2CF9AE}" pid="10" name="ClassificationContentMarkingFooterLocations">
    <vt:lpwstr>1_Office Theme:8</vt:lpwstr>
  </property>
  <property fmtid="{D5CDD505-2E9C-101B-9397-08002B2CF9AE}" pid="11" name="ClassificationContentMarkingFooterText">
    <vt:lpwstr>Sensitivity: LNT Construction Internal Use</vt:lpwstr>
  </property>
</Properties>
</file>