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Montserrat"/>
      <p:regular r:id="rId45"/>
      <p:bold r:id="rId46"/>
      <p:italic r:id="rId47"/>
      <p:boldItalic r:id="rId48"/>
    </p:embeddedFont>
    <p:embeddedFont>
      <p:font typeface="Lat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Montserrat-bold.fntdata"/><Relationship Id="rId45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boldItalic.fntdata"/><Relationship Id="rId47" Type="http://schemas.openxmlformats.org/officeDocument/2006/relationships/font" Target="fonts/Montserrat-italic.fntdata"/><Relationship Id="rId49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to-italic.fntdata"/><Relationship Id="rId50" Type="http://schemas.openxmlformats.org/officeDocument/2006/relationships/font" Target="fonts/Lato-bold.fntdata"/><Relationship Id="rId52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Risk-free_return" TargetMode="External"/><Relationship Id="rId3" Type="http://schemas.openxmlformats.org/officeDocument/2006/relationships/hyperlink" Target="https://en.wikipedia.org/wiki/Standard_deviation" TargetMode="External"/><Relationship Id="rId4" Type="http://schemas.openxmlformats.org/officeDocument/2006/relationships/hyperlink" Target="https://en.wikipedia.org/wiki/Statistical_dispersion" TargetMode="External"/><Relationship Id="rId5" Type="http://schemas.openxmlformats.org/officeDocument/2006/relationships/hyperlink" Target="https://en.wikipedia.org/wiki/Standard_deviation#cite_note-StatNotes-1" TargetMode="External"/><Relationship Id="rId6" Type="http://schemas.openxmlformats.org/officeDocument/2006/relationships/hyperlink" Target="https://en.wikipedia.org/wiki/Mean" TargetMode="External"/><Relationship Id="rId7" Type="http://schemas.openxmlformats.org/officeDocument/2006/relationships/hyperlink" Target="https://en.wikipedia.org/wiki/Expected_valu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696c2496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f696c2496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85142ab2a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85142ab2a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07d7111a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07d7111a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b8e644b6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fb8e644b6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fb8e644b65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fb8e644b65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fb8e644b65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fb8e644b65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07d7111a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007d7111a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88f0a7453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f88f0a7453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f88f0a7453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f88f0a7453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07d7111a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007d7111a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d903309f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d903309f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052f9f879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0052f9f879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f88f0a745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f88f0a745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0052f9f879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0052f9f879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052f9f87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0052f9f87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07d7111a6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007d7111a6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f88e0d5b8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f88e0d5b8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007d7111a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007d7111a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fd903309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fd903309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fd903309f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fd903309f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fd903309f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fd903309f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07d7111a6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07d7111a6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fd903309f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fd903309f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d903309f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d903309f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fd903309f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fd903309f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fd903309f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fd903309f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fd903309f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fd903309f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007d7111a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007d7111a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fd903309f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fd903309f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fd903309f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fd903309f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fd903309f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fd903309f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fd903309f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fd903309f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07d7111a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07d7111a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696c2496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696c2496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07d7111a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07d7111a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696c2496a_0_1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696c2496a_0_1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696c2496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696c2496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b8e644b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b8e644b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 of sample RMSE calculated based on Y train prediction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sample RMSE </a:t>
            </a:r>
            <a:r>
              <a:rPr lang="en"/>
              <a:t>calculated</a:t>
            </a:r>
            <a:r>
              <a:rPr lang="en"/>
              <a:t> based on X train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Alpha Ratio : </a:t>
            </a:r>
            <a:r>
              <a:rPr b="1" lang="en">
                <a:solidFill>
                  <a:schemeClr val="dk1"/>
                </a:solidFill>
              </a:rPr>
              <a:t>Alpha</a:t>
            </a:r>
            <a:r>
              <a:rPr lang="en">
                <a:solidFill>
                  <a:schemeClr val="dk1"/>
                </a:solidFill>
              </a:rPr>
              <a:t> (</a:t>
            </a:r>
            <a:r>
              <a:rPr b="1" lang="en">
                <a:solidFill>
                  <a:schemeClr val="dk1"/>
                </a:solidFill>
              </a:rPr>
              <a:t>α</a:t>
            </a:r>
            <a:r>
              <a:rPr lang="en">
                <a:solidFill>
                  <a:schemeClr val="dk1"/>
                </a:solidFill>
              </a:rPr>
              <a:t>) , used in </a:t>
            </a:r>
            <a:r>
              <a:rPr b="1" lang="en">
                <a:solidFill>
                  <a:schemeClr val="dk1"/>
                </a:solidFill>
              </a:rPr>
              <a:t>finance</a:t>
            </a:r>
            <a:r>
              <a:rPr lang="en">
                <a:solidFill>
                  <a:schemeClr val="dk1"/>
                </a:solidFill>
              </a:rPr>
              <a:t> as a measure of performance, is the excess return of an </a:t>
            </a:r>
            <a:r>
              <a:rPr b="1" lang="en">
                <a:solidFill>
                  <a:schemeClr val="dk1"/>
                </a:solidFill>
              </a:rPr>
              <a:t>investment </a:t>
            </a:r>
            <a:r>
              <a:rPr lang="en">
                <a:solidFill>
                  <a:schemeClr val="dk1"/>
                </a:solidFill>
              </a:rPr>
              <a:t>relative to the return of a benchmark index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Sharpe ratio: It is defined as the difference between the returns of the investment and the </a:t>
            </a:r>
            <a:r>
              <a:rPr lang="en" sz="1050" u="sng">
                <a:solidFill>
                  <a:srgbClr val="0B0080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risk-free return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, divided by the </a:t>
            </a:r>
            <a:r>
              <a:rPr lang="en" sz="1050" u="sng">
                <a:solidFill>
                  <a:srgbClr val="0B008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standard deviation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of the investment (i.e., its volatility).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R-squared measures how closely the performance of an asset can be attributed to the performance of a selected benchmark index. R-squared is measured on a scale </a:t>
            </a:r>
            <a:r>
              <a:rPr b="1" lang="en">
                <a:solidFill>
                  <a:schemeClr val="dk1"/>
                </a:solidFill>
              </a:rPr>
              <a:t>between 0 and 100</a:t>
            </a:r>
            <a:r>
              <a:rPr lang="en">
                <a:solidFill>
                  <a:schemeClr val="dk1"/>
                </a:solidFill>
              </a:rPr>
              <a:t>; the higher the R-squared number, the more correlated the asset is to its benchmark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Beta of a mutual fund scheme is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volatility of the scheme relative to its market benchmark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If beta of a scheme is more than 1, then scheme is more volatile than its benchmark. If beta is less than 1, then the scheme is less volatile than the benchmark.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the </a:t>
            </a:r>
            <a:r>
              <a:rPr b="1" lang="en" sz="1050">
                <a:solidFill>
                  <a:srgbClr val="202122"/>
                </a:solidFill>
              </a:rPr>
              <a:t>standard deviation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is a measure of the amount of variation or </a:t>
            </a:r>
            <a:r>
              <a:rPr lang="en" sz="1050" u="sng">
                <a:solidFill>
                  <a:srgbClr val="0B008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dispersion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of a set of values.</a:t>
            </a:r>
            <a:r>
              <a:rPr baseline="30000" lang="en" sz="1400" u="sng">
                <a:solidFill>
                  <a:srgbClr val="0B0080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[1]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A low standard deviation indicates that the values tend to be close to the </a:t>
            </a:r>
            <a:r>
              <a:rPr lang="en" sz="1050" u="sng">
                <a:solidFill>
                  <a:srgbClr val="0B0080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mean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(also called the </a:t>
            </a:r>
            <a:r>
              <a:rPr lang="en" sz="1050" u="sng">
                <a:solidFill>
                  <a:srgbClr val="0B0080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expected value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) of the set, while a high standard deviation indicates that the values are spread out over a wider range.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numYDNR2wEL3t4f-5-sp8D-GFwOSc0kU/view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Relationship Id="rId4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Relationship Id="rId4" Type="http://schemas.openxmlformats.org/officeDocument/2006/relationships/image" Target="../media/image3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c-ajQ-ko6kyadnSch9RctgHTzWsA1YOj/view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investopedia.com/terms/t/tips.asp" TargetMode="External"/><Relationship Id="rId4" Type="http://schemas.openxmlformats.org/officeDocument/2006/relationships/hyperlink" Target="https://www.investopedia.com/terms/r/real-value.asp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29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23.png"/><Relationship Id="rId5" Type="http://schemas.openxmlformats.org/officeDocument/2006/relationships/image" Target="../media/image17.png"/><Relationship Id="rId6" Type="http://schemas.openxmlformats.org/officeDocument/2006/relationships/image" Target="../media/image11.png"/><Relationship Id="rId7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8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Mutual Funds &amp; Cryptocurrency Portfolio Analysis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2"/>
          <p:cNvPicPr preferRelativeResize="0"/>
          <p:nvPr/>
        </p:nvPicPr>
        <p:blipFill rotWithShape="1">
          <a:blip r:embed="rId3">
            <a:alphaModFix/>
          </a:blip>
          <a:srcRect b="2821" l="0" r="0" t="2812"/>
          <a:stretch/>
        </p:blipFill>
        <p:spPr>
          <a:xfrm>
            <a:off x="5244250" y="1386100"/>
            <a:ext cx="3232599" cy="2384201"/>
          </a:xfrm>
          <a:prstGeom prst="rect">
            <a:avLst/>
          </a:prstGeom>
          <a:noFill/>
          <a:ln cap="flat" cmpd="dbl" w="762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99" name="Google Shape;199;p22"/>
          <p:cNvSpPr txBox="1"/>
          <p:nvPr>
            <p:ph idx="4294967295" type="title"/>
          </p:nvPr>
        </p:nvSpPr>
        <p:spPr>
          <a:xfrm>
            <a:off x="657625" y="1695025"/>
            <a:ext cx="3978000" cy="13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Vanguard</a:t>
            </a:r>
            <a:r>
              <a:rPr lang="en"/>
              <a:t>  2040 Asset Allocation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1052550" y="2969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</a:t>
            </a:r>
            <a:endParaRPr/>
          </a:p>
        </p:txBody>
      </p:sp>
      <p:pic>
        <p:nvPicPr>
          <p:cNvPr id="205" name="Google Shape;205;p23" title="Screen Recording 2021-11-04 at 5.06.19 PM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7500" y="11170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Mutual Fund - Fidelity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1272475" y="232350"/>
            <a:ext cx="6765000" cy="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Fidelity Freedom 2040 Fund (FFFFX)</a:t>
            </a:r>
            <a:endParaRPr/>
          </a:p>
        </p:txBody>
      </p:sp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1175650" y="939450"/>
            <a:ext cx="6491400" cy="37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5117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05"/>
              <a:buChar char="➢"/>
            </a:pPr>
            <a:r>
              <a:rPr lang="en" sz="1205"/>
              <a:t>Designed for investors who anticipate retiring in or within a few years of 2040 (target retirement date) at or around age 65.</a:t>
            </a:r>
            <a:endParaRPr sz="1205"/>
          </a:p>
          <a:p>
            <a:pPr indent="-305117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05"/>
              <a:buChar char="➢"/>
            </a:pPr>
            <a:r>
              <a:rPr lang="en" sz="1205"/>
              <a:t>The fund seeks high total return until its target retirement. Thereafter the fund’s objective will be to seek high current income and, as a secondary objective, capital appreciation.</a:t>
            </a:r>
            <a:endParaRPr sz="1205"/>
          </a:p>
          <a:p>
            <a:pPr indent="-305117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05"/>
              <a:buChar char="➢"/>
            </a:pPr>
            <a:r>
              <a:rPr lang="en" sz="1205"/>
              <a:t>The fund invests in U.S. Equity Funds, Bond Funds, International Equity Funds, and Short-Term Funds. The allocation changes from a higher weighting of 90% Equities (50% U.S. Equities, 40% International Equities) 10% Fixed Income (Bond &amp; Short-Term Funds) from years 50 to ~ 20 years to retirement. As the closer to retirement age you obtain the allocation weighting changes from a heavy equity to a heavy fixed income investment strategy.</a:t>
            </a:r>
            <a:endParaRPr sz="1205"/>
          </a:p>
          <a:p>
            <a:pPr indent="-305117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05"/>
              <a:buChar char="➢"/>
            </a:pPr>
            <a:r>
              <a:rPr lang="en" sz="1205"/>
              <a:t>The fund has an annual operating expense of 0.75%, which is significantly higher than the Fidelity 500 Index Fund. This fund is meant for more longer term investment than </a:t>
            </a:r>
            <a:r>
              <a:rPr lang="en" sz="1205"/>
              <a:t>traditional</a:t>
            </a:r>
            <a:r>
              <a:rPr lang="en" sz="1205"/>
              <a:t> mutual funds.</a:t>
            </a:r>
            <a:endParaRPr sz="1205"/>
          </a:p>
        </p:txBody>
      </p:sp>
      <p:sp>
        <p:nvSpPr>
          <p:cNvPr id="217" name="Google Shape;217;p25"/>
          <p:cNvSpPr txBox="1"/>
          <p:nvPr/>
        </p:nvSpPr>
        <p:spPr>
          <a:xfrm>
            <a:off x="1272475" y="4738400"/>
            <a:ext cx="7340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Fidelity Freedom 2040 Fund Prospectus - https://fundresearch.fidelity.com/mutual-funds/summary/315792101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1297500" y="393750"/>
            <a:ext cx="6765000" cy="9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Fidelity 500 Index Fund (FXAIX)</a:t>
            </a:r>
            <a:endParaRPr/>
          </a:p>
        </p:txBody>
      </p:sp>
      <p:sp>
        <p:nvSpPr>
          <p:cNvPr id="223" name="Google Shape;223;p26"/>
          <p:cNvSpPr txBox="1"/>
          <p:nvPr>
            <p:ph idx="1" type="body"/>
          </p:nvPr>
        </p:nvSpPr>
        <p:spPr>
          <a:xfrm>
            <a:off x="1317600" y="1140400"/>
            <a:ext cx="6508800" cy="31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817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405"/>
              <a:buChar char="➢"/>
            </a:pPr>
            <a:r>
              <a:rPr lang="en" sz="1405"/>
              <a:t>Low cost mutual funds with annual operating expenses of 0.015%.</a:t>
            </a:r>
            <a:endParaRPr sz="1405"/>
          </a:p>
          <a:p>
            <a:pPr indent="-317817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405"/>
              <a:buChar char="➢"/>
            </a:pPr>
            <a:r>
              <a:rPr lang="en" sz="1405"/>
              <a:t>Fund pays transaction costs, such as commissions when the portfolio “turns over.”</a:t>
            </a:r>
            <a:endParaRPr sz="1405"/>
          </a:p>
          <a:p>
            <a:pPr indent="-317817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405"/>
              <a:buChar char="➢"/>
            </a:pPr>
            <a:r>
              <a:rPr lang="en" sz="1405"/>
              <a:t>The fund invests in 80% of common stock that are included in the S&amp;P 500 Index. Lending securities to earn income for the fund.</a:t>
            </a:r>
            <a:endParaRPr sz="1405"/>
          </a:p>
          <a:p>
            <a:pPr indent="-317817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405"/>
              <a:buChar char="➢"/>
            </a:pPr>
            <a:r>
              <a:rPr lang="en" sz="1405"/>
              <a:t>Average Annual Returns are on par with the S&amp;P 500 Index. Last year 18.5% vs 18.5%, Past 5 Years, 15.21% vs 15.22%.</a:t>
            </a:r>
            <a:endParaRPr sz="1405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005"/>
          </a:p>
        </p:txBody>
      </p:sp>
      <p:sp>
        <p:nvSpPr>
          <p:cNvPr id="224" name="Google Shape;224;p26"/>
          <p:cNvSpPr txBox="1"/>
          <p:nvPr/>
        </p:nvSpPr>
        <p:spPr>
          <a:xfrm>
            <a:off x="1297500" y="4534200"/>
            <a:ext cx="7340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Fidelity 500 Index Fund Prospectus -   https://fundresearch.fidelity.com/mutual-funds/summary/315911750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idx="4294967295" type="title"/>
          </p:nvPr>
        </p:nvSpPr>
        <p:spPr>
          <a:xfrm>
            <a:off x="1297500" y="393750"/>
            <a:ext cx="6765000" cy="7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Fidelity Linear Regression Model</a:t>
            </a:r>
            <a:endParaRPr/>
          </a:p>
        </p:txBody>
      </p:sp>
      <p:pic>
        <p:nvPicPr>
          <p:cNvPr id="230" name="Google Shape;2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00" y="1937675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6375" y="1937675"/>
            <a:ext cx="41148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7"/>
          <p:cNvSpPr txBox="1"/>
          <p:nvPr/>
        </p:nvSpPr>
        <p:spPr>
          <a:xfrm>
            <a:off x="549175" y="1003213"/>
            <a:ext cx="7340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When running  a linear regression model against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historical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prices for the Fidelity 500 Index &amp; Fidelity 2040 Fund, the Fidelity 2040 has a closer correlation (graph on right) compared to the Fidelity 500 Index (graph on left)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Mutual Fund - </a:t>
            </a:r>
            <a:r>
              <a:rPr lang="en"/>
              <a:t>T.Rowe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type="title"/>
          </p:nvPr>
        </p:nvSpPr>
        <p:spPr>
          <a:xfrm>
            <a:off x="1297500" y="350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/>
              <a:t>T.Rowe Price Funds</a:t>
            </a:r>
            <a:endParaRPr sz="2160"/>
          </a:p>
        </p:txBody>
      </p:sp>
      <p:sp>
        <p:nvSpPr>
          <p:cNvPr id="243" name="Google Shape;243;p29"/>
          <p:cNvSpPr txBox="1"/>
          <p:nvPr>
            <p:ph idx="1" type="body"/>
          </p:nvPr>
        </p:nvSpPr>
        <p:spPr>
          <a:xfrm>
            <a:off x="688800" y="1540500"/>
            <a:ext cx="4343100" cy="30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T.Rowe Price 2040 Fund (TRRDX)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0956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➢"/>
            </a:pPr>
            <a:r>
              <a:rPr lang="en" sz="1500"/>
              <a:t>Best for a person retiring between 2036 and 2040.</a:t>
            </a:r>
            <a:endParaRPr sz="1500"/>
          </a:p>
          <a:p>
            <a:pPr indent="-30956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➢"/>
            </a:pPr>
            <a:r>
              <a:rPr lang="en" sz="1500"/>
              <a:t>Conservitive investment</a:t>
            </a:r>
            <a:endParaRPr sz="1500"/>
          </a:p>
          <a:p>
            <a:pPr indent="-30956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➢"/>
            </a:pPr>
            <a:r>
              <a:rPr lang="en" sz="1500"/>
              <a:t>Set and forget type fund</a:t>
            </a:r>
            <a:endParaRPr sz="1500"/>
          </a:p>
          <a:p>
            <a:pPr indent="-30956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➢"/>
            </a:pPr>
            <a:r>
              <a:rPr lang="en" sz="1500"/>
              <a:t>Large cap Fund </a:t>
            </a:r>
            <a:endParaRPr sz="1500"/>
          </a:p>
          <a:p>
            <a:pPr indent="-30956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➢"/>
            </a:pPr>
            <a:r>
              <a:rPr lang="en" sz="1500"/>
              <a:t>Outperformed category average</a:t>
            </a:r>
            <a:endParaRPr sz="1500"/>
          </a:p>
          <a:p>
            <a:pPr indent="-30956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➢"/>
            </a:pPr>
            <a:r>
              <a:rPr lang="en" sz="1500"/>
              <a:t>32.02% return last year</a:t>
            </a:r>
            <a:endParaRPr sz="1500"/>
          </a:p>
          <a:p>
            <a:pPr indent="-30956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➢"/>
            </a:pPr>
            <a:r>
              <a:rPr lang="en" sz="1500"/>
              <a:t>14.22% return for past 3 years</a:t>
            </a:r>
            <a:endParaRPr sz="1500"/>
          </a:p>
        </p:txBody>
      </p:sp>
      <p:sp>
        <p:nvSpPr>
          <p:cNvPr id="244" name="Google Shape;244;p29"/>
          <p:cNvSpPr txBox="1"/>
          <p:nvPr/>
        </p:nvSpPr>
        <p:spPr>
          <a:xfrm>
            <a:off x="5187925" y="1540500"/>
            <a:ext cx="38199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T.Rowe Price 500 Fund (PREIX)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➢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Tacks large stocks for S&amp;P 500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➢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Heavily invested in technology, financial services, and health care (Apple, J&amp;J)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➢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Expense ratio of .28 which is pricey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➢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Better 10 years ago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/>
          <p:nvPr>
            <p:ph type="title"/>
          </p:nvPr>
        </p:nvSpPr>
        <p:spPr>
          <a:xfrm>
            <a:off x="1114575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T.Rowe Price Linear Regression Models</a:t>
            </a:r>
            <a:endParaRPr b="1"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00" y="2065400"/>
            <a:ext cx="360045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0"/>
          <p:cNvSpPr txBox="1"/>
          <p:nvPr/>
        </p:nvSpPr>
        <p:spPr>
          <a:xfrm>
            <a:off x="577425" y="15674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T.Rowe Price 2040 Fund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2" name="Google Shape;25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1950" y="2065400"/>
            <a:ext cx="363855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0"/>
          <p:cNvSpPr txBox="1"/>
          <p:nvPr/>
        </p:nvSpPr>
        <p:spPr>
          <a:xfrm>
            <a:off x="4971225" y="14865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T.Rowe Price 500 Fund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Mutual Fund - </a:t>
            </a:r>
            <a:r>
              <a:rPr lang="en"/>
              <a:t>Schwab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364025" y="265550"/>
            <a:ext cx="7038900" cy="6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Summary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364025" y="922550"/>
            <a:ext cx="7623000" cy="36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project  aims at building a comparative analysis of mutual funds vs cryptocurrencies. The results of the analysis were then used to build an automated investment advisor based on risk appetite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Mutual funds included in analysis: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Vanguard  Target Retirement Funds 2040  &amp; SP 500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Fidelity Target Retirement Funds 2040  &amp;   SP 500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 Rowe Target Retirement Funds 2040 &amp;  SP 500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Schwab Target Retirement Funds 2040 &amp; SP 500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Cryptocurrencies included in analysis: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Bitcoin (BTC)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Litecoin (LTC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Ripple (XRP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Ethereum (ETH)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Maker (MKR)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Chainlink (LINK)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"/>
          <p:cNvSpPr txBox="1"/>
          <p:nvPr>
            <p:ph type="title"/>
          </p:nvPr>
        </p:nvSpPr>
        <p:spPr>
          <a:xfrm>
            <a:off x="1319825" y="1433700"/>
            <a:ext cx="1594800" cy="175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Schwab </a:t>
            </a:r>
            <a:endParaRPr/>
          </a:p>
        </p:txBody>
      </p:sp>
      <p:sp>
        <p:nvSpPr>
          <p:cNvPr id="264" name="Google Shape;264;p32"/>
          <p:cNvSpPr txBox="1"/>
          <p:nvPr>
            <p:ph idx="1" type="subTitle"/>
          </p:nvPr>
        </p:nvSpPr>
        <p:spPr>
          <a:xfrm>
            <a:off x="995000" y="2679300"/>
            <a:ext cx="23349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Mutual Fund &amp; The  S&amp;P 500 Comparison</a:t>
            </a:r>
            <a:endParaRPr/>
          </a:p>
        </p:txBody>
      </p:sp>
      <p:sp>
        <p:nvSpPr>
          <p:cNvPr id="265" name="Google Shape;265;p32"/>
          <p:cNvSpPr txBox="1"/>
          <p:nvPr>
            <p:ph idx="2" type="body"/>
          </p:nvPr>
        </p:nvSpPr>
        <p:spPr>
          <a:xfrm>
            <a:off x="4114800" y="207550"/>
            <a:ext cx="4809600" cy="46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402"/>
              <a:t>Benefits of investing in 2040  : </a:t>
            </a:r>
            <a:endParaRPr b="1" sz="1402"/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Reallocated based on a retirement date range (</a:t>
            </a:r>
            <a:r>
              <a:rPr lang="en" sz="1100"/>
              <a:t>helping</a:t>
            </a:r>
            <a:r>
              <a:rPr lang="en" sz="1100"/>
              <a:t> to  meet investors retirement goals)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Competitively priced so your investment goes further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Combines active and passive proprietary and sub-advised / externally managed strategies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 sz="1100"/>
              <a:t>Net Expense Ratio: 0.640%</a:t>
            </a:r>
            <a:endParaRPr sz="1110"/>
          </a:p>
          <a:p>
            <a:pPr indent="0" lvl="0" marL="0" rtl="0" algn="l">
              <a:lnSpc>
                <a:spcPct val="105000"/>
              </a:lnSpc>
              <a:spcBef>
                <a:spcPts val="3000"/>
              </a:spcBef>
              <a:spcAft>
                <a:spcPts val="0"/>
              </a:spcAft>
              <a:buSzPts val="1018"/>
              <a:buNone/>
            </a:pPr>
            <a:r>
              <a:rPr b="1" lang="en" sz="1402"/>
              <a:t>Benefits of S&amp;P 500  : </a:t>
            </a:r>
            <a:endParaRPr b="1" sz="1402"/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A straightforward, low-cost fund with no investment minimum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The Fund can serve as part of the core of a diversified portfolio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Simple access to 500 leading U.S. companies and captures approximately 80% coverage of available U.S. market capitalization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Invests in some of the most well-known U.S. based companies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 sz="1100"/>
              <a:t>Net Expense Ratio: 0.020%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 sz="1110"/>
              <a:t>offers a great return over time, through tracking returns</a:t>
            </a:r>
            <a:endParaRPr sz="1017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 txBox="1"/>
          <p:nvPr>
            <p:ph type="title"/>
          </p:nvPr>
        </p:nvSpPr>
        <p:spPr>
          <a:xfrm>
            <a:off x="5058525" y="3847350"/>
            <a:ext cx="3726900" cy="7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Schwab (SWERX) 2040</a:t>
            </a:r>
            <a:endParaRPr/>
          </a:p>
        </p:txBody>
      </p:sp>
      <p:pic>
        <p:nvPicPr>
          <p:cNvPr id="271" name="Google Shape;27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4080" y="1835175"/>
            <a:ext cx="4215798" cy="180822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3"/>
          <p:cNvSpPr txBox="1"/>
          <p:nvPr>
            <p:ph type="title"/>
          </p:nvPr>
        </p:nvSpPr>
        <p:spPr>
          <a:xfrm>
            <a:off x="5287400" y="388400"/>
            <a:ext cx="3086700" cy="107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60">
                <a:solidFill>
                  <a:schemeClr val="lt2"/>
                </a:solidFill>
              </a:rPr>
              <a:t>A Glance Of The </a:t>
            </a:r>
            <a:r>
              <a:rPr lang="en" sz="1760">
                <a:solidFill>
                  <a:schemeClr val="lt2"/>
                </a:solidFill>
              </a:rPr>
              <a:t>Risk Ratios over the 3, 5, &amp; 10 yr.  </a:t>
            </a:r>
            <a:endParaRPr sz="1760">
              <a:solidFill>
                <a:schemeClr val="lt2"/>
              </a:solidFill>
            </a:endParaRPr>
          </a:p>
        </p:txBody>
      </p:sp>
      <p:pic>
        <p:nvPicPr>
          <p:cNvPr id="273" name="Google Shape;27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100" y="1461800"/>
            <a:ext cx="4509281" cy="3092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2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/>
          <p:nvPr>
            <p:ph type="title"/>
          </p:nvPr>
        </p:nvSpPr>
        <p:spPr>
          <a:xfrm>
            <a:off x="590163" y="572100"/>
            <a:ext cx="3596100" cy="8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Schwab (SWPPX)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S&amp;P 500</a:t>
            </a:r>
            <a:endParaRPr/>
          </a:p>
        </p:txBody>
      </p:sp>
      <p:pic>
        <p:nvPicPr>
          <p:cNvPr id="279" name="Google Shape;27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25" y="1471175"/>
            <a:ext cx="4454780" cy="3083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2250" y="985075"/>
            <a:ext cx="4313825" cy="302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type="title"/>
          </p:nvPr>
        </p:nvSpPr>
        <p:spPr>
          <a:xfrm>
            <a:off x="698075" y="1418200"/>
            <a:ext cx="3552300" cy="6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Schwab (SWERX) 2040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62825"/>
            <a:ext cx="4794024" cy="3280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5"/>
          <p:cNvPicPr preferRelativeResize="0"/>
          <p:nvPr/>
        </p:nvPicPr>
        <p:blipFill rotWithShape="1">
          <a:blip r:embed="rId4">
            <a:alphaModFix/>
          </a:blip>
          <a:srcRect b="0" l="2109" r="2434" t="0"/>
          <a:stretch/>
        </p:blipFill>
        <p:spPr>
          <a:xfrm>
            <a:off x="4720500" y="1906488"/>
            <a:ext cx="4358125" cy="319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5"/>
          <p:cNvSpPr txBox="1"/>
          <p:nvPr>
            <p:ph type="title"/>
          </p:nvPr>
        </p:nvSpPr>
        <p:spPr>
          <a:xfrm>
            <a:off x="5221488" y="1286700"/>
            <a:ext cx="3552300" cy="6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Schwab (SWPPX) S&amp;P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5"/>
          <p:cNvSpPr txBox="1"/>
          <p:nvPr>
            <p:ph type="title"/>
          </p:nvPr>
        </p:nvSpPr>
        <p:spPr>
          <a:xfrm>
            <a:off x="969975" y="415150"/>
            <a:ext cx="7934400" cy="6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Schwab Historical Data : </a:t>
            </a:r>
            <a:r>
              <a:rPr lang="en"/>
              <a:t>Linear Adjusted Closing Price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6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Comparative Analysis 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"/>
          <p:cNvSpPr txBox="1"/>
          <p:nvPr>
            <p:ph type="title"/>
          </p:nvPr>
        </p:nvSpPr>
        <p:spPr>
          <a:xfrm>
            <a:off x="1109875" y="298325"/>
            <a:ext cx="7223100" cy="7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60"/>
              <a:t>Comparative </a:t>
            </a:r>
            <a:r>
              <a:rPr lang="en" sz="1760"/>
              <a:t>Analysis SP 500 &amp; Target Retirement fund 2040</a:t>
            </a:r>
            <a:endParaRPr sz="1760"/>
          </a:p>
        </p:txBody>
      </p:sp>
      <p:pic>
        <p:nvPicPr>
          <p:cNvPr id="300" name="Google Shape;30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975" y="1307850"/>
            <a:ext cx="4407894" cy="3530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6275" y="1307850"/>
            <a:ext cx="3945324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Cryptocurrency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9"/>
          <p:cNvSpPr txBox="1"/>
          <p:nvPr>
            <p:ph type="title"/>
          </p:nvPr>
        </p:nvSpPr>
        <p:spPr>
          <a:xfrm>
            <a:off x="1231225" y="389675"/>
            <a:ext cx="72564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Overview of Cryptocurrency Analysis</a:t>
            </a:r>
            <a:endParaRPr sz="3000"/>
          </a:p>
        </p:txBody>
      </p:sp>
      <p:sp>
        <p:nvSpPr>
          <p:cNvPr id="312" name="Google Shape;312;p39"/>
          <p:cNvSpPr txBox="1"/>
          <p:nvPr>
            <p:ph idx="1" type="body"/>
          </p:nvPr>
        </p:nvSpPr>
        <p:spPr>
          <a:xfrm>
            <a:off x="1164025" y="1201550"/>
            <a:ext cx="7390800" cy="35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Conducted historical return and volatility analysis for following cryptocurrencies: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○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Bitcoin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○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Ethereum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○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Chainlink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○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Maker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○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Litecoin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○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Ripple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Historical return and volatility metrics based on last 1,000 trading days: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○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Cumulative returns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○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Annualized average return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○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Annualized standard deviation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○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Sharpe ratio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○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Sortino ratio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○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Beta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Estimated future growth for each cryptocurrency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0"/>
          <p:cNvSpPr txBox="1"/>
          <p:nvPr>
            <p:ph type="title"/>
          </p:nvPr>
        </p:nvSpPr>
        <p:spPr>
          <a:xfrm>
            <a:off x="1231225" y="291825"/>
            <a:ext cx="72564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Cumulative Returns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8" name="Google Shape;318;p40"/>
          <p:cNvSpPr txBox="1"/>
          <p:nvPr/>
        </p:nvSpPr>
        <p:spPr>
          <a:xfrm>
            <a:off x="976875" y="4565350"/>
            <a:ext cx="622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9" name="Google Shape;319;p40"/>
          <p:cNvSpPr txBox="1"/>
          <p:nvPr/>
        </p:nvSpPr>
        <p:spPr>
          <a:xfrm>
            <a:off x="1101875" y="4327325"/>
            <a:ext cx="6626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Char char="●"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LINK &amp; ETH are strongest performers, with periods of explosive growth over the last 1,000 trading days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Char char="●"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BTC produced moderate returns over the same timeframe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Char char="●"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rest of the assets in the analysis underperformed the market benchmark (BTC)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0" name="Google Shape;32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025" y="957350"/>
            <a:ext cx="6410176" cy="32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1"/>
          <p:cNvSpPr txBox="1"/>
          <p:nvPr>
            <p:ph type="title"/>
          </p:nvPr>
        </p:nvSpPr>
        <p:spPr>
          <a:xfrm>
            <a:off x="1308525" y="266325"/>
            <a:ext cx="72564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Comparison of Return Volatility</a:t>
            </a:r>
            <a:endParaRPr sz="2800"/>
          </a:p>
        </p:txBody>
      </p:sp>
      <p:pic>
        <p:nvPicPr>
          <p:cNvPr id="326" name="Google Shape;32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750" y="1012825"/>
            <a:ext cx="6763724" cy="338185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1"/>
          <p:cNvSpPr txBox="1"/>
          <p:nvPr/>
        </p:nvSpPr>
        <p:spPr>
          <a:xfrm>
            <a:off x="1107150" y="4464475"/>
            <a:ext cx="6626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Char char="●"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LINK, MKR, &amp; XRP are most volatile assets in comparison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Char char="●"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Unsurprisingly, BTC and ETH, the two leading </a:t>
            </a: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crypto assets</a:t>
            </a: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 appear to be the least volatile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Risk Level’s</a:t>
            </a:r>
            <a:endParaRPr b="1" sz="3600"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Conservative - 70% Mutual Funds 30% Cryptos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Moderate </a:t>
            </a:r>
            <a:r>
              <a:rPr lang="en" sz="2100"/>
              <a:t>- 60% Mutual Funds 40% Cryptos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Aggressive </a:t>
            </a:r>
            <a:r>
              <a:rPr lang="en" sz="2100"/>
              <a:t>- 25% Mutual Funds 75% Cryptos</a:t>
            </a:r>
            <a:endParaRPr sz="21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2"/>
          <p:cNvSpPr txBox="1"/>
          <p:nvPr>
            <p:ph type="title"/>
          </p:nvPr>
        </p:nvSpPr>
        <p:spPr>
          <a:xfrm>
            <a:off x="1340800" y="326725"/>
            <a:ext cx="72564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Metrics Summary Cryptocurrency</a:t>
            </a:r>
            <a:endParaRPr sz="3000"/>
          </a:p>
        </p:txBody>
      </p:sp>
      <p:pic>
        <p:nvPicPr>
          <p:cNvPr id="333" name="Google Shape;33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200" y="1692300"/>
            <a:ext cx="641032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3"/>
          <p:cNvSpPr txBox="1"/>
          <p:nvPr>
            <p:ph type="title"/>
          </p:nvPr>
        </p:nvSpPr>
        <p:spPr>
          <a:xfrm>
            <a:off x="1260350" y="269775"/>
            <a:ext cx="72564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Beta </a:t>
            </a:r>
            <a:r>
              <a:rPr lang="en" sz="3000"/>
              <a:t>Comparison (S&amp;P 500)</a:t>
            </a:r>
            <a:endParaRPr sz="3000"/>
          </a:p>
        </p:txBody>
      </p:sp>
      <p:pic>
        <p:nvPicPr>
          <p:cNvPr id="339" name="Google Shape;33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0850" y="1042800"/>
            <a:ext cx="6583100" cy="329155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3"/>
          <p:cNvSpPr txBox="1"/>
          <p:nvPr/>
        </p:nvSpPr>
        <p:spPr>
          <a:xfrm>
            <a:off x="1095075" y="4464500"/>
            <a:ext cx="6626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Char char="●"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All cryptocurrencies in comparison are inversely correlated with the broader market (S&amp;P 500)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Char char="●"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Suggests that cryptocurrencies could be used to hedge against serious market downturns (although the opposite is also possible)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4"/>
          <p:cNvSpPr txBox="1"/>
          <p:nvPr>
            <p:ph type="title"/>
          </p:nvPr>
        </p:nvSpPr>
        <p:spPr>
          <a:xfrm>
            <a:off x="1320850" y="281875"/>
            <a:ext cx="72564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Beta Comparison (BTC)</a:t>
            </a:r>
            <a:endParaRPr sz="3000"/>
          </a:p>
        </p:txBody>
      </p:sp>
      <p:pic>
        <p:nvPicPr>
          <p:cNvPr id="346" name="Google Shape;34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725" y="984175"/>
            <a:ext cx="6621676" cy="3310826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4"/>
          <p:cNvSpPr txBox="1"/>
          <p:nvPr/>
        </p:nvSpPr>
        <p:spPr>
          <a:xfrm>
            <a:off x="1116300" y="4464500"/>
            <a:ext cx="6626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Char char="●"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All cryptocurrencies  in comparison are positively  correlated with the performance of BTC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Char char="●"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suggest that BTC is a general </a:t>
            </a: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indicator</a:t>
            </a: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of how crypto will perform in the market over time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5"/>
          <p:cNvSpPr txBox="1"/>
          <p:nvPr>
            <p:ph type="title"/>
          </p:nvPr>
        </p:nvSpPr>
        <p:spPr>
          <a:xfrm>
            <a:off x="1395625" y="281875"/>
            <a:ext cx="52482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Sharpe Ratio</a:t>
            </a:r>
            <a:r>
              <a:rPr lang="en" sz="3000"/>
              <a:t> Comparison</a:t>
            </a:r>
            <a:endParaRPr sz="3000"/>
          </a:p>
        </p:txBody>
      </p:sp>
      <p:pic>
        <p:nvPicPr>
          <p:cNvPr id="353" name="Google Shape;35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775" y="984175"/>
            <a:ext cx="6782452" cy="3391226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5"/>
          <p:cNvSpPr txBox="1"/>
          <p:nvPr/>
        </p:nvSpPr>
        <p:spPr>
          <a:xfrm>
            <a:off x="1107150" y="4464475"/>
            <a:ext cx="6626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Char char="●"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Based on our analysis, ETH, LINK, &amp; BTC </a:t>
            </a: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provide the best risk-adjusted returns in the comparison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Char char="●"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With Sharpe ratios under 1, LTC &amp; XRP stand out as the least desirable investments 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6"/>
          <p:cNvSpPr txBox="1"/>
          <p:nvPr>
            <p:ph type="title"/>
          </p:nvPr>
        </p:nvSpPr>
        <p:spPr>
          <a:xfrm>
            <a:off x="1335825" y="406475"/>
            <a:ext cx="72564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Forecast Summary Cryptocurrency</a:t>
            </a:r>
            <a:endParaRPr sz="3000"/>
          </a:p>
        </p:txBody>
      </p:sp>
      <p:pic>
        <p:nvPicPr>
          <p:cNvPr id="360" name="Google Shape;36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6650" y="1471500"/>
            <a:ext cx="3408475" cy="237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8"/>
          <p:cNvSpPr txBox="1"/>
          <p:nvPr>
            <p:ph type="title"/>
          </p:nvPr>
        </p:nvSpPr>
        <p:spPr>
          <a:xfrm>
            <a:off x="1346475" y="306825"/>
            <a:ext cx="7256400" cy="5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Annualized Returns</a:t>
            </a:r>
            <a:endParaRPr sz="3000"/>
          </a:p>
        </p:txBody>
      </p:sp>
      <p:pic>
        <p:nvPicPr>
          <p:cNvPr id="371" name="Google Shape;37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475" y="998950"/>
            <a:ext cx="6496700" cy="324835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8"/>
          <p:cNvSpPr txBox="1"/>
          <p:nvPr/>
        </p:nvSpPr>
        <p:spPr>
          <a:xfrm>
            <a:off x="1101875" y="4327325"/>
            <a:ext cx="6626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Char char="●"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LINK (~170%), ETH (~125%), &amp; MKR (~106% )all produce annualized average returns in excess of 100%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Char char="●"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Once again, XRP &amp; LTC post the lowest returns in the comparison and underperform BTC (~91%)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9"/>
          <p:cNvSpPr txBox="1"/>
          <p:nvPr>
            <p:ph type="title"/>
          </p:nvPr>
        </p:nvSpPr>
        <p:spPr>
          <a:xfrm>
            <a:off x="1209975" y="257650"/>
            <a:ext cx="72564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Sortino Ratio Comparison</a:t>
            </a:r>
            <a:endParaRPr sz="3000"/>
          </a:p>
        </p:txBody>
      </p:sp>
      <p:pic>
        <p:nvPicPr>
          <p:cNvPr id="378" name="Google Shape;37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475" y="1091725"/>
            <a:ext cx="6603048" cy="3301524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49"/>
          <p:cNvSpPr txBox="1"/>
          <p:nvPr/>
        </p:nvSpPr>
        <p:spPr>
          <a:xfrm>
            <a:off x="1131375" y="4525025"/>
            <a:ext cx="6626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Char char="●"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After adjusting for just downside risk</a:t>
            </a: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LINK, ETH, &amp; BTC still clearly provide the best returns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Char char="●"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With Sortino ratios under 2, MKR, LTC, and XRP do not sufficiently compensate investors for potential risk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0"/>
          <p:cNvSpPr txBox="1"/>
          <p:nvPr>
            <p:ph type="title"/>
          </p:nvPr>
        </p:nvSpPr>
        <p:spPr>
          <a:xfrm>
            <a:off x="1340800" y="326725"/>
            <a:ext cx="72564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Estimated 5-Year Growth</a:t>
            </a:r>
            <a:endParaRPr sz="3000"/>
          </a:p>
        </p:txBody>
      </p:sp>
      <p:pic>
        <p:nvPicPr>
          <p:cNvPr id="385" name="Google Shape;38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275" y="1077625"/>
            <a:ext cx="6782400" cy="33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50"/>
          <p:cNvSpPr txBox="1"/>
          <p:nvPr/>
        </p:nvSpPr>
        <p:spPr>
          <a:xfrm>
            <a:off x="1258650" y="4517425"/>
            <a:ext cx="6626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Char char="●"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LINK &amp; ETH have the strongest 5</a:t>
            </a: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-y</a:t>
            </a: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ear growth rate of  about 11,000% and 7,000% respectively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Char char="●"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Ripple (XRP) has the lowest projected 5-year growth at 57%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1"/>
          <p:cNvSpPr txBox="1"/>
          <p:nvPr>
            <p:ph type="title"/>
          </p:nvPr>
        </p:nvSpPr>
        <p:spPr>
          <a:xfrm>
            <a:off x="1340800" y="326725"/>
            <a:ext cx="72564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Estimated 10-Year Growth</a:t>
            </a:r>
            <a:endParaRPr sz="3000"/>
          </a:p>
        </p:txBody>
      </p:sp>
      <p:pic>
        <p:nvPicPr>
          <p:cNvPr id="392" name="Google Shape;39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125" y="1029025"/>
            <a:ext cx="6735100" cy="336755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51"/>
          <p:cNvSpPr txBox="1"/>
          <p:nvPr/>
        </p:nvSpPr>
        <p:spPr>
          <a:xfrm>
            <a:off x="1340800" y="4468825"/>
            <a:ext cx="6626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Char char="●"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LINK &amp; ETH have the strongest 10-year growth rate of  about 1,300,000% and 486,000% respectively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Char char="●"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Ripple (XRP) has the lowest projected 10-year growth at 32%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Robo-Advisor</a:t>
            </a:r>
            <a:endParaRPr/>
          </a:p>
        </p:txBody>
      </p:sp>
      <p:pic>
        <p:nvPicPr>
          <p:cNvPr id="152" name="Google Shape;152;p16" title="Screen Recording 2021-11-05 at 10.27.15 PM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7500" y="1526025"/>
            <a:ext cx="3428350" cy="2571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421700"/>
            <a:ext cx="7038900" cy="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for Comparison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201775"/>
            <a:ext cx="7689600" cy="3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Average </a:t>
            </a:r>
            <a:r>
              <a:rPr lang="en" sz="1700"/>
              <a:t>Annualized Returns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Sharpe Ratio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Sortino Ratio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R2 Ratio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Alpha Ratio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Beta Ratio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Standard Deviation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Mutual Fund - Vanguard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1297500" y="478525"/>
            <a:ext cx="36324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Vanguard </a:t>
            </a:r>
            <a:r>
              <a:rPr lang="en"/>
              <a:t>S&amp;P</a:t>
            </a:r>
            <a:r>
              <a:rPr lang="en"/>
              <a:t> 500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954150" y="1392625"/>
            <a:ext cx="3823200" cy="30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926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8"/>
              <a:buChar char="●"/>
            </a:pPr>
            <a:r>
              <a:rPr lang="en" sz="1107"/>
              <a:t>Low cost mutual funds - has the lowest  average expense ratio 0.09% compared to Industry average expense ratio 0.54%</a:t>
            </a:r>
            <a:endParaRPr sz="1107"/>
          </a:p>
          <a:p>
            <a:pPr indent="-298926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8"/>
              <a:buChar char="●"/>
            </a:pPr>
            <a:r>
              <a:rPr lang="en" sz="1107"/>
              <a:t>No Trading Commission when you buy and sell Vanguard mutual funds</a:t>
            </a:r>
            <a:endParaRPr sz="1107"/>
          </a:p>
          <a:p>
            <a:pPr indent="-298926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8"/>
              <a:buChar char="●"/>
            </a:pPr>
            <a:r>
              <a:rPr lang="en" sz="1107"/>
              <a:t>Low Brokerage while investing in individual stocks, bonds, or CDs (certificates of deposit) or in other companies' mutual funds.</a:t>
            </a:r>
            <a:endParaRPr sz="1107"/>
          </a:p>
          <a:p>
            <a:pPr indent="-298926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8"/>
              <a:buChar char="●"/>
            </a:pPr>
            <a:r>
              <a:rPr lang="en" sz="1107"/>
              <a:t>No Account Services fees , as long as you keep investing at Vanguard</a:t>
            </a:r>
            <a:endParaRPr sz="1107"/>
          </a:p>
          <a:p>
            <a:pPr indent="-298926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8"/>
              <a:buChar char="●"/>
            </a:pPr>
            <a:r>
              <a:rPr lang="en" sz="1107"/>
              <a:t>Introduced the first index funds for individual investors</a:t>
            </a:r>
            <a:endParaRPr sz="1107"/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107"/>
          </a:p>
        </p:txBody>
      </p:sp>
      <p:sp>
        <p:nvSpPr>
          <p:cNvPr id="170" name="Google Shape;170;p19"/>
          <p:cNvSpPr txBox="1"/>
          <p:nvPr>
            <p:ph type="title"/>
          </p:nvPr>
        </p:nvSpPr>
        <p:spPr>
          <a:xfrm>
            <a:off x="5202925" y="393750"/>
            <a:ext cx="3823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Vanguard Target Retirement fund 2040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4873263" y="1392625"/>
            <a:ext cx="3823200" cy="31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They start with an allocation favoring stocks in the early years of an investor's life cycle, typically 90% stocks and 10% bonds.</a:t>
            </a:r>
            <a:endParaRPr sz="1100"/>
          </a:p>
          <a:p>
            <a:pPr indent="-2984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Vanguard target-date funds come with an average expense ratio of 0.10%. The industry average expense ratio for comparable target-date funds is 0.60%</a:t>
            </a:r>
            <a:endParaRPr sz="1100"/>
          </a:p>
          <a:p>
            <a:pPr indent="-2984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Tend to focus more on higher-quality bonds and </a:t>
            </a:r>
            <a:r>
              <a:rPr lang="en" sz="1100">
                <a:uFill>
                  <a:noFill/>
                </a:uFill>
                <a:hlinkClick r:id="rId3"/>
              </a:rPr>
              <a:t>Treasury inflation-protected securities (TIPS)</a:t>
            </a:r>
            <a:r>
              <a:rPr lang="en" sz="1100"/>
              <a:t>compared to other fund families.This approach provides better protection of capital against volatility and </a:t>
            </a:r>
            <a:r>
              <a:rPr lang="en" sz="1100">
                <a:uFill>
                  <a:noFill/>
                </a:uFill>
                <a:hlinkClick r:id="rId4"/>
              </a:rPr>
              <a:t>real value</a:t>
            </a:r>
            <a:r>
              <a:rPr lang="en" sz="1100"/>
              <a:t> erosion.</a:t>
            </a:r>
            <a:endParaRPr sz="1100"/>
          </a:p>
          <a:p>
            <a:pPr indent="-2984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Domestic equity holdings of this fund are broadly diversified across the entire U.S. equity market</a:t>
            </a:r>
            <a:endParaRPr sz="1100"/>
          </a:p>
          <a:p>
            <a:pPr indent="0" lvl="0" marL="45720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100"/>
          </a:p>
          <a:p>
            <a:pPr indent="0" lvl="0" marL="45720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1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65700" y="180375"/>
            <a:ext cx="60177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Vanguard SP500 (VOO)</a:t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375" y="972675"/>
            <a:ext cx="3711824" cy="202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2700" y="947475"/>
            <a:ext cx="3870952" cy="202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575" y="3126175"/>
            <a:ext cx="3460825" cy="186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25975" y="3126175"/>
            <a:ext cx="2644075" cy="1864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39685" y="3126175"/>
            <a:ext cx="2710091" cy="186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0"/>
          <p:cNvSpPr/>
          <p:nvPr/>
        </p:nvSpPr>
        <p:spPr>
          <a:xfrm>
            <a:off x="2430450" y="3721200"/>
            <a:ext cx="1150950" cy="954175"/>
          </a:xfrm>
          <a:prstGeom prst="flowChartPunchedTap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ofs- </a:t>
            </a:r>
            <a:r>
              <a:rPr lang="en" sz="1050"/>
              <a:t>(RMSE): </a:t>
            </a:r>
            <a:r>
              <a:rPr lang="en" sz="1050"/>
              <a:t>0.8024</a:t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IS- (RMSE)</a:t>
            </a:r>
            <a:endParaRPr sz="10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1.1758</a:t>
            </a:r>
            <a:endParaRPr sz="10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058950" y="123400"/>
            <a:ext cx="6765000" cy="9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Vanguard Target Retirement 2040(VFORX)</a:t>
            </a:r>
            <a:endParaRPr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900" y="708750"/>
            <a:ext cx="3673498" cy="220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1"/>
          <p:cNvPicPr preferRelativeResize="0"/>
          <p:nvPr/>
        </p:nvPicPr>
        <p:blipFill rotWithShape="1">
          <a:blip r:embed="rId4">
            <a:alphaModFix/>
          </a:blip>
          <a:srcRect b="0" l="2129" r="-2130" t="0"/>
          <a:stretch/>
        </p:blipFill>
        <p:spPr>
          <a:xfrm>
            <a:off x="4907950" y="716263"/>
            <a:ext cx="4165148" cy="21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9000" y="3021625"/>
            <a:ext cx="2938799" cy="193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67800" y="3021625"/>
            <a:ext cx="2843451" cy="193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2991075"/>
            <a:ext cx="3218051" cy="200002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1"/>
          <p:cNvSpPr/>
          <p:nvPr/>
        </p:nvSpPr>
        <p:spPr>
          <a:xfrm>
            <a:off x="2201850" y="3597300"/>
            <a:ext cx="1150950" cy="1065475"/>
          </a:xfrm>
          <a:prstGeom prst="flowChartPunchedTap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o-f-s</a:t>
            </a:r>
            <a:r>
              <a:rPr lang="en"/>
              <a:t> </a:t>
            </a:r>
            <a:r>
              <a:rPr lang="en" sz="1050"/>
              <a:t>(RMSE): 0.6386</a:t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I-S (RMSE)</a:t>
            </a:r>
            <a:endParaRPr sz="10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0.9400</a:t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