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09bb9621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09bb9621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Boxplots are a standardized way of displaying the distribution of data based on a five number summary (minimum(Q1-1.5*IQR, Q1(first quartile-25%),Median, third quartile(Q3-75%) and Maximum(Q3+1.5*IQR)</a:t>
            </a:r>
            <a:endParaRPr/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IQR- InterQuartileRange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9bb9621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09bb962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9bb962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9bb962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data of runtime?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9bb9621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9bb9621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09bb9621f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09bb9621f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09bb9621f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09bb9621f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Rumored data 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09bb9621f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09bb9621f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9969db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09969db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9bb9621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9bb9621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MultiInput/Output Linear Regression Result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9bb962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9bb962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abb458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abb458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09969db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09969db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9969db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9969db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09969db2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09969db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</a:t>
            </a:r>
            <a:r>
              <a:rPr lang="en"/>
              <a:t> correlation =good prediction choice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dabb45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dabb45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 and budget = better than pop in predicting over BOM rev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09bb962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09bb962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09bb9621f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09bb9621f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9bb96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9bb96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9bb962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09bb962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data cleaning itself we can see that english language movies have grossed most of the revenue at box office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we see that before the film release rumored movies also grossed some 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Rumored revenue = 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9bb962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9bb962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9969d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09969d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9bb9621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9bb962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the correlation of linear regression output to the predicted revenue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09bb962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09bb962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was a float value obtained based on customer voting. The correlation of prediction somewhat matches the actual value where most of the data lies( ie.. between 100 and 50 million)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9bb962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9bb962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data is based on the number of days the movie ran and the prediction of revenue based on the number of days. Here we find the </a:t>
            </a:r>
            <a:r>
              <a:rPr lang="en"/>
              <a:t>correlation</a:t>
            </a:r>
            <a:r>
              <a:rPr lang="en"/>
              <a:t> of data between the runtime value 50 to 175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71" name="Google Shape;71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7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8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5" name="Google Shape;85;p18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8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8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0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RrrHecmYZMungV01GmmgOKHBARRVGTI0/view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hyperlink" Target="http://www.youtube.com/watch?v=D0BnOjZoxlI" TargetMode="External"/><Relationship Id="rId5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06666"/>
                </a:solidFill>
              </a:rPr>
              <a:t>PROJECT -2</a:t>
            </a:r>
            <a:endParaRPr i="1">
              <a:solidFill>
                <a:srgbClr val="E06666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</a:rPr>
              <a:t>WORLDWIDE-BOX-OFFICE-REVENUE</a:t>
            </a:r>
            <a:endParaRPr b="1" sz="2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 - Budget Variable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75" y="714475"/>
            <a:ext cx="5794125" cy="35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7279" l="0" r="0" t="7279"/>
          <a:stretch/>
        </p:blipFill>
        <p:spPr>
          <a:xfrm>
            <a:off x="509350" y="1685175"/>
            <a:ext cx="5738979" cy="290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BOX Visualization- Popularity Variable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7235" r="7235" t="0"/>
          <a:stretch/>
        </p:blipFill>
        <p:spPr>
          <a:xfrm>
            <a:off x="3970125" y="1031263"/>
            <a:ext cx="4528450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Visualization- Runtime Variable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91300" y="614651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400" y="738700"/>
            <a:ext cx="5814100" cy="3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511275" y="79842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Release date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875" y="798425"/>
            <a:ext cx="5794125" cy="35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450" y="714475"/>
            <a:ext cx="5794125" cy="36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31600" y="934101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Visualization-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language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900" y="818575"/>
            <a:ext cx="5794125" cy="34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5606950" y="1430725"/>
            <a:ext cx="29418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</a:t>
            </a:r>
            <a:r>
              <a:rPr lang="en"/>
              <a:t>Occurrences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50" y="152400"/>
            <a:ext cx="45153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Visualization- Predicted revenue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75" y="853150"/>
            <a:ext cx="5794125" cy="34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719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Random Forest Regression is </a:t>
            </a:r>
            <a:r>
              <a:rPr b="1" lang="en" sz="1500">
                <a:solidFill>
                  <a:srgbClr val="202124"/>
                </a:solidFill>
              </a:rPr>
              <a:t>a supervised learning algorithm that uses ensemble learning method for regression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 ... A Random Forest operates by constructing several decision trees during training time and outputting the mean of the classes as the prediction of all the trees.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1500">
                <a:solidFill>
                  <a:srgbClr val="202124"/>
                </a:solidFill>
              </a:rPr>
              <a:t>A Random Forest's nonlinear nature can give it a leg up over linear algorithms, making it a great option.</a:t>
            </a:r>
            <a:endParaRPr sz="1500">
              <a:solidFill>
                <a:srgbClr val="20212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1500">
                <a:solidFill>
                  <a:srgbClr val="202124"/>
                </a:solidFill>
              </a:rPr>
              <a:t>Also, since our data has both categorical and continuous, random forest helps in making better decision trees.</a:t>
            </a:r>
            <a:endParaRPr sz="1500">
              <a:solidFill>
                <a:srgbClr val="20212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1500">
                <a:solidFill>
                  <a:srgbClr val="202124"/>
                </a:solidFill>
              </a:rPr>
              <a:t>The predictive ability </a:t>
            </a:r>
            <a:r>
              <a:rPr lang="en" sz="1500">
                <a:solidFill>
                  <a:srgbClr val="202124"/>
                </a:solidFill>
              </a:rPr>
              <a:t>achieved using the data is as follows.</a:t>
            </a:r>
            <a:endParaRPr sz="1500">
              <a:solidFill>
                <a:srgbClr val="20212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1500">
                <a:solidFill>
                  <a:srgbClr val="202124"/>
                </a:solidFill>
              </a:rPr>
              <a:t>Random forest predictive ability (r^2): {rf_model.score(X_test, y_test):.3f}")</a:t>
            </a:r>
            <a:endParaRPr sz="1500">
              <a:solidFill>
                <a:srgbClr val="20212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➢"/>
            </a:pPr>
            <a:r>
              <a:rPr lang="en" sz="1500">
                <a:solidFill>
                  <a:srgbClr val="990000"/>
                </a:solidFill>
              </a:rPr>
              <a:t>Random forest predictive ability (r^2): 0.362</a:t>
            </a:r>
            <a:endParaRPr sz="15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</a:endParaRPr>
          </a:p>
        </p:txBody>
      </p:sp>
      <p:sp>
        <p:nvSpPr>
          <p:cNvPr id="242" name="Google Shape;24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 title="RFG_Snipp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the project is to predict the worldwide box office revenue based on certain parameters (customer feedbacks)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input parameters chosen for the prediction of revenue are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Budget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Runtime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Original_language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Popularity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Release date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Status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529513" y="235150"/>
            <a:ext cx="2808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1940"/>
              <a:t>(Popularity &amp; Revenue)</a:t>
            </a:r>
            <a:r>
              <a:rPr lang="en" sz="1760"/>
              <a:t> </a:t>
            </a:r>
            <a:endParaRPr sz="1760"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0" y="542600"/>
            <a:ext cx="5101450" cy="34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5" y="1433175"/>
            <a:ext cx="3873758" cy="3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5807925" y="319125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i="1" lang="en" sz="1940"/>
              <a:t>(Budget &amp; Revenue)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5963625" y="14487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" y="726725"/>
            <a:ext cx="5139274" cy="36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851" y="1228163"/>
            <a:ext cx="3864151" cy="36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265500" y="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(Runtime &amp; Revenue)</a:t>
            </a:r>
            <a:endParaRPr i="1" sz="1600"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3128" l="3450" r="13209" t="3194"/>
          <a:stretch/>
        </p:blipFill>
        <p:spPr>
          <a:xfrm>
            <a:off x="289938" y="1482300"/>
            <a:ext cx="3996325" cy="27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 title="R&amp;H project 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150" y="916425"/>
            <a:ext cx="4414225" cy="33106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540000" dist="123825">
              <a:srgbClr val="000000">
                <a:alpha val="92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Conclusion</a:t>
            </a:r>
            <a:endParaRPr b="1" i="1"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it can be seen that the linear regression gave a correlated output in predicting the box office revenue when the input variable are more continuous like budget, popularity &amp; runtime.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Random Forest Regressor did a  much more training &amp; testing of multi input variable to predict the output variable , the box office revenue.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polynomial was the non-linear model that was used in predicticting the box office revenue similar to the linear regression. The predictions was used  to </a:t>
            </a:r>
            <a:r>
              <a:rPr lang="en"/>
              <a:t>gauge</a:t>
            </a:r>
            <a:r>
              <a:rPr lang="en"/>
              <a:t> the model accurate predictions in comparison to the real values. The relationship focuses on the applied linear model trying to fit  a non-linear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However, a con can be due to insufficient amount of data, or noise levels may not help in minimizing </a:t>
            </a:r>
            <a:r>
              <a:rPr lang="en"/>
              <a:t>potential</a:t>
            </a:r>
            <a:r>
              <a:rPr lang="en"/>
              <a:t> errors.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381275" y="107425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Predict using categorical values viz.,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Production Companies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API Data</a:t>
            </a:r>
            <a:endParaRPr/>
          </a:p>
          <a:p>
            <a:pPr indent="-317500" lvl="1" marL="91440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API Key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: 0e2bbdb9b1fd91d87793fa8cd3aa8474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○"/>
            </a:pPr>
            <a:r>
              <a:rPr b="1" lang="en" sz="1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https://api.themoviedb.org/3/movie/550?api_key=0e2bbdb9b1fd91d87793fa8cd3aa8474</a:t>
            </a:r>
            <a:endParaRPr b="1" sz="1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 Model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studying the various model’s we concluded to use the following model’s in predicting the revenue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Linear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Random forest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Poly-Regression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46825" y="3726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CLEANING</a:t>
            </a:r>
            <a:endParaRPr b="1" i="1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5" y="1031850"/>
            <a:ext cx="35433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1441538" y="3498825"/>
            <a:ext cx="21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Movie l</a:t>
            </a:r>
            <a:r>
              <a:rPr lang="en">
                <a:solidFill>
                  <a:srgbClr val="1155CC"/>
                </a:solidFill>
              </a:rPr>
              <a:t>anguage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 rot="-5400000">
            <a:off x="-564675" y="20338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707850" y="3498825"/>
            <a:ext cx="4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En</a:t>
            </a:r>
            <a:endParaRPr b="1" sz="1000">
              <a:solidFill>
                <a:srgbClr val="A64D79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07325" y="3498825"/>
            <a:ext cx="63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Others</a:t>
            </a:r>
            <a:endParaRPr b="1" sz="1000">
              <a:solidFill>
                <a:srgbClr val="A64D79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649975" y="3391125"/>
            <a:ext cx="21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Movie Status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 rot="-5400000">
            <a:off x="3610425" y="1983887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978925" y="3321750"/>
            <a:ext cx="8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Rumored</a:t>
            </a:r>
            <a:endParaRPr b="1" sz="1000">
              <a:solidFill>
                <a:srgbClr val="A64D79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7821375" y="3321750"/>
            <a:ext cx="8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4D79"/>
                </a:solidFill>
              </a:rPr>
              <a:t>Released</a:t>
            </a:r>
            <a:endParaRPr b="1" sz="1000">
              <a:solidFill>
                <a:srgbClr val="A64D79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25" y="1000338"/>
            <a:ext cx="35433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46825" y="3726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CLEANING</a:t>
            </a:r>
            <a:endParaRPr b="1" i="1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25" y="1097725"/>
            <a:ext cx="35433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419275" y="3399975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Movie release Month</a:t>
            </a:r>
            <a:endParaRPr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 rot="-5400000">
            <a:off x="-564675" y="20338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909775" y="1278700"/>
            <a:ext cx="2762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➢"/>
            </a:pPr>
            <a:r>
              <a:rPr lang="en">
                <a:solidFill>
                  <a:srgbClr val="9900FF"/>
                </a:solidFill>
              </a:rPr>
              <a:t>Removed ‘NaN’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➢"/>
            </a:pPr>
            <a:r>
              <a:rPr lang="en">
                <a:solidFill>
                  <a:srgbClr val="9900FF"/>
                </a:solidFill>
              </a:rPr>
              <a:t>Revenue &gt; 100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➢"/>
            </a:pPr>
            <a:r>
              <a:rPr lang="en">
                <a:solidFill>
                  <a:srgbClr val="9900FF"/>
                </a:solidFill>
              </a:rPr>
              <a:t>Budget &gt; 0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➢"/>
            </a:pPr>
            <a:r>
              <a:rPr lang="en">
                <a:solidFill>
                  <a:srgbClr val="9900FF"/>
                </a:solidFill>
              </a:rPr>
              <a:t>Runtime &gt; 0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➢"/>
            </a:pPr>
            <a:r>
              <a:rPr lang="en">
                <a:solidFill>
                  <a:srgbClr val="9900FF"/>
                </a:solidFill>
              </a:rPr>
              <a:t>Total </a:t>
            </a:r>
            <a:r>
              <a:rPr lang="en">
                <a:solidFill>
                  <a:srgbClr val="9900FF"/>
                </a:solidFill>
              </a:rPr>
              <a:t>Data : 2947 rows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71967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Extra Step in Data Cleaning</a:t>
            </a:r>
            <a:endParaRPr b="1" i="1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77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7764173" cy="34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Linear Regression </a:t>
            </a:r>
            <a:endParaRPr b="1" i="1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600" y="1375225"/>
            <a:ext cx="35433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00" y="1375225"/>
            <a:ext cx="35433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6751650" y="1186150"/>
            <a:ext cx="1322406" cy="904770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Slope-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2.79586263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Y-intercept-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3853722.19546928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4" name="Google Shape;154;p26"/>
          <p:cNvSpPr txBox="1"/>
          <p:nvPr/>
        </p:nvSpPr>
        <p:spPr>
          <a:xfrm>
            <a:off x="1424525" y="3726275"/>
            <a:ext cx="21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Budget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 rot="-5400000">
            <a:off x="-499800" y="23716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639550" y="3782175"/>
            <a:ext cx="21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Budget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 rot="-5400000">
            <a:off x="3741900" y="23716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Linear Regression</a:t>
            </a:r>
            <a:endParaRPr b="1" i="1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0" y="1453362"/>
            <a:ext cx="3543300" cy="2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125" y="1377150"/>
            <a:ext cx="35433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1419300" y="3701575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Popularity</a:t>
            </a:r>
            <a:endParaRPr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 rot="-5400000">
            <a:off x="-564675" y="23386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 rot="-5400000">
            <a:off x="3685425" y="2435412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04875" y="3792800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Popularity</a:t>
            </a:r>
            <a:endParaRPr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6377675" y="1009100"/>
            <a:ext cx="1322406" cy="989226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Slope- 5243366.4052512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Y-intercept-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22349804.271705262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Linear Regression</a:t>
            </a:r>
            <a:endParaRPr b="1" i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446813"/>
            <a:ext cx="36004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165375" y="3758050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Runtime</a:t>
            </a:r>
            <a:endParaRPr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 rot="-5400000">
            <a:off x="-564675" y="23386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 rot="-5400000">
            <a:off x="3854925" y="23386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Box-Office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813575" y="3758050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</a:rPr>
              <a:t>Runtime</a:t>
            </a:r>
            <a:endParaRPr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25" y="1462550"/>
            <a:ext cx="3554550" cy="24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6763700" y="1326975"/>
            <a:ext cx="1322406" cy="904770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Slope- </a:t>
            </a:r>
            <a:r>
              <a:rPr lang="en" sz="900"/>
              <a:t>1453446.25672894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Y-intercept-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-89639096.12995665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