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4"/>
  </p:sldMasterIdLst>
  <p:notesMasterIdLst>
    <p:notesMasterId r:id="rId51"/>
  </p:notesMasterIdLst>
  <p:sldIdLst>
    <p:sldId id="256" r:id="rId5"/>
    <p:sldId id="285" r:id="rId6"/>
    <p:sldId id="258" r:id="rId7"/>
    <p:sldId id="286" r:id="rId8"/>
    <p:sldId id="287" r:id="rId9"/>
    <p:sldId id="260" r:id="rId10"/>
    <p:sldId id="292" r:id="rId11"/>
    <p:sldId id="312" r:id="rId12"/>
    <p:sldId id="337" r:id="rId13"/>
    <p:sldId id="302" r:id="rId14"/>
    <p:sldId id="308" r:id="rId15"/>
    <p:sldId id="314" r:id="rId16"/>
    <p:sldId id="293" r:id="rId17"/>
    <p:sldId id="306" r:id="rId18"/>
    <p:sldId id="339" r:id="rId19"/>
    <p:sldId id="307" r:id="rId20"/>
    <p:sldId id="303" r:id="rId21"/>
    <p:sldId id="329" r:id="rId22"/>
    <p:sldId id="291" r:id="rId23"/>
    <p:sldId id="330" r:id="rId24"/>
    <p:sldId id="304" r:id="rId25"/>
    <p:sldId id="305" r:id="rId26"/>
    <p:sldId id="309" r:id="rId27"/>
    <p:sldId id="288" r:id="rId28"/>
    <p:sldId id="259" r:id="rId29"/>
    <p:sldId id="289" r:id="rId30"/>
    <p:sldId id="299" r:id="rId31"/>
    <p:sldId id="297" r:id="rId32"/>
    <p:sldId id="296" r:id="rId33"/>
    <p:sldId id="315" r:id="rId34"/>
    <p:sldId id="316" r:id="rId35"/>
    <p:sldId id="317" r:id="rId36"/>
    <p:sldId id="320" r:id="rId37"/>
    <p:sldId id="319" r:id="rId38"/>
    <p:sldId id="326" r:id="rId39"/>
    <p:sldId id="327" r:id="rId40"/>
    <p:sldId id="324" r:id="rId41"/>
    <p:sldId id="325" r:id="rId42"/>
    <p:sldId id="328" r:id="rId43"/>
    <p:sldId id="341" r:id="rId44"/>
    <p:sldId id="331" r:id="rId45"/>
    <p:sldId id="340" r:id="rId46"/>
    <p:sldId id="333" r:id="rId47"/>
    <p:sldId id="332" r:id="rId48"/>
    <p:sldId id="334" r:id="rId49"/>
    <p:sldId id="335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DM Sans" pitchFamily="2" charset="0"/>
      <p:regular r:id="rId53"/>
      <p:bold r:id="rId54"/>
      <p:italic r:id="rId55"/>
      <p:boldItalic r:id="rId56"/>
    </p:embeddedFont>
    <p:embeddedFont>
      <p:font typeface="Heebo" pitchFamily="2" charset="-79"/>
      <p:regular r:id="rId57"/>
      <p:bold r:id="rId58"/>
    </p:embeddedFont>
    <p:embeddedFont>
      <p:font typeface="Libre Franklin Black" pitchFamily="2" charset="0"/>
      <p:bold r:id="rId59"/>
      <p:boldItalic r:id="rId60"/>
    </p:embeddedFont>
    <p:embeddedFont>
      <p:font typeface="Montserrat" panose="00000500000000000000" pitchFamily="2" charset="0"/>
      <p:regular r:id="rId61"/>
      <p:bold r:id="rId62"/>
      <p:italic r:id="rId63"/>
      <p:boldItalic r:id="rId64"/>
    </p:embeddedFont>
    <p:embeddedFont>
      <p:font typeface="Nunito Light" pitchFamily="2" charset="0"/>
      <p:regular r:id="rId65"/>
      <p: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050BE8-9A2B-4208-9293-92A02F0AE260}">
  <a:tblStyle styleId="{0B050BE8-9A2B-4208-9293-92A02F0AE2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5196" autoAdjust="0"/>
  </p:normalViewPr>
  <p:slideViewPr>
    <p:cSldViewPr snapToGrid="0">
      <p:cViewPr>
        <p:scale>
          <a:sx n="66" d="100"/>
          <a:sy n="66" d="100"/>
        </p:scale>
        <p:origin x="1891" y="-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0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4.fntdata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92433884300452"/>
          <c:y val="4.7529614109288874E-2"/>
          <c:w val="0.76285001960060139"/>
          <c:h val="0.758313032131492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0.26679000000000003</c:v>
                </c:pt>
                <c:pt idx="1">
                  <c:v>3.0453999999999999</c:v>
                </c:pt>
                <c:pt idx="2">
                  <c:v>2.71238</c:v>
                </c:pt>
                <c:pt idx="3">
                  <c:v>14.037100000000001</c:v>
                </c:pt>
                <c:pt idx="4">
                  <c:v>97.502110000000002</c:v>
                </c:pt>
                <c:pt idx="5">
                  <c:v>17.94624</c:v>
                </c:pt>
                <c:pt idx="6">
                  <c:v>105.93407000000001</c:v>
                </c:pt>
                <c:pt idx="7">
                  <c:v>338.35685999999998</c:v>
                </c:pt>
                <c:pt idx="8">
                  <c:v>27.56615</c:v>
                </c:pt>
                <c:pt idx="9">
                  <c:v>2062.5089499999999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F-4583-BB3E-D540CF539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0.26998</c:v>
                </c:pt>
                <c:pt idx="1">
                  <c:v>4.47865</c:v>
                </c:pt>
                <c:pt idx="2">
                  <c:v>3.7591399999999999</c:v>
                </c:pt>
                <c:pt idx="3" formatCode="#,##0">
                  <c:v>7.9168000000000003</c:v>
                </c:pt>
                <c:pt idx="4">
                  <c:v>22.484390000000001</c:v>
                </c:pt>
                <c:pt idx="5">
                  <c:v>12.08409</c:v>
                </c:pt>
                <c:pt idx="6">
                  <c:v>136.29249999999999</c:v>
                </c:pt>
                <c:pt idx="7">
                  <c:v>468.97365000000002</c:v>
                </c:pt>
                <c:pt idx="8">
                  <c:v>44.124000000000002</c:v>
                </c:pt>
                <c:pt idx="9">
                  <c:v>2157.8369400000001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F-4583-BB3E-D540CF5395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1.3511899999999999</c:v>
                </c:pt>
                <c:pt idx="1">
                  <c:v>1.46878</c:v>
                </c:pt>
                <c:pt idx="2">
                  <c:v>2.0138199999999999</c:v>
                </c:pt>
                <c:pt idx="3">
                  <c:v>1.57283</c:v>
                </c:pt>
                <c:pt idx="4">
                  <c:v>2.1405099999999999</c:v>
                </c:pt>
                <c:pt idx="5">
                  <c:v>1.7977799999999999</c:v>
                </c:pt>
                <c:pt idx="6">
                  <c:v>2.30348</c:v>
                </c:pt>
                <c:pt idx="7">
                  <c:v>2.8061600000000002</c:v>
                </c:pt>
                <c:pt idx="8">
                  <c:v>1.99129</c:v>
                </c:pt>
                <c:pt idx="9">
                  <c:v>2.5575000000000001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F-4583-BB3E-D540CF5395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1.0300000000000001E-3</c:v>
                </c:pt>
                <c:pt idx="1">
                  <c:v>1.01E-3</c:v>
                </c:pt>
                <c:pt idx="2">
                  <c:v>1E-3</c:v>
                </c:pt>
                <c:pt idx="3">
                  <c:v>1.06E-3</c:v>
                </c:pt>
                <c:pt idx="4">
                  <c:v>1.0200000000000001E-3</c:v>
                </c:pt>
                <c:pt idx="5">
                  <c:v>1.1299999999999999E-3</c:v>
                </c:pt>
                <c:pt idx="6">
                  <c:v>1.0200000000000001E-3</c:v>
                </c:pt>
                <c:pt idx="7">
                  <c:v>1E-3</c:v>
                </c:pt>
                <c:pt idx="8">
                  <c:v>0</c:v>
                </c:pt>
                <c:pt idx="9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2F-4583-BB3E-D540CF539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6882880558259149"/>
              <c:y val="0.85454684349206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1625417974850267"/>
          <c:y val="0.91500574743769558"/>
          <c:w val="0.41790722287478793"/>
          <c:h val="6.5709587110757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Running time of Different solver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Sheet1!$B$12:$B$26</c:f>
              <c:numCache>
                <c:formatCode>General</c:formatCode>
                <c:ptCount val="15"/>
                <c:pt idx="0">
                  <c:v>6.0790100000000002</c:v>
                </c:pt>
                <c:pt idx="1">
                  <c:v>10.68327</c:v>
                </c:pt>
                <c:pt idx="2">
                  <c:v>8.4188600000000005</c:v>
                </c:pt>
                <c:pt idx="3">
                  <c:v>9.7697800000000008</c:v>
                </c:pt>
                <c:pt idx="4">
                  <c:v>10.886850000000001</c:v>
                </c:pt>
                <c:pt idx="5">
                  <c:v>10.92619</c:v>
                </c:pt>
                <c:pt idx="6">
                  <c:v>11.95931</c:v>
                </c:pt>
                <c:pt idx="7">
                  <c:v>12.819879999999999</c:v>
                </c:pt>
                <c:pt idx="8">
                  <c:v>12.80875</c:v>
                </c:pt>
                <c:pt idx="9">
                  <c:v>13.175219999999999</c:v>
                </c:pt>
                <c:pt idx="10">
                  <c:v>212.53111000000001</c:v>
                </c:pt>
                <c:pt idx="11">
                  <c:v>257.48313999999999</c:v>
                </c:pt>
                <c:pt idx="12">
                  <c:v>391.73718000000002</c:v>
                </c:pt>
                <c:pt idx="13">
                  <c:v>533.17286999999999</c:v>
                </c:pt>
                <c:pt idx="14">
                  <c:v>834.60503000000006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3E-422E-8288-CD8C69BF4B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Sheet1!$C$12:$C$26</c:f>
              <c:numCache>
                <c:formatCode>General</c:formatCode>
                <c:ptCount val="15"/>
                <c:pt idx="0">
                  <c:v>4.0000000000000001E-3</c:v>
                </c:pt>
                <c:pt idx="1">
                  <c:v>6.79E-3</c:v>
                </c:pt>
                <c:pt idx="2">
                  <c:v>7.1799999999999998E-3</c:v>
                </c:pt>
                <c:pt idx="3">
                  <c:v>9.75E-3</c:v>
                </c:pt>
                <c:pt idx="4">
                  <c:v>1.1010000000000001E-2</c:v>
                </c:pt>
                <c:pt idx="5">
                  <c:v>9.7400000000000004E-3</c:v>
                </c:pt>
                <c:pt idx="6">
                  <c:v>1.0999999999999999E-2</c:v>
                </c:pt>
                <c:pt idx="7">
                  <c:v>1.49E-2</c:v>
                </c:pt>
                <c:pt idx="8">
                  <c:v>1.6240000000000001E-2</c:v>
                </c:pt>
                <c:pt idx="9">
                  <c:v>1.4279999999999999E-2</c:v>
                </c:pt>
                <c:pt idx="10">
                  <c:v>0.36649999999999999</c:v>
                </c:pt>
                <c:pt idx="11">
                  <c:v>0.49401</c:v>
                </c:pt>
                <c:pt idx="12">
                  <c:v>0.63529000000000002</c:v>
                </c:pt>
                <c:pt idx="13">
                  <c:v>0.96697999999999995</c:v>
                </c:pt>
                <c:pt idx="14">
                  <c:v>0.97753000000000001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3E-422E-8288-CD8C69BF4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92433884300452"/>
          <c:y val="4.7529614109288874E-2"/>
          <c:w val="0.76285001960060139"/>
          <c:h val="0.758313032131492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0.26679000000000003</c:v>
                </c:pt>
                <c:pt idx="1">
                  <c:v>3.0453999999999999</c:v>
                </c:pt>
                <c:pt idx="2">
                  <c:v>2.71238</c:v>
                </c:pt>
                <c:pt idx="3">
                  <c:v>14.037100000000001</c:v>
                </c:pt>
                <c:pt idx="4">
                  <c:v>97.502110000000002</c:v>
                </c:pt>
                <c:pt idx="5">
                  <c:v>17.94624</c:v>
                </c:pt>
                <c:pt idx="6">
                  <c:v>105.93407000000001</c:v>
                </c:pt>
                <c:pt idx="7">
                  <c:v>338.35685999999998</c:v>
                </c:pt>
                <c:pt idx="8">
                  <c:v>27.56615</c:v>
                </c:pt>
                <c:pt idx="9">
                  <c:v>2062.5089499999999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A2-4E5B-9659-9234D5E0A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0.26998</c:v>
                </c:pt>
                <c:pt idx="1">
                  <c:v>4.47865</c:v>
                </c:pt>
                <c:pt idx="2">
                  <c:v>3.7591399999999999</c:v>
                </c:pt>
                <c:pt idx="3" formatCode="#,##0">
                  <c:v>7.9168000000000003</c:v>
                </c:pt>
                <c:pt idx="4">
                  <c:v>22.484390000000001</c:v>
                </c:pt>
                <c:pt idx="5">
                  <c:v>12.08409</c:v>
                </c:pt>
                <c:pt idx="6">
                  <c:v>136.29249999999999</c:v>
                </c:pt>
                <c:pt idx="7">
                  <c:v>468.97365000000002</c:v>
                </c:pt>
                <c:pt idx="8">
                  <c:v>44.124000000000002</c:v>
                </c:pt>
                <c:pt idx="9">
                  <c:v>2157.8369400000001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A2-4E5B-9659-9234D5E0A4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1.3511899999999999</c:v>
                </c:pt>
                <c:pt idx="1">
                  <c:v>1.46878</c:v>
                </c:pt>
                <c:pt idx="2">
                  <c:v>2.0138199999999999</c:v>
                </c:pt>
                <c:pt idx="3">
                  <c:v>1.57283</c:v>
                </c:pt>
                <c:pt idx="4">
                  <c:v>2.1405099999999999</c:v>
                </c:pt>
                <c:pt idx="5">
                  <c:v>1.7977799999999999</c:v>
                </c:pt>
                <c:pt idx="6">
                  <c:v>2.30348</c:v>
                </c:pt>
                <c:pt idx="7">
                  <c:v>2.8061600000000002</c:v>
                </c:pt>
                <c:pt idx="8">
                  <c:v>1.99129</c:v>
                </c:pt>
                <c:pt idx="9">
                  <c:v>2.5575000000000001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A2-4E5B-9659-9234D5E0A4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1.0300000000000001E-3</c:v>
                </c:pt>
                <c:pt idx="1">
                  <c:v>1.01E-3</c:v>
                </c:pt>
                <c:pt idx="2">
                  <c:v>1E-3</c:v>
                </c:pt>
                <c:pt idx="3">
                  <c:v>1.06E-3</c:v>
                </c:pt>
                <c:pt idx="4">
                  <c:v>1.0200000000000001E-3</c:v>
                </c:pt>
                <c:pt idx="5">
                  <c:v>1.1299999999999999E-3</c:v>
                </c:pt>
                <c:pt idx="6">
                  <c:v>1.0200000000000001E-3</c:v>
                </c:pt>
                <c:pt idx="7">
                  <c:v>1E-3</c:v>
                </c:pt>
                <c:pt idx="8">
                  <c:v>0</c:v>
                </c:pt>
                <c:pt idx="9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A2-4E5B-9659-9234D5E0A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6882880558259149"/>
              <c:y val="0.85454684349206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1625417974850267"/>
          <c:y val="0.91500574743769558"/>
          <c:w val="0.41790722287478793"/>
          <c:h val="6.5709587110757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>
                <a:latin typeface="Montserrat" panose="00000500000000000000" pitchFamily="2" charset="0"/>
              </a:rPr>
              <a:t>Objective Value of Different Solvers</a:t>
            </a:r>
            <a:endParaRPr lang="en-US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6-4C81-85DA-A226685E42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6-4C81-85DA-A226685E42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37</c:v>
                </c:pt>
                <c:pt idx="1">
                  <c:v>71</c:v>
                </c:pt>
                <c:pt idx="2">
                  <c:v>49</c:v>
                </c:pt>
                <c:pt idx="3">
                  <c:v>103</c:v>
                </c:pt>
                <c:pt idx="4">
                  <c:v>74</c:v>
                </c:pt>
                <c:pt idx="5">
                  <c:v>134</c:v>
                </c:pt>
                <c:pt idx="6">
                  <c:v>97</c:v>
                </c:pt>
                <c:pt idx="7">
                  <c:v>88</c:v>
                </c:pt>
                <c:pt idx="8">
                  <c:v>163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86-4C81-85DA-A226685E42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44</c:v>
                </c:pt>
                <c:pt idx="1">
                  <c:v>94</c:v>
                </c:pt>
                <c:pt idx="2">
                  <c:v>82</c:v>
                </c:pt>
                <c:pt idx="3">
                  <c:v>148</c:v>
                </c:pt>
                <c:pt idx="4">
                  <c:v>99</c:v>
                </c:pt>
                <c:pt idx="5">
                  <c:v>196</c:v>
                </c:pt>
                <c:pt idx="6">
                  <c:v>114</c:v>
                </c:pt>
                <c:pt idx="7">
                  <c:v>120</c:v>
                </c:pt>
                <c:pt idx="8">
                  <c:v>323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86-4C81-85DA-A226685E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Test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Objective Value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>
                <a:latin typeface="Montserrat" panose="00000500000000000000" pitchFamily="2" charset="0"/>
              </a:rPr>
              <a:t>Objective Value of Different Solvers</a:t>
            </a:r>
            <a:endParaRPr lang="en-US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6-4C81-85DA-A226685E42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6-4C81-85DA-A226685E42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37</c:v>
                </c:pt>
                <c:pt idx="1">
                  <c:v>71</c:v>
                </c:pt>
                <c:pt idx="2">
                  <c:v>49</c:v>
                </c:pt>
                <c:pt idx="3">
                  <c:v>103</c:v>
                </c:pt>
                <c:pt idx="4">
                  <c:v>74</c:v>
                </c:pt>
                <c:pt idx="5">
                  <c:v>134</c:v>
                </c:pt>
                <c:pt idx="6">
                  <c:v>97</c:v>
                </c:pt>
                <c:pt idx="7">
                  <c:v>88</c:v>
                </c:pt>
                <c:pt idx="8">
                  <c:v>163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86-4C81-85DA-A226685E42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44</c:v>
                </c:pt>
                <c:pt idx="1">
                  <c:v>94</c:v>
                </c:pt>
                <c:pt idx="2">
                  <c:v>82</c:v>
                </c:pt>
                <c:pt idx="3">
                  <c:v>148</c:v>
                </c:pt>
                <c:pt idx="4">
                  <c:v>99</c:v>
                </c:pt>
                <c:pt idx="5">
                  <c:v>196</c:v>
                </c:pt>
                <c:pt idx="6">
                  <c:v>114</c:v>
                </c:pt>
                <c:pt idx="7">
                  <c:v>120</c:v>
                </c:pt>
                <c:pt idx="8">
                  <c:v>323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86-4C81-85DA-A226685E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Test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>
                    <a:latin typeface="Montserrat" panose="00000500000000000000" pitchFamily="2" charset="0"/>
                  </a:rPr>
                  <a:t>Objective Value</a:t>
                </a:r>
                <a:endParaRPr lang="en-US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92433884300452"/>
          <c:y val="4.7529614109288874E-2"/>
          <c:w val="0.76285001960060139"/>
          <c:h val="0.758313032131492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0.26679000000000003</c:v>
                </c:pt>
                <c:pt idx="1">
                  <c:v>3.0453999999999999</c:v>
                </c:pt>
                <c:pt idx="2">
                  <c:v>2.71238</c:v>
                </c:pt>
                <c:pt idx="3">
                  <c:v>14.037100000000001</c:v>
                </c:pt>
                <c:pt idx="4">
                  <c:v>97.502110000000002</c:v>
                </c:pt>
                <c:pt idx="5">
                  <c:v>17.94624</c:v>
                </c:pt>
                <c:pt idx="6">
                  <c:v>105.93407000000001</c:v>
                </c:pt>
                <c:pt idx="7">
                  <c:v>338.35685999999998</c:v>
                </c:pt>
                <c:pt idx="8">
                  <c:v>27.56615</c:v>
                </c:pt>
                <c:pt idx="9">
                  <c:v>2062.5089499999999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CC-4651-916F-E3363E7131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0.26998</c:v>
                </c:pt>
                <c:pt idx="1">
                  <c:v>4.47865</c:v>
                </c:pt>
                <c:pt idx="2">
                  <c:v>3.7591399999999999</c:v>
                </c:pt>
                <c:pt idx="3" formatCode="#,##0">
                  <c:v>7.9168000000000003</c:v>
                </c:pt>
                <c:pt idx="4">
                  <c:v>22.484390000000001</c:v>
                </c:pt>
                <c:pt idx="5">
                  <c:v>12.08409</c:v>
                </c:pt>
                <c:pt idx="6">
                  <c:v>136.29249999999999</c:v>
                </c:pt>
                <c:pt idx="7">
                  <c:v>468.97365000000002</c:v>
                </c:pt>
                <c:pt idx="8">
                  <c:v>44.124000000000002</c:v>
                </c:pt>
                <c:pt idx="9">
                  <c:v>2157.8369400000001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CC-4651-916F-E3363E7131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1.3511899999999999</c:v>
                </c:pt>
                <c:pt idx="1">
                  <c:v>1.46878</c:v>
                </c:pt>
                <c:pt idx="2">
                  <c:v>2.0138199999999999</c:v>
                </c:pt>
                <c:pt idx="3">
                  <c:v>1.57283</c:v>
                </c:pt>
                <c:pt idx="4">
                  <c:v>2.1405099999999999</c:v>
                </c:pt>
                <c:pt idx="5">
                  <c:v>1.7977799999999999</c:v>
                </c:pt>
                <c:pt idx="6">
                  <c:v>2.30348</c:v>
                </c:pt>
                <c:pt idx="7">
                  <c:v>2.8061600000000002</c:v>
                </c:pt>
                <c:pt idx="8">
                  <c:v>1.99129</c:v>
                </c:pt>
                <c:pt idx="9">
                  <c:v>2.5575000000000001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CC-4651-916F-E3363E7131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1.0300000000000001E-3</c:v>
                </c:pt>
                <c:pt idx="1">
                  <c:v>1.01E-3</c:v>
                </c:pt>
                <c:pt idx="2">
                  <c:v>1E-3</c:v>
                </c:pt>
                <c:pt idx="3">
                  <c:v>1.06E-3</c:v>
                </c:pt>
                <c:pt idx="4">
                  <c:v>1.0200000000000001E-3</c:v>
                </c:pt>
                <c:pt idx="5">
                  <c:v>1.1299999999999999E-3</c:v>
                </c:pt>
                <c:pt idx="6">
                  <c:v>1.0200000000000001E-3</c:v>
                </c:pt>
                <c:pt idx="7">
                  <c:v>1E-3</c:v>
                </c:pt>
                <c:pt idx="8">
                  <c:v>0</c:v>
                </c:pt>
                <c:pt idx="9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CC-4651-916F-E3363E713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6882880558259149"/>
              <c:y val="0.85454684349206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1625417974850267"/>
          <c:y val="0.91500574743769558"/>
          <c:w val="0.41790722287478793"/>
          <c:h val="6.5709587110757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39960629921261"/>
          <c:y val="0.15717199803149606"/>
          <c:w val="0.84068372703412075"/>
          <c:h val="0.591351377952755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0-4387-86D2-64CC6C278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00-4387-86D2-64CC6C278B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37</c:v>
                </c:pt>
                <c:pt idx="1">
                  <c:v>71</c:v>
                </c:pt>
                <c:pt idx="2">
                  <c:v>49</c:v>
                </c:pt>
                <c:pt idx="3">
                  <c:v>103</c:v>
                </c:pt>
                <c:pt idx="4">
                  <c:v>74</c:v>
                </c:pt>
                <c:pt idx="5">
                  <c:v>134</c:v>
                </c:pt>
                <c:pt idx="6">
                  <c:v>97</c:v>
                </c:pt>
                <c:pt idx="7">
                  <c:v>88</c:v>
                </c:pt>
                <c:pt idx="8">
                  <c:v>163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00-4387-86D2-64CC6C278B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44</c:v>
                </c:pt>
                <c:pt idx="1">
                  <c:v>94</c:v>
                </c:pt>
                <c:pt idx="2">
                  <c:v>82</c:v>
                </c:pt>
                <c:pt idx="3">
                  <c:v>148</c:v>
                </c:pt>
                <c:pt idx="4">
                  <c:v>99</c:v>
                </c:pt>
                <c:pt idx="5">
                  <c:v>196</c:v>
                </c:pt>
                <c:pt idx="6">
                  <c:v>114</c:v>
                </c:pt>
                <c:pt idx="7">
                  <c:v>120</c:v>
                </c:pt>
                <c:pt idx="8">
                  <c:v>323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00-4387-86D2-64CC6C278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6355905511811024"/>
              <c:y val="0.822940206692913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Objective Value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Running time of Different solvers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Sheet1!$B$12:$B$26</c:f>
              <c:numCache>
                <c:formatCode>General</c:formatCode>
                <c:ptCount val="15"/>
                <c:pt idx="0">
                  <c:v>6.0790100000000002</c:v>
                </c:pt>
                <c:pt idx="1">
                  <c:v>10.68327</c:v>
                </c:pt>
                <c:pt idx="2">
                  <c:v>8.4188600000000005</c:v>
                </c:pt>
                <c:pt idx="3">
                  <c:v>9.7697800000000008</c:v>
                </c:pt>
                <c:pt idx="4">
                  <c:v>10.886850000000001</c:v>
                </c:pt>
                <c:pt idx="5">
                  <c:v>10.92619</c:v>
                </c:pt>
                <c:pt idx="6">
                  <c:v>11.95931</c:v>
                </c:pt>
                <c:pt idx="7">
                  <c:v>12.819879999999999</c:v>
                </c:pt>
                <c:pt idx="8">
                  <c:v>12.80875</c:v>
                </c:pt>
                <c:pt idx="9">
                  <c:v>13.175219999999999</c:v>
                </c:pt>
                <c:pt idx="10">
                  <c:v>212.53111000000001</c:v>
                </c:pt>
                <c:pt idx="11">
                  <c:v>257.48313999999999</c:v>
                </c:pt>
                <c:pt idx="12">
                  <c:v>391.73718000000002</c:v>
                </c:pt>
                <c:pt idx="13">
                  <c:v>533.17286999999999</c:v>
                </c:pt>
                <c:pt idx="14">
                  <c:v>834.60503000000006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37-4CFA-AAD2-40C3689F81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Sheet1!$C$12:$C$26</c:f>
              <c:numCache>
                <c:formatCode>General</c:formatCode>
                <c:ptCount val="15"/>
                <c:pt idx="0">
                  <c:v>4.0000000000000001E-3</c:v>
                </c:pt>
                <c:pt idx="1">
                  <c:v>6.79E-3</c:v>
                </c:pt>
                <c:pt idx="2">
                  <c:v>7.1799999999999998E-3</c:v>
                </c:pt>
                <c:pt idx="3">
                  <c:v>9.75E-3</c:v>
                </c:pt>
                <c:pt idx="4">
                  <c:v>1.1010000000000001E-2</c:v>
                </c:pt>
                <c:pt idx="5">
                  <c:v>9.7400000000000004E-3</c:v>
                </c:pt>
                <c:pt idx="6">
                  <c:v>1.0999999999999999E-2</c:v>
                </c:pt>
                <c:pt idx="7">
                  <c:v>1.49E-2</c:v>
                </c:pt>
                <c:pt idx="8">
                  <c:v>1.6240000000000001E-2</c:v>
                </c:pt>
                <c:pt idx="9">
                  <c:v>1.4279999999999999E-2</c:v>
                </c:pt>
                <c:pt idx="10">
                  <c:v>0.36649999999999999</c:v>
                </c:pt>
                <c:pt idx="11">
                  <c:v>0.49401</c:v>
                </c:pt>
                <c:pt idx="12">
                  <c:v>0.63529000000000002</c:v>
                </c:pt>
                <c:pt idx="13">
                  <c:v>0.96697999999999995</c:v>
                </c:pt>
                <c:pt idx="14">
                  <c:v>0.97753000000000001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37-4CFA-AAD2-40C3689F8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9706896"/>
        <c:axId val="1737523632"/>
      </c:lineChart>
      <c:catAx>
        <c:axId val="153970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37523632"/>
        <c:crosses val="autoZero"/>
        <c:auto val="1"/>
        <c:lblAlgn val="ctr"/>
        <c:lblOffset val="100"/>
        <c:noMultiLvlLbl val="0"/>
      </c:catAx>
      <c:valAx>
        <c:axId val="1737523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Running time (s)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53970689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255610236220465"/>
          <c:y val="0.92048720472440959"/>
          <c:w val="0.27238779527559054"/>
          <c:h val="6.3887795275590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39960629921261"/>
          <c:y val="0.15717199803149606"/>
          <c:w val="0.84068372703412075"/>
          <c:h val="0.591351377952755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B-400C-AA2B-D1FEF8B286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31</c:v>
                </c:pt>
                <c:pt idx="1">
                  <c:v>57</c:v>
                </c:pt>
                <c:pt idx="2">
                  <c:v>41</c:v>
                </c:pt>
                <c:pt idx="3">
                  <c:v>76</c:v>
                </c:pt>
                <c:pt idx="4">
                  <c:v>77</c:v>
                </c:pt>
                <c:pt idx="5">
                  <c:v>82</c:v>
                </c:pt>
                <c:pt idx="6">
                  <c:v>58</c:v>
                </c:pt>
                <c:pt idx="7">
                  <c:v>69</c:v>
                </c:pt>
                <c:pt idx="8">
                  <c:v>97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5B-400C-AA2B-D1FEF8B286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37</c:v>
                </c:pt>
                <c:pt idx="1">
                  <c:v>71</c:v>
                </c:pt>
                <c:pt idx="2">
                  <c:v>49</c:v>
                </c:pt>
                <c:pt idx="3">
                  <c:v>103</c:v>
                </c:pt>
                <c:pt idx="4">
                  <c:v>74</c:v>
                </c:pt>
                <c:pt idx="5">
                  <c:v>134</c:v>
                </c:pt>
                <c:pt idx="6">
                  <c:v>97</c:v>
                </c:pt>
                <c:pt idx="7">
                  <c:v>88</c:v>
                </c:pt>
                <c:pt idx="8">
                  <c:v>163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5B-400C-AA2B-D1FEF8B286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44</c:v>
                </c:pt>
                <c:pt idx="1">
                  <c:v>94</c:v>
                </c:pt>
                <c:pt idx="2">
                  <c:v>82</c:v>
                </c:pt>
                <c:pt idx="3">
                  <c:v>148</c:v>
                </c:pt>
                <c:pt idx="4">
                  <c:v>99</c:v>
                </c:pt>
                <c:pt idx="5">
                  <c:v>196</c:v>
                </c:pt>
                <c:pt idx="6">
                  <c:v>114</c:v>
                </c:pt>
                <c:pt idx="7">
                  <c:v>120</c:v>
                </c:pt>
                <c:pt idx="8">
                  <c:v>323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5B-400C-AA2B-D1FEF8B28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6355905511811024"/>
              <c:y val="0.822940206692913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Objective Value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b="1">
                <a:latin typeface="Montserrat" panose="00000500000000000000" pitchFamily="2" charset="0"/>
              </a:rPr>
              <a:t>Objective Value of Different Solvers</a:t>
            </a:r>
            <a:endParaRPr lang="en-US" b="1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Sheet1!$B$12:$B$26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0-5EDF-497A-89BC-C5AE3F1D19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Sheet1!$C$12:$C$26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5EDF-497A-89BC-C5AE3F1D19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Sheet1!$D$12:$D$26</c:f>
              <c:numCache>
                <c:formatCode>General</c:formatCode>
                <c:ptCount val="15"/>
                <c:pt idx="0">
                  <c:v>2389</c:v>
                </c:pt>
                <c:pt idx="1">
                  <c:v>2692</c:v>
                </c:pt>
                <c:pt idx="2">
                  <c:v>3404</c:v>
                </c:pt>
                <c:pt idx="3">
                  <c:v>3577</c:v>
                </c:pt>
                <c:pt idx="4">
                  <c:v>5285</c:v>
                </c:pt>
                <c:pt idx="5">
                  <c:v>4214</c:v>
                </c:pt>
                <c:pt idx="6">
                  <c:v>5235</c:v>
                </c:pt>
                <c:pt idx="7">
                  <c:v>5362</c:v>
                </c:pt>
                <c:pt idx="8">
                  <c:v>4412</c:v>
                </c:pt>
                <c:pt idx="9">
                  <c:v>3940</c:v>
                </c:pt>
                <c:pt idx="10">
                  <c:v>26550</c:v>
                </c:pt>
                <c:pt idx="11">
                  <c:v>32301</c:v>
                </c:pt>
                <c:pt idx="12">
                  <c:v>36698</c:v>
                </c:pt>
                <c:pt idx="13">
                  <c:v>45848</c:v>
                </c:pt>
                <c:pt idx="14">
                  <c:v>24388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DF-497A-89BC-C5AE3F1D19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Sheet1!$A$12:$A$26</c:f>
              <c:numCache>
                <c:formatCode>General</c:formatCode>
                <c:ptCount val="1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</c:numCache>
            </c:numRef>
          </c:cat>
          <c:val>
            <c:numRef>
              <c:f>Sheet1!$E$12:$E$26</c:f>
              <c:numCache>
                <c:formatCode>General</c:formatCode>
                <c:ptCount val="15"/>
                <c:pt idx="0">
                  <c:v>2959</c:v>
                </c:pt>
                <c:pt idx="1">
                  <c:v>3066</c:v>
                </c:pt>
                <c:pt idx="2">
                  <c:v>4056</c:v>
                </c:pt>
                <c:pt idx="3">
                  <c:v>4401</c:v>
                </c:pt>
                <c:pt idx="4">
                  <c:v>6276</c:v>
                </c:pt>
                <c:pt idx="5">
                  <c:v>4729</c:v>
                </c:pt>
                <c:pt idx="6">
                  <c:v>6060</c:v>
                </c:pt>
                <c:pt idx="7">
                  <c:v>5559</c:v>
                </c:pt>
                <c:pt idx="8">
                  <c:v>5457</c:v>
                </c:pt>
                <c:pt idx="9">
                  <c:v>4963</c:v>
                </c:pt>
                <c:pt idx="10">
                  <c:v>30357</c:v>
                </c:pt>
                <c:pt idx="11">
                  <c:v>38491</c:v>
                </c:pt>
                <c:pt idx="12">
                  <c:v>43212</c:v>
                </c:pt>
                <c:pt idx="13">
                  <c:v>51781</c:v>
                </c:pt>
                <c:pt idx="14">
                  <c:v>29983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DF-497A-89BC-C5AE3F1D1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4965264"/>
        <c:axId val="1741533168"/>
      </c:barChart>
      <c:catAx>
        <c:axId val="174496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Test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1533168"/>
        <c:crosses val="autoZero"/>
        <c:auto val="1"/>
        <c:lblAlgn val="ctr"/>
        <c:lblOffset val="100"/>
        <c:noMultiLvlLbl val="0"/>
      </c:catAx>
      <c:valAx>
        <c:axId val="1741533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vi-VN" b="1">
                    <a:latin typeface="Montserrat" panose="00000500000000000000" pitchFamily="2" charset="0"/>
                  </a:rPr>
                  <a:t>Objective Value</a:t>
                </a:r>
                <a:endParaRPr lang="en-US" b="1">
                  <a:latin typeface="Montserrat" panose="00000500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744965264"/>
        <c:crosses val="autoZero"/>
        <c:crossBetween val="between"/>
      </c:valAx>
      <c:spPr>
        <a:noFill/>
        <a:ln cmpd="thickThin">
          <a:solidFill>
            <a:schemeClr val="tx1"/>
          </a:solidFill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0.46715764435695539"/>
          <c:y val="0.91111220472440946"/>
          <c:w val="0.22401788057742783"/>
          <c:h val="6.3887795275590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5fca9abb05_0_37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25fca9abb05_0_37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1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7b7e54cc3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7b7e54cc3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8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7b7e54cc3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7b7e54cc34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91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9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2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5f91465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5f91465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175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5fca9abb0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25fca9abb0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53358" y="-419600"/>
            <a:ext cx="10140423" cy="6064121"/>
            <a:chOff x="-653358" y="-419600"/>
            <a:chExt cx="10140423" cy="6064121"/>
          </a:xfrm>
        </p:grpSpPr>
        <p:sp>
          <p:nvSpPr>
            <p:cNvPr id="10" name="Google Shape;10;p2"/>
            <p:cNvSpPr/>
            <p:nvPr/>
          </p:nvSpPr>
          <p:spPr>
            <a:xfrm rot="2700000">
              <a:off x="2048705" y="268555"/>
              <a:ext cx="405596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460516" y="4434865"/>
              <a:ext cx="1026550" cy="979208"/>
              <a:chOff x="-53484" y="876090"/>
              <a:chExt cx="1026550" cy="979208"/>
            </a:xfrm>
          </p:grpSpPr>
          <p:grpSp>
            <p:nvGrpSpPr>
              <p:cNvPr id="12" name="Google Shape;12;p2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52;p2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62;p2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2" name="Google Shape;92;p2"/>
            <p:cNvSpPr/>
            <p:nvPr/>
          </p:nvSpPr>
          <p:spPr>
            <a:xfrm>
              <a:off x="4324063" y="-3275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2243615">
              <a:off x="7463783" y="4840137"/>
              <a:ext cx="191654" cy="191644"/>
              <a:chOff x="5939341" y="4763875"/>
              <a:chExt cx="191650" cy="191640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 rot="9108614">
              <a:off x="483911" y="1144600"/>
              <a:ext cx="191653" cy="191643"/>
              <a:chOff x="5939341" y="4763875"/>
              <a:chExt cx="191650" cy="19164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2"/>
            <p:cNvGrpSpPr/>
            <p:nvPr/>
          </p:nvGrpSpPr>
          <p:grpSpPr>
            <a:xfrm>
              <a:off x="-425875" y="2260838"/>
              <a:ext cx="1135350" cy="1181050"/>
              <a:chOff x="-87012" y="2672250"/>
              <a:chExt cx="1135350" cy="1181050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04;p2"/>
            <p:cNvSpPr/>
            <p:nvPr/>
          </p:nvSpPr>
          <p:spPr>
            <a:xfrm rot="4259867">
              <a:off x="9106583" y="1587886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8594418">
              <a:off x="1474326" y="4817639"/>
              <a:ext cx="405541" cy="8424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8547125">
              <a:off x="6955927" y="4390957"/>
              <a:ext cx="405628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3063739">
              <a:off x="5898284" y="-106489"/>
              <a:ext cx="405744" cy="8428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903254">
              <a:off x="8313769" y="2255635"/>
              <a:ext cx="405669" cy="8435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 flipH="1">
              <a:off x="-653358" y="4590146"/>
              <a:ext cx="1873825" cy="1054375"/>
              <a:chOff x="7605480" y="4253459"/>
              <a:chExt cx="1873825" cy="105437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05480" y="4253459"/>
                <a:ext cx="1873825" cy="1054375"/>
              </a:xfrm>
              <a:custGeom>
                <a:avLst/>
                <a:gdLst/>
                <a:ahLst/>
                <a:cxnLst/>
                <a:rect l="l" t="t" r="r" b="b"/>
                <a:pathLst>
                  <a:path w="74953" h="42175" extrusionOk="0">
                    <a:moveTo>
                      <a:pt x="12774" y="38955"/>
                    </a:moveTo>
                    <a:cubicBezTo>
                      <a:pt x="5332" y="36644"/>
                      <a:pt x="1750" y="33037"/>
                      <a:pt x="429" y="27830"/>
                    </a:cubicBezTo>
                    <a:cubicBezTo>
                      <a:pt x="-892" y="22623"/>
                      <a:pt x="911" y="11955"/>
                      <a:pt x="4848" y="7713"/>
                    </a:cubicBezTo>
                    <a:cubicBezTo>
                      <a:pt x="8785" y="3471"/>
                      <a:pt x="18209" y="1947"/>
                      <a:pt x="24051" y="2379"/>
                    </a:cubicBezTo>
                    <a:cubicBezTo>
                      <a:pt x="29893" y="2811"/>
                      <a:pt x="35329" y="10660"/>
                      <a:pt x="39901" y="10304"/>
                    </a:cubicBezTo>
                    <a:cubicBezTo>
                      <a:pt x="44473" y="9948"/>
                      <a:pt x="46860" y="1160"/>
                      <a:pt x="51483" y="245"/>
                    </a:cubicBezTo>
                    <a:cubicBezTo>
                      <a:pt x="56106" y="-669"/>
                      <a:pt x="63726" y="1007"/>
                      <a:pt x="67637" y="4817"/>
                    </a:cubicBezTo>
                    <a:cubicBezTo>
                      <a:pt x="71549" y="8627"/>
                      <a:pt x="74901" y="17212"/>
                      <a:pt x="74952" y="23105"/>
                    </a:cubicBezTo>
                    <a:cubicBezTo>
                      <a:pt x="75003" y="28998"/>
                      <a:pt x="72921" y="37075"/>
                      <a:pt x="67943" y="40174"/>
                    </a:cubicBezTo>
                    <a:cubicBezTo>
                      <a:pt x="62965" y="43273"/>
                      <a:pt x="54278" y="41901"/>
                      <a:pt x="45083" y="41698"/>
                    </a:cubicBezTo>
                    <a:cubicBezTo>
                      <a:pt x="35888" y="41495"/>
                      <a:pt x="20216" y="41266"/>
                      <a:pt x="12774" y="389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111" name="Google Shape;111;p2"/>
              <p:cNvGrpSpPr/>
              <p:nvPr/>
            </p:nvGrpSpPr>
            <p:grpSpPr>
              <a:xfrm>
                <a:off x="7708460" y="4378406"/>
                <a:ext cx="1357212" cy="655899"/>
                <a:chOff x="7708460" y="4378406"/>
                <a:chExt cx="1357212" cy="655899"/>
              </a:xfrm>
            </p:grpSpPr>
            <p:sp>
              <p:nvSpPr>
                <p:cNvPr id="112" name="Google Shape;112;p2"/>
                <p:cNvSpPr/>
                <p:nvPr/>
              </p:nvSpPr>
              <p:spPr>
                <a:xfrm rot="2904166">
                  <a:off x="7818729" y="4667409"/>
                  <a:ext cx="157255" cy="618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 rot="5708697">
                  <a:off x="7932068" y="4922287"/>
                  <a:ext cx="157233" cy="620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 rot="-2852997">
                  <a:off x="8099446" y="4605605"/>
                  <a:ext cx="157346" cy="622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 rot="834224">
                  <a:off x="8254187" y="4915570"/>
                  <a:ext cx="157309" cy="620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 rot="7014453">
                  <a:off x="8438042" y="4667287"/>
                  <a:ext cx="157109" cy="621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 rot="-6691012">
                  <a:off x="8929400" y="4431742"/>
                  <a:ext cx="157044" cy="622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 rot="-2852997">
                  <a:off x="8614416" y="4902456"/>
                  <a:ext cx="157346" cy="6221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 rot="-8785868">
                  <a:off x="8710562" y="4667269"/>
                  <a:ext cx="157341" cy="621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 rot="2495834">
                  <a:off x="7944407" y="4431722"/>
                  <a:ext cx="157255" cy="622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 rot="2565528">
                  <a:off x="8890259" y="4879345"/>
                  <a:ext cx="157310" cy="621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 rot="8406625">
                  <a:off x="7710121" y="4915383"/>
                  <a:ext cx="157178" cy="624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" name="Google Shape;123;p2"/>
            <p:cNvGrpSpPr/>
            <p:nvPr/>
          </p:nvGrpSpPr>
          <p:grpSpPr>
            <a:xfrm>
              <a:off x="8333525" y="-419600"/>
              <a:ext cx="505200" cy="1752900"/>
              <a:chOff x="7952525" y="-114800"/>
              <a:chExt cx="505200" cy="1752900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7952525" y="-114800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 rot="-6691012">
                <a:off x="8014475" y="-5670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 rot="5400000">
                <a:off x="8112926" y="548400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rot="151085">
                <a:off x="8040106" y="1446496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1505775">
                <a:off x="8228372" y="1305093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6985096">
                <a:off x="8040071" y="1209304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rot="-3062972">
                <a:off x="8232865" y="1044688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-6447906">
                <a:off x="8248147" y="1488888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-7096711">
                <a:off x="7994676" y="922787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rot="-481301">
                <a:off x="8201999" y="834247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rot="9535862">
                <a:off x="8014564" y="730457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rot="-6691012">
                <a:off x="8263050" y="595180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-3053731">
                <a:off x="8021181" y="37598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1822943">
                <a:off x="8221408" y="349564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348514">
                <a:off x="8172355" y="18314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rot="7643708">
                <a:off x="8248084" y="-24730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3791406">
                <a:off x="7972008" y="187177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2"/>
            <p:cNvGrpSpPr/>
            <p:nvPr/>
          </p:nvGrpSpPr>
          <p:grpSpPr>
            <a:xfrm>
              <a:off x="3221098" y="4680382"/>
              <a:ext cx="1323848" cy="358724"/>
              <a:chOff x="3111721" y="3719070"/>
              <a:chExt cx="2418429" cy="764055"/>
            </a:xfrm>
          </p:grpSpPr>
          <p:sp>
            <p:nvSpPr>
              <p:cNvPr id="142" name="Google Shape;142;p2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143" name="Google Shape;143;p2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  <p:grpSp>
          <p:nvGrpSpPr>
            <p:cNvPr id="144" name="Google Shape;144;p2"/>
            <p:cNvGrpSpPr/>
            <p:nvPr/>
          </p:nvGrpSpPr>
          <p:grpSpPr>
            <a:xfrm rot="-2700000">
              <a:off x="6919420" y="186016"/>
              <a:ext cx="191648" cy="191638"/>
              <a:chOff x="5939341" y="4763875"/>
              <a:chExt cx="191650" cy="191640"/>
            </a:xfrm>
          </p:grpSpPr>
          <p:sp>
            <p:nvSpPr>
              <p:cNvPr id="145" name="Google Shape;145;p2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" name="Google Shape;148;p2"/>
          <p:cNvSpPr txBox="1">
            <a:spLocks noGrp="1"/>
          </p:cNvSpPr>
          <p:nvPr>
            <p:ph type="ctrTitle"/>
          </p:nvPr>
        </p:nvSpPr>
        <p:spPr>
          <a:xfrm>
            <a:off x="1359900" y="1787100"/>
            <a:ext cx="6424200" cy="15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3"/>
          <p:cNvGrpSpPr/>
          <p:nvPr/>
        </p:nvGrpSpPr>
        <p:grpSpPr>
          <a:xfrm>
            <a:off x="-472357" y="-911400"/>
            <a:ext cx="10998082" cy="6084130"/>
            <a:chOff x="-472357" y="-911400"/>
            <a:chExt cx="10998082" cy="6084130"/>
          </a:xfrm>
        </p:grpSpPr>
        <p:sp>
          <p:nvSpPr>
            <p:cNvPr id="999" name="Google Shape;999;p13"/>
            <p:cNvSpPr/>
            <p:nvPr/>
          </p:nvSpPr>
          <p:spPr>
            <a:xfrm rot="5400000">
              <a:off x="4804677" y="4358331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8401325" y="470447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501377" y="4655031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 rot="9879501">
              <a:off x="4116811" y="4566176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 rot="-3063739">
              <a:off x="1180009" y="4946386"/>
              <a:ext cx="405744" cy="8428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 rot="2520177">
              <a:off x="7788846" y="4759360"/>
              <a:ext cx="405727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 rot="6900707">
              <a:off x="8939825" y="2112931"/>
              <a:ext cx="405861" cy="8442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 rot="1635936">
              <a:off x="-227607" y="1960551"/>
              <a:ext cx="406011" cy="8439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 rot="-3741349">
              <a:off x="932169" y="-62114"/>
              <a:ext cx="406053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 rot="1235444">
              <a:off x="7469326" y="344178"/>
              <a:ext cx="406039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13"/>
            <p:cNvGrpSpPr/>
            <p:nvPr/>
          </p:nvGrpSpPr>
          <p:grpSpPr>
            <a:xfrm>
              <a:off x="8530125" y="-911400"/>
              <a:ext cx="1995600" cy="1995600"/>
              <a:chOff x="8149125" y="-378000"/>
              <a:chExt cx="1995600" cy="1995600"/>
            </a:xfrm>
          </p:grpSpPr>
          <p:sp>
            <p:nvSpPr>
              <p:cNvPr id="1010" name="Google Shape;1010;p13"/>
              <p:cNvSpPr/>
              <p:nvPr/>
            </p:nvSpPr>
            <p:spPr>
              <a:xfrm>
                <a:off x="8149125" y="-37800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8806891" y="1420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87842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9086616" y="1322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8549891" y="1231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858766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8323116" y="85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>
                <a:off x="8481841" y="619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8277716" y="6417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8391116" y="355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8580116" y="18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8421366" y="10121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9494816" y="12389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9245366" y="139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9252916" y="11935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8496966" y="-3101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8746416" y="-756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9124416" y="-990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3"/>
              <p:cNvSpPr/>
              <p:nvPr/>
            </p:nvSpPr>
            <p:spPr>
              <a:xfrm>
                <a:off x="8927841" y="-2419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>
                <a:off x="9305841" y="-2653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9464591" y="3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9729166" y="210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9653591" y="-839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9585541" y="10348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9751841" y="8156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9759391" y="566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96838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988941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9955966" y="626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3"/>
              <p:cNvSpPr/>
              <p:nvPr/>
            </p:nvSpPr>
            <p:spPr>
              <a:xfrm>
                <a:off x="9903041" y="3545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>
                <a:off x="9797216" y="67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9441891" y="1397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8980766" y="12087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9086616" y="145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3"/>
            <p:cNvGrpSpPr/>
            <p:nvPr/>
          </p:nvGrpSpPr>
          <p:grpSpPr>
            <a:xfrm>
              <a:off x="-472357" y="-485981"/>
              <a:ext cx="1226450" cy="1830175"/>
              <a:chOff x="-396157" y="-409781"/>
              <a:chExt cx="1226450" cy="1830175"/>
            </a:xfrm>
          </p:grpSpPr>
          <p:sp>
            <p:nvSpPr>
              <p:cNvPr id="1045" name="Google Shape;1045;p13"/>
              <p:cNvSpPr/>
              <p:nvPr/>
            </p:nvSpPr>
            <p:spPr>
              <a:xfrm>
                <a:off x="-396157" y="-409781"/>
                <a:ext cx="1226450" cy="1830175"/>
              </a:xfrm>
              <a:custGeom>
                <a:avLst/>
                <a:gdLst/>
                <a:ahLst/>
                <a:cxnLst/>
                <a:rect l="l" t="t" r="r" b="b"/>
                <a:pathLst>
                  <a:path w="49058" h="73207" extrusionOk="0">
                    <a:moveTo>
                      <a:pt x="1332" y="65981"/>
                    </a:moveTo>
                    <a:cubicBezTo>
                      <a:pt x="4658" y="74750"/>
                      <a:pt x="17862" y="73642"/>
                      <a:pt x="24313" y="72029"/>
                    </a:cubicBezTo>
                    <a:cubicBezTo>
                      <a:pt x="30764" y="70416"/>
                      <a:pt x="37214" y="63159"/>
                      <a:pt x="40036" y="56305"/>
                    </a:cubicBezTo>
                    <a:cubicBezTo>
                      <a:pt x="42858" y="49451"/>
                      <a:pt x="39835" y="38061"/>
                      <a:pt x="41246" y="30905"/>
                    </a:cubicBezTo>
                    <a:cubicBezTo>
                      <a:pt x="42657" y="23749"/>
                      <a:pt x="47999" y="18205"/>
                      <a:pt x="48503" y="13367"/>
                    </a:cubicBezTo>
                    <a:cubicBezTo>
                      <a:pt x="49007" y="8529"/>
                      <a:pt x="49713" y="3792"/>
                      <a:pt x="44270" y="1877"/>
                    </a:cubicBezTo>
                    <a:cubicBezTo>
                      <a:pt x="38827" y="-38"/>
                      <a:pt x="22498" y="-1046"/>
                      <a:pt x="15846" y="1877"/>
                    </a:cubicBezTo>
                    <a:cubicBezTo>
                      <a:pt x="9194" y="4800"/>
                      <a:pt x="6775" y="8731"/>
                      <a:pt x="4356" y="19415"/>
                    </a:cubicBezTo>
                    <a:cubicBezTo>
                      <a:pt x="1937" y="30099"/>
                      <a:pt x="-1994" y="57212"/>
                      <a:pt x="1332" y="6598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046" name="Google Shape;1046;p13"/>
              <p:cNvSpPr/>
              <p:nvPr/>
            </p:nvSpPr>
            <p:spPr>
              <a:xfrm rot="3067095" flipH="1">
                <a:off x="176163" y="1097800"/>
                <a:ext cx="157237" cy="6189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 rot="262414" flipH="1">
                <a:off x="-84414" y="850034"/>
                <a:ext cx="157358" cy="6198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 rot="8824066" flipH="1">
                <a:off x="255490" y="737170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 rot="5137586" flipH="1">
                <a:off x="-24464" y="533427"/>
                <a:ext cx="157358" cy="619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 rot="-1045937" flipH="1">
                <a:off x="326894" y="474327"/>
                <a:ext cx="157221" cy="6215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 rot="-8938799" flipH="1">
                <a:off x="564311" y="-52513"/>
                <a:ext cx="157179" cy="6230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 rot="8824066" flipH="1">
                <a:off x="47860" y="180238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 rot="-6844403" flipH="1">
                <a:off x="401292" y="195961"/>
                <a:ext cx="157389" cy="62048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 rot="3476895" flipH="1">
                <a:off x="401445" y="918762"/>
                <a:ext cx="157155" cy="622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 rot="3409500" flipH="1">
                <a:off x="116375" y="-88001"/>
                <a:ext cx="157347" cy="6215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 rot="-2435366" flipH="1">
                <a:off x="-84326" y="1160553"/>
                <a:ext cx="157231" cy="6254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 rot="2704639" flipH="1">
                <a:off x="335169" y="-175061"/>
                <a:ext cx="157190" cy="62367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 rot="8824066" flipH="1">
                <a:off x="-163790" y="-23887"/>
                <a:ext cx="157271" cy="6224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 rot="5137586" flipH="1">
                <a:off x="-213439" y="525852"/>
                <a:ext cx="157358" cy="61964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 rot="-8938799" flipH="1">
                <a:off x="-297489" y="952887"/>
                <a:ext cx="157179" cy="62305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1" name="Google Shape;1061;p13"/>
            <p:cNvGrpSpPr/>
            <p:nvPr/>
          </p:nvGrpSpPr>
          <p:grpSpPr>
            <a:xfrm rot="-2700000">
              <a:off x="8863720" y="4555491"/>
              <a:ext cx="191648" cy="191638"/>
              <a:chOff x="5939341" y="4763875"/>
              <a:chExt cx="191650" cy="191640"/>
            </a:xfrm>
          </p:grpSpPr>
          <p:sp>
            <p:nvSpPr>
              <p:cNvPr id="1062" name="Google Shape;1062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13"/>
            <p:cNvGrpSpPr/>
            <p:nvPr/>
          </p:nvGrpSpPr>
          <p:grpSpPr>
            <a:xfrm rot="3414734">
              <a:off x="163541" y="4878810"/>
              <a:ext cx="191642" cy="191632"/>
              <a:chOff x="5939341" y="4763875"/>
              <a:chExt cx="191650" cy="191640"/>
            </a:xfrm>
          </p:grpSpPr>
          <p:sp>
            <p:nvSpPr>
              <p:cNvPr id="1066" name="Google Shape;1066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13"/>
            <p:cNvGrpSpPr/>
            <p:nvPr/>
          </p:nvGrpSpPr>
          <p:grpSpPr>
            <a:xfrm rot="-570904">
              <a:off x="265930" y="1255101"/>
              <a:ext cx="191642" cy="191632"/>
              <a:chOff x="5939341" y="4763875"/>
              <a:chExt cx="191650" cy="191640"/>
            </a:xfrm>
          </p:grpSpPr>
          <p:sp>
            <p:nvSpPr>
              <p:cNvPr id="1070" name="Google Shape;1070;p1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13"/>
            <p:cNvSpPr/>
            <p:nvPr/>
          </p:nvSpPr>
          <p:spPr>
            <a:xfrm rot="2523768">
              <a:off x="-95899" y="4215227"/>
              <a:ext cx="405705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13"/>
          <p:cNvSpPr txBox="1">
            <a:spLocks noGrp="1"/>
          </p:cNvSpPr>
          <p:nvPr>
            <p:ph type="title"/>
          </p:nvPr>
        </p:nvSpPr>
        <p:spPr>
          <a:xfrm>
            <a:off x="1221600" y="2532375"/>
            <a:ext cx="3299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2" hasCustomPrompt="1"/>
          </p:nvPr>
        </p:nvSpPr>
        <p:spPr>
          <a:xfrm>
            <a:off x="1221600" y="2058926"/>
            <a:ext cx="11466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title" idx="3"/>
          </p:nvPr>
        </p:nvSpPr>
        <p:spPr>
          <a:xfrm>
            <a:off x="4622700" y="2526750"/>
            <a:ext cx="3299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title" idx="4" hasCustomPrompt="1"/>
          </p:nvPr>
        </p:nvSpPr>
        <p:spPr>
          <a:xfrm>
            <a:off x="4622700" y="2058926"/>
            <a:ext cx="11466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4"/>
          <p:cNvGrpSpPr/>
          <p:nvPr/>
        </p:nvGrpSpPr>
        <p:grpSpPr>
          <a:xfrm>
            <a:off x="-599675" y="-1"/>
            <a:ext cx="12060306" cy="5226789"/>
            <a:chOff x="-599675" y="-1"/>
            <a:chExt cx="12060306" cy="5226789"/>
          </a:xfrm>
        </p:grpSpPr>
        <p:grpSp>
          <p:nvGrpSpPr>
            <p:cNvPr id="1081" name="Google Shape;1081;p14"/>
            <p:cNvGrpSpPr/>
            <p:nvPr/>
          </p:nvGrpSpPr>
          <p:grpSpPr>
            <a:xfrm rot="-4738143">
              <a:off x="7741726" y="4039411"/>
              <a:ext cx="996863" cy="1036988"/>
              <a:chOff x="-87012" y="2672250"/>
              <a:chExt cx="1135350" cy="1181050"/>
            </a:xfrm>
          </p:grpSpPr>
          <p:sp>
            <p:nvSpPr>
              <p:cNvPr id="1082" name="Google Shape;1082;p14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4" name="Google Shape;1084;p14"/>
            <p:cNvSpPr/>
            <p:nvPr/>
          </p:nvSpPr>
          <p:spPr>
            <a:xfrm rot="5400000">
              <a:off x="-405412" y="170425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5" name="Google Shape;1085;p14"/>
            <p:cNvGrpSpPr/>
            <p:nvPr/>
          </p:nvGrpSpPr>
          <p:grpSpPr>
            <a:xfrm rot="-8100000">
              <a:off x="6639462" y="4914993"/>
              <a:ext cx="191648" cy="191638"/>
              <a:chOff x="5939341" y="4763875"/>
              <a:chExt cx="191650" cy="191640"/>
            </a:xfrm>
          </p:grpSpPr>
          <p:sp>
            <p:nvSpPr>
              <p:cNvPr id="1086" name="Google Shape;1086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14"/>
            <p:cNvGrpSpPr/>
            <p:nvPr/>
          </p:nvGrpSpPr>
          <p:grpSpPr>
            <a:xfrm rot="-328816">
              <a:off x="8783710" y="4193067"/>
              <a:ext cx="191644" cy="191634"/>
              <a:chOff x="5939341" y="4763875"/>
              <a:chExt cx="191650" cy="191640"/>
            </a:xfrm>
          </p:grpSpPr>
          <p:sp>
            <p:nvSpPr>
              <p:cNvPr id="1090" name="Google Shape;1090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14"/>
            <p:cNvGrpSpPr/>
            <p:nvPr/>
          </p:nvGrpSpPr>
          <p:grpSpPr>
            <a:xfrm rot="-6362343">
              <a:off x="6844680" y="117585"/>
              <a:ext cx="191655" cy="191645"/>
              <a:chOff x="5939341" y="4763875"/>
              <a:chExt cx="191650" cy="191640"/>
            </a:xfrm>
          </p:grpSpPr>
          <p:sp>
            <p:nvSpPr>
              <p:cNvPr id="1094" name="Google Shape;1094;p1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7" name="Google Shape;1097;p14"/>
            <p:cNvGrpSpPr/>
            <p:nvPr/>
          </p:nvGrpSpPr>
          <p:grpSpPr>
            <a:xfrm>
              <a:off x="-599675" y="4434875"/>
              <a:ext cx="1752900" cy="505200"/>
              <a:chOff x="-142475" y="4358675"/>
              <a:chExt cx="1752900" cy="505200"/>
            </a:xfrm>
          </p:grpSpPr>
          <p:sp>
            <p:nvSpPr>
              <p:cNvPr id="1098" name="Google Shape;1098;p14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4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4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5" name="Google Shape;1115;p14"/>
            <p:cNvSpPr/>
            <p:nvPr/>
          </p:nvSpPr>
          <p:spPr>
            <a:xfrm rot="-8672170">
              <a:off x="159506" y="3705560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 rot="5917624">
              <a:off x="1129443" y="265930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 rot="1673440">
              <a:off x="5811769" y="265900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 rot="8436381">
              <a:off x="7113894" y="26591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 rot="-6516536">
              <a:off x="8695845" y="236297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 rot="-1237821">
              <a:off x="8808507" y="3582560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 rot="3567432">
              <a:off x="2523948" y="4797720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 rot="-679592">
              <a:off x="5048046" y="4905480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3" name="Google Shape;1123;p14"/>
            <p:cNvGrpSpPr/>
            <p:nvPr/>
          </p:nvGrpSpPr>
          <p:grpSpPr>
            <a:xfrm>
              <a:off x="7114452" y="-1"/>
              <a:ext cx="4346179" cy="2840172"/>
              <a:chOff x="6268615" y="146699"/>
              <a:chExt cx="4346179" cy="2840172"/>
            </a:xfrm>
          </p:grpSpPr>
          <p:sp>
            <p:nvSpPr>
              <p:cNvPr id="1124" name="Google Shape;1124;p14"/>
              <p:cNvSpPr/>
              <p:nvPr/>
            </p:nvSpPr>
            <p:spPr>
              <a:xfrm>
                <a:off x="6268615" y="146699"/>
                <a:ext cx="4346179" cy="2840172"/>
              </a:xfrm>
              <a:custGeom>
                <a:avLst/>
                <a:gdLst/>
                <a:ahLst/>
                <a:cxnLst/>
                <a:rect l="l" t="t" r="r" b="b"/>
                <a:pathLst>
                  <a:path w="121300" h="79268" extrusionOk="0">
                    <a:moveTo>
                      <a:pt x="117835" y="7389"/>
                    </a:moveTo>
                    <a:cubicBezTo>
                      <a:pt x="114462" y="-2210"/>
                      <a:pt x="104739" y="-27"/>
                      <a:pt x="98190" y="840"/>
                    </a:cubicBezTo>
                    <a:cubicBezTo>
                      <a:pt x="91642" y="1707"/>
                      <a:pt x="84299" y="8649"/>
                      <a:pt x="78544" y="12592"/>
                    </a:cubicBezTo>
                    <a:cubicBezTo>
                      <a:pt x="72789" y="16535"/>
                      <a:pt x="68523" y="23308"/>
                      <a:pt x="63661" y="24499"/>
                    </a:cubicBezTo>
                    <a:cubicBezTo>
                      <a:pt x="58799" y="25690"/>
                      <a:pt x="53938" y="23110"/>
                      <a:pt x="49374" y="19736"/>
                    </a:cubicBezTo>
                    <a:cubicBezTo>
                      <a:pt x="44810" y="16363"/>
                      <a:pt x="41437" y="7036"/>
                      <a:pt x="36277" y="4258"/>
                    </a:cubicBezTo>
                    <a:cubicBezTo>
                      <a:pt x="31118" y="1480"/>
                      <a:pt x="22287" y="1480"/>
                      <a:pt x="18417" y="3067"/>
                    </a:cubicBezTo>
                    <a:cubicBezTo>
                      <a:pt x="14548" y="4655"/>
                      <a:pt x="16037" y="10185"/>
                      <a:pt x="13060" y="13783"/>
                    </a:cubicBezTo>
                    <a:cubicBezTo>
                      <a:pt x="10084" y="17381"/>
                      <a:pt x="1848" y="20387"/>
                      <a:pt x="558" y="24653"/>
                    </a:cubicBezTo>
                    <a:cubicBezTo>
                      <a:pt x="-732" y="28920"/>
                      <a:pt x="-38" y="35737"/>
                      <a:pt x="5320" y="39382"/>
                    </a:cubicBezTo>
                    <a:cubicBezTo>
                      <a:pt x="10678" y="43027"/>
                      <a:pt x="23875" y="43449"/>
                      <a:pt x="32705" y="46525"/>
                    </a:cubicBezTo>
                    <a:cubicBezTo>
                      <a:pt x="41536" y="49601"/>
                      <a:pt x="48977" y="52379"/>
                      <a:pt x="58303" y="57836"/>
                    </a:cubicBezTo>
                    <a:cubicBezTo>
                      <a:pt x="67630" y="63293"/>
                      <a:pt x="78643" y="79168"/>
                      <a:pt x="88664" y="79267"/>
                    </a:cubicBezTo>
                    <a:cubicBezTo>
                      <a:pt x="98685" y="79366"/>
                      <a:pt x="113568" y="70412"/>
                      <a:pt x="118430" y="58432"/>
                    </a:cubicBezTo>
                    <a:cubicBezTo>
                      <a:pt x="123292" y="46452"/>
                      <a:pt x="121208" y="16988"/>
                      <a:pt x="117835" y="73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25" name="Google Shape;1125;p14"/>
              <p:cNvSpPr/>
              <p:nvPr/>
            </p:nvSpPr>
            <p:spPr>
              <a:xfrm rot="5748514">
                <a:off x="6468864" y="12281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 rot="10273236">
                <a:off x="6624938" y="908120"/>
                <a:ext cx="157242" cy="62245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4"/>
              <p:cNvSpPr/>
              <p:nvPr/>
            </p:nvSpPr>
            <p:spPr>
              <a:xfrm rot="1332457">
                <a:off x="7056602" y="4615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4"/>
              <p:cNvSpPr/>
              <p:nvPr/>
            </p:nvSpPr>
            <p:spPr>
              <a:xfrm rot="1332457">
                <a:off x="7026852" y="1473612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 rot="1332457">
                <a:off x="7875177" y="12354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 rot="5748514">
                <a:off x="7778539" y="16225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 rot="5748514">
                <a:off x="7503214" y="5956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 rot="5748514">
                <a:off x="8643364" y="21465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 rot="5748514">
                <a:off x="8783139" y="113147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 rot="883610">
                <a:off x="7071587" y="109419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 rot="883610">
                <a:off x="8239887" y="187554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 rot="883610">
                <a:off x="9065887" y="870965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 rot="883610">
                <a:off x="9311462" y="2515515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 rot="5748514">
                <a:off x="9638914" y="7072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 rot="1332457">
                <a:off x="9929002" y="1786162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 rot="4772902">
                <a:off x="6930114" y="7146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 rot="4772902">
                <a:off x="7443564" y="15778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 rot="4772902">
                <a:off x="9132764" y="122071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 rot="4772902">
                <a:off x="9475064" y="49143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 rot="4772902">
                <a:off x="9720639" y="254526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 rot="4772902">
                <a:off x="10241539" y="13099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 rot="7914357">
                <a:off x="9988435" y="826365"/>
                <a:ext cx="157207" cy="622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 rot="-315228">
                <a:off x="9891636" y="372400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 rot="7914357">
                <a:off x="7614610" y="945440"/>
                <a:ext cx="157207" cy="6223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 rot="-315228">
                <a:off x="8105711" y="1600225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 rot="-2964634">
                <a:off x="7435969" y="1213379"/>
                <a:ext cx="157231" cy="6231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 rot="-6269243">
                <a:off x="7272288" y="804201"/>
                <a:ext cx="157095" cy="6221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 rot="-6269243">
                <a:off x="6721613" y="1429276"/>
                <a:ext cx="157095" cy="6221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 rot="1467723">
                <a:off x="6743958" y="1086688"/>
                <a:ext cx="157212" cy="6229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 rot="3183871">
                <a:off x="8291956" y="1235581"/>
                <a:ext cx="157260" cy="6210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 rot="5531399">
                <a:off x="7971972" y="1049449"/>
                <a:ext cx="157015" cy="62135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 rot="10609574">
                <a:off x="8589668" y="1592826"/>
                <a:ext cx="157141" cy="6218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 rot="883610">
                <a:off x="8909637" y="1882990"/>
                <a:ext cx="156956" cy="6207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 rot="7872391">
                <a:off x="8948679" y="2382853"/>
                <a:ext cx="157110" cy="6206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 rot="7872391">
                <a:off x="9171929" y="1690803"/>
                <a:ext cx="157110" cy="6206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 rot="4772902">
                <a:off x="9437864" y="2121113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 rot="1332457">
                <a:off x="10018302" y="2418687"/>
                <a:ext cx="157158" cy="6217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 rot="4772902">
                <a:off x="9504839" y="1347188"/>
                <a:ext cx="157107" cy="621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 rot="5748514">
                <a:off x="9743089" y="1109123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 rot="-315228">
                <a:off x="10278586" y="1912775"/>
                <a:ext cx="157261" cy="623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5" name="Google Shape;1165;p14"/>
            <p:cNvSpPr/>
            <p:nvPr/>
          </p:nvSpPr>
          <p:spPr>
            <a:xfrm rot="2700000">
              <a:off x="1225013" y="4808376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 rot="4259867">
              <a:off x="7232958" y="4762586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3755675" y="5865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14"/>
          <p:cNvSpPr txBox="1">
            <a:spLocks noGrp="1"/>
          </p:cNvSpPr>
          <p:nvPr>
            <p:ph type="title" hasCustomPrompt="1"/>
          </p:nvPr>
        </p:nvSpPr>
        <p:spPr>
          <a:xfrm>
            <a:off x="1142613" y="1497975"/>
            <a:ext cx="1214700" cy="9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9" name="Google Shape;1169;p14"/>
          <p:cNvSpPr txBox="1">
            <a:spLocks noGrp="1"/>
          </p:cNvSpPr>
          <p:nvPr>
            <p:ph type="title" idx="2"/>
          </p:nvPr>
        </p:nvSpPr>
        <p:spPr>
          <a:xfrm>
            <a:off x="1142613" y="2258925"/>
            <a:ext cx="490560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72" name="Google Shape;1172;p15"/>
          <p:cNvGrpSpPr/>
          <p:nvPr/>
        </p:nvGrpSpPr>
        <p:grpSpPr>
          <a:xfrm>
            <a:off x="-1187025" y="-124150"/>
            <a:ext cx="10645664" cy="6421800"/>
            <a:chOff x="-1187025" y="-124150"/>
            <a:chExt cx="10645664" cy="6421800"/>
          </a:xfrm>
        </p:grpSpPr>
        <p:grpSp>
          <p:nvGrpSpPr>
            <p:cNvPr id="1173" name="Google Shape;1173;p15"/>
            <p:cNvGrpSpPr/>
            <p:nvPr/>
          </p:nvGrpSpPr>
          <p:grpSpPr>
            <a:xfrm flipH="1">
              <a:off x="808586" y="4668907"/>
              <a:ext cx="1323848" cy="358724"/>
              <a:chOff x="3111721" y="3719070"/>
              <a:chExt cx="2418429" cy="764055"/>
            </a:xfrm>
          </p:grpSpPr>
          <p:sp>
            <p:nvSpPr>
              <p:cNvPr id="1174" name="Google Shape;1174;p15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1175" name="Google Shape;1175;p15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  <p:sp>
          <p:nvSpPr>
            <p:cNvPr id="1176" name="Google Shape;1176;p15"/>
            <p:cNvSpPr/>
            <p:nvPr/>
          </p:nvSpPr>
          <p:spPr>
            <a:xfrm>
              <a:off x="213600" y="384350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1177;p15"/>
            <p:cNvGrpSpPr/>
            <p:nvPr/>
          </p:nvGrpSpPr>
          <p:grpSpPr>
            <a:xfrm>
              <a:off x="-1187025" y="4302050"/>
              <a:ext cx="1995600" cy="1995600"/>
              <a:chOff x="8149125" y="-378000"/>
              <a:chExt cx="1995600" cy="1995600"/>
            </a:xfrm>
          </p:grpSpPr>
          <p:sp>
            <p:nvSpPr>
              <p:cNvPr id="1178" name="Google Shape;1178;p15"/>
              <p:cNvSpPr/>
              <p:nvPr/>
            </p:nvSpPr>
            <p:spPr>
              <a:xfrm>
                <a:off x="8149125" y="-37800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5"/>
              <p:cNvSpPr/>
              <p:nvPr/>
            </p:nvSpPr>
            <p:spPr>
              <a:xfrm>
                <a:off x="8806891" y="1420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5"/>
              <p:cNvSpPr/>
              <p:nvPr/>
            </p:nvSpPr>
            <p:spPr>
              <a:xfrm>
                <a:off x="87842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9086616" y="1322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5"/>
              <p:cNvSpPr/>
              <p:nvPr/>
            </p:nvSpPr>
            <p:spPr>
              <a:xfrm>
                <a:off x="8549891" y="12313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5"/>
              <p:cNvSpPr/>
              <p:nvPr/>
            </p:nvSpPr>
            <p:spPr>
              <a:xfrm>
                <a:off x="858766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5"/>
              <p:cNvSpPr/>
              <p:nvPr/>
            </p:nvSpPr>
            <p:spPr>
              <a:xfrm>
                <a:off x="8323116" y="85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5"/>
              <p:cNvSpPr/>
              <p:nvPr/>
            </p:nvSpPr>
            <p:spPr>
              <a:xfrm>
                <a:off x="8481841" y="619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5"/>
              <p:cNvSpPr/>
              <p:nvPr/>
            </p:nvSpPr>
            <p:spPr>
              <a:xfrm>
                <a:off x="8277716" y="6417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8391116" y="355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5"/>
              <p:cNvSpPr/>
              <p:nvPr/>
            </p:nvSpPr>
            <p:spPr>
              <a:xfrm>
                <a:off x="8580116" y="18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5"/>
              <p:cNvSpPr/>
              <p:nvPr/>
            </p:nvSpPr>
            <p:spPr>
              <a:xfrm>
                <a:off x="8421366" y="10121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9494816" y="12389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9245366" y="139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5"/>
              <p:cNvSpPr/>
              <p:nvPr/>
            </p:nvSpPr>
            <p:spPr>
              <a:xfrm>
                <a:off x="9252916" y="11935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5"/>
              <p:cNvSpPr/>
              <p:nvPr/>
            </p:nvSpPr>
            <p:spPr>
              <a:xfrm>
                <a:off x="8496966" y="-3101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>
                <a:off x="8746416" y="-756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5"/>
              <p:cNvSpPr/>
              <p:nvPr/>
            </p:nvSpPr>
            <p:spPr>
              <a:xfrm>
                <a:off x="9124416" y="-990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5"/>
              <p:cNvSpPr/>
              <p:nvPr/>
            </p:nvSpPr>
            <p:spPr>
              <a:xfrm>
                <a:off x="8927841" y="-2419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>
                <a:off x="9305841" y="-26536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>
                <a:off x="9464591" y="3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>
                <a:off x="9729166" y="210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5"/>
              <p:cNvSpPr/>
              <p:nvPr/>
            </p:nvSpPr>
            <p:spPr>
              <a:xfrm>
                <a:off x="9653591" y="-8393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5"/>
              <p:cNvSpPr/>
              <p:nvPr/>
            </p:nvSpPr>
            <p:spPr>
              <a:xfrm>
                <a:off x="9585541" y="10348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>
                <a:off x="9751841" y="8156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9759391" y="566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>
                <a:off x="9683816" y="1223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5"/>
              <p:cNvSpPr/>
              <p:nvPr/>
            </p:nvSpPr>
            <p:spPr>
              <a:xfrm>
                <a:off x="9889416" y="966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5"/>
              <p:cNvSpPr/>
              <p:nvPr/>
            </p:nvSpPr>
            <p:spPr>
              <a:xfrm>
                <a:off x="9955966" y="626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>
                <a:off x="9903041" y="3545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>
                <a:off x="9797216" y="67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>
                <a:off x="9441891" y="1397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5"/>
              <p:cNvSpPr/>
              <p:nvPr/>
            </p:nvSpPr>
            <p:spPr>
              <a:xfrm>
                <a:off x="8980766" y="12087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5"/>
              <p:cNvSpPr/>
              <p:nvPr/>
            </p:nvSpPr>
            <p:spPr>
              <a:xfrm>
                <a:off x="9086616" y="145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2" name="Google Shape;1212;p15"/>
            <p:cNvSpPr/>
            <p:nvPr/>
          </p:nvSpPr>
          <p:spPr>
            <a:xfrm rot="9879501">
              <a:off x="8831376" y="41558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 rot="8355378">
              <a:off x="2751126" y="5035023"/>
              <a:ext cx="405867" cy="842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 rot="-897031">
              <a:off x="9048870" y="3568065"/>
              <a:ext cx="405838" cy="8441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 rot="-8096408">
              <a:off x="7472066" y="4808186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 rot="9366379">
              <a:off x="-191991" y="2478887"/>
              <a:ext cx="405885" cy="843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 rot="-8098203">
              <a:off x="183935" y="7036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 rot="-8098203">
              <a:off x="8724285" y="720636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15"/>
            <p:cNvGrpSpPr/>
            <p:nvPr/>
          </p:nvGrpSpPr>
          <p:grpSpPr>
            <a:xfrm rot="3414734">
              <a:off x="161641" y="511635"/>
              <a:ext cx="191642" cy="191632"/>
              <a:chOff x="5939341" y="4763875"/>
              <a:chExt cx="191650" cy="191640"/>
            </a:xfrm>
          </p:grpSpPr>
          <p:sp>
            <p:nvSpPr>
              <p:cNvPr id="1220" name="Google Shape;1220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3" name="Google Shape;1223;p15"/>
            <p:cNvGrpSpPr/>
            <p:nvPr/>
          </p:nvGrpSpPr>
          <p:grpSpPr>
            <a:xfrm rot="8597638">
              <a:off x="7014639" y="4752457"/>
              <a:ext cx="191647" cy="191637"/>
              <a:chOff x="5939341" y="4763875"/>
              <a:chExt cx="191650" cy="191640"/>
            </a:xfrm>
          </p:grpSpPr>
          <p:sp>
            <p:nvSpPr>
              <p:cNvPr id="1224" name="Google Shape;1224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15"/>
            <p:cNvGrpSpPr/>
            <p:nvPr/>
          </p:nvGrpSpPr>
          <p:grpSpPr>
            <a:xfrm rot="-9813291">
              <a:off x="8831370" y="133803"/>
              <a:ext cx="191652" cy="191642"/>
              <a:chOff x="5939341" y="4763875"/>
              <a:chExt cx="191650" cy="191640"/>
            </a:xfrm>
          </p:grpSpPr>
          <p:sp>
            <p:nvSpPr>
              <p:cNvPr id="1228" name="Google Shape;1228;p1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Google Shape;1376;p17"/>
          <p:cNvGrpSpPr/>
          <p:nvPr/>
        </p:nvGrpSpPr>
        <p:grpSpPr>
          <a:xfrm>
            <a:off x="-120235" y="-271892"/>
            <a:ext cx="9863850" cy="6353017"/>
            <a:chOff x="-120235" y="-271892"/>
            <a:chExt cx="9863850" cy="6353017"/>
          </a:xfrm>
        </p:grpSpPr>
        <p:grpSp>
          <p:nvGrpSpPr>
            <p:cNvPr id="1377" name="Google Shape;1377;p17"/>
            <p:cNvGrpSpPr/>
            <p:nvPr/>
          </p:nvGrpSpPr>
          <p:grpSpPr>
            <a:xfrm rot="9064026" flipH="1">
              <a:off x="116499" y="-50476"/>
              <a:ext cx="1251083" cy="1301545"/>
              <a:chOff x="-87012" y="2672250"/>
              <a:chExt cx="1135350" cy="1181050"/>
            </a:xfrm>
          </p:grpSpPr>
          <p:sp>
            <p:nvSpPr>
              <p:cNvPr id="1378" name="Google Shape;1378;p17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7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0" name="Google Shape;1380;p17"/>
            <p:cNvSpPr/>
            <p:nvPr/>
          </p:nvSpPr>
          <p:spPr>
            <a:xfrm flipH="1">
              <a:off x="7295450" y="36644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1" name="Google Shape;1381;p17"/>
            <p:cNvGrpSpPr/>
            <p:nvPr/>
          </p:nvGrpSpPr>
          <p:grpSpPr>
            <a:xfrm rot="-2700000" flipH="1">
              <a:off x="6639462" y="-3566"/>
              <a:ext cx="191648" cy="191638"/>
              <a:chOff x="5939341" y="4763875"/>
              <a:chExt cx="191650" cy="191640"/>
            </a:xfrm>
          </p:grpSpPr>
          <p:sp>
            <p:nvSpPr>
              <p:cNvPr id="1382" name="Google Shape;1382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17"/>
            <p:cNvGrpSpPr/>
            <p:nvPr/>
          </p:nvGrpSpPr>
          <p:grpSpPr>
            <a:xfrm rot="-10471184" flipH="1">
              <a:off x="8683360" y="4220213"/>
              <a:ext cx="191644" cy="191634"/>
              <a:chOff x="5939341" y="4763875"/>
              <a:chExt cx="191650" cy="191640"/>
            </a:xfrm>
          </p:grpSpPr>
          <p:sp>
            <p:nvSpPr>
              <p:cNvPr id="1386" name="Google Shape;1386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17"/>
            <p:cNvGrpSpPr/>
            <p:nvPr/>
          </p:nvGrpSpPr>
          <p:grpSpPr>
            <a:xfrm rot="-4437657" flipH="1">
              <a:off x="266617" y="4534510"/>
              <a:ext cx="191655" cy="191645"/>
              <a:chOff x="5939341" y="4763875"/>
              <a:chExt cx="191650" cy="191640"/>
            </a:xfrm>
          </p:grpSpPr>
          <p:sp>
            <p:nvSpPr>
              <p:cNvPr id="1390" name="Google Shape;1390;p1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3" name="Google Shape;1393;p17"/>
            <p:cNvGrpSpPr/>
            <p:nvPr/>
          </p:nvGrpSpPr>
          <p:grpSpPr>
            <a:xfrm rot="5400000" flipH="1">
              <a:off x="7400142" y="4952075"/>
              <a:ext cx="1752900" cy="505200"/>
              <a:chOff x="-142475" y="4358675"/>
              <a:chExt cx="1752900" cy="505200"/>
            </a:xfrm>
          </p:grpSpPr>
          <p:sp>
            <p:nvSpPr>
              <p:cNvPr id="1394" name="Google Shape;1394;p17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7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7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7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7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7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7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7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7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7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7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7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7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7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7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7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7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1" name="Google Shape;1411;p17"/>
            <p:cNvSpPr/>
            <p:nvPr/>
          </p:nvSpPr>
          <p:spPr>
            <a:xfrm rot="-2127830" flipH="1">
              <a:off x="159506" y="1856404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 rot="4882376" flipH="1">
              <a:off x="1899468" y="4829014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 rot="9126560" flipH="1">
              <a:off x="7125794" y="4782457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 rot="2363619" flipH="1">
              <a:off x="539019" y="478246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 rot="-4283464" flipH="1">
              <a:off x="8676495" y="3798862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 rot="-9562179" flipH="1">
              <a:off x="8676469" y="1856425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 rot="7232568" flipH="1">
              <a:off x="1540748" y="202492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 rot="-10120408" flipH="1">
              <a:off x="5551471" y="202432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 rot="8100000" flipH="1">
              <a:off x="8497638" y="120090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 rot="6540133" flipH="1">
              <a:off x="507008" y="4072910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17"/>
            <p:cNvGrpSpPr/>
            <p:nvPr/>
          </p:nvGrpSpPr>
          <p:grpSpPr>
            <a:xfrm rot="10800000" flipH="1">
              <a:off x="8717066" y="2491267"/>
              <a:ext cx="1026550" cy="979208"/>
              <a:chOff x="-53484" y="876090"/>
              <a:chExt cx="1026550" cy="979208"/>
            </a:xfrm>
          </p:grpSpPr>
          <p:grpSp>
            <p:nvGrpSpPr>
              <p:cNvPr id="1422" name="Google Shape;1422;p17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23" name="Google Shape;142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2" name="Google Shape;1432;p17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33" name="Google Shape;143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2" name="Google Shape;1442;p17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43" name="Google Shape;144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52" name="Google Shape;1452;p17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53" name="Google Shape;145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2" name="Google Shape;1462;p17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63" name="Google Shape;146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2" name="Google Shape;1472;p17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73" name="Google Shape;147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82" name="Google Shape;1482;p17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83" name="Google Shape;148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2" name="Google Shape;1492;p17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493" name="Google Shape;1493;p17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17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17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17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17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17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17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17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7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17"/>
            <p:cNvSpPr/>
            <p:nvPr/>
          </p:nvSpPr>
          <p:spPr>
            <a:xfrm rot="10800000" flipH="1">
              <a:off x="1003075" y="465139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4" name="Google Shape;1504;p18"/>
          <p:cNvGrpSpPr/>
          <p:nvPr/>
        </p:nvGrpSpPr>
        <p:grpSpPr>
          <a:xfrm>
            <a:off x="-1221310" y="15275"/>
            <a:ext cx="11057198" cy="6354189"/>
            <a:chOff x="-1221310" y="15275"/>
            <a:chExt cx="11057198" cy="6354189"/>
          </a:xfrm>
        </p:grpSpPr>
        <p:grpSp>
          <p:nvGrpSpPr>
            <p:cNvPr id="1505" name="Google Shape;1505;p18"/>
            <p:cNvGrpSpPr/>
            <p:nvPr/>
          </p:nvGrpSpPr>
          <p:grpSpPr>
            <a:xfrm>
              <a:off x="-1221310" y="15275"/>
              <a:ext cx="11057198" cy="6354189"/>
              <a:chOff x="-1221310" y="15275"/>
              <a:chExt cx="11057198" cy="6354189"/>
            </a:xfrm>
          </p:grpSpPr>
          <p:sp>
            <p:nvSpPr>
              <p:cNvPr id="1506" name="Google Shape;1506;p18"/>
              <p:cNvSpPr/>
              <p:nvPr/>
            </p:nvSpPr>
            <p:spPr>
              <a:xfrm rot="-2700000" flipH="1">
                <a:off x="6257952" y="462655"/>
                <a:ext cx="405596" cy="8442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7" name="Google Shape;1507;p18"/>
              <p:cNvGrpSpPr/>
              <p:nvPr/>
            </p:nvGrpSpPr>
            <p:grpSpPr>
              <a:xfrm flipH="1">
                <a:off x="8809338" y="2875315"/>
                <a:ext cx="1026550" cy="979208"/>
                <a:chOff x="-53484" y="876090"/>
                <a:chExt cx="1026550" cy="979208"/>
              </a:xfrm>
            </p:grpSpPr>
            <p:grpSp>
              <p:nvGrpSpPr>
                <p:cNvPr id="1508" name="Google Shape;1508;p18"/>
                <p:cNvGrpSpPr/>
                <p:nvPr/>
              </p:nvGrpSpPr>
              <p:grpSpPr>
                <a:xfrm>
                  <a:off x="91094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09" name="Google Shape;150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0" name="Google Shape;151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1" name="Google Shape;151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2" name="Google Shape;151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3" name="Google Shape;151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4" name="Google Shape;151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51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6" name="Google Shape;151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7" name="Google Shape;151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18" name="Google Shape;1518;p18"/>
                <p:cNvGrpSpPr/>
                <p:nvPr/>
              </p:nvGrpSpPr>
              <p:grpSpPr>
                <a:xfrm>
                  <a:off x="77316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19" name="Google Shape;151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8" name="Google Shape;1528;p18"/>
                <p:cNvGrpSpPr/>
                <p:nvPr/>
              </p:nvGrpSpPr>
              <p:grpSpPr>
                <a:xfrm>
                  <a:off x="63539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29" name="Google Shape;152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53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" name="Google Shape;153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38" name="Google Shape;1538;p18"/>
                <p:cNvGrpSpPr/>
                <p:nvPr/>
              </p:nvGrpSpPr>
              <p:grpSpPr>
                <a:xfrm>
                  <a:off x="49761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39" name="Google Shape;153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" name="Google Shape;154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54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8" name="Google Shape;1548;p18"/>
                <p:cNvGrpSpPr/>
                <p:nvPr/>
              </p:nvGrpSpPr>
              <p:grpSpPr>
                <a:xfrm>
                  <a:off x="35984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49" name="Google Shape;154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3" name="Google Shape;155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4" name="Google Shape;155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" name="Google Shape;155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" name="Google Shape;155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" name="Google Shape;155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8" name="Google Shape;1558;p18"/>
                <p:cNvGrpSpPr/>
                <p:nvPr/>
              </p:nvGrpSpPr>
              <p:grpSpPr>
                <a:xfrm>
                  <a:off x="222066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59" name="Google Shape;155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1" name="Google Shape;156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2" name="Google Shape;156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" name="Google Shape;156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" name="Google Shape;156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" name="Google Shape;156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8" name="Google Shape;1568;p18"/>
                <p:cNvGrpSpPr/>
                <p:nvPr/>
              </p:nvGrpSpPr>
              <p:grpSpPr>
                <a:xfrm>
                  <a:off x="84291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69" name="Google Shape;156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8" name="Google Shape;1578;p18"/>
                <p:cNvGrpSpPr/>
                <p:nvPr/>
              </p:nvGrpSpPr>
              <p:grpSpPr>
                <a:xfrm>
                  <a:off x="-53484" y="876090"/>
                  <a:ext cx="62125" cy="979208"/>
                  <a:chOff x="910941" y="876090"/>
                  <a:chExt cx="62125" cy="979208"/>
                </a:xfrm>
              </p:grpSpPr>
              <p:sp>
                <p:nvSpPr>
                  <p:cNvPr id="1579" name="Google Shape;1579;p18"/>
                  <p:cNvSpPr/>
                  <p:nvPr/>
                </p:nvSpPr>
                <p:spPr>
                  <a:xfrm>
                    <a:off x="910966" y="876090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18"/>
                  <p:cNvSpPr/>
                  <p:nvPr/>
                </p:nvSpPr>
                <p:spPr>
                  <a:xfrm>
                    <a:off x="910941" y="1105412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18"/>
                  <p:cNvSpPr/>
                  <p:nvPr/>
                </p:nvSpPr>
                <p:spPr>
                  <a:xfrm>
                    <a:off x="910943" y="990781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18"/>
                  <p:cNvSpPr/>
                  <p:nvPr/>
                </p:nvSpPr>
                <p:spPr>
                  <a:xfrm>
                    <a:off x="910941" y="1220043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18"/>
                  <p:cNvSpPr/>
                  <p:nvPr/>
                </p:nvSpPr>
                <p:spPr>
                  <a:xfrm>
                    <a:off x="910941" y="1334674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18"/>
                  <p:cNvSpPr/>
                  <p:nvPr/>
                </p:nvSpPr>
                <p:spPr>
                  <a:xfrm>
                    <a:off x="910941" y="1449305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18"/>
                  <p:cNvSpPr/>
                  <p:nvPr/>
                </p:nvSpPr>
                <p:spPr>
                  <a:xfrm>
                    <a:off x="910941" y="156393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18"/>
                  <p:cNvSpPr/>
                  <p:nvPr/>
                </p:nvSpPr>
                <p:spPr>
                  <a:xfrm>
                    <a:off x="910941" y="1678566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18"/>
                  <p:cNvSpPr/>
                  <p:nvPr/>
                </p:nvSpPr>
                <p:spPr>
                  <a:xfrm>
                    <a:off x="910941" y="1793197"/>
                    <a:ext cx="62100" cy="621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88" name="Google Shape;1588;p18"/>
              <p:cNvSpPr/>
              <p:nvPr/>
            </p:nvSpPr>
            <p:spPr>
              <a:xfrm flipH="1">
                <a:off x="6846816" y="15275"/>
                <a:ext cx="1130400" cy="979200"/>
              </a:xfrm>
              <a:prstGeom prst="pie">
                <a:avLst>
                  <a:gd name="adj1" fmla="val 10800078"/>
                  <a:gd name="adj2" fmla="val 2158235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8"/>
              <p:cNvSpPr/>
              <p:nvPr/>
            </p:nvSpPr>
            <p:spPr>
              <a:xfrm flipH="1">
                <a:off x="8357178" y="331625"/>
                <a:ext cx="346500" cy="346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8"/>
              <p:cNvSpPr/>
              <p:nvPr/>
            </p:nvSpPr>
            <p:spPr>
              <a:xfrm flipH="1">
                <a:off x="157353" y="1478175"/>
                <a:ext cx="505200" cy="3465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91" name="Google Shape;1591;p18"/>
              <p:cNvGrpSpPr/>
              <p:nvPr/>
            </p:nvGrpSpPr>
            <p:grpSpPr>
              <a:xfrm rot="-2243615" flipH="1">
                <a:off x="1312091" y="4596087"/>
                <a:ext cx="191654" cy="191644"/>
                <a:chOff x="5939341" y="4763875"/>
                <a:chExt cx="191650" cy="191640"/>
              </a:xfrm>
            </p:grpSpPr>
            <p:sp>
              <p:nvSpPr>
                <p:cNvPr id="1592" name="Google Shape;1592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5" name="Google Shape;1595;p18"/>
              <p:cNvGrpSpPr/>
              <p:nvPr/>
            </p:nvGrpSpPr>
            <p:grpSpPr>
              <a:xfrm rot="-9108614" flipH="1">
                <a:off x="8492514" y="4309950"/>
                <a:ext cx="191653" cy="191643"/>
                <a:chOff x="5939341" y="4763875"/>
                <a:chExt cx="191650" cy="191640"/>
              </a:xfrm>
            </p:grpSpPr>
            <p:sp>
              <p:nvSpPr>
                <p:cNvPr id="1596" name="Google Shape;1596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9" name="Google Shape;1599;p18"/>
              <p:cNvGrpSpPr/>
              <p:nvPr/>
            </p:nvGrpSpPr>
            <p:grpSpPr>
              <a:xfrm flipH="1">
                <a:off x="8083953" y="1478163"/>
                <a:ext cx="1135350" cy="1181050"/>
                <a:chOff x="-87012" y="2672250"/>
                <a:chExt cx="1135350" cy="1181050"/>
              </a:xfrm>
            </p:grpSpPr>
            <p:sp>
              <p:nvSpPr>
                <p:cNvPr id="1600" name="Google Shape;1600;p18"/>
                <p:cNvSpPr/>
                <p:nvPr/>
              </p:nvSpPr>
              <p:spPr>
                <a:xfrm>
                  <a:off x="-87012" y="2916100"/>
                  <a:ext cx="937200" cy="9372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8"/>
                <p:cNvSpPr/>
                <p:nvPr/>
              </p:nvSpPr>
              <p:spPr>
                <a:xfrm>
                  <a:off x="111138" y="2672250"/>
                  <a:ext cx="937200" cy="937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2" name="Google Shape;1602;p18"/>
              <p:cNvSpPr/>
              <p:nvPr/>
            </p:nvSpPr>
            <p:spPr>
              <a:xfrm rot="-4259867" flipH="1">
                <a:off x="314127" y="860911"/>
                <a:ext cx="191643" cy="19164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8"/>
              <p:cNvSpPr/>
              <p:nvPr/>
            </p:nvSpPr>
            <p:spPr>
              <a:xfrm rot="-8594418" flipH="1">
                <a:off x="8327662" y="4843664"/>
                <a:ext cx="405541" cy="8424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8"/>
              <p:cNvSpPr/>
              <p:nvPr/>
            </p:nvSpPr>
            <p:spPr>
              <a:xfrm rot="8547125" flipH="1">
                <a:off x="1709398" y="4843632"/>
                <a:ext cx="405628" cy="84305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8"/>
              <p:cNvSpPr/>
              <p:nvPr/>
            </p:nvSpPr>
            <p:spPr>
              <a:xfrm rot="3063739" flipH="1">
                <a:off x="3008700" y="239686"/>
                <a:ext cx="405744" cy="84287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8"/>
              <p:cNvSpPr/>
              <p:nvPr/>
            </p:nvSpPr>
            <p:spPr>
              <a:xfrm rot="-2903254" flipH="1">
                <a:off x="4050715" y="4882285"/>
                <a:ext cx="405669" cy="84358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7" name="Google Shape;1607;p18"/>
              <p:cNvGrpSpPr/>
              <p:nvPr/>
            </p:nvGrpSpPr>
            <p:grpSpPr>
              <a:xfrm rot="-2068701" flipH="1">
                <a:off x="-654660" y="3609380"/>
                <a:ext cx="1649498" cy="2513966"/>
                <a:chOff x="8543106" y="1985898"/>
                <a:chExt cx="1317585" cy="2007972"/>
              </a:xfrm>
            </p:grpSpPr>
            <p:sp>
              <p:nvSpPr>
                <p:cNvPr id="1608" name="Google Shape;1608;p18"/>
                <p:cNvSpPr/>
                <p:nvPr/>
              </p:nvSpPr>
              <p:spPr>
                <a:xfrm rot="-5905845" flipH="1">
                  <a:off x="8265075" y="2462746"/>
                  <a:ext cx="1873647" cy="105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53" h="42175" extrusionOk="0">
                      <a:moveTo>
                        <a:pt x="12774" y="38955"/>
                      </a:moveTo>
                      <a:cubicBezTo>
                        <a:pt x="5332" y="36644"/>
                        <a:pt x="1750" y="33037"/>
                        <a:pt x="429" y="27830"/>
                      </a:cubicBezTo>
                      <a:cubicBezTo>
                        <a:pt x="-892" y="22623"/>
                        <a:pt x="911" y="11955"/>
                        <a:pt x="4848" y="7713"/>
                      </a:cubicBezTo>
                      <a:cubicBezTo>
                        <a:pt x="8785" y="3471"/>
                        <a:pt x="18209" y="1947"/>
                        <a:pt x="24051" y="2379"/>
                      </a:cubicBezTo>
                      <a:cubicBezTo>
                        <a:pt x="29893" y="2811"/>
                        <a:pt x="35329" y="10660"/>
                        <a:pt x="39901" y="10304"/>
                      </a:cubicBezTo>
                      <a:cubicBezTo>
                        <a:pt x="44473" y="9948"/>
                        <a:pt x="46860" y="1160"/>
                        <a:pt x="51483" y="245"/>
                      </a:cubicBezTo>
                      <a:cubicBezTo>
                        <a:pt x="56106" y="-669"/>
                        <a:pt x="63726" y="1007"/>
                        <a:pt x="67637" y="4817"/>
                      </a:cubicBezTo>
                      <a:cubicBezTo>
                        <a:pt x="71549" y="8627"/>
                        <a:pt x="74901" y="17212"/>
                        <a:pt x="74952" y="23105"/>
                      </a:cubicBezTo>
                      <a:cubicBezTo>
                        <a:pt x="75003" y="28998"/>
                        <a:pt x="72921" y="37075"/>
                        <a:pt x="67943" y="40174"/>
                      </a:cubicBezTo>
                      <a:cubicBezTo>
                        <a:pt x="62965" y="43273"/>
                        <a:pt x="54278" y="41901"/>
                        <a:pt x="45083" y="41698"/>
                      </a:cubicBezTo>
                      <a:cubicBezTo>
                        <a:pt x="35888" y="41495"/>
                        <a:pt x="20216" y="41266"/>
                        <a:pt x="12774" y="3895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grpSp>
              <p:nvGrpSpPr>
                <p:cNvPr id="1609" name="Google Shape;1609;p18"/>
                <p:cNvGrpSpPr/>
                <p:nvPr/>
              </p:nvGrpSpPr>
              <p:grpSpPr>
                <a:xfrm rot="-5905845" flipH="1">
                  <a:off x="8427105" y="2519223"/>
                  <a:ext cx="1357084" cy="655836"/>
                  <a:chOff x="7708460" y="4378406"/>
                  <a:chExt cx="1357212" cy="655899"/>
                </a:xfrm>
              </p:grpSpPr>
              <p:sp>
                <p:nvSpPr>
                  <p:cNvPr id="1610" name="Google Shape;1610;p18"/>
                  <p:cNvSpPr/>
                  <p:nvPr/>
                </p:nvSpPr>
                <p:spPr>
                  <a:xfrm rot="2904166">
                    <a:off x="7818729" y="4667409"/>
                    <a:ext cx="157255" cy="618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1" name="Google Shape;1611;p18"/>
                  <p:cNvSpPr/>
                  <p:nvPr/>
                </p:nvSpPr>
                <p:spPr>
                  <a:xfrm rot="5708697">
                    <a:off x="7932068" y="4922287"/>
                    <a:ext cx="157233" cy="620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2" name="Google Shape;1612;p18"/>
                  <p:cNvSpPr/>
                  <p:nvPr/>
                </p:nvSpPr>
                <p:spPr>
                  <a:xfrm rot="-2852997">
                    <a:off x="8099446" y="4605605"/>
                    <a:ext cx="157346" cy="62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3" name="Google Shape;1613;p18"/>
                  <p:cNvSpPr/>
                  <p:nvPr/>
                </p:nvSpPr>
                <p:spPr>
                  <a:xfrm rot="834224">
                    <a:off x="8254187" y="4915570"/>
                    <a:ext cx="157309" cy="620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4" name="Google Shape;1614;p18"/>
                  <p:cNvSpPr/>
                  <p:nvPr/>
                </p:nvSpPr>
                <p:spPr>
                  <a:xfrm rot="7014453">
                    <a:off x="8438042" y="4667287"/>
                    <a:ext cx="157109" cy="6211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5" name="Google Shape;1615;p18"/>
                  <p:cNvSpPr/>
                  <p:nvPr/>
                </p:nvSpPr>
                <p:spPr>
                  <a:xfrm rot="-6691012">
                    <a:off x="8929400" y="4431742"/>
                    <a:ext cx="157044" cy="622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6" name="Google Shape;1616;p18"/>
                  <p:cNvSpPr/>
                  <p:nvPr/>
                </p:nvSpPr>
                <p:spPr>
                  <a:xfrm rot="-2852997">
                    <a:off x="8614416" y="4902456"/>
                    <a:ext cx="157346" cy="62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7" name="Google Shape;1617;p18"/>
                  <p:cNvSpPr/>
                  <p:nvPr/>
                </p:nvSpPr>
                <p:spPr>
                  <a:xfrm rot="-8785868">
                    <a:off x="8710562" y="4667269"/>
                    <a:ext cx="157341" cy="6215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8" name="Google Shape;1618;p18"/>
                  <p:cNvSpPr/>
                  <p:nvPr/>
                </p:nvSpPr>
                <p:spPr>
                  <a:xfrm rot="2495834">
                    <a:off x="7944407" y="4431722"/>
                    <a:ext cx="157255" cy="6225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9" name="Google Shape;1619;p18"/>
                  <p:cNvSpPr/>
                  <p:nvPr/>
                </p:nvSpPr>
                <p:spPr>
                  <a:xfrm rot="2565528">
                    <a:off x="8890259" y="4879345"/>
                    <a:ext cx="157310" cy="621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0" name="Google Shape;1620;p18"/>
                  <p:cNvSpPr/>
                  <p:nvPr/>
                </p:nvSpPr>
                <p:spPr>
                  <a:xfrm rot="8406625">
                    <a:off x="7710121" y="4915383"/>
                    <a:ext cx="157178" cy="6241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21" name="Google Shape;1621;p18"/>
              <p:cNvGrpSpPr/>
              <p:nvPr/>
            </p:nvGrpSpPr>
            <p:grpSpPr>
              <a:xfrm flipH="1">
                <a:off x="6634007" y="4706420"/>
                <a:ext cx="1323848" cy="358724"/>
                <a:chOff x="3111721" y="3719070"/>
                <a:chExt cx="2418429" cy="764055"/>
              </a:xfrm>
            </p:grpSpPr>
            <p:sp>
              <p:nvSpPr>
                <p:cNvPr id="1622" name="Google Shape;1622;p18"/>
                <p:cNvSpPr/>
                <p:nvPr/>
              </p:nvSpPr>
              <p:spPr>
                <a:xfrm>
                  <a:off x="3141325" y="3938825"/>
                  <a:ext cx="2388825" cy="5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3" h="21772" extrusionOk="0">
                      <a:moveTo>
                        <a:pt x="0" y="21772"/>
                      </a:moveTo>
                      <a:lnTo>
                        <a:pt x="20260" y="605"/>
                      </a:lnTo>
                      <a:lnTo>
                        <a:pt x="38705" y="21469"/>
                      </a:lnTo>
                      <a:lnTo>
                        <a:pt x="56698" y="432"/>
                      </a:lnTo>
                      <a:lnTo>
                        <a:pt x="74084" y="21772"/>
                      </a:lnTo>
                      <a:lnTo>
                        <a:pt x="95553" y="0"/>
                      </a:lnTo>
                    </a:path>
                  </a:pathLst>
                </a:custGeom>
                <a:noFill/>
                <a:ln w="152400" cap="flat" cmpd="sng">
                  <a:solidFill>
                    <a:schemeClr val="dk1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</p:sp>
            <p:sp>
              <p:nvSpPr>
                <p:cNvPr id="1623" name="Google Shape;1623;p18"/>
                <p:cNvSpPr/>
                <p:nvPr/>
              </p:nvSpPr>
              <p:spPr>
                <a:xfrm>
                  <a:off x="3111721" y="3719070"/>
                  <a:ext cx="2388825" cy="54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53" h="21772" extrusionOk="0">
                      <a:moveTo>
                        <a:pt x="0" y="21772"/>
                      </a:moveTo>
                      <a:lnTo>
                        <a:pt x="20260" y="605"/>
                      </a:lnTo>
                      <a:lnTo>
                        <a:pt x="38705" y="21469"/>
                      </a:lnTo>
                      <a:lnTo>
                        <a:pt x="56698" y="432"/>
                      </a:lnTo>
                      <a:lnTo>
                        <a:pt x="74084" y="21772"/>
                      </a:lnTo>
                      <a:lnTo>
                        <a:pt x="95553" y="0"/>
                      </a:lnTo>
                    </a:path>
                  </a:pathLst>
                </a:custGeom>
                <a:noFill/>
                <a:ln w="152400" cap="flat" cmpd="sng">
                  <a:solidFill>
                    <a:schemeClr val="accent1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24" name="Google Shape;1624;p18"/>
              <p:cNvGrpSpPr/>
              <p:nvPr/>
            </p:nvGrpSpPr>
            <p:grpSpPr>
              <a:xfrm rot="2700000" flipH="1">
                <a:off x="1898535" y="186016"/>
                <a:ext cx="191648" cy="191638"/>
                <a:chOff x="5939341" y="4763875"/>
                <a:chExt cx="191650" cy="191640"/>
              </a:xfrm>
            </p:grpSpPr>
            <p:sp>
              <p:nvSpPr>
                <p:cNvPr id="1625" name="Google Shape;1625;p18"/>
                <p:cNvSpPr/>
                <p:nvPr/>
              </p:nvSpPr>
              <p:spPr>
                <a:xfrm>
                  <a:off x="593934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18"/>
                <p:cNvSpPr/>
                <p:nvPr/>
              </p:nvSpPr>
              <p:spPr>
                <a:xfrm>
                  <a:off x="6068891" y="476387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18"/>
                <p:cNvSpPr/>
                <p:nvPr/>
              </p:nvSpPr>
              <p:spPr>
                <a:xfrm>
                  <a:off x="6068891" y="489341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28" name="Google Shape;1628;p18"/>
            <p:cNvSpPr/>
            <p:nvPr/>
          </p:nvSpPr>
          <p:spPr>
            <a:xfrm rot="5400000">
              <a:off x="483713" y="-188975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3"/>
          <p:cNvGrpSpPr/>
          <p:nvPr/>
        </p:nvGrpSpPr>
        <p:grpSpPr>
          <a:xfrm>
            <a:off x="-978953" y="-962961"/>
            <a:ext cx="10131414" cy="6345819"/>
            <a:chOff x="-978953" y="-962961"/>
            <a:chExt cx="10131414" cy="6345819"/>
          </a:xfrm>
        </p:grpSpPr>
        <p:sp>
          <p:nvSpPr>
            <p:cNvPr id="151" name="Google Shape;151;p3"/>
            <p:cNvSpPr/>
            <p:nvPr/>
          </p:nvSpPr>
          <p:spPr>
            <a:xfrm rot="-5400000">
              <a:off x="7951388" y="421600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3"/>
            <p:cNvGrpSpPr/>
            <p:nvPr/>
          </p:nvGrpSpPr>
          <p:grpSpPr>
            <a:xfrm>
              <a:off x="8003316" y="4358665"/>
              <a:ext cx="1026550" cy="979208"/>
              <a:chOff x="-53484" y="876090"/>
              <a:chExt cx="1026550" cy="979208"/>
            </a:xfrm>
          </p:grpSpPr>
          <p:grpSp>
            <p:nvGrpSpPr>
              <p:cNvPr id="153" name="Google Shape;153;p3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54" name="Google Shape;15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" name="Google Shape;163;p3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64" name="Google Shape;16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173;p3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74" name="Google Shape;17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" name="Google Shape;183;p3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84" name="Google Shape;18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" name="Google Shape;193;p3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194" name="Google Shape;19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" name="Google Shape;203;p3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04" name="Google Shape;20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3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14" name="Google Shape;21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" name="Google Shape;223;p3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224" name="Google Shape;224;p3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" name="Google Shape;233;p3"/>
            <p:cNvGrpSpPr/>
            <p:nvPr/>
          </p:nvGrpSpPr>
          <p:grpSpPr>
            <a:xfrm rot="-10420984">
              <a:off x="7361952" y="-874885"/>
              <a:ext cx="1698464" cy="1766831"/>
              <a:chOff x="-87012" y="2672250"/>
              <a:chExt cx="1135350" cy="1181050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3"/>
            <p:cNvGrpSpPr/>
            <p:nvPr/>
          </p:nvGrpSpPr>
          <p:grpSpPr>
            <a:xfrm>
              <a:off x="7087458" y="-103947"/>
              <a:ext cx="1384865" cy="1283978"/>
              <a:chOff x="6782658" y="124653"/>
              <a:chExt cx="1384865" cy="1283978"/>
            </a:xfrm>
          </p:grpSpPr>
          <p:sp>
            <p:nvSpPr>
              <p:cNvPr id="237" name="Google Shape;237;p3"/>
              <p:cNvSpPr/>
              <p:nvPr/>
            </p:nvSpPr>
            <p:spPr>
              <a:xfrm rot="10186987" flipH="1">
                <a:off x="7034633" y="439517"/>
                <a:ext cx="157294" cy="6185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 rot="7385008" flipH="1">
                <a:off x="7281369" y="309241"/>
                <a:ext cx="157183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 rot="-5655878" flipH="1">
                <a:off x="7217140" y="661421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 rot="-9340956" flipH="1">
                <a:off x="7530333" y="513689"/>
                <a:ext cx="157361" cy="6202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 rot="6073450" flipH="1">
                <a:off x="7521192" y="822247"/>
                <a:ext cx="157207" cy="62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 rot="-1817277" flipH="1">
                <a:off x="7761944" y="1311052"/>
                <a:ext cx="157035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 rot="-5655878" flipH="1">
                <a:off x="7805397" y="746532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 rot="275480" flipH="1">
                <a:off x="7735465" y="990876"/>
                <a:ext cx="157405" cy="6201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 rot="10596471" flipH="1">
                <a:off x="6987707" y="702168"/>
                <a:ext cx="157175" cy="6222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 rot="10524520" flipH="1">
                <a:off x="8007820" y="935066"/>
                <a:ext cx="157405" cy="6230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 rot="4686681" flipH="1">
                <a:off x="7102787" y="177046"/>
                <a:ext cx="157274" cy="6231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 rot="-5655878" flipH="1">
                <a:off x="6740890" y="572146"/>
                <a:ext cx="157336" cy="6226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 rot="7385008" flipH="1">
                <a:off x="7206969" y="1001291"/>
                <a:ext cx="157183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 rot="6073450" flipH="1">
                <a:off x="7469092" y="1134772"/>
                <a:ext cx="157207" cy="6213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3"/>
            <p:cNvGrpSpPr/>
            <p:nvPr/>
          </p:nvGrpSpPr>
          <p:grpSpPr>
            <a:xfrm>
              <a:off x="2085316" y="4822735"/>
              <a:ext cx="613200" cy="203475"/>
              <a:chOff x="502391" y="461197"/>
              <a:chExt cx="613200" cy="203475"/>
            </a:xfrm>
          </p:grpSpPr>
          <p:grpSp>
            <p:nvGrpSpPr>
              <p:cNvPr id="252" name="Google Shape;252;p3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253" name="Google Shape;253;p3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258;p3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259" name="Google Shape;259;p3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4" name="Google Shape;264;p3"/>
            <p:cNvSpPr/>
            <p:nvPr/>
          </p:nvSpPr>
          <p:spPr>
            <a:xfrm>
              <a:off x="8732325" y="55732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38488" y="454615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 rot="9879501">
              <a:off x="1018047" y="4828670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3"/>
            <p:cNvGrpSpPr/>
            <p:nvPr/>
          </p:nvGrpSpPr>
          <p:grpSpPr>
            <a:xfrm>
              <a:off x="-978953" y="-666752"/>
              <a:ext cx="2271650" cy="2045375"/>
              <a:chOff x="-597953" y="-430502"/>
              <a:chExt cx="2271650" cy="2045375"/>
            </a:xfrm>
          </p:grpSpPr>
          <p:sp>
            <p:nvSpPr>
              <p:cNvPr id="268" name="Google Shape;268;p3"/>
              <p:cNvSpPr/>
              <p:nvPr/>
            </p:nvSpPr>
            <p:spPr>
              <a:xfrm>
                <a:off x="-597953" y="-430502"/>
                <a:ext cx="2271650" cy="2045375"/>
              </a:xfrm>
              <a:custGeom>
                <a:avLst/>
                <a:gdLst/>
                <a:ahLst/>
                <a:cxnLst/>
                <a:rect l="l" t="t" r="r" b="b"/>
                <a:pathLst>
                  <a:path w="90866" h="81815" extrusionOk="0">
                    <a:moveTo>
                      <a:pt x="3677" y="63952"/>
                    </a:moveTo>
                    <a:cubicBezTo>
                      <a:pt x="6158" y="73874"/>
                      <a:pt x="10325" y="78438"/>
                      <a:pt x="16179" y="80621"/>
                    </a:cubicBezTo>
                    <a:cubicBezTo>
                      <a:pt x="22033" y="82804"/>
                      <a:pt x="33741" y="81911"/>
                      <a:pt x="38801" y="77049"/>
                    </a:cubicBezTo>
                    <a:cubicBezTo>
                      <a:pt x="43861" y="72187"/>
                      <a:pt x="42770" y="57900"/>
                      <a:pt x="46540" y="51451"/>
                    </a:cubicBezTo>
                    <a:cubicBezTo>
                      <a:pt x="50310" y="45002"/>
                      <a:pt x="54676" y="41728"/>
                      <a:pt x="61423" y="38354"/>
                    </a:cubicBezTo>
                    <a:cubicBezTo>
                      <a:pt x="68170" y="34981"/>
                      <a:pt x="82457" y="35179"/>
                      <a:pt x="87021" y="31210"/>
                    </a:cubicBezTo>
                    <a:cubicBezTo>
                      <a:pt x="91585" y="27241"/>
                      <a:pt x="91784" y="19502"/>
                      <a:pt x="88807" y="14541"/>
                    </a:cubicBezTo>
                    <a:cubicBezTo>
                      <a:pt x="85831" y="9580"/>
                      <a:pt x="80473" y="3429"/>
                      <a:pt x="69162" y="1445"/>
                    </a:cubicBezTo>
                    <a:cubicBezTo>
                      <a:pt x="57851" y="-539"/>
                      <a:pt x="32252" y="-639"/>
                      <a:pt x="20941" y="2635"/>
                    </a:cubicBezTo>
                    <a:cubicBezTo>
                      <a:pt x="9630" y="5909"/>
                      <a:pt x="4173" y="10871"/>
                      <a:pt x="1296" y="21090"/>
                    </a:cubicBezTo>
                    <a:cubicBezTo>
                      <a:pt x="-1581" y="31310"/>
                      <a:pt x="1197" y="54030"/>
                      <a:pt x="3677" y="63952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9" name="Google Shape;269;p3"/>
              <p:cNvSpPr/>
              <p:nvPr/>
            </p:nvSpPr>
            <p:spPr>
              <a:xfrm>
                <a:off x="-429459" y="-303215"/>
                <a:ext cx="1879050" cy="1788275"/>
              </a:xfrm>
              <a:custGeom>
                <a:avLst/>
                <a:gdLst/>
                <a:ahLst/>
                <a:cxnLst/>
                <a:rect l="l" t="t" r="r" b="b"/>
                <a:pathLst>
                  <a:path w="75162" h="71531" extrusionOk="0">
                    <a:moveTo>
                      <a:pt x="1700" y="16892"/>
                    </a:moveTo>
                    <a:cubicBezTo>
                      <a:pt x="-1822" y="26864"/>
                      <a:pt x="856" y="51272"/>
                      <a:pt x="3188" y="60350"/>
                    </a:cubicBezTo>
                    <a:cubicBezTo>
                      <a:pt x="5520" y="69429"/>
                      <a:pt x="10977" y="70520"/>
                      <a:pt x="15690" y="71363"/>
                    </a:cubicBezTo>
                    <a:cubicBezTo>
                      <a:pt x="20403" y="72206"/>
                      <a:pt x="27894" y="69825"/>
                      <a:pt x="31466" y="65410"/>
                    </a:cubicBezTo>
                    <a:cubicBezTo>
                      <a:pt x="35038" y="60995"/>
                      <a:pt x="34343" y="50577"/>
                      <a:pt x="37121" y="44872"/>
                    </a:cubicBezTo>
                    <a:cubicBezTo>
                      <a:pt x="39899" y="39167"/>
                      <a:pt x="42627" y="34404"/>
                      <a:pt x="48134" y="31179"/>
                    </a:cubicBezTo>
                    <a:cubicBezTo>
                      <a:pt x="53641" y="27954"/>
                      <a:pt x="65696" y="28352"/>
                      <a:pt x="70161" y="25524"/>
                    </a:cubicBezTo>
                    <a:cubicBezTo>
                      <a:pt x="74626" y="22696"/>
                      <a:pt x="75717" y="17636"/>
                      <a:pt x="74923" y="14213"/>
                    </a:cubicBezTo>
                    <a:cubicBezTo>
                      <a:pt x="74129" y="10790"/>
                      <a:pt x="73832" y="7268"/>
                      <a:pt x="65398" y="4986"/>
                    </a:cubicBezTo>
                    <a:cubicBezTo>
                      <a:pt x="56965" y="2704"/>
                      <a:pt x="34938" y="-1463"/>
                      <a:pt x="24322" y="521"/>
                    </a:cubicBezTo>
                    <a:cubicBezTo>
                      <a:pt x="13706" y="2505"/>
                      <a:pt x="5222" y="6921"/>
                      <a:pt x="1700" y="16892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0" name="Google Shape;270;p3"/>
              <p:cNvSpPr/>
              <p:nvPr/>
            </p:nvSpPr>
            <p:spPr>
              <a:xfrm>
                <a:off x="-255266" y="-196009"/>
                <a:ext cx="1413800" cy="1541225"/>
              </a:xfrm>
              <a:custGeom>
                <a:avLst/>
                <a:gdLst/>
                <a:ahLst/>
                <a:cxnLst/>
                <a:rect l="l" t="t" r="r" b="b"/>
                <a:pathLst>
                  <a:path w="56552" h="61649" extrusionOk="0">
                    <a:moveTo>
                      <a:pt x="91" y="30165"/>
                    </a:moveTo>
                    <a:cubicBezTo>
                      <a:pt x="289" y="37557"/>
                      <a:pt x="388" y="50256"/>
                      <a:pt x="3067" y="55465"/>
                    </a:cubicBezTo>
                    <a:cubicBezTo>
                      <a:pt x="5746" y="60674"/>
                      <a:pt x="12791" y="62311"/>
                      <a:pt x="16164" y="61418"/>
                    </a:cubicBezTo>
                    <a:cubicBezTo>
                      <a:pt x="19538" y="60525"/>
                      <a:pt x="21522" y="56607"/>
                      <a:pt x="23308" y="50108"/>
                    </a:cubicBezTo>
                    <a:cubicBezTo>
                      <a:pt x="25094" y="43609"/>
                      <a:pt x="21870" y="28479"/>
                      <a:pt x="26880" y="22426"/>
                    </a:cubicBezTo>
                    <a:cubicBezTo>
                      <a:pt x="31891" y="16374"/>
                      <a:pt x="48857" y="16869"/>
                      <a:pt x="53371" y="13793"/>
                    </a:cubicBezTo>
                    <a:cubicBezTo>
                      <a:pt x="57885" y="10717"/>
                      <a:pt x="57141" y="6203"/>
                      <a:pt x="53966" y="3971"/>
                    </a:cubicBezTo>
                    <a:cubicBezTo>
                      <a:pt x="50791" y="1739"/>
                      <a:pt x="41266" y="846"/>
                      <a:pt x="34321" y="399"/>
                    </a:cubicBezTo>
                    <a:cubicBezTo>
                      <a:pt x="27376" y="-47"/>
                      <a:pt x="17702" y="-494"/>
                      <a:pt x="12295" y="1292"/>
                    </a:cubicBezTo>
                    <a:cubicBezTo>
                      <a:pt x="6888" y="3078"/>
                      <a:pt x="3911" y="6303"/>
                      <a:pt x="1877" y="11115"/>
                    </a:cubicBezTo>
                    <a:cubicBezTo>
                      <a:pt x="-157" y="15927"/>
                      <a:pt x="-107" y="22773"/>
                      <a:pt x="91" y="30165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1" name="Google Shape;271;p3"/>
              <p:cNvSpPr/>
              <p:nvPr/>
            </p:nvSpPr>
            <p:spPr>
              <a:xfrm>
                <a:off x="-129254" y="-97610"/>
                <a:ext cx="597350" cy="1280025"/>
              </a:xfrm>
              <a:custGeom>
                <a:avLst/>
                <a:gdLst/>
                <a:ahLst/>
                <a:cxnLst/>
                <a:rect l="l" t="t" r="r" b="b"/>
                <a:pathLst>
                  <a:path w="23894" h="51201" extrusionOk="0">
                    <a:moveTo>
                      <a:pt x="1003" y="41111"/>
                    </a:moveTo>
                    <a:cubicBezTo>
                      <a:pt x="1747" y="47660"/>
                      <a:pt x="3285" y="49445"/>
                      <a:pt x="4872" y="50636"/>
                    </a:cubicBezTo>
                    <a:cubicBezTo>
                      <a:pt x="6460" y="51827"/>
                      <a:pt x="9982" y="51182"/>
                      <a:pt x="10528" y="48255"/>
                    </a:cubicBezTo>
                    <a:cubicBezTo>
                      <a:pt x="11074" y="45328"/>
                      <a:pt x="8395" y="39424"/>
                      <a:pt x="8147" y="33074"/>
                    </a:cubicBezTo>
                    <a:cubicBezTo>
                      <a:pt x="7899" y="26724"/>
                      <a:pt x="6560" y="14669"/>
                      <a:pt x="9040" y="10155"/>
                    </a:cubicBezTo>
                    <a:cubicBezTo>
                      <a:pt x="11520" y="5641"/>
                      <a:pt x="21094" y="7625"/>
                      <a:pt x="23029" y="5988"/>
                    </a:cubicBezTo>
                    <a:cubicBezTo>
                      <a:pt x="24964" y="4351"/>
                      <a:pt x="23426" y="1027"/>
                      <a:pt x="20648" y="332"/>
                    </a:cubicBezTo>
                    <a:cubicBezTo>
                      <a:pt x="17870" y="-363"/>
                      <a:pt x="9734" y="-15"/>
                      <a:pt x="6361" y="1820"/>
                    </a:cubicBezTo>
                    <a:cubicBezTo>
                      <a:pt x="2988" y="3656"/>
                      <a:pt x="1301" y="4797"/>
                      <a:pt x="408" y="11345"/>
                    </a:cubicBezTo>
                    <a:cubicBezTo>
                      <a:pt x="-485" y="17894"/>
                      <a:pt x="259" y="34563"/>
                      <a:pt x="1003" y="4111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72" name="Google Shape;272;p3"/>
            <p:cNvSpPr/>
            <p:nvPr/>
          </p:nvSpPr>
          <p:spPr>
            <a:xfrm rot="5912600">
              <a:off x="3208067" y="5133685"/>
              <a:ext cx="40590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rot="-897031">
              <a:off x="8736245" y="3677865"/>
              <a:ext cx="405838" cy="8441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rot="3935676">
              <a:off x="7062234" y="4377481"/>
              <a:ext cx="405866" cy="8431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rot="9366379">
              <a:off x="159559" y="3934112"/>
              <a:ext cx="405885" cy="8434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rot="-8098203">
              <a:off x="1960410" y="-189289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rot="-8098203">
              <a:off x="6144260" y="70861"/>
              <a:ext cx="405809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3"/>
            <p:cNvGrpSpPr/>
            <p:nvPr/>
          </p:nvGrpSpPr>
          <p:grpSpPr>
            <a:xfrm rot="3414734">
              <a:off x="1221041" y="277035"/>
              <a:ext cx="191642" cy="191632"/>
              <a:chOff x="5939341" y="4763875"/>
              <a:chExt cx="191650" cy="19164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3"/>
            <p:cNvGrpSpPr/>
            <p:nvPr/>
          </p:nvGrpSpPr>
          <p:grpSpPr>
            <a:xfrm rot="8597638">
              <a:off x="6913214" y="4800695"/>
              <a:ext cx="191647" cy="191637"/>
              <a:chOff x="5939341" y="4763875"/>
              <a:chExt cx="191650" cy="191640"/>
            </a:xfrm>
          </p:grpSpPr>
          <p:sp>
            <p:nvSpPr>
              <p:cNvPr id="283" name="Google Shape;283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3"/>
            <p:cNvGrpSpPr/>
            <p:nvPr/>
          </p:nvGrpSpPr>
          <p:grpSpPr>
            <a:xfrm rot="-9813291">
              <a:off x="5306158" y="150091"/>
              <a:ext cx="191652" cy="191642"/>
              <a:chOff x="5939341" y="4763875"/>
              <a:chExt cx="191650" cy="191640"/>
            </a:xfrm>
          </p:grpSpPr>
          <p:sp>
            <p:nvSpPr>
              <p:cNvPr id="287" name="Google Shape;287;p3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"/>
          <p:cNvSpPr txBox="1">
            <a:spLocks noGrp="1"/>
          </p:cNvSpPr>
          <p:nvPr>
            <p:ph type="title" hasCustomPrompt="1"/>
          </p:nvPr>
        </p:nvSpPr>
        <p:spPr>
          <a:xfrm>
            <a:off x="4008300" y="1516577"/>
            <a:ext cx="1127400" cy="9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3"/>
          <p:cNvSpPr txBox="1">
            <a:spLocks noGrp="1"/>
          </p:cNvSpPr>
          <p:nvPr>
            <p:ph type="title" idx="2"/>
          </p:nvPr>
        </p:nvSpPr>
        <p:spPr>
          <a:xfrm>
            <a:off x="1449450" y="2277523"/>
            <a:ext cx="6245100" cy="13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010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  <p:grpSp>
        <p:nvGrpSpPr>
          <p:cNvPr id="295" name="Google Shape;295;p4"/>
          <p:cNvGrpSpPr/>
          <p:nvPr/>
        </p:nvGrpSpPr>
        <p:grpSpPr>
          <a:xfrm>
            <a:off x="-1067525" y="-1067756"/>
            <a:ext cx="10744134" cy="7061331"/>
            <a:chOff x="-1067525" y="-1067756"/>
            <a:chExt cx="10744134" cy="7061331"/>
          </a:xfrm>
        </p:grpSpPr>
        <p:grpSp>
          <p:nvGrpSpPr>
            <p:cNvPr id="296" name="Google Shape;296;p4"/>
            <p:cNvGrpSpPr/>
            <p:nvPr/>
          </p:nvGrpSpPr>
          <p:grpSpPr>
            <a:xfrm>
              <a:off x="-1067525" y="3997975"/>
              <a:ext cx="1995600" cy="1995600"/>
              <a:chOff x="-1666100" y="4430050"/>
              <a:chExt cx="1995600" cy="1995600"/>
            </a:xfrm>
          </p:grpSpPr>
          <p:sp>
            <p:nvSpPr>
              <p:cNvPr id="297" name="Google Shape;297;p4"/>
              <p:cNvSpPr/>
              <p:nvPr/>
            </p:nvSpPr>
            <p:spPr>
              <a:xfrm>
                <a:off x="-1666100" y="4430050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-1008334" y="62284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-1031009" y="6031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-728609" y="6130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-1265334" y="60394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-1227559" y="5774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-1492109" y="56614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-1333384" y="54271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-1537509" y="54498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-1424109" y="51633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-1235109" y="4996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-1393859" y="58202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-320409" y="60470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-569859" y="6198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-562309" y="60016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-1318259" y="47770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-1068809" y="4732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-690809" y="47090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-887384" y="45660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-509384" y="4542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-350634" y="48450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-86059" y="50189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-161634" y="47241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-229684" y="58429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-63384" y="56236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-55834" y="53742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-131409" y="6031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74191" y="57748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140741" y="543469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87816" y="51625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-18009" y="48753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-373334" y="6205740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-834459" y="60167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-728609" y="626626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4"/>
            <p:cNvGrpSpPr/>
            <p:nvPr/>
          </p:nvGrpSpPr>
          <p:grpSpPr>
            <a:xfrm rot="6701819">
              <a:off x="-867564" y="-503845"/>
              <a:ext cx="2078011" cy="1273940"/>
              <a:chOff x="-498597" y="4604301"/>
              <a:chExt cx="1545125" cy="947250"/>
            </a:xfrm>
          </p:grpSpPr>
          <p:sp>
            <p:nvSpPr>
              <p:cNvPr id="332" name="Google Shape;332;p4"/>
              <p:cNvSpPr/>
              <p:nvPr/>
            </p:nvSpPr>
            <p:spPr>
              <a:xfrm>
                <a:off x="-498597" y="4604301"/>
                <a:ext cx="1545125" cy="947250"/>
              </a:xfrm>
              <a:custGeom>
                <a:avLst/>
                <a:gdLst/>
                <a:ahLst/>
                <a:cxnLst/>
                <a:rect l="l" t="t" r="r" b="b"/>
                <a:pathLst>
                  <a:path w="61805" h="37890" extrusionOk="0">
                    <a:moveTo>
                      <a:pt x="41971" y="36689"/>
                    </a:moveTo>
                    <a:cubicBezTo>
                      <a:pt x="47825" y="35499"/>
                      <a:pt x="53579" y="33515"/>
                      <a:pt x="56853" y="30141"/>
                    </a:cubicBezTo>
                    <a:cubicBezTo>
                      <a:pt x="60127" y="26768"/>
                      <a:pt x="62509" y="20516"/>
                      <a:pt x="61616" y="16448"/>
                    </a:cubicBezTo>
                    <a:cubicBezTo>
                      <a:pt x="60723" y="12380"/>
                      <a:pt x="56159" y="7023"/>
                      <a:pt x="51496" y="5733"/>
                    </a:cubicBezTo>
                    <a:cubicBezTo>
                      <a:pt x="46833" y="4443"/>
                      <a:pt x="39192" y="9577"/>
                      <a:pt x="33636" y="8709"/>
                    </a:cubicBezTo>
                    <a:cubicBezTo>
                      <a:pt x="28080" y="7841"/>
                      <a:pt x="22772" y="1566"/>
                      <a:pt x="18158" y="524"/>
                    </a:cubicBezTo>
                    <a:cubicBezTo>
                      <a:pt x="13544" y="-518"/>
                      <a:pt x="8980" y="-72"/>
                      <a:pt x="5954" y="2458"/>
                    </a:cubicBezTo>
                    <a:cubicBezTo>
                      <a:pt x="2928" y="4988"/>
                      <a:pt x="51" y="11090"/>
                      <a:pt x="1" y="15704"/>
                    </a:cubicBezTo>
                    <a:cubicBezTo>
                      <a:pt x="-48" y="20318"/>
                      <a:pt x="2036" y="26544"/>
                      <a:pt x="5657" y="30141"/>
                    </a:cubicBezTo>
                    <a:cubicBezTo>
                      <a:pt x="9279" y="33738"/>
                      <a:pt x="15678" y="36193"/>
                      <a:pt x="21730" y="37284"/>
                    </a:cubicBezTo>
                    <a:cubicBezTo>
                      <a:pt x="27782" y="38375"/>
                      <a:pt x="36117" y="37880"/>
                      <a:pt x="41971" y="3668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3" name="Google Shape;333;p4"/>
              <p:cNvSpPr/>
              <p:nvPr/>
            </p:nvSpPr>
            <p:spPr>
              <a:xfrm>
                <a:off x="-312648" y="4768565"/>
                <a:ext cx="1212050" cy="658075"/>
              </a:xfrm>
              <a:custGeom>
                <a:avLst/>
                <a:gdLst/>
                <a:ahLst/>
                <a:cxnLst/>
                <a:rect l="l" t="t" r="r" b="b"/>
                <a:pathLst>
                  <a:path w="48482" h="26323" extrusionOk="0">
                    <a:moveTo>
                      <a:pt x="34830" y="25653"/>
                    </a:moveTo>
                    <a:cubicBezTo>
                      <a:pt x="39444" y="24760"/>
                      <a:pt x="43612" y="22825"/>
                      <a:pt x="45844" y="20295"/>
                    </a:cubicBezTo>
                    <a:cubicBezTo>
                      <a:pt x="48077" y="17765"/>
                      <a:pt x="48969" y="13102"/>
                      <a:pt x="48225" y="10473"/>
                    </a:cubicBezTo>
                    <a:cubicBezTo>
                      <a:pt x="47481" y="7844"/>
                      <a:pt x="44703" y="5165"/>
                      <a:pt x="41379" y="4520"/>
                    </a:cubicBezTo>
                    <a:cubicBezTo>
                      <a:pt x="38055" y="3875"/>
                      <a:pt x="32995" y="7248"/>
                      <a:pt x="28282" y="6603"/>
                    </a:cubicBezTo>
                    <a:cubicBezTo>
                      <a:pt x="23569" y="5958"/>
                      <a:pt x="17169" y="1543"/>
                      <a:pt x="13101" y="650"/>
                    </a:cubicBezTo>
                    <a:cubicBezTo>
                      <a:pt x="9033" y="-243"/>
                      <a:pt x="6057" y="-367"/>
                      <a:pt x="3874" y="1245"/>
                    </a:cubicBezTo>
                    <a:cubicBezTo>
                      <a:pt x="1691" y="2857"/>
                      <a:pt x="-95" y="7149"/>
                      <a:pt x="4" y="10324"/>
                    </a:cubicBezTo>
                    <a:cubicBezTo>
                      <a:pt x="103" y="13499"/>
                      <a:pt x="1443" y="17740"/>
                      <a:pt x="4469" y="20295"/>
                    </a:cubicBezTo>
                    <a:cubicBezTo>
                      <a:pt x="7495" y="22850"/>
                      <a:pt x="13101" y="24760"/>
                      <a:pt x="18161" y="25653"/>
                    </a:cubicBezTo>
                    <a:cubicBezTo>
                      <a:pt x="23221" y="26546"/>
                      <a:pt x="30216" y="26546"/>
                      <a:pt x="34830" y="25653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4" name="Google Shape;334;p4"/>
              <p:cNvSpPr/>
              <p:nvPr/>
            </p:nvSpPr>
            <p:spPr>
              <a:xfrm>
                <a:off x="-242960" y="4859229"/>
                <a:ext cx="1091300" cy="514625"/>
              </a:xfrm>
              <a:custGeom>
                <a:avLst/>
                <a:gdLst/>
                <a:ahLst/>
                <a:cxnLst/>
                <a:rect l="l" t="t" r="r" b="b"/>
                <a:pathLst>
                  <a:path w="43652" h="20585" extrusionOk="0">
                    <a:moveTo>
                      <a:pt x="18945" y="20539"/>
                    </a:moveTo>
                    <a:cubicBezTo>
                      <a:pt x="24179" y="20787"/>
                      <a:pt x="33580" y="20043"/>
                      <a:pt x="37698" y="18158"/>
                    </a:cubicBezTo>
                    <a:cubicBezTo>
                      <a:pt x="41816" y="16273"/>
                      <a:pt x="43602" y="11659"/>
                      <a:pt x="43651" y="9228"/>
                    </a:cubicBezTo>
                    <a:cubicBezTo>
                      <a:pt x="43701" y="6797"/>
                      <a:pt x="40922" y="4267"/>
                      <a:pt x="37995" y="3572"/>
                    </a:cubicBezTo>
                    <a:cubicBezTo>
                      <a:pt x="35068" y="2878"/>
                      <a:pt x="29711" y="5160"/>
                      <a:pt x="26089" y="5061"/>
                    </a:cubicBezTo>
                    <a:cubicBezTo>
                      <a:pt x="22468" y="4962"/>
                      <a:pt x="19466" y="3820"/>
                      <a:pt x="16266" y="2977"/>
                    </a:cubicBezTo>
                    <a:cubicBezTo>
                      <a:pt x="13066" y="2134"/>
                      <a:pt x="9370" y="-49"/>
                      <a:pt x="6890" y="1"/>
                    </a:cubicBezTo>
                    <a:cubicBezTo>
                      <a:pt x="4410" y="51"/>
                      <a:pt x="2475" y="1564"/>
                      <a:pt x="1384" y="3275"/>
                    </a:cubicBezTo>
                    <a:cubicBezTo>
                      <a:pt x="293" y="4987"/>
                      <a:pt x="-476" y="8038"/>
                      <a:pt x="342" y="10270"/>
                    </a:cubicBezTo>
                    <a:cubicBezTo>
                      <a:pt x="1161" y="12502"/>
                      <a:pt x="3195" y="14958"/>
                      <a:pt x="6295" y="16669"/>
                    </a:cubicBezTo>
                    <a:cubicBezTo>
                      <a:pt x="9396" y="18381"/>
                      <a:pt x="13711" y="20291"/>
                      <a:pt x="18945" y="2053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5" name="Google Shape;335;p4"/>
            <p:cNvSpPr/>
            <p:nvPr/>
          </p:nvSpPr>
          <p:spPr>
            <a:xfrm>
              <a:off x="176550" y="31867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97513" y="3731100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rot="9879501">
              <a:off x="7849772" y="47785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4"/>
            <p:cNvGrpSpPr/>
            <p:nvPr/>
          </p:nvGrpSpPr>
          <p:grpSpPr>
            <a:xfrm rot="-2700000">
              <a:off x="8808045" y="3301891"/>
              <a:ext cx="191648" cy="191638"/>
              <a:chOff x="5939341" y="4763875"/>
              <a:chExt cx="191650" cy="19164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4"/>
            <p:cNvGrpSpPr/>
            <p:nvPr/>
          </p:nvGrpSpPr>
          <p:grpSpPr>
            <a:xfrm rot="3414734">
              <a:off x="1184166" y="4778585"/>
              <a:ext cx="191642" cy="191632"/>
              <a:chOff x="5939341" y="4763875"/>
              <a:chExt cx="191650" cy="191640"/>
            </a:xfrm>
          </p:grpSpPr>
          <p:sp>
            <p:nvSpPr>
              <p:cNvPr id="343" name="Google Shape;343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4"/>
            <p:cNvGrpSpPr/>
            <p:nvPr/>
          </p:nvGrpSpPr>
          <p:grpSpPr>
            <a:xfrm rot="-570904">
              <a:off x="191067" y="1184176"/>
              <a:ext cx="191642" cy="191632"/>
              <a:chOff x="5939341" y="4763875"/>
              <a:chExt cx="191650" cy="191640"/>
            </a:xfrm>
          </p:grpSpPr>
          <p:sp>
            <p:nvSpPr>
              <p:cNvPr id="347" name="Google Shape;347;p4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4"/>
            <p:cNvGrpSpPr/>
            <p:nvPr/>
          </p:nvGrpSpPr>
          <p:grpSpPr>
            <a:xfrm rot="10800000">
              <a:off x="6818327" y="31385"/>
              <a:ext cx="613200" cy="203475"/>
              <a:chOff x="502391" y="461197"/>
              <a:chExt cx="613200" cy="203475"/>
            </a:xfrm>
          </p:grpSpPr>
          <p:grpSp>
            <p:nvGrpSpPr>
              <p:cNvPr id="351" name="Google Shape;351;p4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352" name="Google Shape;352;p4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7" name="Google Shape;357;p4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4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3" name="Google Shape;363;p4"/>
            <p:cNvSpPr/>
            <p:nvPr/>
          </p:nvSpPr>
          <p:spPr>
            <a:xfrm rot="6365449">
              <a:off x="1650397" y="5216128"/>
              <a:ext cx="405902" cy="84312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rot="10566086">
              <a:off x="8843660" y="2002486"/>
              <a:ext cx="405939" cy="8419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rot="414903">
              <a:off x="8629602" y="4185793"/>
              <a:ext cx="406154" cy="8431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rot="2700000">
              <a:off x="8811669" y="835234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rot="-4668106">
              <a:off x="1119096" y="-2541"/>
              <a:ext cx="406068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rot="-218540">
              <a:off x="6059043" y="4832167"/>
              <a:ext cx="406120" cy="8447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4"/>
            <p:cNvGrpSpPr/>
            <p:nvPr/>
          </p:nvGrpSpPr>
          <p:grpSpPr>
            <a:xfrm flipH="1">
              <a:off x="8352761" y="4695045"/>
              <a:ext cx="1323848" cy="358724"/>
              <a:chOff x="3111721" y="3719070"/>
              <a:chExt cx="2418429" cy="764055"/>
            </a:xfrm>
          </p:grpSpPr>
          <p:sp>
            <p:nvSpPr>
              <p:cNvPr id="370" name="Google Shape;370;p4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371" name="Google Shape;371;p4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5"/>
          <p:cNvGrpSpPr/>
          <p:nvPr/>
        </p:nvGrpSpPr>
        <p:grpSpPr>
          <a:xfrm>
            <a:off x="-150470" y="-179419"/>
            <a:ext cx="9565939" cy="5621515"/>
            <a:chOff x="-150470" y="-179419"/>
            <a:chExt cx="9565939" cy="5621515"/>
          </a:xfrm>
        </p:grpSpPr>
        <p:grpSp>
          <p:nvGrpSpPr>
            <p:cNvPr id="374" name="Google Shape;374;p5"/>
            <p:cNvGrpSpPr/>
            <p:nvPr/>
          </p:nvGrpSpPr>
          <p:grpSpPr>
            <a:xfrm rot="-3491985">
              <a:off x="8519903" y="4536407"/>
              <a:ext cx="742882" cy="772784"/>
              <a:chOff x="-87012" y="2672250"/>
              <a:chExt cx="1135350" cy="1181050"/>
            </a:xfrm>
          </p:grpSpPr>
          <p:sp>
            <p:nvSpPr>
              <p:cNvPr id="375" name="Google Shape;375;p5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5"/>
            <p:cNvSpPr/>
            <p:nvPr/>
          </p:nvSpPr>
          <p:spPr>
            <a:xfrm rot="-8672170">
              <a:off x="8886206" y="4209235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 rot="-3253860">
              <a:off x="-200607" y="2289490"/>
              <a:ext cx="405975" cy="8425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 rot="-3253860">
              <a:off x="8163780" y="4704990"/>
              <a:ext cx="405975" cy="8425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3592297">
              <a:off x="639214" y="-24910"/>
              <a:ext cx="405826" cy="8428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-89750" y="1301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rot="10800000">
              <a:off x="63538" y="738325"/>
              <a:ext cx="237300" cy="939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dist="85725" dir="30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8687300" y="3584700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rot="9879501">
              <a:off x="501934" y="-7242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5"/>
            <p:cNvGrpSpPr/>
            <p:nvPr/>
          </p:nvGrpSpPr>
          <p:grpSpPr>
            <a:xfrm rot="-2700000">
              <a:off x="1103170" y="-17459"/>
              <a:ext cx="191648" cy="191638"/>
              <a:chOff x="5939341" y="4763875"/>
              <a:chExt cx="191650" cy="191640"/>
            </a:xfrm>
          </p:grpSpPr>
          <p:sp>
            <p:nvSpPr>
              <p:cNvPr id="386" name="Google Shape;386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5"/>
            <p:cNvGrpSpPr/>
            <p:nvPr/>
          </p:nvGrpSpPr>
          <p:grpSpPr>
            <a:xfrm rot="3414734">
              <a:off x="7504341" y="4779385"/>
              <a:ext cx="191642" cy="191632"/>
              <a:chOff x="5939341" y="4763875"/>
              <a:chExt cx="191650" cy="191640"/>
            </a:xfrm>
          </p:grpSpPr>
          <p:sp>
            <p:nvSpPr>
              <p:cNvPr id="390" name="Google Shape;390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5"/>
            <p:cNvGrpSpPr/>
            <p:nvPr/>
          </p:nvGrpSpPr>
          <p:grpSpPr>
            <a:xfrm rot="-570904">
              <a:off x="8764730" y="3055926"/>
              <a:ext cx="191642" cy="191632"/>
              <a:chOff x="5939341" y="4763875"/>
              <a:chExt cx="191650" cy="191640"/>
            </a:xfrm>
          </p:grpSpPr>
          <p:sp>
            <p:nvSpPr>
              <p:cNvPr id="394" name="Google Shape;394;p5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7" name="Google Shape;397;p5"/>
          <p:cNvSpPr txBox="1">
            <a:spLocks noGrp="1"/>
          </p:cNvSpPr>
          <p:nvPr>
            <p:ph type="subTitle" idx="1"/>
          </p:nvPr>
        </p:nvSpPr>
        <p:spPr>
          <a:xfrm>
            <a:off x="4572000" y="1311825"/>
            <a:ext cx="39135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98" name="Google Shape;398;p5"/>
          <p:cNvSpPr txBox="1">
            <a:spLocks noGrp="1"/>
          </p:cNvSpPr>
          <p:nvPr>
            <p:ph type="subTitle" idx="2"/>
          </p:nvPr>
        </p:nvSpPr>
        <p:spPr>
          <a:xfrm>
            <a:off x="658500" y="1311825"/>
            <a:ext cx="39135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99" name="Google Shape;399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7"/>
          <p:cNvGrpSpPr/>
          <p:nvPr/>
        </p:nvGrpSpPr>
        <p:grpSpPr>
          <a:xfrm>
            <a:off x="-803397" y="136841"/>
            <a:ext cx="11120147" cy="6036684"/>
            <a:chOff x="-803397" y="136841"/>
            <a:chExt cx="11120147" cy="6036684"/>
          </a:xfrm>
        </p:grpSpPr>
        <p:grpSp>
          <p:nvGrpSpPr>
            <p:cNvPr id="522" name="Google Shape;522;p7"/>
            <p:cNvGrpSpPr/>
            <p:nvPr/>
          </p:nvGrpSpPr>
          <p:grpSpPr>
            <a:xfrm>
              <a:off x="8321150" y="4177925"/>
              <a:ext cx="1995600" cy="1995600"/>
              <a:chOff x="6794775" y="4071975"/>
              <a:chExt cx="1995600" cy="1995600"/>
            </a:xfrm>
          </p:grpSpPr>
          <p:sp>
            <p:nvSpPr>
              <p:cNvPr id="523" name="Google Shape;523;p7"/>
              <p:cNvSpPr/>
              <p:nvPr/>
            </p:nvSpPr>
            <p:spPr>
              <a:xfrm>
                <a:off x="6794775" y="4071975"/>
                <a:ext cx="1995600" cy="1995600"/>
              </a:xfrm>
              <a:prstGeom prst="donut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dist="85725" dir="87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7452541" y="58703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7429866" y="5673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7732266" y="57720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7195541" y="56813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7233316" y="5416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6968766" y="53033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7127491" y="50690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6923366" y="50917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7036766" y="48052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7225766" y="46381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067016" y="54621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8140466" y="56889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7891016" y="58401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7898566" y="56435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7142616" y="44189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392066" y="43743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7770066" y="43509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7573491" y="42080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951491" y="41846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8110241" y="44870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8374816" y="46608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8299241" y="43660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8231191" y="54848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8397491" y="52655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8405041" y="50161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8329466" y="5673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8535066" y="54168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8601616" y="507661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8548691" y="48044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8442866" y="451724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8087541" y="5847665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7626416" y="56586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7732266" y="5908190"/>
                <a:ext cx="62100" cy="6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7"/>
            <p:cNvGrpSpPr/>
            <p:nvPr/>
          </p:nvGrpSpPr>
          <p:grpSpPr>
            <a:xfrm>
              <a:off x="-803397" y="4680501"/>
              <a:ext cx="1545125" cy="947250"/>
              <a:chOff x="-498597" y="4604301"/>
              <a:chExt cx="1545125" cy="947250"/>
            </a:xfrm>
          </p:grpSpPr>
          <p:sp>
            <p:nvSpPr>
              <p:cNvPr id="558" name="Google Shape;558;p7"/>
              <p:cNvSpPr/>
              <p:nvPr/>
            </p:nvSpPr>
            <p:spPr>
              <a:xfrm>
                <a:off x="-498597" y="4604301"/>
                <a:ext cx="1545125" cy="947250"/>
              </a:xfrm>
              <a:custGeom>
                <a:avLst/>
                <a:gdLst/>
                <a:ahLst/>
                <a:cxnLst/>
                <a:rect l="l" t="t" r="r" b="b"/>
                <a:pathLst>
                  <a:path w="61805" h="37890" extrusionOk="0">
                    <a:moveTo>
                      <a:pt x="41971" y="36689"/>
                    </a:moveTo>
                    <a:cubicBezTo>
                      <a:pt x="47825" y="35499"/>
                      <a:pt x="53579" y="33515"/>
                      <a:pt x="56853" y="30141"/>
                    </a:cubicBezTo>
                    <a:cubicBezTo>
                      <a:pt x="60127" y="26768"/>
                      <a:pt x="62509" y="20516"/>
                      <a:pt x="61616" y="16448"/>
                    </a:cubicBezTo>
                    <a:cubicBezTo>
                      <a:pt x="60723" y="12380"/>
                      <a:pt x="56159" y="7023"/>
                      <a:pt x="51496" y="5733"/>
                    </a:cubicBezTo>
                    <a:cubicBezTo>
                      <a:pt x="46833" y="4443"/>
                      <a:pt x="39192" y="9577"/>
                      <a:pt x="33636" y="8709"/>
                    </a:cubicBezTo>
                    <a:cubicBezTo>
                      <a:pt x="28080" y="7841"/>
                      <a:pt x="22772" y="1566"/>
                      <a:pt x="18158" y="524"/>
                    </a:cubicBezTo>
                    <a:cubicBezTo>
                      <a:pt x="13544" y="-518"/>
                      <a:pt x="8980" y="-72"/>
                      <a:pt x="5954" y="2458"/>
                    </a:cubicBezTo>
                    <a:cubicBezTo>
                      <a:pt x="2928" y="4988"/>
                      <a:pt x="51" y="11090"/>
                      <a:pt x="1" y="15704"/>
                    </a:cubicBezTo>
                    <a:cubicBezTo>
                      <a:pt x="-48" y="20318"/>
                      <a:pt x="2036" y="26544"/>
                      <a:pt x="5657" y="30141"/>
                    </a:cubicBezTo>
                    <a:cubicBezTo>
                      <a:pt x="9279" y="33738"/>
                      <a:pt x="15678" y="36193"/>
                      <a:pt x="21730" y="37284"/>
                    </a:cubicBezTo>
                    <a:cubicBezTo>
                      <a:pt x="27782" y="38375"/>
                      <a:pt x="36117" y="37880"/>
                      <a:pt x="41971" y="3668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9" name="Google Shape;559;p7"/>
              <p:cNvSpPr/>
              <p:nvPr/>
            </p:nvSpPr>
            <p:spPr>
              <a:xfrm>
                <a:off x="-312648" y="4768565"/>
                <a:ext cx="1212050" cy="658075"/>
              </a:xfrm>
              <a:custGeom>
                <a:avLst/>
                <a:gdLst/>
                <a:ahLst/>
                <a:cxnLst/>
                <a:rect l="l" t="t" r="r" b="b"/>
                <a:pathLst>
                  <a:path w="48482" h="26323" extrusionOk="0">
                    <a:moveTo>
                      <a:pt x="34830" y="25653"/>
                    </a:moveTo>
                    <a:cubicBezTo>
                      <a:pt x="39444" y="24760"/>
                      <a:pt x="43612" y="22825"/>
                      <a:pt x="45844" y="20295"/>
                    </a:cubicBezTo>
                    <a:cubicBezTo>
                      <a:pt x="48077" y="17765"/>
                      <a:pt x="48969" y="13102"/>
                      <a:pt x="48225" y="10473"/>
                    </a:cubicBezTo>
                    <a:cubicBezTo>
                      <a:pt x="47481" y="7844"/>
                      <a:pt x="44703" y="5165"/>
                      <a:pt x="41379" y="4520"/>
                    </a:cubicBezTo>
                    <a:cubicBezTo>
                      <a:pt x="38055" y="3875"/>
                      <a:pt x="32995" y="7248"/>
                      <a:pt x="28282" y="6603"/>
                    </a:cubicBezTo>
                    <a:cubicBezTo>
                      <a:pt x="23569" y="5958"/>
                      <a:pt x="17169" y="1543"/>
                      <a:pt x="13101" y="650"/>
                    </a:cubicBezTo>
                    <a:cubicBezTo>
                      <a:pt x="9033" y="-243"/>
                      <a:pt x="6057" y="-367"/>
                      <a:pt x="3874" y="1245"/>
                    </a:cubicBezTo>
                    <a:cubicBezTo>
                      <a:pt x="1691" y="2857"/>
                      <a:pt x="-95" y="7149"/>
                      <a:pt x="4" y="10324"/>
                    </a:cubicBezTo>
                    <a:cubicBezTo>
                      <a:pt x="103" y="13499"/>
                      <a:pt x="1443" y="17740"/>
                      <a:pt x="4469" y="20295"/>
                    </a:cubicBezTo>
                    <a:cubicBezTo>
                      <a:pt x="7495" y="22850"/>
                      <a:pt x="13101" y="24760"/>
                      <a:pt x="18161" y="25653"/>
                    </a:cubicBezTo>
                    <a:cubicBezTo>
                      <a:pt x="23221" y="26546"/>
                      <a:pt x="30216" y="26546"/>
                      <a:pt x="34830" y="25653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0" name="Google Shape;560;p7"/>
              <p:cNvSpPr/>
              <p:nvPr/>
            </p:nvSpPr>
            <p:spPr>
              <a:xfrm>
                <a:off x="-242960" y="4859229"/>
                <a:ext cx="1091300" cy="514625"/>
              </a:xfrm>
              <a:custGeom>
                <a:avLst/>
                <a:gdLst/>
                <a:ahLst/>
                <a:cxnLst/>
                <a:rect l="l" t="t" r="r" b="b"/>
                <a:pathLst>
                  <a:path w="43652" h="20585" extrusionOk="0">
                    <a:moveTo>
                      <a:pt x="18945" y="20539"/>
                    </a:moveTo>
                    <a:cubicBezTo>
                      <a:pt x="24179" y="20787"/>
                      <a:pt x="33580" y="20043"/>
                      <a:pt x="37698" y="18158"/>
                    </a:cubicBezTo>
                    <a:cubicBezTo>
                      <a:pt x="41816" y="16273"/>
                      <a:pt x="43602" y="11659"/>
                      <a:pt x="43651" y="9228"/>
                    </a:cubicBezTo>
                    <a:cubicBezTo>
                      <a:pt x="43701" y="6797"/>
                      <a:pt x="40922" y="4267"/>
                      <a:pt x="37995" y="3572"/>
                    </a:cubicBezTo>
                    <a:cubicBezTo>
                      <a:pt x="35068" y="2878"/>
                      <a:pt x="29711" y="5160"/>
                      <a:pt x="26089" y="5061"/>
                    </a:cubicBezTo>
                    <a:cubicBezTo>
                      <a:pt x="22468" y="4962"/>
                      <a:pt x="19466" y="3820"/>
                      <a:pt x="16266" y="2977"/>
                    </a:cubicBezTo>
                    <a:cubicBezTo>
                      <a:pt x="13066" y="2134"/>
                      <a:pt x="9370" y="-49"/>
                      <a:pt x="6890" y="1"/>
                    </a:cubicBezTo>
                    <a:cubicBezTo>
                      <a:pt x="4410" y="51"/>
                      <a:pt x="2475" y="1564"/>
                      <a:pt x="1384" y="3275"/>
                    </a:cubicBezTo>
                    <a:cubicBezTo>
                      <a:pt x="293" y="4987"/>
                      <a:pt x="-476" y="8038"/>
                      <a:pt x="342" y="10270"/>
                    </a:cubicBezTo>
                    <a:cubicBezTo>
                      <a:pt x="1161" y="12502"/>
                      <a:pt x="3195" y="14958"/>
                      <a:pt x="6295" y="16669"/>
                    </a:cubicBezTo>
                    <a:cubicBezTo>
                      <a:pt x="9396" y="18381"/>
                      <a:pt x="13711" y="20291"/>
                      <a:pt x="18945" y="20539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61" name="Google Shape;561;p7"/>
            <p:cNvSpPr/>
            <p:nvPr/>
          </p:nvSpPr>
          <p:spPr>
            <a:xfrm>
              <a:off x="176550" y="425412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8557688" y="3644225"/>
              <a:ext cx="346500" cy="3465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 rot="9879501">
              <a:off x="7849772" y="47785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7"/>
            <p:cNvGrpSpPr/>
            <p:nvPr/>
          </p:nvGrpSpPr>
          <p:grpSpPr>
            <a:xfrm rot="-2700000">
              <a:off x="8808045" y="3301891"/>
              <a:ext cx="191648" cy="191638"/>
              <a:chOff x="5939341" y="4763875"/>
              <a:chExt cx="191650" cy="191640"/>
            </a:xfrm>
          </p:grpSpPr>
          <p:sp>
            <p:nvSpPr>
              <p:cNvPr id="565" name="Google Shape;565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7"/>
            <p:cNvGrpSpPr/>
            <p:nvPr/>
          </p:nvGrpSpPr>
          <p:grpSpPr>
            <a:xfrm rot="3414734">
              <a:off x="918991" y="4824360"/>
              <a:ext cx="191642" cy="191632"/>
              <a:chOff x="5939341" y="4763875"/>
              <a:chExt cx="191650" cy="191640"/>
            </a:xfrm>
          </p:grpSpPr>
          <p:sp>
            <p:nvSpPr>
              <p:cNvPr id="569" name="Google Shape;569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7"/>
            <p:cNvGrpSpPr/>
            <p:nvPr/>
          </p:nvGrpSpPr>
          <p:grpSpPr>
            <a:xfrm rot="-570904">
              <a:off x="8635117" y="268701"/>
              <a:ext cx="191642" cy="191632"/>
              <a:chOff x="5939341" y="4763875"/>
              <a:chExt cx="191650" cy="191640"/>
            </a:xfrm>
          </p:grpSpPr>
          <p:sp>
            <p:nvSpPr>
              <p:cNvPr id="573" name="Google Shape;573;p7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576;p7"/>
            <p:cNvGrpSpPr/>
            <p:nvPr/>
          </p:nvGrpSpPr>
          <p:grpSpPr>
            <a:xfrm rot="5400000">
              <a:off x="-108834" y="3256485"/>
              <a:ext cx="613200" cy="203475"/>
              <a:chOff x="502391" y="461197"/>
              <a:chExt cx="613200" cy="203475"/>
            </a:xfrm>
          </p:grpSpPr>
          <p:grpSp>
            <p:nvGrpSpPr>
              <p:cNvPr id="577" name="Google Shape;577;p7"/>
              <p:cNvGrpSpPr/>
              <p:nvPr/>
            </p:nvGrpSpPr>
            <p:grpSpPr>
              <a:xfrm>
                <a:off x="502391" y="602572"/>
                <a:ext cx="613200" cy="62100"/>
                <a:chOff x="502391" y="602572"/>
                <a:chExt cx="613200" cy="62100"/>
              </a:xfrm>
            </p:grpSpPr>
            <p:sp>
              <p:nvSpPr>
                <p:cNvPr id="578" name="Google Shape;578;p7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7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7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7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7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7"/>
              <p:cNvGrpSpPr/>
              <p:nvPr/>
            </p:nvGrpSpPr>
            <p:grpSpPr>
              <a:xfrm>
                <a:off x="502391" y="461197"/>
                <a:ext cx="613200" cy="62100"/>
                <a:chOff x="502391" y="602572"/>
                <a:chExt cx="613200" cy="62100"/>
              </a:xfrm>
            </p:grpSpPr>
            <p:sp>
              <p:nvSpPr>
                <p:cNvPr id="584" name="Google Shape;584;p7"/>
                <p:cNvSpPr/>
                <p:nvPr/>
              </p:nvSpPr>
              <p:spPr>
                <a:xfrm>
                  <a:off x="10534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7"/>
                <p:cNvSpPr/>
                <p:nvPr/>
              </p:nvSpPr>
              <p:spPr>
                <a:xfrm>
                  <a:off x="91571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7"/>
                <p:cNvSpPr/>
                <p:nvPr/>
              </p:nvSpPr>
              <p:spPr>
                <a:xfrm>
                  <a:off x="77794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7"/>
                <p:cNvSpPr/>
                <p:nvPr/>
              </p:nvSpPr>
              <p:spPr>
                <a:xfrm>
                  <a:off x="640166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7"/>
                <p:cNvSpPr/>
                <p:nvPr/>
              </p:nvSpPr>
              <p:spPr>
                <a:xfrm>
                  <a:off x="502391" y="60257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9" name="Google Shape;589;p7"/>
            <p:cNvSpPr/>
            <p:nvPr/>
          </p:nvSpPr>
          <p:spPr>
            <a:xfrm rot="6365449">
              <a:off x="1664422" y="4832253"/>
              <a:ext cx="405902" cy="84312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 rot="10566086">
              <a:off x="3282435" y="4953686"/>
              <a:ext cx="405939" cy="8419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 rot="414903">
              <a:off x="7206102" y="4101743"/>
              <a:ext cx="406154" cy="8431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 rot="2700000">
              <a:off x="8811669" y="835234"/>
              <a:ext cx="406021" cy="8442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 rot="-4668106">
              <a:off x="57671" y="343084"/>
              <a:ext cx="406068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 rot="-218540">
              <a:off x="7871093" y="149655"/>
              <a:ext cx="406120" cy="8447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7"/>
            <p:cNvGrpSpPr/>
            <p:nvPr/>
          </p:nvGrpSpPr>
          <p:grpSpPr>
            <a:xfrm flipH="1">
              <a:off x="6042736" y="4600620"/>
              <a:ext cx="1323848" cy="358724"/>
              <a:chOff x="3111721" y="3719070"/>
              <a:chExt cx="2418429" cy="764055"/>
            </a:xfrm>
          </p:grpSpPr>
          <p:sp>
            <p:nvSpPr>
              <p:cNvPr id="596" name="Google Shape;596;p7"/>
              <p:cNvSpPr/>
              <p:nvPr/>
            </p:nvSpPr>
            <p:spPr>
              <a:xfrm>
                <a:off x="3141325" y="3938825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dk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597" name="Google Shape;597;p7"/>
              <p:cNvSpPr/>
              <p:nvPr/>
            </p:nvSpPr>
            <p:spPr>
              <a:xfrm>
                <a:off x="3111721" y="3719070"/>
                <a:ext cx="2388825" cy="544300"/>
              </a:xfrm>
              <a:custGeom>
                <a:avLst/>
                <a:gdLst/>
                <a:ahLst/>
                <a:cxnLst/>
                <a:rect l="l" t="t" r="r" b="b"/>
                <a:pathLst>
                  <a:path w="95553" h="21772" extrusionOk="0">
                    <a:moveTo>
                      <a:pt x="0" y="21772"/>
                    </a:moveTo>
                    <a:lnTo>
                      <a:pt x="20260" y="605"/>
                    </a:lnTo>
                    <a:lnTo>
                      <a:pt x="38705" y="21469"/>
                    </a:lnTo>
                    <a:lnTo>
                      <a:pt x="56698" y="432"/>
                    </a:lnTo>
                    <a:lnTo>
                      <a:pt x="74084" y="21772"/>
                    </a:lnTo>
                    <a:lnTo>
                      <a:pt x="95553" y="0"/>
                    </a:lnTo>
                  </a:path>
                </a:pathLst>
              </a:custGeom>
              <a:noFill/>
              <a:ln w="152400" cap="flat" cmpd="sng">
                <a:solidFill>
                  <a:schemeClr val="accent2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</p:grpSp>
      <p:sp>
        <p:nvSpPr>
          <p:cNvPr id="598" name="Google Shape;598;p7"/>
          <p:cNvSpPr txBox="1">
            <a:spLocks noGrp="1"/>
          </p:cNvSpPr>
          <p:nvPr>
            <p:ph type="subTitle" idx="1"/>
          </p:nvPr>
        </p:nvSpPr>
        <p:spPr>
          <a:xfrm>
            <a:off x="703825" y="1311825"/>
            <a:ext cx="7736400" cy="27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99" name="Google Shape;599;p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02" name="Google Shape;602;p8"/>
          <p:cNvGrpSpPr/>
          <p:nvPr/>
        </p:nvGrpSpPr>
        <p:grpSpPr>
          <a:xfrm>
            <a:off x="-713659" y="-234933"/>
            <a:ext cx="9930138" cy="5797783"/>
            <a:chOff x="-713659" y="-234933"/>
            <a:chExt cx="9930138" cy="5797783"/>
          </a:xfrm>
        </p:grpSpPr>
        <p:grpSp>
          <p:nvGrpSpPr>
            <p:cNvPr id="603" name="Google Shape;603;p8"/>
            <p:cNvGrpSpPr/>
            <p:nvPr/>
          </p:nvGrpSpPr>
          <p:grpSpPr>
            <a:xfrm rot="-6061857" flipH="1">
              <a:off x="7614363" y="-164997"/>
              <a:ext cx="996863" cy="1036988"/>
              <a:chOff x="-87012" y="2672250"/>
              <a:chExt cx="1135350" cy="1181050"/>
            </a:xfrm>
          </p:grpSpPr>
          <p:sp>
            <p:nvSpPr>
              <p:cNvPr id="604" name="Google Shape;604;p8"/>
              <p:cNvSpPr/>
              <p:nvPr/>
            </p:nvSpPr>
            <p:spPr>
              <a:xfrm>
                <a:off x="-87012" y="2916100"/>
                <a:ext cx="937200" cy="937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11138" y="2672250"/>
                <a:ext cx="937200" cy="93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8"/>
            <p:cNvSpPr/>
            <p:nvPr/>
          </p:nvSpPr>
          <p:spPr>
            <a:xfrm rot="5400000" flipH="1">
              <a:off x="-419412" y="-136110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8"/>
            <p:cNvGrpSpPr/>
            <p:nvPr/>
          </p:nvGrpSpPr>
          <p:grpSpPr>
            <a:xfrm rot="-2700000" flipH="1">
              <a:off x="6639462" y="-3566"/>
              <a:ext cx="191648" cy="191638"/>
              <a:chOff x="5939341" y="4763875"/>
              <a:chExt cx="191650" cy="191640"/>
            </a:xfrm>
          </p:grpSpPr>
          <p:sp>
            <p:nvSpPr>
              <p:cNvPr id="608" name="Google Shape;608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8"/>
            <p:cNvGrpSpPr/>
            <p:nvPr/>
          </p:nvGrpSpPr>
          <p:grpSpPr>
            <a:xfrm rot="-10471184" flipH="1">
              <a:off x="8783710" y="718363"/>
              <a:ext cx="191644" cy="191634"/>
              <a:chOff x="5939341" y="4763875"/>
              <a:chExt cx="191650" cy="191640"/>
            </a:xfrm>
          </p:grpSpPr>
          <p:sp>
            <p:nvSpPr>
              <p:cNvPr id="612" name="Google Shape;612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8"/>
            <p:cNvGrpSpPr/>
            <p:nvPr/>
          </p:nvGrpSpPr>
          <p:grpSpPr>
            <a:xfrm rot="-4437657" flipH="1">
              <a:off x="8673480" y="4260435"/>
              <a:ext cx="191655" cy="191645"/>
              <a:chOff x="5939341" y="4763875"/>
              <a:chExt cx="191650" cy="191640"/>
            </a:xfrm>
          </p:grpSpPr>
          <p:sp>
            <p:nvSpPr>
              <p:cNvPr id="616" name="Google Shape;616;p8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8"/>
            <p:cNvGrpSpPr/>
            <p:nvPr/>
          </p:nvGrpSpPr>
          <p:grpSpPr>
            <a:xfrm rot="5400000" flipH="1">
              <a:off x="-514008" y="4433800"/>
              <a:ext cx="1752900" cy="505200"/>
              <a:chOff x="-142475" y="4358675"/>
              <a:chExt cx="1752900" cy="505200"/>
            </a:xfrm>
          </p:grpSpPr>
          <p:sp>
            <p:nvSpPr>
              <p:cNvPr id="620" name="Google Shape;620;p8"/>
              <p:cNvSpPr/>
              <p:nvPr/>
            </p:nvSpPr>
            <p:spPr>
              <a:xfrm rot="5400000">
                <a:off x="481375" y="3734825"/>
                <a:ext cx="505200" cy="1752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rot="-1291012">
                <a:off x="1391659" y="4468033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rot="10800000">
                <a:off x="837575" y="4566626"/>
                <a:ext cx="1572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rot="5551085">
                <a:off x="-60476" y="4493703"/>
                <a:ext cx="157052" cy="6215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rot="6905775">
                <a:off x="80884" y="4681898"/>
                <a:ext cx="157024" cy="6227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rot="-9214904">
                <a:off x="176641" y="4493648"/>
                <a:ext cx="15710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rot="2337028">
                <a:off x="341395" y="4686477"/>
                <a:ext cx="157004" cy="6208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rot="-1047906">
                <a:off x="-102853" y="4701642"/>
                <a:ext cx="156935" cy="622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rot="-1696711">
                <a:off x="463178" y="4448208"/>
                <a:ext cx="157042" cy="6227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 rot="4918699">
                <a:off x="551854" y="4655560"/>
                <a:ext cx="156936" cy="6211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 rot="-6664138">
                <a:off x="655525" y="4467959"/>
                <a:ext cx="156888" cy="6239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 rot="-1291012">
                <a:off x="790809" y="4716608"/>
                <a:ext cx="157044" cy="6222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rot="2346269">
                <a:off x="1010025" y="4474676"/>
                <a:ext cx="156959" cy="6226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rot="7222943">
                <a:off x="1036339" y="4675023"/>
                <a:ext cx="157187" cy="6225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rot="5748514">
                <a:off x="1202864" y="462599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rot="-8556292">
                <a:off x="1410670" y="4701637"/>
                <a:ext cx="157087" cy="6228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rot="9191406">
                <a:off x="1198903" y="4425586"/>
                <a:ext cx="156973" cy="62118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7" name="Google Shape;637;p8"/>
            <p:cNvSpPr/>
            <p:nvPr/>
          </p:nvSpPr>
          <p:spPr>
            <a:xfrm rot="-2127830" flipH="1">
              <a:off x="159506" y="1313179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 rot="4882376" flipH="1">
              <a:off x="6739943" y="4913739"/>
              <a:ext cx="405994" cy="8434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 rot="9126560" flipH="1">
              <a:off x="4733219" y="4828982"/>
              <a:ext cx="405955" cy="8440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 rot="2363619" flipH="1">
              <a:off x="867744" y="4782462"/>
              <a:ext cx="406054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 rot="-4283464" flipH="1">
              <a:off x="8848245" y="4782524"/>
              <a:ext cx="406133" cy="8424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 rot="-9562179" flipH="1">
              <a:off x="8808507" y="1436200"/>
              <a:ext cx="406145" cy="8430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 rot="7232568" flipH="1">
              <a:off x="2254373" y="202492"/>
              <a:ext cx="406154" cy="843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 rot="-10120408" flipH="1">
              <a:off x="5551471" y="202432"/>
              <a:ext cx="406313" cy="8442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 rot="8100000" flipH="1">
              <a:off x="836113" y="180190"/>
              <a:ext cx="346624" cy="346624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 rot="6540133" flipH="1">
              <a:off x="7232958" y="148835"/>
              <a:ext cx="191643" cy="1916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8"/>
            <p:cNvGrpSpPr/>
            <p:nvPr/>
          </p:nvGrpSpPr>
          <p:grpSpPr>
            <a:xfrm rot="10800000" flipH="1">
              <a:off x="-713659" y="2169092"/>
              <a:ext cx="1026550" cy="979208"/>
              <a:chOff x="-53484" y="876090"/>
              <a:chExt cx="1026550" cy="979208"/>
            </a:xfrm>
          </p:grpSpPr>
          <p:grpSp>
            <p:nvGrpSpPr>
              <p:cNvPr id="648" name="Google Shape;648;p8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49" name="Google Shape;64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8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59" name="Google Shape;65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8" name="Google Shape;668;p8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69" name="Google Shape;66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8" name="Google Shape;678;p8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79" name="Google Shape;67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8" name="Google Shape;688;p8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89" name="Google Shape;68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8" name="Google Shape;698;p8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699" name="Google Shape;69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708;p8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09" name="Google Shape;70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8" name="Google Shape;718;p8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19" name="Google Shape;719;p8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8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8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8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8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8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8" name="Google Shape;728;p8"/>
            <p:cNvSpPr/>
            <p:nvPr/>
          </p:nvSpPr>
          <p:spPr>
            <a:xfrm rot="10800000" flipH="1">
              <a:off x="3755675" y="4697915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dist="123825" dir="9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2" name="Google Shape;732;p9"/>
          <p:cNvGrpSpPr/>
          <p:nvPr/>
        </p:nvGrpSpPr>
        <p:grpSpPr>
          <a:xfrm>
            <a:off x="-439612" y="-281809"/>
            <a:ext cx="9583619" cy="5993306"/>
            <a:chOff x="-439612" y="-281809"/>
            <a:chExt cx="9583619" cy="5993306"/>
          </a:xfrm>
        </p:grpSpPr>
        <p:sp>
          <p:nvSpPr>
            <p:cNvPr id="733" name="Google Shape;733;p9"/>
            <p:cNvSpPr/>
            <p:nvPr/>
          </p:nvSpPr>
          <p:spPr>
            <a:xfrm flipH="1">
              <a:off x="-439612" y="-281809"/>
              <a:ext cx="2306800" cy="1731000"/>
            </a:xfrm>
            <a:custGeom>
              <a:avLst/>
              <a:gdLst/>
              <a:ahLst/>
              <a:cxnLst/>
              <a:rect l="l" t="t" r="r" b="b"/>
              <a:pathLst>
                <a:path w="92272" h="69240" extrusionOk="0">
                  <a:moveTo>
                    <a:pt x="4182" y="3429"/>
                  </a:moveTo>
                  <a:cubicBezTo>
                    <a:pt x="-3382" y="7912"/>
                    <a:pt x="634" y="23227"/>
                    <a:pt x="5863" y="27522"/>
                  </a:cubicBezTo>
                  <a:cubicBezTo>
                    <a:pt x="11093" y="31818"/>
                    <a:pt x="28088" y="27241"/>
                    <a:pt x="35559" y="29202"/>
                  </a:cubicBezTo>
                  <a:cubicBezTo>
                    <a:pt x="43030" y="31163"/>
                    <a:pt x="47419" y="33778"/>
                    <a:pt x="50687" y="39288"/>
                  </a:cubicBezTo>
                  <a:cubicBezTo>
                    <a:pt x="53955" y="44798"/>
                    <a:pt x="51527" y="57270"/>
                    <a:pt x="55169" y="62260"/>
                  </a:cubicBezTo>
                  <a:cubicBezTo>
                    <a:pt x="58811" y="67250"/>
                    <a:pt x="67402" y="69416"/>
                    <a:pt x="72538" y="69229"/>
                  </a:cubicBezTo>
                  <a:cubicBezTo>
                    <a:pt x="77674" y="69042"/>
                    <a:pt x="82717" y="67623"/>
                    <a:pt x="85985" y="61139"/>
                  </a:cubicBezTo>
                  <a:cubicBezTo>
                    <a:pt x="89253" y="54655"/>
                    <a:pt x="92055" y="39194"/>
                    <a:pt x="92148" y="30323"/>
                  </a:cubicBezTo>
                  <a:cubicBezTo>
                    <a:pt x="92241" y="21452"/>
                    <a:pt x="93362" y="12860"/>
                    <a:pt x="86545" y="7911"/>
                  </a:cubicBezTo>
                  <a:cubicBezTo>
                    <a:pt x="79728" y="2962"/>
                    <a:pt x="64974" y="1374"/>
                    <a:pt x="51247" y="627"/>
                  </a:cubicBezTo>
                  <a:cubicBezTo>
                    <a:pt x="37520" y="-120"/>
                    <a:pt x="11746" y="-1053"/>
                    <a:pt x="4182" y="3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734" name="Google Shape;734;p9"/>
            <p:cNvSpPr/>
            <p:nvPr/>
          </p:nvSpPr>
          <p:spPr>
            <a:xfrm rot="5400000" flipH="1">
              <a:off x="199507" y="4414300"/>
              <a:ext cx="505200" cy="3465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123825" dir="5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 flipH="1">
              <a:off x="7980795" y="162213"/>
              <a:ext cx="1130400" cy="979200"/>
            </a:xfrm>
            <a:prstGeom prst="pie">
              <a:avLst>
                <a:gd name="adj1" fmla="val 10800078"/>
                <a:gd name="adj2" fmla="val 215823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9"/>
            <p:cNvGrpSpPr/>
            <p:nvPr/>
          </p:nvGrpSpPr>
          <p:grpSpPr>
            <a:xfrm flipH="1">
              <a:off x="4783904" y="4732290"/>
              <a:ext cx="1026550" cy="979208"/>
              <a:chOff x="-53484" y="876090"/>
              <a:chExt cx="1026550" cy="979208"/>
            </a:xfrm>
          </p:grpSpPr>
          <p:grpSp>
            <p:nvGrpSpPr>
              <p:cNvPr id="737" name="Google Shape;737;p9"/>
              <p:cNvGrpSpPr/>
              <p:nvPr/>
            </p:nvGrpSpPr>
            <p:grpSpPr>
              <a:xfrm>
                <a:off x="9109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38" name="Google Shape;73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7" name="Google Shape;747;p9"/>
              <p:cNvGrpSpPr/>
              <p:nvPr/>
            </p:nvGrpSpPr>
            <p:grpSpPr>
              <a:xfrm>
                <a:off x="7731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48" name="Google Shape;74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9"/>
              <p:cNvGrpSpPr/>
              <p:nvPr/>
            </p:nvGrpSpPr>
            <p:grpSpPr>
              <a:xfrm>
                <a:off x="6353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58" name="Google Shape;75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" name="Google Shape;767;p9"/>
              <p:cNvGrpSpPr/>
              <p:nvPr/>
            </p:nvGrpSpPr>
            <p:grpSpPr>
              <a:xfrm>
                <a:off x="49761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68" name="Google Shape;76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9"/>
              <p:cNvGrpSpPr/>
              <p:nvPr/>
            </p:nvGrpSpPr>
            <p:grpSpPr>
              <a:xfrm>
                <a:off x="35984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78" name="Google Shape;77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7" name="Google Shape;787;p9"/>
              <p:cNvGrpSpPr/>
              <p:nvPr/>
            </p:nvGrpSpPr>
            <p:grpSpPr>
              <a:xfrm>
                <a:off x="222066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88" name="Google Shape;78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" name="Google Shape;797;p9"/>
              <p:cNvGrpSpPr/>
              <p:nvPr/>
            </p:nvGrpSpPr>
            <p:grpSpPr>
              <a:xfrm>
                <a:off x="84291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798" name="Google Shape;79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" name="Google Shape;807;p9"/>
              <p:cNvGrpSpPr/>
              <p:nvPr/>
            </p:nvGrpSpPr>
            <p:grpSpPr>
              <a:xfrm>
                <a:off x="-53484" y="876090"/>
                <a:ext cx="62125" cy="979208"/>
                <a:chOff x="910941" y="876090"/>
                <a:chExt cx="62125" cy="979208"/>
              </a:xfrm>
            </p:grpSpPr>
            <p:sp>
              <p:nvSpPr>
                <p:cNvPr id="808" name="Google Shape;808;p9"/>
                <p:cNvSpPr/>
                <p:nvPr/>
              </p:nvSpPr>
              <p:spPr>
                <a:xfrm>
                  <a:off x="910966" y="876090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910941" y="1105412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910943" y="990781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910941" y="1220043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910941" y="1334674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910941" y="1449305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10941" y="156393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910941" y="1678566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910941" y="1793197"/>
                  <a:ext cx="62100" cy="6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7" name="Google Shape;817;p9"/>
            <p:cNvSpPr/>
            <p:nvPr/>
          </p:nvSpPr>
          <p:spPr>
            <a:xfrm rot="8672170" flipH="1">
              <a:off x="6995249" y="272160"/>
              <a:ext cx="405902" cy="8432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 rot="3328573" flipH="1">
              <a:off x="8740441" y="4101662"/>
              <a:ext cx="406000" cy="8437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 rot="1652973" flipH="1">
              <a:off x="7977268" y="4798762"/>
              <a:ext cx="406040" cy="8426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 rot="1652973" flipH="1">
              <a:off x="3224793" y="4874962"/>
              <a:ext cx="406040" cy="8426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 rot="-2518477" flipH="1">
              <a:off x="870888" y="4798729"/>
              <a:ext cx="405950" cy="84334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 rot="1582539" flipH="1">
              <a:off x="8740532" y="1279047"/>
              <a:ext cx="405849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 rot="1582539" flipH="1">
              <a:off x="220157" y="1849347"/>
              <a:ext cx="405849" cy="8439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 rot="-9879501" flipH="1">
              <a:off x="8664382" y="4745095"/>
              <a:ext cx="191629" cy="19162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825;p9"/>
            <p:cNvGrpSpPr/>
            <p:nvPr/>
          </p:nvGrpSpPr>
          <p:grpSpPr>
            <a:xfrm rot="-3414734" flipH="1">
              <a:off x="872919" y="648077"/>
              <a:ext cx="182811" cy="270968"/>
              <a:chOff x="5702661" y="3854400"/>
              <a:chExt cx="182819" cy="270980"/>
            </a:xfrm>
          </p:grpSpPr>
          <p:sp>
            <p:nvSpPr>
              <p:cNvPr id="826" name="Google Shape;826;p9"/>
              <p:cNvSpPr/>
              <p:nvPr/>
            </p:nvSpPr>
            <p:spPr>
              <a:xfrm rot="7970998">
                <a:off x="5803672" y="3867251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9"/>
              <p:cNvSpPr/>
              <p:nvPr/>
            </p:nvSpPr>
            <p:spPr>
              <a:xfrm rot="7970998">
                <a:off x="5810431" y="4050331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9"/>
              <p:cNvSpPr/>
              <p:nvPr/>
            </p:nvSpPr>
            <p:spPr>
              <a:xfrm rot="7970998">
                <a:off x="5715512" y="3962177"/>
                <a:ext cx="62198" cy="6219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9"/>
            <p:cNvGrpSpPr/>
            <p:nvPr/>
          </p:nvGrpSpPr>
          <p:grpSpPr>
            <a:xfrm rot="-8597638" flipH="1">
              <a:off x="1619947" y="4821282"/>
              <a:ext cx="191647" cy="191637"/>
              <a:chOff x="5939341" y="4763875"/>
              <a:chExt cx="191650" cy="191640"/>
            </a:xfrm>
          </p:grpSpPr>
          <p:sp>
            <p:nvSpPr>
              <p:cNvPr id="830" name="Google Shape;830;p9"/>
              <p:cNvSpPr/>
              <p:nvPr/>
            </p:nvSpPr>
            <p:spPr>
              <a:xfrm>
                <a:off x="593934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6068891" y="476387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6068891" y="4893415"/>
                <a:ext cx="62100" cy="6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" name="Google Shape;833;p9"/>
            <p:cNvGrpSpPr/>
            <p:nvPr/>
          </p:nvGrpSpPr>
          <p:grpSpPr>
            <a:xfrm flipH="1">
              <a:off x="-332285" y="-177547"/>
              <a:ext cx="2029742" cy="983721"/>
              <a:chOff x="7531092" y="-260751"/>
              <a:chExt cx="2029742" cy="983721"/>
            </a:xfrm>
          </p:grpSpPr>
          <p:sp>
            <p:nvSpPr>
              <p:cNvPr id="834" name="Google Shape;834;p9"/>
              <p:cNvSpPr/>
              <p:nvPr/>
            </p:nvSpPr>
            <p:spPr>
              <a:xfrm rot="5748514">
                <a:off x="7491389" y="50248"/>
                <a:ext cx="157107" cy="6212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 rot="-8612765">
                <a:off x="7568515" y="-188192"/>
                <a:ext cx="157024" cy="62222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 rot="7497907">
                <a:off x="7694585" y="147907"/>
                <a:ext cx="157047" cy="6225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9"/>
              <p:cNvSpPr/>
              <p:nvPr/>
            </p:nvSpPr>
            <p:spPr>
              <a:xfrm rot="9889303">
                <a:off x="7869783" y="-118092"/>
                <a:ext cx="156976" cy="6214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 rot="8100000">
                <a:off x="8037888" y="155167"/>
                <a:ext cx="156978" cy="6194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 rot="-10365164">
                <a:off x="8212999" y="-251097"/>
                <a:ext cx="156954" cy="6199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 rot="-8225545">
                <a:off x="8227200" y="-1290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 rot="-8225545">
                <a:off x="8545187" y="29175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9"/>
              <p:cNvSpPr/>
              <p:nvPr/>
            </p:nvSpPr>
            <p:spPr>
              <a:xfrm rot="-8225545">
                <a:off x="8955575" y="-89975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9"/>
              <p:cNvSpPr/>
              <p:nvPr/>
            </p:nvSpPr>
            <p:spPr>
              <a:xfrm rot="-8225545">
                <a:off x="9403800" y="449300"/>
                <a:ext cx="156870" cy="6197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 rot="-3283786">
                <a:off x="8815410" y="589396"/>
                <a:ext cx="156901" cy="61937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 rot="-4414403">
                <a:off x="9085987" y="260240"/>
                <a:ext cx="157009" cy="61981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 rot="-5828316">
                <a:off x="9200654" y="610392"/>
                <a:ext cx="156916" cy="61956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 rot="8090709">
                <a:off x="9403743" y="50318"/>
                <a:ext cx="156978" cy="61943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 rot="-5406573">
                <a:off x="8556449" y="-111050"/>
                <a:ext cx="156900" cy="62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9"/>
              <p:cNvSpPr/>
              <p:nvPr/>
            </p:nvSpPr>
            <p:spPr>
              <a:xfrm rot="-3354888">
                <a:off x="8815437" y="93729"/>
                <a:ext cx="156845" cy="6199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0.gi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1.jpe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.jpe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38.svg"/><Relationship Id="rId3" Type="http://schemas.openxmlformats.org/officeDocument/2006/relationships/image" Target="../media/image37.png"/><Relationship Id="rId7" Type="http://schemas.openxmlformats.org/officeDocument/2006/relationships/image" Target="../media/image36.sv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33.png"/><Relationship Id="rId5" Type="http://schemas.openxmlformats.org/officeDocument/2006/relationships/image" Target="../media/image30.svg"/><Relationship Id="rId10" Type="http://schemas.openxmlformats.org/officeDocument/2006/relationships/image" Target="../media/image32.sv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3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svg"/><Relationship Id="rId11" Type="http://schemas.openxmlformats.org/officeDocument/2006/relationships/image" Target="../media/image41.svg"/><Relationship Id="rId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30.sv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6.svg"/><Relationship Id="rId3" Type="http://schemas.openxmlformats.org/officeDocument/2006/relationships/image" Target="../media/image41.svg"/><Relationship Id="rId7" Type="http://schemas.openxmlformats.org/officeDocument/2006/relationships/image" Target="../media/image39.sv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44.svg"/><Relationship Id="rId5" Type="http://schemas.openxmlformats.org/officeDocument/2006/relationships/image" Target="../media/image43.svg"/><Relationship Id="rId10" Type="http://schemas.openxmlformats.org/officeDocument/2006/relationships/image" Target="../media/image29.png"/><Relationship Id="rId4" Type="http://schemas.openxmlformats.org/officeDocument/2006/relationships/image" Target="../media/image42.png"/><Relationship Id="rId9" Type="http://schemas.openxmlformats.org/officeDocument/2006/relationships/image" Target="../media/image3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4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4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2.svg"/><Relationship Id="rId18" Type="http://schemas.openxmlformats.org/officeDocument/2006/relationships/image" Target="../media/image49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12" Type="http://schemas.openxmlformats.org/officeDocument/2006/relationships/image" Target="../media/image11.png"/><Relationship Id="rId17" Type="http://schemas.openxmlformats.org/officeDocument/2006/relationships/image" Target="../media/image48.svg"/><Relationship Id="rId2" Type="http://schemas.openxmlformats.org/officeDocument/2006/relationships/image" Target="../media/image5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png"/><Relationship Id="rId11" Type="http://schemas.openxmlformats.org/officeDocument/2006/relationships/image" Target="../media/image10.svg"/><Relationship Id="rId5" Type="http://schemas.openxmlformats.org/officeDocument/2006/relationships/image" Target="../media/image5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50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svg"/><Relationship Id="rId18" Type="http://schemas.openxmlformats.org/officeDocument/2006/relationships/image" Target="../media/image61.png"/><Relationship Id="rId3" Type="http://schemas.openxmlformats.org/officeDocument/2006/relationships/image" Target="../media/image10.svg"/><Relationship Id="rId21" Type="http://schemas.openxmlformats.org/officeDocument/2006/relationships/image" Target="../media/image64.svg"/><Relationship Id="rId7" Type="http://schemas.openxmlformats.org/officeDocument/2006/relationships/image" Target="../media/image14.svg"/><Relationship Id="rId12" Type="http://schemas.openxmlformats.org/officeDocument/2006/relationships/image" Target="../media/image55.png"/><Relationship Id="rId17" Type="http://schemas.openxmlformats.org/officeDocument/2006/relationships/image" Target="../media/image60.svg"/><Relationship Id="rId2" Type="http://schemas.openxmlformats.org/officeDocument/2006/relationships/image" Target="../media/image9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4.svg"/><Relationship Id="rId5" Type="http://schemas.openxmlformats.org/officeDocument/2006/relationships/image" Target="../media/image12.svg"/><Relationship Id="rId15" Type="http://schemas.openxmlformats.org/officeDocument/2006/relationships/image" Target="../media/image58.svg"/><Relationship Id="rId10" Type="http://schemas.openxmlformats.org/officeDocument/2006/relationships/image" Target="../media/image53.png"/><Relationship Id="rId19" Type="http://schemas.openxmlformats.org/officeDocument/2006/relationships/image" Target="../media/image62.svg"/><Relationship Id="rId4" Type="http://schemas.openxmlformats.org/officeDocument/2006/relationships/image" Target="../media/image11.png"/><Relationship Id="rId9" Type="http://schemas.openxmlformats.org/officeDocument/2006/relationships/image" Target="../media/image52.sv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13.png"/><Relationship Id="rId3" Type="http://schemas.openxmlformats.org/officeDocument/2006/relationships/image" Target="../media/image60.svg"/><Relationship Id="rId7" Type="http://schemas.openxmlformats.org/officeDocument/2006/relationships/image" Target="../media/image54.svg"/><Relationship Id="rId12" Type="http://schemas.openxmlformats.org/officeDocument/2006/relationships/image" Target="../media/image67.png"/><Relationship Id="rId17" Type="http://schemas.openxmlformats.org/officeDocument/2006/relationships/image" Target="../media/image12.svg"/><Relationship Id="rId2" Type="http://schemas.openxmlformats.org/officeDocument/2006/relationships/image" Target="../media/image59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11" Type="http://schemas.openxmlformats.org/officeDocument/2006/relationships/image" Target="../media/image66.svg"/><Relationship Id="rId5" Type="http://schemas.openxmlformats.org/officeDocument/2006/relationships/image" Target="../media/image62.svg"/><Relationship Id="rId15" Type="http://schemas.openxmlformats.org/officeDocument/2006/relationships/image" Target="../media/image10.svg"/><Relationship Id="rId10" Type="http://schemas.openxmlformats.org/officeDocument/2006/relationships/image" Target="../media/image65.png"/><Relationship Id="rId19" Type="http://schemas.openxmlformats.org/officeDocument/2006/relationships/image" Target="../media/image14.svg"/><Relationship Id="rId4" Type="http://schemas.openxmlformats.org/officeDocument/2006/relationships/image" Target="../media/image61.png"/><Relationship Id="rId9" Type="http://schemas.openxmlformats.org/officeDocument/2006/relationships/image" Target="../media/image64.sv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4.svg"/><Relationship Id="rId3" Type="http://schemas.openxmlformats.org/officeDocument/2006/relationships/image" Target="../media/image66.svg"/><Relationship Id="rId7" Type="http://schemas.openxmlformats.org/officeDocument/2006/relationships/image" Target="../media/image60.svg"/><Relationship Id="rId12" Type="http://schemas.openxmlformats.org/officeDocument/2006/relationships/image" Target="../media/image63.png"/><Relationship Id="rId17" Type="http://schemas.openxmlformats.org/officeDocument/2006/relationships/image" Target="../media/image56.svg"/><Relationship Id="rId2" Type="http://schemas.openxmlformats.org/officeDocument/2006/relationships/image" Target="../media/image65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png"/><Relationship Id="rId11" Type="http://schemas.openxmlformats.org/officeDocument/2006/relationships/image" Target="../media/image54.svg"/><Relationship Id="rId5" Type="http://schemas.openxmlformats.org/officeDocument/2006/relationships/image" Target="../media/image68.svg"/><Relationship Id="rId15" Type="http://schemas.openxmlformats.org/officeDocument/2006/relationships/image" Target="../media/image52.svg"/><Relationship Id="rId10" Type="http://schemas.openxmlformats.org/officeDocument/2006/relationships/image" Target="../media/image53.png"/><Relationship Id="rId4" Type="http://schemas.openxmlformats.org/officeDocument/2006/relationships/image" Target="../media/image67.png"/><Relationship Id="rId9" Type="http://schemas.openxmlformats.org/officeDocument/2006/relationships/image" Target="../media/image62.svg"/><Relationship Id="rId1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8.sv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12" Type="http://schemas.openxmlformats.org/officeDocument/2006/relationships/image" Target="../media/image6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.png"/><Relationship Id="rId11" Type="http://schemas.openxmlformats.org/officeDocument/2006/relationships/image" Target="../media/image66.svg"/><Relationship Id="rId5" Type="http://schemas.openxmlformats.org/officeDocument/2006/relationships/image" Target="../media/image54.svg"/><Relationship Id="rId10" Type="http://schemas.openxmlformats.org/officeDocument/2006/relationships/image" Target="../media/image65.png"/><Relationship Id="rId4" Type="http://schemas.openxmlformats.org/officeDocument/2006/relationships/image" Target="../media/image53.png"/><Relationship Id="rId9" Type="http://schemas.openxmlformats.org/officeDocument/2006/relationships/image" Target="../media/image7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2"/>
          <p:cNvSpPr txBox="1">
            <a:spLocks noGrp="1"/>
          </p:cNvSpPr>
          <p:nvPr>
            <p:ph type="ctrTitle"/>
          </p:nvPr>
        </p:nvSpPr>
        <p:spPr>
          <a:xfrm>
            <a:off x="1359900" y="1787100"/>
            <a:ext cx="6424200" cy="15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/>
              <a:t>People and parcel share</a:t>
            </a:r>
            <a:r>
              <a:rPr lang="en-US" sz="3000"/>
              <a:t> a</a:t>
            </a:r>
            <a:r>
              <a:rPr lang="vi-VN" sz="3000"/>
              <a:t> ride:  Minimize longest road among vehicles</a:t>
            </a:r>
            <a:endParaRPr sz="3000" b="0"/>
          </a:p>
        </p:txBody>
      </p:sp>
      <p:sp>
        <p:nvSpPr>
          <p:cNvPr id="4" name="Google Shape;1644;p23">
            <a:extLst>
              <a:ext uri="{FF2B5EF4-FFF2-40B4-BE49-F238E27FC236}">
                <a16:creationId xmlns:a16="http://schemas.microsoft.com/office/drawing/2014/main" id="{5056C78D-661B-9035-1A20-BA726630A3FD}"/>
              </a:ext>
            </a:extLst>
          </p:cNvPr>
          <p:cNvSpPr txBox="1">
            <a:spLocks/>
          </p:cNvSpPr>
          <p:nvPr/>
        </p:nvSpPr>
        <p:spPr>
          <a:xfrm>
            <a:off x="485538" y="-175253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Table of contents</a:t>
            </a:r>
          </a:p>
        </p:txBody>
      </p:sp>
      <p:sp>
        <p:nvSpPr>
          <p:cNvPr id="5" name="Google Shape;1645;p23">
            <a:extLst>
              <a:ext uri="{FF2B5EF4-FFF2-40B4-BE49-F238E27FC236}">
                <a16:creationId xmlns:a16="http://schemas.microsoft.com/office/drawing/2014/main" id="{943D4B72-0395-AB1F-F6D1-D645E9D0F065}"/>
              </a:ext>
            </a:extLst>
          </p:cNvPr>
          <p:cNvSpPr txBox="1">
            <a:spLocks/>
          </p:cNvSpPr>
          <p:nvPr/>
        </p:nvSpPr>
        <p:spPr>
          <a:xfrm>
            <a:off x="-4772800" y="408128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01</a:t>
            </a:r>
          </a:p>
        </p:txBody>
      </p:sp>
      <p:sp>
        <p:nvSpPr>
          <p:cNvPr id="6" name="Google Shape;1646;p23">
            <a:extLst>
              <a:ext uri="{FF2B5EF4-FFF2-40B4-BE49-F238E27FC236}">
                <a16:creationId xmlns:a16="http://schemas.microsoft.com/office/drawing/2014/main" id="{A78A1D69-280D-3F36-901C-5A2DA4CA6688}"/>
              </a:ext>
            </a:extLst>
          </p:cNvPr>
          <p:cNvSpPr txBox="1">
            <a:spLocks/>
          </p:cNvSpPr>
          <p:nvPr/>
        </p:nvSpPr>
        <p:spPr>
          <a:xfrm>
            <a:off x="-4199500" y="405270"/>
            <a:ext cx="4199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Introduction</a:t>
            </a:r>
          </a:p>
        </p:txBody>
      </p:sp>
      <p:sp>
        <p:nvSpPr>
          <p:cNvPr id="7" name="Google Shape;1647;p23">
            <a:extLst>
              <a:ext uri="{FF2B5EF4-FFF2-40B4-BE49-F238E27FC236}">
                <a16:creationId xmlns:a16="http://schemas.microsoft.com/office/drawing/2014/main" id="{1EF392CA-362C-A5C2-7280-CE40DF0B6FD7}"/>
              </a:ext>
            </a:extLst>
          </p:cNvPr>
          <p:cNvSpPr txBox="1">
            <a:spLocks/>
          </p:cNvSpPr>
          <p:nvPr/>
        </p:nvSpPr>
        <p:spPr>
          <a:xfrm>
            <a:off x="-9605840" y="2147288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8" name="Google Shape;1648;p23">
            <a:extLst>
              <a:ext uri="{FF2B5EF4-FFF2-40B4-BE49-F238E27FC236}">
                <a16:creationId xmlns:a16="http://schemas.microsoft.com/office/drawing/2014/main" id="{A9695D20-8B65-E4A7-455D-6669C8E7E863}"/>
              </a:ext>
            </a:extLst>
          </p:cNvPr>
          <p:cNvSpPr txBox="1">
            <a:spLocks/>
          </p:cNvSpPr>
          <p:nvPr/>
        </p:nvSpPr>
        <p:spPr>
          <a:xfrm>
            <a:off x="-9032540" y="2154928"/>
            <a:ext cx="3299700" cy="56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Solution:</a:t>
            </a:r>
            <a:br>
              <a:rPr lang="vi-VN"/>
            </a:br>
            <a:endParaRPr lang="vi-VN"/>
          </a:p>
        </p:txBody>
      </p:sp>
      <p:sp>
        <p:nvSpPr>
          <p:cNvPr id="10" name="Google Shape;1647;p23">
            <a:extLst>
              <a:ext uri="{FF2B5EF4-FFF2-40B4-BE49-F238E27FC236}">
                <a16:creationId xmlns:a16="http://schemas.microsoft.com/office/drawing/2014/main" id="{6A2C73B2-BD80-9988-0A5E-168DD145D3AD}"/>
              </a:ext>
            </a:extLst>
          </p:cNvPr>
          <p:cNvSpPr txBox="1">
            <a:spLocks/>
          </p:cNvSpPr>
          <p:nvPr/>
        </p:nvSpPr>
        <p:spPr>
          <a:xfrm>
            <a:off x="-15751160" y="4361700"/>
            <a:ext cx="1146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03</a:t>
            </a:r>
            <a:endParaRPr lang="en"/>
          </a:p>
        </p:txBody>
      </p:sp>
      <p:sp>
        <p:nvSpPr>
          <p:cNvPr id="11" name="Google Shape;1648;p23">
            <a:extLst>
              <a:ext uri="{FF2B5EF4-FFF2-40B4-BE49-F238E27FC236}">
                <a16:creationId xmlns:a16="http://schemas.microsoft.com/office/drawing/2014/main" id="{3B554E4F-871E-0CC2-7EC6-1ECA027E86F2}"/>
              </a:ext>
            </a:extLst>
          </p:cNvPr>
          <p:cNvSpPr txBox="1">
            <a:spLocks/>
          </p:cNvSpPr>
          <p:nvPr/>
        </p:nvSpPr>
        <p:spPr>
          <a:xfrm>
            <a:off x="-15177860" y="4361700"/>
            <a:ext cx="32997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71F7C-57D8-D89A-373A-E6229C7DCCD4}"/>
              </a:ext>
            </a:extLst>
          </p:cNvPr>
          <p:cNvSpPr txBox="1"/>
          <p:nvPr/>
        </p:nvSpPr>
        <p:spPr>
          <a:xfrm>
            <a:off x="144780" y="251381"/>
            <a:ext cx="3703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Group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58389-535B-FAC5-3726-23B3A640C3BB}"/>
              </a:ext>
            </a:extLst>
          </p:cNvPr>
          <p:cNvSpPr txBox="1"/>
          <p:nvPr/>
        </p:nvSpPr>
        <p:spPr>
          <a:xfrm>
            <a:off x="-9032540" y="3624358"/>
            <a:ext cx="35695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Exact Algorithms (CP &amp; ILP)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Montserrat" panose="00000500000000000000" pitchFamily="2" charset="0"/>
              </a:rPr>
              <a:t>Genetic Algorithms</a:t>
            </a:r>
            <a:endParaRPr lang="en-US" sz="1700" b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6072894" y="1413810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DDE5FD2-A07B-16AD-9E73-938CA5F2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8738" y="2309439"/>
            <a:ext cx="2834886" cy="1402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17C60F-15B7-B873-10B0-7029296D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94" y="2269566"/>
            <a:ext cx="2834886" cy="1560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ED12E-5630-C2DB-467D-ABDBC9E7C0B8}"/>
                  </a:ext>
                </a:extLst>
              </p:cNvPr>
              <p:cNvSpPr txBox="1"/>
              <p:nvPr/>
            </p:nvSpPr>
            <p:spPr>
              <a:xfrm>
                <a:off x="152399" y="2164080"/>
                <a:ext cx="592049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j) = 1 if taxi k travel from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): number of parcel on taxi k after leaving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 ∀ k = 1,…,K, ∀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): the order of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k</a:t>
                </a:r>
                <a:r>
                  <a:rPr lang="en-US" sz="1600" baseline="30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route, ∀ k = 1,…,K, ∀ 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 = 0,…, 2N + 2M + 1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ED12E-5630-C2DB-467D-ABDBC9E7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164080"/>
                <a:ext cx="5920493" cy="1569660"/>
              </a:xfrm>
              <a:prstGeom prst="rect">
                <a:avLst/>
              </a:prstGeom>
              <a:blipFill>
                <a:blip r:embed="rId4"/>
                <a:stretch>
                  <a:fillRect l="-412" t="-1556" b="-3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2">
            <a:extLst>
              <a:ext uri="{FF2B5EF4-FFF2-40B4-BE49-F238E27FC236}">
                <a16:creationId xmlns:a16="http://schemas.microsoft.com/office/drawing/2014/main" id="{73E38676-5D41-B849-3312-5414FE27B361}"/>
              </a:ext>
            </a:extLst>
          </p:cNvPr>
          <p:cNvSpPr txBox="1">
            <a:spLocks/>
          </p:cNvSpPr>
          <p:nvPr/>
        </p:nvSpPr>
        <p:spPr>
          <a:xfrm>
            <a:off x="-6703623" y="2004114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3AD853-DD28-B656-446E-09B12F723C34}"/>
              </a:ext>
            </a:extLst>
          </p:cNvPr>
          <p:cNvCxnSpPr>
            <a:cxnSpLocks/>
          </p:cNvCxnSpPr>
          <p:nvPr/>
        </p:nvCxnSpPr>
        <p:spPr>
          <a:xfrm flipH="1" flipV="1">
            <a:off x="11399070" y="885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47CE73D-A9FC-D845-6361-299BE3549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323" y="-2929994"/>
            <a:ext cx="3243353" cy="1402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74F7B5-931C-426C-AE20-FB31E7528590}"/>
                  </a:ext>
                </a:extLst>
              </p:cNvPr>
              <p:cNvSpPr txBox="1"/>
              <p:nvPr/>
            </p:nvSpPr>
            <p:spPr>
              <a:xfrm>
                <a:off x="652718" y="5368456"/>
                <a:ext cx="6661989" cy="372332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≥1,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74F7B5-931C-426C-AE20-FB31E752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8" y="5368456"/>
                <a:ext cx="6661989" cy="3723327"/>
              </a:xfrm>
              <a:prstGeom prst="rect">
                <a:avLst/>
              </a:prstGeom>
              <a:blipFill>
                <a:blip r:embed="rId6"/>
                <a:stretch>
                  <a:fillRect l="-91" t="-8197" b="-1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9BEA9-3C93-B9A8-B33C-AFBE7A120045}"/>
              </a:ext>
            </a:extLst>
          </p:cNvPr>
          <p:cNvGrpSpPr/>
          <p:nvPr/>
        </p:nvGrpSpPr>
        <p:grpSpPr>
          <a:xfrm>
            <a:off x="9831888" y="2103936"/>
            <a:ext cx="5402580" cy="1702967"/>
            <a:chOff x="3680460" y="1577340"/>
            <a:chExt cx="5402580" cy="1702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79494F-DEA9-E363-8053-DEC5E65EF092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8C115401-2A42-A6EC-99AB-1575E3764F45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AE1086B-734A-EF2A-4AD6-66084F6E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54" y="282122"/>
            <a:ext cx="3243353" cy="14022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A5F61-0828-3F6E-F62C-1625C67CBFE1}"/>
              </a:ext>
            </a:extLst>
          </p:cNvPr>
          <p:cNvCxnSpPr>
            <a:cxnSpLocks/>
          </p:cNvCxnSpPr>
          <p:nvPr/>
        </p:nvCxnSpPr>
        <p:spPr>
          <a:xfrm flipH="1" flipV="1">
            <a:off x="3100068" y="996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BE3261-780E-5C33-5AA5-A4CEA43A44DF}"/>
              </a:ext>
            </a:extLst>
          </p:cNvPr>
          <p:cNvSpPr txBox="1"/>
          <p:nvPr/>
        </p:nvSpPr>
        <p:spPr>
          <a:xfrm>
            <a:off x="693420" y="1287779"/>
            <a:ext cx="5334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8DC41-BEB7-6CBE-E2B7-157664B1774F}"/>
                  </a:ext>
                </a:extLst>
              </p:cNvPr>
              <p:cNvSpPr txBox="1"/>
              <p:nvPr/>
            </p:nvSpPr>
            <p:spPr>
              <a:xfrm>
                <a:off x="896558" y="1055536"/>
                <a:ext cx="6661989" cy="372332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≥1,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8DC41-BEB7-6CBE-E2B7-157664B17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8" y="1055536"/>
                <a:ext cx="6661989" cy="3723327"/>
              </a:xfrm>
              <a:prstGeom prst="rect">
                <a:avLst/>
              </a:prstGeom>
              <a:blipFill>
                <a:blip r:embed="rId3"/>
                <a:stretch>
                  <a:fillRect l="-91" t="-8183" b="-1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8182A1-8E72-BABB-3F35-62AE9251EC2F}"/>
              </a:ext>
            </a:extLst>
          </p:cNvPr>
          <p:cNvSpPr txBox="1"/>
          <p:nvPr/>
        </p:nvSpPr>
        <p:spPr>
          <a:xfrm>
            <a:off x="2006322" y="-2729038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Constraint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6228A09A-A878-3043-9012-82D4C3127F56}"/>
              </a:ext>
            </a:extLst>
          </p:cNvPr>
          <p:cNvSpPr txBox="1">
            <a:spLocks/>
          </p:cNvSpPr>
          <p:nvPr/>
        </p:nvSpPr>
        <p:spPr>
          <a:xfrm>
            <a:off x="-5013179" y="2369489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76D81F-0160-BE53-8317-CC040C47C90E}"/>
                  </a:ext>
                </a:extLst>
              </p:cNvPr>
              <p:cNvSpPr txBox="1"/>
              <p:nvPr/>
            </p:nvSpPr>
            <p:spPr>
              <a:xfrm>
                <a:off x="11374577" y="2323797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76D81F-0160-BE53-8317-CC040C47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577" y="2323797"/>
                <a:ext cx="5291798" cy="495905"/>
              </a:xfrm>
              <a:prstGeom prst="rect">
                <a:avLst/>
              </a:prstGeom>
              <a:blipFill>
                <a:blip r:embed="rId4"/>
                <a:stretch>
                  <a:fillRect l="-1037" t="-131707" b="-17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8B0919-FFBE-DB65-9E5A-056EE99B74FF}"/>
              </a:ext>
            </a:extLst>
          </p:cNvPr>
          <p:cNvCxnSpPr>
            <a:cxnSpLocks/>
          </p:cNvCxnSpPr>
          <p:nvPr/>
        </p:nvCxnSpPr>
        <p:spPr>
          <a:xfrm flipH="1">
            <a:off x="6072894" y="5620050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77FEF2A-212D-32A6-A05D-F5E91E24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4614" y="2269566"/>
            <a:ext cx="2834886" cy="1560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4861D0-2F66-C418-F28D-4092F4322BB0}"/>
                  </a:ext>
                </a:extLst>
              </p:cNvPr>
              <p:cNvSpPr txBox="1"/>
              <p:nvPr/>
            </p:nvSpPr>
            <p:spPr>
              <a:xfrm>
                <a:off x="-10828021" y="2164080"/>
                <a:ext cx="583667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X(k,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 = 1 if taxi k travel from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Y(k,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number of parcel on taxi k after leaving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 ∀ k = 1,…,K, ∀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Z(k,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the order of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in the k</a:t>
                </a:r>
                <a:r>
                  <a:rPr lang="en-US" sz="1600" baseline="300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route, 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∀ k = 1,…,K, ∀ </a:t>
                </a:r>
                <a:r>
                  <a:rPr lang="en-US" sz="1600" dirty="0" err="1">
                    <a:solidFill>
                      <a:schemeClr val="accent3"/>
                    </a:solidFill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 = 0,…, 2N + 2M + 1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4861D0-2F66-C418-F28D-4092F4322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28021" y="2164080"/>
                <a:ext cx="5836673" cy="1569660"/>
              </a:xfrm>
              <a:prstGeom prst="rect">
                <a:avLst/>
              </a:prstGeom>
              <a:blipFill>
                <a:blip r:embed="rId6"/>
                <a:stretch>
                  <a:fillRect l="-418" t="-1556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74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93B33-0987-ADCE-FABC-B60F533EEA7D}"/>
                  </a:ext>
                </a:extLst>
              </p:cNvPr>
              <p:cNvSpPr txBox="1"/>
              <p:nvPr/>
            </p:nvSpPr>
            <p:spPr>
              <a:xfrm>
                <a:off x="410626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93B33-0987-ADCE-FABC-B60F533E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69" y="2571750"/>
                <a:ext cx="5291798" cy="495905"/>
              </a:xfrm>
              <a:prstGeom prst="rect">
                <a:avLst/>
              </a:prstGeom>
              <a:blipFill>
                <a:blip r:embed="rId2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2">
            <a:extLst>
              <a:ext uri="{FF2B5EF4-FFF2-40B4-BE49-F238E27FC236}">
                <a16:creationId xmlns:a16="http://schemas.microsoft.com/office/drawing/2014/main" id="{FF28B8AB-4FF0-35AD-5CF1-705EC7E90BC8}"/>
              </a:ext>
            </a:extLst>
          </p:cNvPr>
          <p:cNvSpPr txBox="1">
            <a:spLocks/>
          </p:cNvSpPr>
          <p:nvPr/>
        </p:nvSpPr>
        <p:spPr>
          <a:xfrm>
            <a:off x="848359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EAA20-BF40-3EAB-0273-09E08AA9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109" y="2287299"/>
            <a:ext cx="2834886" cy="156071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39CE4E-5BA7-7AAF-4D9C-F9352806E2FD}"/>
              </a:ext>
            </a:extLst>
          </p:cNvPr>
          <p:cNvCxnSpPr>
            <a:cxnSpLocks/>
          </p:cNvCxnSpPr>
          <p:nvPr/>
        </p:nvCxnSpPr>
        <p:spPr>
          <a:xfrm flipH="1" flipV="1">
            <a:off x="11399070" y="885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3F400E-26B6-FBA4-2B3C-CD1F453B04A7}"/>
                  </a:ext>
                </a:extLst>
              </p:cNvPr>
              <p:cNvSpPr txBox="1"/>
              <p:nvPr/>
            </p:nvSpPr>
            <p:spPr>
              <a:xfrm>
                <a:off x="-7735473" y="2125252"/>
                <a:ext cx="583667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X(k,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 = 1 if taxi k travel from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Y(k,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number of parcel on taxi k after leaving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 ∀ k = 1,…,K, ∀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Z(k,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the order of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in the k</a:t>
                </a:r>
                <a:r>
                  <a:rPr lang="en-US" sz="1600" baseline="300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route, 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∀ k = 1,…,K, ∀ </a:t>
                </a:r>
                <a:r>
                  <a:rPr lang="en-US" sz="1600" dirty="0" err="1">
                    <a:solidFill>
                      <a:schemeClr val="accent3"/>
                    </a:solidFill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 = 0,…, 2N + 2M + 1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3F400E-26B6-FBA4-2B3C-CD1F453B0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35473" y="2125252"/>
                <a:ext cx="5836673" cy="1569660"/>
              </a:xfrm>
              <a:prstGeom prst="rect">
                <a:avLst/>
              </a:prstGeom>
              <a:blipFill>
                <a:blip r:embed="rId4"/>
                <a:stretch>
                  <a:fillRect l="-418" t="-1556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680938C-E47F-9002-2285-516D1DF0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323" y="-2929994"/>
            <a:ext cx="3243353" cy="1402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F7588-05BB-5222-3DE0-8018A2EEC705}"/>
                  </a:ext>
                </a:extLst>
              </p:cNvPr>
              <p:cNvSpPr txBox="1"/>
              <p:nvPr/>
            </p:nvSpPr>
            <p:spPr>
              <a:xfrm>
                <a:off x="896558" y="6054256"/>
                <a:ext cx="6661989" cy="372332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≥1,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 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1 −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+1≥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), ∀ 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F7588-05BB-5222-3DE0-8018A2EE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8" y="6054256"/>
                <a:ext cx="6661989" cy="3723327"/>
              </a:xfrm>
              <a:prstGeom prst="rect">
                <a:avLst/>
              </a:prstGeom>
              <a:blipFill>
                <a:blip r:embed="rId6"/>
                <a:stretch>
                  <a:fillRect l="-91" t="-8183" b="-1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CEEE2B8-987A-B508-CC16-FDC073ECC897}"/>
              </a:ext>
            </a:extLst>
          </p:cNvPr>
          <p:cNvSpPr txBox="1"/>
          <p:nvPr/>
        </p:nvSpPr>
        <p:spPr>
          <a:xfrm>
            <a:off x="2006322" y="-1692718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Constraint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5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929B5-55DE-6B91-23B1-B9BFE96E31B2}"/>
              </a:ext>
            </a:extLst>
          </p:cNvPr>
          <p:cNvSpPr txBox="1"/>
          <p:nvPr/>
        </p:nvSpPr>
        <p:spPr>
          <a:xfrm>
            <a:off x="2350770" y="1833086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Constraint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469FF3-3BDB-DE6D-062B-D5A51D5AC4CC}"/>
              </a:ext>
            </a:extLst>
          </p:cNvPr>
          <p:cNvCxnSpPr>
            <a:cxnSpLocks/>
          </p:cNvCxnSpPr>
          <p:nvPr/>
        </p:nvCxnSpPr>
        <p:spPr>
          <a:xfrm flipH="1">
            <a:off x="3606494" y="5338695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2">
            <a:extLst>
              <a:ext uri="{FF2B5EF4-FFF2-40B4-BE49-F238E27FC236}">
                <a16:creationId xmlns:a16="http://schemas.microsoft.com/office/drawing/2014/main" id="{B9578C52-2306-54E4-9305-DA9A3FC7AAA2}"/>
              </a:ext>
            </a:extLst>
          </p:cNvPr>
          <p:cNvSpPr txBox="1">
            <a:spLocks/>
          </p:cNvSpPr>
          <p:nvPr/>
        </p:nvSpPr>
        <p:spPr>
          <a:xfrm>
            <a:off x="-3921761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FFB5-1481-751E-F2E2-621944681C8B}"/>
                  </a:ext>
                </a:extLst>
              </p:cNvPr>
              <p:cNvSpPr txBox="1"/>
              <p:nvPr/>
            </p:nvSpPr>
            <p:spPr>
              <a:xfrm>
                <a:off x="1044610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5BFFB5-1481-751E-F2E2-62194468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109" y="2571750"/>
                <a:ext cx="5291798" cy="495905"/>
              </a:xfrm>
              <a:prstGeom prst="rect">
                <a:avLst/>
              </a:prstGeom>
              <a:blipFill>
                <a:blip r:embed="rId2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903F2F7-EF27-00B5-FB1B-55D50442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3119" y="2404701"/>
            <a:ext cx="2834886" cy="1402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C3F35-408B-8093-4182-6904861A1BBE}"/>
              </a:ext>
            </a:extLst>
          </p:cNvPr>
          <p:cNvSpPr txBox="1"/>
          <p:nvPr/>
        </p:nvSpPr>
        <p:spPr>
          <a:xfrm>
            <a:off x="14732000" y="1941390"/>
            <a:ext cx="5704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 j 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</p:spTree>
    <p:extLst>
      <p:ext uri="{BB962C8B-B14F-4D97-AF65-F5344CB8AC3E}">
        <p14:creationId xmlns:p14="http://schemas.microsoft.com/office/powerpoint/2010/main" val="15303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280F2D-48A2-2039-B673-128A51EF1934}"/>
              </a:ext>
            </a:extLst>
          </p:cNvPr>
          <p:cNvSpPr txBox="1"/>
          <p:nvPr/>
        </p:nvSpPr>
        <p:spPr>
          <a:xfrm>
            <a:off x="3911600" y="1941390"/>
            <a:ext cx="5704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 j 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26806D-B085-1243-1178-D4B470DD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2404701"/>
            <a:ext cx="2834886" cy="14022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0891C9-B9C9-B3F8-D370-25769182D49D}"/>
              </a:ext>
            </a:extLst>
          </p:cNvPr>
          <p:cNvSpPr txBox="1"/>
          <p:nvPr/>
        </p:nvSpPr>
        <p:spPr>
          <a:xfrm>
            <a:off x="-6312876" y="2253640"/>
            <a:ext cx="52917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X(k,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, j) = 1 if taxi k travel from point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to point j, ∀ k = 1,…,K, (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, j) ∈ A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Y(k,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): number of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parcels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on taxi k after leaving point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, ∀ k = 1,…,K, ∀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= 0,…, 2N + 2M + 1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Z(k,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): the order of point </a:t>
            </a:r>
            <a:r>
              <a:rPr lang="en-US" sz="16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in the k</a:t>
            </a:r>
            <a:r>
              <a:rPr lang="en-US" sz="16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th</a:t>
            </a:r>
            <a:r>
              <a:rPr lang="en-US" sz="1600" dirty="0">
                <a:solidFill>
                  <a:schemeClr val="accent3"/>
                </a:solidFill>
                <a:latin typeface="Cambria Math"/>
                <a:ea typeface="Cambria Math"/>
              </a:rPr>
              <a:t> route, </a:t>
            </a:r>
            <a:r>
              <a:rPr lang="en-US" sz="1600" dirty="0">
                <a:solidFill>
                  <a:schemeClr val="accent3"/>
                </a:solidFill>
                <a:ea typeface="Cambria Math"/>
              </a:rPr>
              <a:t>∀ k = 1,…,K, ∀ </a:t>
            </a:r>
            <a:r>
              <a:rPr lang="en-US" sz="1600" dirty="0" err="1">
                <a:solidFill>
                  <a:schemeClr val="accent3"/>
                </a:solidFill>
                <a:ea typeface="Cambria Math"/>
              </a:rPr>
              <a:t>i</a:t>
            </a:r>
            <a:r>
              <a:rPr lang="en-US" sz="1600" dirty="0">
                <a:solidFill>
                  <a:schemeClr val="accent3"/>
                </a:solidFill>
                <a:ea typeface="Cambria Math"/>
              </a:rPr>
              <a:t> = 0,…, 2N + 2M + 1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36F9613-434B-C747-DA53-8FF83E07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30" y="2038197"/>
            <a:ext cx="2834886" cy="156071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25D73-82AA-5E0F-7006-2D259BDCABD6}"/>
              </a:ext>
            </a:extLst>
          </p:cNvPr>
          <p:cNvCxnSpPr>
            <a:cxnSpLocks/>
          </p:cNvCxnSpPr>
          <p:nvPr/>
        </p:nvCxnSpPr>
        <p:spPr>
          <a:xfrm flipH="1">
            <a:off x="3606494" y="1563870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168C63-FD71-7AF0-F454-D46C476A634E}"/>
              </a:ext>
            </a:extLst>
          </p:cNvPr>
          <p:cNvSpPr txBox="1"/>
          <p:nvPr/>
        </p:nvSpPr>
        <p:spPr>
          <a:xfrm>
            <a:off x="2350770" y="8327668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Constraint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E53A8B-2952-0708-2319-B74E1494F3BF}"/>
              </a:ext>
            </a:extLst>
          </p:cNvPr>
          <p:cNvGrpSpPr/>
          <p:nvPr/>
        </p:nvGrpSpPr>
        <p:grpSpPr>
          <a:xfrm>
            <a:off x="3934008" y="6230458"/>
            <a:ext cx="5402580" cy="1702967"/>
            <a:chOff x="3680460" y="1577340"/>
            <a:chExt cx="5402580" cy="17029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196411-BB41-6006-E27C-9A319EFDAACA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5632B6B-6656-3998-012A-5C745D8F3E22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56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EB54-652A-2CD0-F9EA-B5EA3A84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68B45E-C423-2F45-4583-A9A416F97A11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64F114C-5361-4A73-F0C6-7DDEAEA9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2404701"/>
            <a:ext cx="2834886" cy="14022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3EA5469-8065-63F4-F3B0-72CAFC1F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30" y="2038197"/>
            <a:ext cx="2834886" cy="156071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9823F9-2595-6AAC-3129-0C3EA9D0A6E5}"/>
              </a:ext>
            </a:extLst>
          </p:cNvPr>
          <p:cNvGrpSpPr/>
          <p:nvPr/>
        </p:nvGrpSpPr>
        <p:grpSpPr>
          <a:xfrm>
            <a:off x="3934008" y="2103936"/>
            <a:ext cx="5402580" cy="1702967"/>
            <a:chOff x="3680460" y="1577340"/>
            <a:chExt cx="5402580" cy="1702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AE881-586A-57E8-4B88-60F55E34ED92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041AA671-669A-6D72-4E4D-93BDFBC87CD3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D016E3-6E20-3B27-4F1A-4D73E5F2944A}"/>
              </a:ext>
            </a:extLst>
          </p:cNvPr>
          <p:cNvSpPr txBox="1"/>
          <p:nvPr/>
        </p:nvSpPr>
        <p:spPr>
          <a:xfrm>
            <a:off x="3911600" y="-3263658"/>
            <a:ext cx="5704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 j 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7234D-5E31-BB45-D88A-D1729D0C30DF}"/>
              </a:ext>
            </a:extLst>
          </p:cNvPr>
          <p:cNvSpPr txBox="1"/>
          <p:nvPr/>
        </p:nvSpPr>
        <p:spPr>
          <a:xfrm>
            <a:off x="-5852162" y="2388202"/>
            <a:ext cx="52917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X(k,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 = 1 if taxi k travel from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to point j, ∀ k = 1,…,K, (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 ∈ A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Y(k,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number of parcels on taxi k after leaving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 ∀ k = 1,…,K, ∀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= 0,…, 2N + 2M + 1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Z(k,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the order of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in the k</a:t>
            </a:r>
            <a:r>
              <a:rPr lang="en-US" sz="1600" baseline="30000">
                <a:solidFill>
                  <a:schemeClr val="accent3"/>
                </a:solidFill>
                <a:latin typeface="Cambria Math"/>
                <a:ea typeface="Cambria Math"/>
              </a:rPr>
              <a:t>th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route, ∀ k = 1,…,K, ∀ 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 = 0,…, 2N + 2M + 1</a:t>
            </a:r>
          </a:p>
        </p:txBody>
      </p:sp>
    </p:spTree>
    <p:extLst>
      <p:ext uri="{BB962C8B-B14F-4D97-AF65-F5344CB8AC3E}">
        <p14:creationId xmlns:p14="http://schemas.microsoft.com/office/powerpoint/2010/main" val="192252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5699762" y="141381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280F2D-48A2-2039-B673-128A51EF1934}"/>
              </a:ext>
            </a:extLst>
          </p:cNvPr>
          <p:cNvSpPr txBox="1"/>
          <p:nvPr/>
        </p:nvSpPr>
        <p:spPr>
          <a:xfrm>
            <a:off x="407964" y="2388202"/>
            <a:ext cx="52917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X(k,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 = 1 if taxi k travel from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to point j, ∀ k = 1,…,K, (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 ∈ A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Y(k,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number of parcels on taxi k after leaving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 ∀ k = 1,…,K, ∀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= 0,…, 2N + 2M + 1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Z(k,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the order of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in the k</a:t>
            </a:r>
            <a:r>
              <a:rPr lang="en-US" sz="1600" baseline="30000">
                <a:solidFill>
                  <a:schemeClr val="accent3"/>
                </a:solidFill>
                <a:latin typeface="Cambria Math"/>
                <a:ea typeface="Cambria Math"/>
              </a:rPr>
              <a:t>th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route, ∀ k = 1,…,K, ∀ 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 = 0,…, 2N + 2M + 1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E5FD2-A07B-16AD-9E73-938CA5F2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8738" y="2309439"/>
            <a:ext cx="2834886" cy="1402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17C60F-15B7-B873-10B0-7029296D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50" y="2269565"/>
            <a:ext cx="2834886" cy="15607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C3C0F4-BB47-8661-DB30-A261D54CB177}"/>
              </a:ext>
            </a:extLst>
          </p:cNvPr>
          <p:cNvCxnSpPr>
            <a:cxnSpLocks/>
          </p:cNvCxnSpPr>
          <p:nvPr/>
        </p:nvCxnSpPr>
        <p:spPr>
          <a:xfrm flipH="1" flipV="1">
            <a:off x="11399070" y="885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2">
            <a:extLst>
              <a:ext uri="{FF2B5EF4-FFF2-40B4-BE49-F238E27FC236}">
                <a16:creationId xmlns:a16="http://schemas.microsoft.com/office/drawing/2014/main" id="{64A4D519-4208-0497-7556-350B872FDF40}"/>
              </a:ext>
            </a:extLst>
          </p:cNvPr>
          <p:cNvSpPr txBox="1">
            <a:spLocks/>
          </p:cNvSpPr>
          <p:nvPr/>
        </p:nvSpPr>
        <p:spPr>
          <a:xfrm>
            <a:off x="2837909" y="-1153284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1F8CE-21A3-65C3-D55A-8C45468A7931}"/>
                  </a:ext>
                </a:extLst>
              </p:cNvPr>
              <p:cNvSpPr txBox="1"/>
              <p:nvPr/>
            </p:nvSpPr>
            <p:spPr>
              <a:xfrm>
                <a:off x="407964" y="6852843"/>
                <a:ext cx="7673075" cy="307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+1, 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F1F8CE-21A3-65C3-D55A-8C45468A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4" y="6852843"/>
                <a:ext cx="7673075" cy="3076996"/>
              </a:xfrm>
              <a:prstGeom prst="rect">
                <a:avLst/>
              </a:prstGeom>
              <a:blipFill>
                <a:blip r:embed="rId4"/>
                <a:stretch>
                  <a:fillRect l="-159" t="-9901" b="-14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E424955-E824-15E0-9572-7C9DB43D02E0}"/>
              </a:ext>
            </a:extLst>
          </p:cNvPr>
          <p:cNvGrpSpPr/>
          <p:nvPr/>
        </p:nvGrpSpPr>
        <p:grpSpPr>
          <a:xfrm>
            <a:off x="9936226" y="2103936"/>
            <a:ext cx="5402580" cy="1702967"/>
            <a:chOff x="3680460" y="1577340"/>
            <a:chExt cx="5402580" cy="17029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D5333F-0F01-AC83-5354-9B3536985A1B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FC834970-42FD-914E-E63D-D986D4C3E961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7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A5F61-0828-3F6E-F62C-1625C67CBFE1}"/>
              </a:ext>
            </a:extLst>
          </p:cNvPr>
          <p:cNvCxnSpPr>
            <a:cxnSpLocks/>
          </p:cNvCxnSpPr>
          <p:nvPr/>
        </p:nvCxnSpPr>
        <p:spPr>
          <a:xfrm flipH="1" flipV="1">
            <a:off x="3100068" y="996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92EA6-FBC1-74D1-8759-544CF60F7A50}"/>
                  </a:ext>
                </a:extLst>
              </p:cNvPr>
              <p:cNvSpPr txBox="1"/>
              <p:nvPr/>
            </p:nvSpPr>
            <p:spPr>
              <a:xfrm>
                <a:off x="423976" y="1151887"/>
                <a:ext cx="7673075" cy="307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+1, 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92EA6-FBC1-74D1-8759-544CF60F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6" y="1151887"/>
                <a:ext cx="7673075" cy="3076996"/>
              </a:xfrm>
              <a:prstGeom prst="rect">
                <a:avLst/>
              </a:prstGeom>
              <a:blipFill>
                <a:blip r:embed="rId2"/>
                <a:stretch>
                  <a:fillRect l="-159" t="-9901" b="-14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2">
            <a:extLst>
              <a:ext uri="{FF2B5EF4-FFF2-40B4-BE49-F238E27FC236}">
                <a16:creationId xmlns:a16="http://schemas.microsoft.com/office/drawing/2014/main" id="{556D2CA4-369A-21A2-CE3A-352F8A99E77A}"/>
              </a:ext>
            </a:extLst>
          </p:cNvPr>
          <p:cNvSpPr txBox="1">
            <a:spLocks/>
          </p:cNvSpPr>
          <p:nvPr/>
        </p:nvSpPr>
        <p:spPr>
          <a:xfrm>
            <a:off x="-3981549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C84F-3664-FB57-DE39-0D8F1B2A1C02}"/>
                  </a:ext>
                </a:extLst>
              </p:cNvPr>
              <p:cNvSpPr txBox="1"/>
              <p:nvPr/>
            </p:nvSpPr>
            <p:spPr>
              <a:xfrm>
                <a:off x="1015537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CC84F-3664-FB57-DE39-0D8F1B2A1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379" y="2571750"/>
                <a:ext cx="5291798" cy="495905"/>
              </a:xfrm>
              <a:prstGeom prst="rect">
                <a:avLst/>
              </a:prstGeom>
              <a:blipFill>
                <a:blip r:embed="rId3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2">
            <a:extLst>
              <a:ext uri="{FF2B5EF4-FFF2-40B4-BE49-F238E27FC236}">
                <a16:creationId xmlns:a16="http://schemas.microsoft.com/office/drawing/2014/main" id="{3FBE96AD-BC51-0357-A4C2-41073B58C525}"/>
              </a:ext>
            </a:extLst>
          </p:cNvPr>
          <p:cNvSpPr txBox="1">
            <a:spLocks/>
          </p:cNvSpPr>
          <p:nvPr/>
        </p:nvSpPr>
        <p:spPr>
          <a:xfrm>
            <a:off x="3048923" y="20659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Constraints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ABE8287-3FC9-A409-771A-074611FCFE32}"/>
              </a:ext>
            </a:extLst>
          </p:cNvPr>
          <p:cNvCxnSpPr>
            <a:cxnSpLocks/>
          </p:cNvCxnSpPr>
          <p:nvPr/>
        </p:nvCxnSpPr>
        <p:spPr>
          <a:xfrm flipH="1">
            <a:off x="5699762" y="6243719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625C2C-36DD-D38B-0C15-A8853C4D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804" y="2269565"/>
            <a:ext cx="2834886" cy="1560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7BF677-E889-AD48-0054-659376F62CF9}"/>
              </a:ext>
            </a:extLst>
          </p:cNvPr>
          <p:cNvSpPr txBox="1"/>
          <p:nvPr/>
        </p:nvSpPr>
        <p:spPr>
          <a:xfrm>
            <a:off x="-8766516" y="2388202"/>
            <a:ext cx="529179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X(k,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 = 1 if taxi k travel from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to point j, ∀ k = 1,…,K, (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 j) ∈ A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Y(k,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number of parcels on taxi k after leaving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, ∀ k = 1,…,K, ∀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= 0,…, 2N + 2M + 1</a:t>
            </a: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Z(k,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): the order of point 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in the k</a:t>
            </a:r>
            <a:r>
              <a:rPr lang="en-US" sz="1600" baseline="30000">
                <a:solidFill>
                  <a:schemeClr val="accent3"/>
                </a:solidFill>
                <a:latin typeface="Cambria Math"/>
                <a:ea typeface="Cambria Math"/>
              </a:rPr>
              <a:t>th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 route, ∀ k = 1,…,K, ∀ </a:t>
            </a:r>
            <a:r>
              <a:rPr lang="en-US" sz="16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600">
                <a:solidFill>
                  <a:schemeClr val="accent3"/>
                </a:solidFill>
                <a:latin typeface="Cambria Math"/>
                <a:ea typeface="Cambria Math"/>
              </a:rPr>
              <a:t> = 0,…, 2N + 2M + 1</a:t>
            </a:r>
          </a:p>
        </p:txBody>
      </p:sp>
    </p:spTree>
    <p:extLst>
      <p:ext uri="{BB962C8B-B14F-4D97-AF65-F5344CB8AC3E}">
        <p14:creationId xmlns:p14="http://schemas.microsoft.com/office/powerpoint/2010/main" val="296522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93B33-0987-ADCE-FABC-B60F533EEA7D}"/>
                  </a:ext>
                </a:extLst>
              </p:cNvPr>
              <p:cNvSpPr txBox="1"/>
              <p:nvPr/>
            </p:nvSpPr>
            <p:spPr>
              <a:xfrm>
                <a:off x="410626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F93B33-0987-ADCE-FABC-B60F533E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69" y="2571750"/>
                <a:ext cx="5291798" cy="495905"/>
              </a:xfrm>
              <a:prstGeom prst="rect">
                <a:avLst/>
              </a:prstGeom>
              <a:blipFill>
                <a:blip r:embed="rId2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2">
            <a:extLst>
              <a:ext uri="{FF2B5EF4-FFF2-40B4-BE49-F238E27FC236}">
                <a16:creationId xmlns:a16="http://schemas.microsoft.com/office/drawing/2014/main" id="{FF28B8AB-4FF0-35AD-5CF1-705EC7E90BC8}"/>
              </a:ext>
            </a:extLst>
          </p:cNvPr>
          <p:cNvSpPr txBox="1">
            <a:spLocks/>
          </p:cNvSpPr>
          <p:nvPr/>
        </p:nvSpPr>
        <p:spPr>
          <a:xfrm>
            <a:off x="848359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39CE4E-5BA7-7AAF-4D9C-F9352806E2FD}"/>
              </a:ext>
            </a:extLst>
          </p:cNvPr>
          <p:cNvCxnSpPr>
            <a:cxnSpLocks/>
          </p:cNvCxnSpPr>
          <p:nvPr/>
        </p:nvCxnSpPr>
        <p:spPr>
          <a:xfrm flipH="1" flipV="1">
            <a:off x="11399070" y="885501"/>
            <a:ext cx="278130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BE5E84-C68D-5CFD-7409-209AE6D6CBCE}"/>
              </a:ext>
            </a:extLst>
          </p:cNvPr>
          <p:cNvSpPr txBox="1"/>
          <p:nvPr/>
        </p:nvSpPr>
        <p:spPr>
          <a:xfrm>
            <a:off x="3168505" y="13385414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>
                <a:latin typeface="Montserrat" panose="00000500000000000000" pitchFamily="2" charset="0"/>
              </a:rPr>
              <a:t>	Greedy</a:t>
            </a:r>
          </a:p>
          <a:p>
            <a:pPr algn="r"/>
            <a:r>
              <a:rPr lang="en-US" sz="5000" b="1">
                <a:latin typeface="Montserrat" panose="00000500000000000000" pitchFamily="2" charset="0"/>
              </a:rPr>
              <a:t>Algorithms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F7C21-4D47-1CFA-0304-E7A55889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19" y="6433299"/>
            <a:ext cx="1480185" cy="1477213"/>
          </a:xfrm>
          <a:prstGeom prst="rect">
            <a:avLst/>
          </a:prstGeom>
        </p:spPr>
      </p:pic>
      <p:sp>
        <p:nvSpPr>
          <p:cNvPr id="17" name="Title 12">
            <a:extLst>
              <a:ext uri="{FF2B5EF4-FFF2-40B4-BE49-F238E27FC236}">
                <a16:creationId xmlns:a16="http://schemas.microsoft.com/office/drawing/2014/main" id="{76279DE3-94E7-C397-3607-7ED05E6102BE}"/>
              </a:ext>
            </a:extLst>
          </p:cNvPr>
          <p:cNvSpPr txBox="1">
            <a:spLocks/>
          </p:cNvSpPr>
          <p:nvPr/>
        </p:nvSpPr>
        <p:spPr>
          <a:xfrm>
            <a:off x="3048923" y="-1225968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639C40-C6A6-968F-98F3-BC4A01CFC3F1}"/>
                  </a:ext>
                </a:extLst>
              </p:cNvPr>
              <p:cNvSpPr txBox="1"/>
              <p:nvPr/>
            </p:nvSpPr>
            <p:spPr>
              <a:xfrm>
                <a:off x="423976" y="8985247"/>
                <a:ext cx="7673075" cy="307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∈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  <m:r>
                                      <a:rPr lang="en-US" baseline="3000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3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=1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∀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=1,…,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K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(0)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0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+1, 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=0,</m:t>
                            </m:r>
                          </m:e>
                        </m:nary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∀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k = 1,…,K</a:t>
                </a: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 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aseline="3000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 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baseline="30000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∀</m:t>
                        </m:r>
                      </m:e>
                    </m:nary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  <m: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=1 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/>
                      </a:rPr>
                      <m:t>+1, 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0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=0,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𝑍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∀ 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=1, …,</m:t>
                    </m:r>
                    <m:r>
                      <a:rPr lang="en-US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dirty="0">
                  <a:solidFill>
                    <a:schemeClr val="accent3"/>
                  </a:solidFill>
                  <a:latin typeface="Cambria Math"/>
                  <a:ea typeface="Cambria Math"/>
                </a:endParaRPr>
              </a:p>
              <a:p>
                <a:pPr marL="285750" indent="-285750">
                  <a:buFont typeface="Arial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)∈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1,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≥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>
                                <a:solidFill>
                                  <a:schemeClr val="accent3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</m:e>
                        </m:nary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), ∀ 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=1, …,</m:t>
                        </m:r>
                        <m:r>
                          <a:rPr lang="en-US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639C40-C6A6-968F-98F3-BC4A01CFC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6" y="8985247"/>
                <a:ext cx="7673075" cy="3076996"/>
              </a:xfrm>
              <a:prstGeom prst="rect">
                <a:avLst/>
              </a:prstGeom>
              <a:blipFill>
                <a:blip r:embed="rId4"/>
                <a:stretch>
                  <a:fillRect l="-159" t="-9901" b="-14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04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A64E5-5D4B-CA7D-E108-2B22FFFD068A}"/>
              </a:ext>
            </a:extLst>
          </p:cNvPr>
          <p:cNvSpPr txBox="1"/>
          <p:nvPr/>
        </p:nvSpPr>
        <p:spPr>
          <a:xfrm>
            <a:off x="3168505" y="213125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>
                <a:latin typeface="Montserrat" panose="00000500000000000000" pitchFamily="2" charset="0"/>
              </a:rPr>
              <a:t>	Greedy</a:t>
            </a:r>
          </a:p>
          <a:p>
            <a:pPr algn="r"/>
            <a:r>
              <a:rPr lang="en-US" sz="5000" b="1">
                <a:latin typeface="Montserrat" panose="00000500000000000000" pitchFamily="2" charset="0"/>
              </a:rPr>
              <a:t>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323F9-C91B-60E3-2CD8-BC51B71C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19" y="946899"/>
            <a:ext cx="1480185" cy="147721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7F353E-0D47-7AC4-5933-D4D0CD4A8B35}"/>
              </a:ext>
            </a:extLst>
          </p:cNvPr>
          <p:cNvGrpSpPr/>
          <p:nvPr/>
        </p:nvGrpSpPr>
        <p:grpSpPr>
          <a:xfrm>
            <a:off x="-3221754" y="2332938"/>
            <a:ext cx="2016269" cy="1552538"/>
            <a:chOff x="1990308" y="2391813"/>
            <a:chExt cx="2580150" cy="198672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5E5698-DF33-6181-CED0-02AFAE73C19F}"/>
                </a:ext>
              </a:extLst>
            </p:cNvPr>
            <p:cNvSpPr/>
            <p:nvPr/>
          </p:nvSpPr>
          <p:spPr>
            <a:xfrm>
              <a:off x="3102828" y="2391813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7B4975-FC7B-CB28-A52F-C10A6A80ECA1}"/>
                </a:ext>
              </a:extLst>
            </p:cNvPr>
            <p:cNvSpPr/>
            <p:nvPr/>
          </p:nvSpPr>
          <p:spPr>
            <a:xfrm>
              <a:off x="378031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A4AAAE-F488-55E7-13EB-A8BCC61AD09D}"/>
                </a:ext>
              </a:extLst>
            </p:cNvPr>
            <p:cNvSpPr/>
            <p:nvPr/>
          </p:nvSpPr>
          <p:spPr>
            <a:xfrm>
              <a:off x="240178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2805C36-CA05-0483-A248-702CE7871A19}"/>
                </a:ext>
              </a:extLst>
            </p:cNvPr>
            <p:cNvSpPr/>
            <p:nvPr/>
          </p:nvSpPr>
          <p:spPr>
            <a:xfrm>
              <a:off x="199030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EB712F-69C5-DE7D-0B5E-126CCD5E2EF8}"/>
                </a:ext>
              </a:extLst>
            </p:cNvPr>
            <p:cNvSpPr/>
            <p:nvPr/>
          </p:nvSpPr>
          <p:spPr>
            <a:xfrm>
              <a:off x="4158978" y="396706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EDBAAB-23A3-6C01-1D24-B4C01375A4D5}"/>
                </a:ext>
              </a:extLst>
            </p:cNvPr>
            <p:cNvSpPr/>
            <p:nvPr/>
          </p:nvSpPr>
          <p:spPr>
            <a:xfrm>
              <a:off x="336883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679D13-0A9B-227F-D2B2-3AD8C918E0E0}"/>
                </a:ext>
              </a:extLst>
            </p:cNvPr>
            <p:cNvSpPr/>
            <p:nvPr/>
          </p:nvSpPr>
          <p:spPr>
            <a:xfrm>
              <a:off x="281326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9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59C2A0-B206-319F-5B6D-8509586A78B2}"/>
                </a:ext>
              </a:extLst>
            </p:cNvPr>
            <p:cNvCxnSpPr>
              <a:stCxn id="8" idx="4"/>
              <a:endCxn id="9" idx="1"/>
            </p:cNvCxnSpPr>
            <p:nvPr/>
          </p:nvCxnSpPr>
          <p:spPr>
            <a:xfrm>
              <a:off x="3308568" y="2803293"/>
              <a:ext cx="53201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F41740-B749-1A50-266B-BF4373E1F2E9}"/>
                </a:ext>
              </a:extLst>
            </p:cNvPr>
            <p:cNvCxnSpPr>
              <a:stCxn id="9" idx="4"/>
              <a:endCxn id="13" idx="0"/>
            </p:cNvCxnSpPr>
            <p:nvPr/>
          </p:nvCxnSpPr>
          <p:spPr>
            <a:xfrm flipH="1">
              <a:off x="357457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B94C6-AE17-2B16-9D5C-9EB80DBF4838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3986058" y="3536532"/>
              <a:ext cx="378660" cy="430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141A-4F66-CF0F-D585-D289FA119696}"/>
                </a:ext>
              </a:extLst>
            </p:cNvPr>
            <p:cNvCxnSpPr>
              <a:stCxn id="8" idx="4"/>
              <a:endCxn id="10" idx="7"/>
            </p:cNvCxnSpPr>
            <p:nvPr/>
          </p:nvCxnSpPr>
          <p:spPr>
            <a:xfrm flipH="1">
              <a:off x="2753008" y="2803293"/>
              <a:ext cx="55556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FBFCEA-D24A-3A5C-C573-743866282D48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flipH="1">
              <a:off x="219604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343410-845C-1D9B-FDB4-108BE0F460EC}"/>
                </a:ext>
              </a:extLst>
            </p:cNvPr>
            <p:cNvCxnSpPr>
              <a:stCxn id="10" idx="4"/>
              <a:endCxn id="14" idx="0"/>
            </p:cNvCxnSpPr>
            <p:nvPr/>
          </p:nvCxnSpPr>
          <p:spPr>
            <a:xfrm>
              <a:off x="260752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251E69-3E87-8D35-F03C-DF5CB5C0660C}"/>
              </a:ext>
            </a:extLst>
          </p:cNvPr>
          <p:cNvSpPr txBox="1"/>
          <p:nvPr/>
        </p:nvSpPr>
        <p:spPr>
          <a:xfrm>
            <a:off x="-6508996" y="1386130"/>
            <a:ext cx="304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Example: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4FD58-48A0-08E6-C488-CB1898E5BEFE}"/>
              </a:ext>
            </a:extLst>
          </p:cNvPr>
          <p:cNvSpPr txBox="1"/>
          <p:nvPr/>
        </p:nvSpPr>
        <p:spPr>
          <a:xfrm>
            <a:off x="-5401074" y="1791458"/>
            <a:ext cx="23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Find the longest </a:t>
            </a:r>
            <a:r>
              <a:rPr lang="vi-VN">
                <a:latin typeface="Montserrat" panose="00000500000000000000" pitchFamily="2" charset="0"/>
              </a:rPr>
              <a:t>route: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19AAF-914B-5155-4298-386E1DD45BA4}"/>
              </a:ext>
            </a:extLst>
          </p:cNvPr>
          <p:cNvSpPr txBox="1"/>
          <p:nvPr/>
        </p:nvSpPr>
        <p:spPr>
          <a:xfrm>
            <a:off x="-7778514" y="4242159"/>
            <a:ext cx="265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Greedy return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5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4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1</a:t>
            </a:r>
            <a:r>
              <a:rPr lang="en-US">
                <a:latin typeface="Montserrat" panose="00000500000000000000" pitchFamily="2" charset="0"/>
              </a:rPr>
              <a:t> = 15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47328C3-C534-6308-BFA2-DC4F7FE8EB80}"/>
              </a:ext>
            </a:extLst>
          </p:cNvPr>
          <p:cNvSpPr txBox="1">
            <a:spLocks/>
          </p:cNvSpPr>
          <p:nvPr/>
        </p:nvSpPr>
        <p:spPr>
          <a:xfrm>
            <a:off x="17784761" y="1386130"/>
            <a:ext cx="43833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Th</a:t>
            </a:r>
            <a:r>
              <a:rPr lang="en-US">
                <a:latin typeface="Montserrat" panose="00000500000000000000" pitchFamily="2" charset="0"/>
              </a:rPr>
              <a:t>is algorithm builds up solutions </a:t>
            </a:r>
            <a:r>
              <a:rPr lang="en-US" b="1">
                <a:latin typeface="Montserrat" panose="00000500000000000000" pitchFamily="2" charset="0"/>
              </a:rPr>
              <a:t>piece by piece</a:t>
            </a:r>
            <a:r>
              <a:rPr lang="en-US">
                <a:latin typeface="Montserrat" panose="00000500000000000000" pitchFamily="2" charset="0"/>
              </a:rPr>
              <a:t>, solutions made by greedy algorithms are based on the </a:t>
            </a:r>
            <a:r>
              <a:rPr lang="en-US" b="1">
                <a:latin typeface="Montserrat" panose="00000500000000000000" pitchFamily="2" charset="0"/>
              </a:rPr>
              <a:t>best decision</a:t>
            </a:r>
            <a:r>
              <a:rPr lang="en-US">
                <a:latin typeface="Montserrat" panose="00000500000000000000" pitchFamily="2" charset="0"/>
              </a:rPr>
              <a:t> made at </a:t>
            </a:r>
            <a:r>
              <a:rPr lang="en-US" b="1">
                <a:latin typeface="Montserrat" panose="00000500000000000000" pitchFamily="2" charset="0"/>
              </a:rPr>
              <a:t>each step</a:t>
            </a:r>
            <a:r>
              <a:rPr lang="en-US">
                <a:latin typeface="Montserrat" panose="00000500000000000000" pitchFamily="2" charset="0"/>
              </a:rPr>
              <a:t> with a hope to find the global optimum.</a:t>
            </a:r>
          </a:p>
          <a:p>
            <a:pPr marL="139700" indent="0">
              <a:buFont typeface="Nunito Light"/>
              <a:buNone/>
            </a:pPr>
            <a:endParaRPr lang="en-US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en-US">
                <a:latin typeface="Montserrat" panose="00000500000000000000" pitchFamily="2" charset="0"/>
              </a:rPr>
              <a:t>Therefore, greedy algorithms do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always give an optimal/feasible solution.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E5609968-4533-444D-5438-E1CA6DFF497E}"/>
              </a:ext>
            </a:extLst>
          </p:cNvPr>
          <p:cNvSpPr txBox="1">
            <a:spLocks/>
          </p:cNvSpPr>
          <p:nvPr/>
        </p:nvSpPr>
        <p:spPr>
          <a:xfrm>
            <a:off x="9001308" y="535667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r"/>
            <a:r>
              <a:rPr lang="en-US"/>
              <a:t>Introduction to Greedy Algorithms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7B12EA-89DA-09A2-0818-F95201EE2623}"/>
              </a:ext>
            </a:extLst>
          </p:cNvPr>
          <p:cNvCxnSpPr>
            <a:cxnSpLocks/>
          </p:cNvCxnSpPr>
          <p:nvPr/>
        </p:nvCxnSpPr>
        <p:spPr>
          <a:xfrm flipH="1">
            <a:off x="3644783" y="752505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C18570-4B0E-912E-3176-2862F921EEA7}"/>
                  </a:ext>
                </a:extLst>
              </p:cNvPr>
              <p:cNvSpPr txBox="1"/>
              <p:nvPr/>
            </p:nvSpPr>
            <p:spPr>
              <a:xfrm>
                <a:off x="10689949" y="2571750"/>
                <a:ext cx="5291798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Arial" panose="020B0604020202020204" pitchFamily="34" charset="0"/>
                  <a:buChar char="•"/>
                </a:pPr>
                <a:r>
                  <a:rPr lang="vi-VN" sz="2000" dirty="0" err="1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vi-VN" sz="20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vi-VN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0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vi-VN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vi-VN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vi-V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C18570-4B0E-912E-3176-2862F921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949" y="2571750"/>
                <a:ext cx="5291798" cy="495905"/>
              </a:xfrm>
              <a:prstGeom prst="rect">
                <a:avLst/>
              </a:prstGeom>
              <a:blipFill>
                <a:blip r:embed="rId3"/>
                <a:stretch>
                  <a:fillRect l="-1037" t="-133333" b="-18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2">
            <a:extLst>
              <a:ext uri="{FF2B5EF4-FFF2-40B4-BE49-F238E27FC236}">
                <a16:creationId xmlns:a16="http://schemas.microsoft.com/office/drawing/2014/main" id="{A1717F0C-060E-50A7-0D47-6CA5F29455F5}"/>
              </a:ext>
            </a:extLst>
          </p:cNvPr>
          <p:cNvSpPr txBox="1">
            <a:spLocks/>
          </p:cNvSpPr>
          <p:nvPr/>
        </p:nvSpPr>
        <p:spPr>
          <a:xfrm>
            <a:off x="-9697721" y="2125252"/>
            <a:ext cx="3063241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Objective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23"/>
          <p:cNvSpPr txBox="1">
            <a:spLocks noGrp="1"/>
          </p:cNvSpPr>
          <p:nvPr>
            <p:ph type="title" idx="5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0"/>
              <a:t>contents</a:t>
            </a:r>
            <a:endParaRPr b="0"/>
          </a:p>
        </p:txBody>
      </p:sp>
      <p:sp>
        <p:nvSpPr>
          <p:cNvPr id="1645" name="Google Shape;1645;p23"/>
          <p:cNvSpPr txBox="1">
            <a:spLocks noGrp="1"/>
          </p:cNvSpPr>
          <p:nvPr>
            <p:ph type="title" idx="2"/>
          </p:nvPr>
        </p:nvSpPr>
        <p:spPr>
          <a:xfrm>
            <a:off x="1221600" y="1312368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46" name="Google Shape;1646;p23"/>
          <p:cNvSpPr txBox="1">
            <a:spLocks noGrp="1"/>
          </p:cNvSpPr>
          <p:nvPr>
            <p:ph type="title"/>
          </p:nvPr>
        </p:nvSpPr>
        <p:spPr>
          <a:xfrm>
            <a:off x="1794900" y="1309510"/>
            <a:ext cx="32997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47" name="Google Shape;1647;p23"/>
          <p:cNvSpPr txBox="1">
            <a:spLocks noGrp="1"/>
          </p:cNvSpPr>
          <p:nvPr>
            <p:ph type="title" idx="4"/>
          </p:nvPr>
        </p:nvSpPr>
        <p:spPr>
          <a:xfrm>
            <a:off x="1221600" y="1782310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48" name="Google Shape;1648;p23"/>
          <p:cNvSpPr txBox="1">
            <a:spLocks noGrp="1"/>
          </p:cNvSpPr>
          <p:nvPr>
            <p:ph type="title" idx="3"/>
          </p:nvPr>
        </p:nvSpPr>
        <p:spPr>
          <a:xfrm>
            <a:off x="1794900" y="1789950"/>
            <a:ext cx="3299700" cy="56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vi-VN"/>
              <a:t>Solution:</a:t>
            </a:r>
            <a:br>
              <a:rPr lang="vi-VN"/>
            </a:br>
            <a:endParaRPr b="0"/>
          </a:p>
        </p:txBody>
      </p:sp>
      <p:sp>
        <p:nvSpPr>
          <p:cNvPr id="2" name="Google Shape;1647;p23">
            <a:extLst>
              <a:ext uri="{FF2B5EF4-FFF2-40B4-BE49-F238E27FC236}">
                <a16:creationId xmlns:a16="http://schemas.microsoft.com/office/drawing/2014/main" id="{25322A12-BCAF-296F-73D6-F2CDC7AA8AA9}"/>
              </a:ext>
            </a:extLst>
          </p:cNvPr>
          <p:cNvSpPr txBox="1">
            <a:spLocks/>
          </p:cNvSpPr>
          <p:nvPr/>
        </p:nvSpPr>
        <p:spPr>
          <a:xfrm>
            <a:off x="1221600" y="3206865"/>
            <a:ext cx="1146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03</a:t>
            </a:r>
            <a:endParaRPr lang="en"/>
          </a:p>
        </p:txBody>
      </p:sp>
      <p:sp>
        <p:nvSpPr>
          <p:cNvPr id="3" name="Google Shape;1648;p23">
            <a:extLst>
              <a:ext uri="{FF2B5EF4-FFF2-40B4-BE49-F238E27FC236}">
                <a16:creationId xmlns:a16="http://schemas.microsoft.com/office/drawing/2014/main" id="{50E1817C-DFD5-9CFD-FF48-766C1B8FAD80}"/>
              </a:ext>
            </a:extLst>
          </p:cNvPr>
          <p:cNvSpPr txBox="1">
            <a:spLocks/>
          </p:cNvSpPr>
          <p:nvPr/>
        </p:nvSpPr>
        <p:spPr>
          <a:xfrm>
            <a:off x="1794900" y="3206865"/>
            <a:ext cx="32997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Conclusion</a:t>
            </a:r>
          </a:p>
        </p:txBody>
      </p:sp>
      <p:sp>
        <p:nvSpPr>
          <p:cNvPr id="14" name="Google Shape;1653;p24">
            <a:extLst>
              <a:ext uri="{FF2B5EF4-FFF2-40B4-BE49-F238E27FC236}">
                <a16:creationId xmlns:a16="http://schemas.microsoft.com/office/drawing/2014/main" id="{200D0A6C-F0AF-45A3-67BF-91A3A31ED8C1}"/>
              </a:ext>
            </a:extLst>
          </p:cNvPr>
          <p:cNvSpPr txBox="1">
            <a:spLocks/>
          </p:cNvSpPr>
          <p:nvPr/>
        </p:nvSpPr>
        <p:spPr>
          <a:xfrm>
            <a:off x="7033440" y="-2489132"/>
            <a:ext cx="1127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/>
              <a:t>01</a:t>
            </a:r>
          </a:p>
        </p:txBody>
      </p:sp>
      <p:sp>
        <p:nvSpPr>
          <p:cNvPr id="5" name="Google Shape;1654;p24">
            <a:extLst>
              <a:ext uri="{FF2B5EF4-FFF2-40B4-BE49-F238E27FC236}">
                <a16:creationId xmlns:a16="http://schemas.microsoft.com/office/drawing/2014/main" id="{DEE8E9D6-8869-984C-CF24-F9A38A000172}"/>
              </a:ext>
            </a:extLst>
          </p:cNvPr>
          <p:cNvSpPr txBox="1">
            <a:spLocks/>
          </p:cNvSpPr>
          <p:nvPr/>
        </p:nvSpPr>
        <p:spPr>
          <a:xfrm>
            <a:off x="2898900" y="7967905"/>
            <a:ext cx="62451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r">
              <a:buSzPts val="1100"/>
              <a:buFont typeface="Arial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 sz="2000" b="0"/>
              <a:t>People and Parcel share a ride</a:t>
            </a:r>
            <a:br>
              <a:rPr lang="en-US" b="0"/>
            </a:br>
            <a:endParaRPr lang="en-US" b="0"/>
          </a:p>
        </p:txBody>
      </p:sp>
      <p:sp>
        <p:nvSpPr>
          <p:cNvPr id="6" name="Google Shape;1639;p22">
            <a:extLst>
              <a:ext uri="{FF2B5EF4-FFF2-40B4-BE49-F238E27FC236}">
                <a16:creationId xmlns:a16="http://schemas.microsoft.com/office/drawing/2014/main" id="{147AC975-8540-B67B-6C30-B7E181DBF918}"/>
              </a:ext>
            </a:extLst>
          </p:cNvPr>
          <p:cNvSpPr txBox="1">
            <a:spLocks/>
          </p:cNvSpPr>
          <p:nvPr/>
        </p:nvSpPr>
        <p:spPr>
          <a:xfrm>
            <a:off x="983160" y="-3874736"/>
            <a:ext cx="64242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sz="3000"/>
              <a:t>People and parcel share a ride:  Minimize longest road among vehicles</a:t>
            </a:r>
            <a:endParaRPr lang="en-US" sz="3000" b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02870-42A6-844F-E7D2-089E82D3D8F6}"/>
              </a:ext>
            </a:extLst>
          </p:cNvPr>
          <p:cNvSpPr txBox="1"/>
          <p:nvPr/>
        </p:nvSpPr>
        <p:spPr>
          <a:xfrm>
            <a:off x="1659960" y="2399904"/>
            <a:ext cx="35695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Exact Algorithms (CP &amp; ILP)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Montserrat" panose="00000500000000000000" pitchFamily="2" charset="0"/>
              </a:rPr>
              <a:t>Genetic Algorithms</a:t>
            </a:r>
            <a:endParaRPr lang="en-US" sz="1700" b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33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B95F16-F960-2CBF-A883-BC2AAFCFDBCF}"/>
              </a:ext>
            </a:extLst>
          </p:cNvPr>
          <p:cNvSpPr txBox="1"/>
          <p:nvPr/>
        </p:nvSpPr>
        <p:spPr>
          <a:xfrm>
            <a:off x="1050044" y="1386130"/>
            <a:ext cx="304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Example: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4C4D31-86FE-35B7-5B96-5266B5333678}"/>
              </a:ext>
            </a:extLst>
          </p:cNvPr>
          <p:cNvGrpSpPr/>
          <p:nvPr/>
        </p:nvGrpSpPr>
        <p:grpSpPr>
          <a:xfrm>
            <a:off x="1014966" y="2332938"/>
            <a:ext cx="2016269" cy="1552538"/>
            <a:chOff x="1990308" y="2391813"/>
            <a:chExt cx="2580150" cy="198672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05AD539-BC39-8656-895A-7CE2C233B090}"/>
                </a:ext>
              </a:extLst>
            </p:cNvPr>
            <p:cNvSpPr/>
            <p:nvPr/>
          </p:nvSpPr>
          <p:spPr>
            <a:xfrm>
              <a:off x="3102828" y="2391813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EB0C83-A033-A86F-8FA5-489E8FAF2C97}"/>
                </a:ext>
              </a:extLst>
            </p:cNvPr>
            <p:cNvSpPr/>
            <p:nvPr/>
          </p:nvSpPr>
          <p:spPr>
            <a:xfrm>
              <a:off x="378031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CC837-3790-0FFC-857A-B1BA3D0AF1A0}"/>
                </a:ext>
              </a:extLst>
            </p:cNvPr>
            <p:cNvSpPr/>
            <p:nvPr/>
          </p:nvSpPr>
          <p:spPr>
            <a:xfrm>
              <a:off x="240178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276230-19C0-E80B-F304-E41182F05BAE}"/>
                </a:ext>
              </a:extLst>
            </p:cNvPr>
            <p:cNvSpPr/>
            <p:nvPr/>
          </p:nvSpPr>
          <p:spPr>
            <a:xfrm>
              <a:off x="199030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CA3B95-9517-5953-9C86-F4BF9196DE9D}"/>
                </a:ext>
              </a:extLst>
            </p:cNvPr>
            <p:cNvSpPr/>
            <p:nvPr/>
          </p:nvSpPr>
          <p:spPr>
            <a:xfrm>
              <a:off x="4158978" y="396706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ACC27A-F1AA-FB6C-4356-3BF5C2C15490}"/>
                </a:ext>
              </a:extLst>
            </p:cNvPr>
            <p:cNvSpPr/>
            <p:nvPr/>
          </p:nvSpPr>
          <p:spPr>
            <a:xfrm>
              <a:off x="336883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1F1D1B-A048-9BC3-E130-E6EC896E981B}"/>
                </a:ext>
              </a:extLst>
            </p:cNvPr>
            <p:cNvSpPr/>
            <p:nvPr/>
          </p:nvSpPr>
          <p:spPr>
            <a:xfrm>
              <a:off x="281326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9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13EC25-D09C-F702-2914-0B820D05D025}"/>
                </a:ext>
              </a:extLst>
            </p:cNvPr>
            <p:cNvCxnSpPr>
              <a:stCxn id="2" idx="4"/>
              <a:endCxn id="8" idx="1"/>
            </p:cNvCxnSpPr>
            <p:nvPr/>
          </p:nvCxnSpPr>
          <p:spPr>
            <a:xfrm>
              <a:off x="3308568" y="2803293"/>
              <a:ext cx="53201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313AE2-E850-D92B-C63F-1E82A6A0A4B0}"/>
                </a:ext>
              </a:extLst>
            </p:cNvPr>
            <p:cNvCxnSpPr>
              <a:stCxn id="8" idx="4"/>
              <a:endCxn id="12" idx="0"/>
            </p:cNvCxnSpPr>
            <p:nvPr/>
          </p:nvCxnSpPr>
          <p:spPr>
            <a:xfrm flipH="1">
              <a:off x="357457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046D80-46A6-13CB-134A-A7BF2F5F7E1B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>
            <a:xfrm>
              <a:off x="3986058" y="3536532"/>
              <a:ext cx="378660" cy="430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ADC63F-0F4E-D5A5-5D27-E576C0CBE9B2}"/>
                </a:ext>
              </a:extLst>
            </p:cNvPr>
            <p:cNvCxnSpPr>
              <a:stCxn id="2" idx="4"/>
              <a:endCxn id="9" idx="7"/>
            </p:cNvCxnSpPr>
            <p:nvPr/>
          </p:nvCxnSpPr>
          <p:spPr>
            <a:xfrm flipH="1">
              <a:off x="2753008" y="2803293"/>
              <a:ext cx="55556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FBA671-FD2A-9E38-E1DB-31815B929394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 flipH="1">
              <a:off x="219604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22433A-7AAB-B592-34FE-781CF54B2428}"/>
                </a:ext>
              </a:extLst>
            </p:cNvPr>
            <p:cNvCxnSpPr>
              <a:stCxn id="9" idx="4"/>
              <a:endCxn id="13" idx="0"/>
            </p:cNvCxnSpPr>
            <p:nvPr/>
          </p:nvCxnSpPr>
          <p:spPr>
            <a:xfrm>
              <a:off x="260752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36BBA94-6769-251A-4C2A-82B7368B36CD}"/>
              </a:ext>
            </a:extLst>
          </p:cNvPr>
          <p:cNvSpPr txBox="1"/>
          <p:nvPr/>
        </p:nvSpPr>
        <p:spPr>
          <a:xfrm>
            <a:off x="1014966" y="1791458"/>
            <a:ext cx="23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Find the longest </a:t>
            </a:r>
            <a:r>
              <a:rPr lang="vi-VN">
                <a:latin typeface="Montserrat" panose="00000500000000000000" pitchFamily="2" charset="0"/>
              </a:rPr>
              <a:t>route: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67DF1-B7C9-B1E3-63BC-95666D6ABFC2}"/>
              </a:ext>
            </a:extLst>
          </p:cNvPr>
          <p:cNvSpPr txBox="1"/>
          <p:nvPr/>
        </p:nvSpPr>
        <p:spPr>
          <a:xfrm>
            <a:off x="1014966" y="4242159"/>
            <a:ext cx="265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Greedy return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5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4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1</a:t>
            </a:r>
            <a:r>
              <a:rPr lang="en-US">
                <a:latin typeface="Montserrat" panose="00000500000000000000" pitchFamily="2" charset="0"/>
              </a:rPr>
              <a:t> =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80BEC-863F-0134-DA78-E80A804A4662}"/>
              </a:ext>
            </a:extLst>
          </p:cNvPr>
          <p:cNvSpPr txBox="1"/>
          <p:nvPr/>
        </p:nvSpPr>
        <p:spPr>
          <a:xfrm>
            <a:off x="3168505" y="594125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>
                <a:latin typeface="Montserrat" panose="00000500000000000000" pitchFamily="2" charset="0"/>
              </a:rPr>
              <a:t>	Greedy</a:t>
            </a:r>
          </a:p>
          <a:p>
            <a:pPr algn="r"/>
            <a:r>
              <a:rPr lang="en-US" sz="5000" b="1">
                <a:latin typeface="Montserrat" panose="00000500000000000000" pitchFamily="2" charset="0"/>
              </a:rPr>
              <a:t>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E139B-AA3A-E439-985B-B6CD082D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19" y="8521179"/>
            <a:ext cx="1480185" cy="147721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C159705-68BD-4AA2-4714-48B7D079F08B}"/>
              </a:ext>
            </a:extLst>
          </p:cNvPr>
          <p:cNvSpPr txBox="1">
            <a:spLocks/>
          </p:cNvSpPr>
          <p:nvPr/>
        </p:nvSpPr>
        <p:spPr>
          <a:xfrm>
            <a:off x="4108493" y="1386130"/>
            <a:ext cx="43833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Th</a:t>
            </a:r>
            <a:r>
              <a:rPr lang="en-US">
                <a:latin typeface="Montserrat" panose="00000500000000000000" pitchFamily="2" charset="0"/>
              </a:rPr>
              <a:t>is algorithm builds up solutions </a:t>
            </a:r>
            <a:r>
              <a:rPr lang="en-US" b="1">
                <a:latin typeface="Montserrat" panose="00000500000000000000" pitchFamily="2" charset="0"/>
              </a:rPr>
              <a:t>piece by piece</a:t>
            </a:r>
            <a:r>
              <a:rPr lang="en-US">
                <a:latin typeface="Montserrat" panose="00000500000000000000" pitchFamily="2" charset="0"/>
              </a:rPr>
              <a:t>, solutions made by greedy algorithms are based on the </a:t>
            </a:r>
            <a:r>
              <a:rPr lang="en-US" b="1">
                <a:latin typeface="Montserrat" panose="00000500000000000000" pitchFamily="2" charset="0"/>
              </a:rPr>
              <a:t>best decision</a:t>
            </a:r>
            <a:r>
              <a:rPr lang="en-US">
                <a:latin typeface="Montserrat" panose="00000500000000000000" pitchFamily="2" charset="0"/>
              </a:rPr>
              <a:t> made at </a:t>
            </a:r>
            <a:r>
              <a:rPr lang="en-US" b="1">
                <a:latin typeface="Montserrat" panose="00000500000000000000" pitchFamily="2" charset="0"/>
              </a:rPr>
              <a:t>each step</a:t>
            </a:r>
            <a:r>
              <a:rPr lang="en-US">
                <a:latin typeface="Montserrat" panose="00000500000000000000" pitchFamily="2" charset="0"/>
              </a:rPr>
              <a:t> with a hope to find the global optimum.</a:t>
            </a:r>
          </a:p>
          <a:p>
            <a:pPr marL="139700" indent="0">
              <a:buFont typeface="Nunito Light"/>
              <a:buNone/>
            </a:pPr>
            <a:endParaRPr lang="en-US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en-US">
                <a:latin typeface="Montserrat" panose="00000500000000000000" pitchFamily="2" charset="0"/>
              </a:rPr>
              <a:t>Therefore, greedy algorithms do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always give an optimal/feasible solution.</a:t>
            </a: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A8B06B26-8B3E-1802-749A-B26655BE28DF}"/>
              </a:ext>
            </a:extLst>
          </p:cNvPr>
          <p:cNvSpPr txBox="1">
            <a:spLocks/>
          </p:cNvSpPr>
          <p:nvPr/>
        </p:nvSpPr>
        <p:spPr>
          <a:xfrm>
            <a:off x="506640" y="535667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r"/>
            <a:r>
              <a:rPr lang="en-US"/>
              <a:t>Introduction to Greedy Algorithms</a:t>
            </a:r>
          </a:p>
        </p:txBody>
      </p:sp>
      <p:pic>
        <p:nvPicPr>
          <p:cNvPr id="36" name="Picture 2" descr="Không có mô tả.">
            <a:extLst>
              <a:ext uri="{FF2B5EF4-FFF2-40B4-BE49-F238E27FC236}">
                <a16:creationId xmlns:a16="http://schemas.microsoft.com/office/drawing/2014/main" id="{863CB64A-C558-DCD6-AF4F-D62C06B8A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 t="36296" r="27926" b="-1926"/>
          <a:stretch/>
        </p:blipFill>
        <p:spPr bwMode="auto">
          <a:xfrm>
            <a:off x="3469935" y="-2371294"/>
            <a:ext cx="1321095" cy="19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C9D70EE-2C7C-36A1-40F2-864A2094ED87}"/>
              </a:ext>
            </a:extLst>
          </p:cNvPr>
          <p:cNvGrpSpPr/>
          <p:nvPr/>
        </p:nvGrpSpPr>
        <p:grpSpPr>
          <a:xfrm>
            <a:off x="683874" y="-4482062"/>
            <a:ext cx="2707935" cy="1684020"/>
            <a:chOff x="683874" y="1864814"/>
            <a:chExt cx="2707935" cy="16840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7E2E014-1132-6589-CB66-C0399B57AA06}"/>
                </a:ext>
              </a:extLst>
            </p:cNvPr>
            <p:cNvSpPr/>
            <p:nvPr/>
          </p:nvSpPr>
          <p:spPr>
            <a:xfrm>
              <a:off x="683874" y="1864814"/>
              <a:ext cx="2707935" cy="168402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ar outline">
              <a:extLst>
                <a:ext uri="{FF2B5EF4-FFF2-40B4-BE49-F238E27FC236}">
                  <a16:creationId xmlns:a16="http://schemas.microsoft.com/office/drawing/2014/main" id="{D8412FA4-145A-F9EF-F8E7-C89A5938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5820" y="2381492"/>
              <a:ext cx="325333" cy="325333"/>
            </a:xfrm>
            <a:prstGeom prst="rect">
              <a:avLst/>
            </a:prstGeom>
          </p:spPr>
        </p:pic>
        <p:pic>
          <p:nvPicPr>
            <p:cNvPr id="40" name="Graphic 39" descr="Car outline">
              <a:extLst>
                <a:ext uri="{FF2B5EF4-FFF2-40B4-BE49-F238E27FC236}">
                  <a16:creationId xmlns:a16="http://schemas.microsoft.com/office/drawing/2014/main" id="{1801B59F-E055-701B-BE92-7C7D3F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1980" y="2898169"/>
              <a:ext cx="325333" cy="325333"/>
            </a:xfrm>
            <a:prstGeom prst="rect">
              <a:avLst/>
            </a:prstGeom>
          </p:spPr>
        </p:pic>
        <p:pic>
          <p:nvPicPr>
            <p:cNvPr id="41" name="Graphic 40" descr="Car outline">
              <a:extLst>
                <a:ext uri="{FF2B5EF4-FFF2-40B4-BE49-F238E27FC236}">
                  <a16:creationId xmlns:a16="http://schemas.microsoft.com/office/drawing/2014/main" id="{1F5FBBE8-5C36-1996-E2D4-D86EF8056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40349" y="3191659"/>
              <a:ext cx="325333" cy="325333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341710-5A5B-1ECC-0D18-05271F752E3F}"/>
                </a:ext>
              </a:extLst>
            </p:cNvPr>
            <p:cNvSpPr/>
            <p:nvPr/>
          </p:nvSpPr>
          <p:spPr>
            <a:xfrm>
              <a:off x="1978545" y="239839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A41B01A-28ED-E02B-DE5D-46C1B3104D2F}"/>
                </a:ext>
              </a:extLst>
            </p:cNvPr>
            <p:cNvSpPr/>
            <p:nvPr/>
          </p:nvSpPr>
          <p:spPr>
            <a:xfrm>
              <a:off x="1811153" y="290752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362621C-AC62-AE3E-0612-7D034F2AF5B7}"/>
                </a:ext>
              </a:extLst>
            </p:cNvPr>
            <p:cNvSpPr/>
            <p:nvPr/>
          </p:nvSpPr>
          <p:spPr>
            <a:xfrm>
              <a:off x="2162666" y="327518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101D42F-E9CE-5042-7995-B1192B885D32}"/>
                </a:ext>
              </a:extLst>
            </p:cNvPr>
            <p:cNvSpPr/>
            <p:nvPr/>
          </p:nvSpPr>
          <p:spPr>
            <a:xfrm>
              <a:off x="2703016" y="211677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2566F64-D9CC-09BE-DEB2-49CA38B34491}"/>
                </a:ext>
              </a:extLst>
            </p:cNvPr>
            <p:cNvSpPr/>
            <p:nvPr/>
          </p:nvSpPr>
          <p:spPr>
            <a:xfrm>
              <a:off x="1025551" y="267717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D43E41-5C0B-F55A-35E1-596CBE79E58D}"/>
                </a:ext>
              </a:extLst>
            </p:cNvPr>
            <p:cNvSpPr txBox="1"/>
            <p:nvPr/>
          </p:nvSpPr>
          <p:spPr>
            <a:xfrm>
              <a:off x="1534186" y="22861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3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89F035-C74A-47CD-5D76-33E7880EC389}"/>
                </a:ext>
              </a:extLst>
            </p:cNvPr>
            <p:cNvSpPr txBox="1"/>
            <p:nvPr/>
          </p:nvSpPr>
          <p:spPr>
            <a:xfrm>
              <a:off x="2540349" y="30776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/>
                  </a:solidFill>
                  <a:latin typeface="Montserrat" panose="00000500000000000000" pitchFamily="2" charset="0"/>
                </a:rPr>
                <a:t>9</a:t>
              </a:r>
            </a:p>
          </p:txBody>
        </p:sp>
      </p:grp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5AA9E1F0-48A3-3453-8DB6-8AB87E7123E1}"/>
              </a:ext>
            </a:extLst>
          </p:cNvPr>
          <p:cNvSpPr/>
          <p:nvPr/>
        </p:nvSpPr>
        <p:spPr>
          <a:xfrm>
            <a:off x="3703320" y="-5508676"/>
            <a:ext cx="1264920" cy="685957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Blue taxi</a:t>
            </a:r>
            <a:r>
              <a:rPr lang="en-US" sz="900">
                <a:latin typeface="Montserrat" panose="00000500000000000000" pitchFamily="2" charset="0"/>
              </a:rPr>
              <a:t>, you are next because you just traveled </a:t>
            </a:r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3</a:t>
            </a:r>
            <a:r>
              <a:rPr lang="en-US" sz="900">
                <a:latin typeface="Montserrat" panose="00000500000000000000" pitchFamily="2" charset="0"/>
              </a:rPr>
              <a:t> miles</a:t>
            </a:r>
          </a:p>
        </p:txBody>
      </p:sp>
      <p:sp>
        <p:nvSpPr>
          <p:cNvPr id="50" name="Title 4">
            <a:extLst>
              <a:ext uri="{FF2B5EF4-FFF2-40B4-BE49-F238E27FC236}">
                <a16:creationId xmlns:a16="http://schemas.microsoft.com/office/drawing/2014/main" id="{ABD49BCD-A9DF-B3F5-99DB-9D37F640D2D4}"/>
              </a:ext>
            </a:extLst>
          </p:cNvPr>
          <p:cNvSpPr txBox="1">
            <a:spLocks/>
          </p:cNvSpPr>
          <p:nvPr/>
        </p:nvSpPr>
        <p:spPr>
          <a:xfrm>
            <a:off x="676230" y="-7107622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77D8F0F-35EC-CEAA-56D0-18CC19E5F7F2}"/>
              </a:ext>
            </a:extLst>
          </p:cNvPr>
          <p:cNvSpPr txBox="1">
            <a:spLocks/>
          </p:cNvSpPr>
          <p:nvPr/>
        </p:nvSpPr>
        <p:spPr>
          <a:xfrm>
            <a:off x="5410951" y="-4534026"/>
            <a:ext cx="334518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As the name, we will be </a:t>
            </a:r>
            <a:r>
              <a:rPr lang="vi-VN" b="1">
                <a:latin typeface="Montserrat" panose="00000500000000000000" pitchFamily="2" charset="0"/>
              </a:rPr>
              <a:t>greedy</a:t>
            </a:r>
            <a:r>
              <a:rPr lang="vi-VN">
                <a:latin typeface="Montserrat" panose="00000500000000000000" pitchFamily="2" charset="0"/>
              </a:rPr>
              <a:t> by choosing the taxi with the</a:t>
            </a:r>
            <a:r>
              <a:rPr lang="vi-VN" b="1">
                <a:latin typeface="Montserrat" panose="00000500000000000000" pitchFamily="2" charset="0"/>
              </a:rPr>
              <a:t> lowest distance traveled.</a:t>
            </a: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And to do so we make </a:t>
            </a:r>
            <a:r>
              <a:rPr lang="vi-VN" b="1">
                <a:latin typeface="Montserrat" panose="00000500000000000000" pitchFamily="2" charset="0"/>
              </a:rPr>
              <a:t>data structures </a:t>
            </a:r>
            <a:r>
              <a:rPr lang="vi-VN">
                <a:latin typeface="Montserrat" panose="00000500000000000000" pitchFamily="2" charset="0"/>
              </a:rPr>
              <a:t>to store everything</a:t>
            </a:r>
            <a:r>
              <a:rPr lang="en-US">
                <a:latin typeface="Montserrat" panose="00000500000000000000" pitchFamily="2" charset="0"/>
              </a:rPr>
              <a:t> first</a:t>
            </a:r>
            <a:r>
              <a:rPr lang="vi-VN">
                <a:latin typeface="Montserrat" panose="000005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Routes</a:t>
            </a:r>
            <a:r>
              <a:rPr lang="vi-VN">
                <a:latin typeface="Montserrat" panose="00000500000000000000" pitchFamily="2" charset="0"/>
              </a:rPr>
              <a:t> each</a:t>
            </a:r>
            <a:r>
              <a:rPr lang="en-US">
                <a:latin typeface="Montserrat" panose="00000500000000000000" pitchFamily="2" charset="0"/>
              </a:rPr>
              <a:t> taxi</a:t>
            </a:r>
            <a:r>
              <a:rPr lang="vi-VN">
                <a:latin typeface="Montserrat" panose="00000500000000000000" pitchFamily="2" charset="0"/>
              </a:rPr>
              <a:t> 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Distance</a:t>
            </a:r>
            <a:r>
              <a:rPr lang="en-US" b="1">
                <a:latin typeface="Montserrat" panose="00000500000000000000" pitchFamily="2" charset="0"/>
              </a:rPr>
              <a:t>s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each taxi </a:t>
            </a:r>
            <a:r>
              <a:rPr lang="en-US">
                <a:latin typeface="Montserrat" panose="00000500000000000000" pitchFamily="2" charset="0"/>
              </a:rPr>
              <a:t>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Montserrat" panose="00000500000000000000" pitchFamily="2" charset="0"/>
              </a:rPr>
              <a:t>Points</a:t>
            </a:r>
            <a:r>
              <a:rPr lang="en-US">
                <a:latin typeface="Montserrat" panose="00000500000000000000" pitchFamily="2" charset="0"/>
              </a:rPr>
              <a:t> that all taxis traveled</a:t>
            </a: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8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D4321C35-E664-AE1A-B2A2-F210DB030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 t="36296" r="27926" b="-1926"/>
          <a:stretch/>
        </p:blipFill>
        <p:spPr bwMode="auto">
          <a:xfrm>
            <a:off x="3469935" y="2299182"/>
            <a:ext cx="1321095" cy="19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37B609-7B85-B8AD-168E-DD29F335470C}"/>
              </a:ext>
            </a:extLst>
          </p:cNvPr>
          <p:cNvSpPr txBox="1"/>
          <p:nvPr/>
        </p:nvSpPr>
        <p:spPr>
          <a:xfrm>
            <a:off x="1300519" y="2799802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2"/>
                </a:solidFill>
                <a:latin typeface="Montserrat" panose="00000500000000000000" pitchFamily="2" charset="0"/>
              </a:rPr>
              <a:t>5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04A999-5C04-51A6-90CD-F5909A1B6597}"/>
              </a:ext>
            </a:extLst>
          </p:cNvPr>
          <p:cNvGrpSpPr/>
          <p:nvPr/>
        </p:nvGrpSpPr>
        <p:grpSpPr>
          <a:xfrm>
            <a:off x="683874" y="1864814"/>
            <a:ext cx="2707935" cy="1684020"/>
            <a:chOff x="683874" y="1864814"/>
            <a:chExt cx="2707935" cy="168402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A874C42-628D-DE1D-EF45-DC6613222FF0}"/>
                </a:ext>
              </a:extLst>
            </p:cNvPr>
            <p:cNvSpPr/>
            <p:nvPr/>
          </p:nvSpPr>
          <p:spPr>
            <a:xfrm>
              <a:off x="683874" y="1864814"/>
              <a:ext cx="2707935" cy="168402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Car outline">
              <a:extLst>
                <a:ext uri="{FF2B5EF4-FFF2-40B4-BE49-F238E27FC236}">
                  <a16:creationId xmlns:a16="http://schemas.microsoft.com/office/drawing/2014/main" id="{71565F80-1D0B-EA3A-3AB3-739E7EC9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820" y="2381492"/>
              <a:ext cx="325333" cy="325333"/>
            </a:xfrm>
            <a:prstGeom prst="rect">
              <a:avLst/>
            </a:prstGeom>
          </p:spPr>
        </p:pic>
        <p:pic>
          <p:nvPicPr>
            <p:cNvPr id="11" name="Graphic 10" descr="Car outline">
              <a:extLst>
                <a:ext uri="{FF2B5EF4-FFF2-40B4-BE49-F238E27FC236}">
                  <a16:creationId xmlns:a16="http://schemas.microsoft.com/office/drawing/2014/main" id="{CC20CF5C-F519-95F4-8C0A-E4D3439E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41980" y="2898169"/>
              <a:ext cx="325333" cy="325333"/>
            </a:xfrm>
            <a:prstGeom prst="rect">
              <a:avLst/>
            </a:prstGeom>
          </p:spPr>
        </p:pic>
        <p:pic>
          <p:nvPicPr>
            <p:cNvPr id="12" name="Graphic 11" descr="Car outline">
              <a:extLst>
                <a:ext uri="{FF2B5EF4-FFF2-40B4-BE49-F238E27FC236}">
                  <a16:creationId xmlns:a16="http://schemas.microsoft.com/office/drawing/2014/main" id="{2B75FFAF-3D97-2800-0D09-F0A0E5F1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40349" y="3191659"/>
              <a:ext cx="325333" cy="325333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8366FC-144E-2C9B-FBF9-0EF903294EA4}"/>
                </a:ext>
              </a:extLst>
            </p:cNvPr>
            <p:cNvSpPr/>
            <p:nvPr/>
          </p:nvSpPr>
          <p:spPr>
            <a:xfrm>
              <a:off x="1978545" y="239839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2A621F-6FB3-BAE2-EDCD-7ACE2F769836}"/>
                </a:ext>
              </a:extLst>
            </p:cNvPr>
            <p:cNvSpPr/>
            <p:nvPr/>
          </p:nvSpPr>
          <p:spPr>
            <a:xfrm>
              <a:off x="1811153" y="290752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3165B8-AF14-227C-A263-19939EE54142}"/>
                </a:ext>
              </a:extLst>
            </p:cNvPr>
            <p:cNvSpPr/>
            <p:nvPr/>
          </p:nvSpPr>
          <p:spPr>
            <a:xfrm>
              <a:off x="2162666" y="327518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1614B4-9BB8-0479-116E-4E683C811B21}"/>
                </a:ext>
              </a:extLst>
            </p:cNvPr>
            <p:cNvSpPr/>
            <p:nvPr/>
          </p:nvSpPr>
          <p:spPr>
            <a:xfrm>
              <a:off x="2703016" y="211677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34AA6A-3C60-7828-E79E-3384BD366401}"/>
                </a:ext>
              </a:extLst>
            </p:cNvPr>
            <p:cNvSpPr/>
            <p:nvPr/>
          </p:nvSpPr>
          <p:spPr>
            <a:xfrm>
              <a:off x="1025551" y="267717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EAC77F-A9BE-A593-4BC2-C32B82826CB4}"/>
                </a:ext>
              </a:extLst>
            </p:cNvPr>
            <p:cNvSpPr txBox="1"/>
            <p:nvPr/>
          </p:nvSpPr>
          <p:spPr>
            <a:xfrm>
              <a:off x="1534186" y="22861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3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A0B41-9919-28EE-9E7A-645151EA68F7}"/>
                </a:ext>
              </a:extLst>
            </p:cNvPr>
            <p:cNvSpPr txBox="1"/>
            <p:nvPr/>
          </p:nvSpPr>
          <p:spPr>
            <a:xfrm>
              <a:off x="2540349" y="30776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/>
                  </a:solidFill>
                  <a:latin typeface="Montserrat" panose="00000500000000000000" pitchFamily="2" charset="0"/>
                </a:rPr>
                <a:t>9</a:t>
              </a:r>
            </a:p>
          </p:txBody>
        </p:sp>
      </p:grp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9F4308DF-88E8-9B64-07A1-9AD592C541D3}"/>
              </a:ext>
            </a:extLst>
          </p:cNvPr>
          <p:cNvSpPr/>
          <p:nvPr/>
        </p:nvSpPr>
        <p:spPr>
          <a:xfrm>
            <a:off x="3703320" y="1600200"/>
            <a:ext cx="1264920" cy="685957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Blue taxi</a:t>
            </a:r>
            <a:r>
              <a:rPr lang="en-US" sz="900">
                <a:latin typeface="Montserrat" panose="00000500000000000000" pitchFamily="2" charset="0"/>
              </a:rPr>
              <a:t>, you are next because you just traveled </a:t>
            </a:r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3</a:t>
            </a:r>
            <a:r>
              <a:rPr lang="en-US" sz="900">
                <a:latin typeface="Montserrat" panose="00000500000000000000" pitchFamily="2" charset="0"/>
              </a:rPr>
              <a:t> miles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9CDABA-7932-58E1-4E9E-B488374DBB39}"/>
              </a:ext>
            </a:extLst>
          </p:cNvPr>
          <p:cNvGrpSpPr/>
          <p:nvPr/>
        </p:nvGrpSpPr>
        <p:grpSpPr>
          <a:xfrm>
            <a:off x="-3221754" y="2332938"/>
            <a:ext cx="2016269" cy="1552538"/>
            <a:chOff x="1990308" y="2391813"/>
            <a:chExt cx="2580150" cy="19867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2C4BA5-8184-4FF0-F80B-1C09112E782F}"/>
                </a:ext>
              </a:extLst>
            </p:cNvPr>
            <p:cNvSpPr/>
            <p:nvPr/>
          </p:nvSpPr>
          <p:spPr>
            <a:xfrm>
              <a:off x="3102828" y="2391813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8C3127-060D-9DE3-9F90-81ED76F7EE16}"/>
                </a:ext>
              </a:extLst>
            </p:cNvPr>
            <p:cNvSpPr/>
            <p:nvPr/>
          </p:nvSpPr>
          <p:spPr>
            <a:xfrm>
              <a:off x="378031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652A39-2971-A0DA-BF9B-98B87D32F01B}"/>
                </a:ext>
              </a:extLst>
            </p:cNvPr>
            <p:cNvSpPr/>
            <p:nvPr/>
          </p:nvSpPr>
          <p:spPr>
            <a:xfrm>
              <a:off x="2401788" y="312505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23085C-7345-980C-27CF-6B7480C7FB13}"/>
                </a:ext>
              </a:extLst>
            </p:cNvPr>
            <p:cNvSpPr/>
            <p:nvPr/>
          </p:nvSpPr>
          <p:spPr>
            <a:xfrm>
              <a:off x="199030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26CF0B-397C-B94B-8BBF-D9E7CED9C8AE}"/>
                </a:ext>
              </a:extLst>
            </p:cNvPr>
            <p:cNvSpPr/>
            <p:nvPr/>
          </p:nvSpPr>
          <p:spPr>
            <a:xfrm>
              <a:off x="4158978" y="3967062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CA348C-D7FA-7151-6DC9-03C68CA10996}"/>
                </a:ext>
              </a:extLst>
            </p:cNvPr>
            <p:cNvSpPr/>
            <p:nvPr/>
          </p:nvSpPr>
          <p:spPr>
            <a:xfrm>
              <a:off x="336883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3C1B6E-9CFC-A47E-2AC2-72A1C97E2729}"/>
                </a:ext>
              </a:extLst>
            </p:cNvPr>
            <p:cNvSpPr/>
            <p:nvPr/>
          </p:nvSpPr>
          <p:spPr>
            <a:xfrm>
              <a:off x="2813268" y="3930486"/>
              <a:ext cx="411480" cy="41148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9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2A0E7B-852C-B099-B525-EB3E5349B6A3}"/>
                </a:ext>
              </a:extLst>
            </p:cNvPr>
            <p:cNvCxnSpPr>
              <a:stCxn id="7" idx="4"/>
              <a:endCxn id="8" idx="1"/>
            </p:cNvCxnSpPr>
            <p:nvPr/>
          </p:nvCxnSpPr>
          <p:spPr>
            <a:xfrm>
              <a:off x="3308568" y="2803293"/>
              <a:ext cx="53201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4C0A12-91A3-784D-9CC8-AEC5CADAEE2B}"/>
                </a:ext>
              </a:extLst>
            </p:cNvPr>
            <p:cNvCxnSpPr>
              <a:stCxn id="8" idx="4"/>
              <a:endCxn id="22" idx="0"/>
            </p:cNvCxnSpPr>
            <p:nvPr/>
          </p:nvCxnSpPr>
          <p:spPr>
            <a:xfrm flipH="1">
              <a:off x="357457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5AF287-C79D-127E-8E0B-17B9F37390C5}"/>
                </a:ext>
              </a:extLst>
            </p:cNvPr>
            <p:cNvCxnSpPr>
              <a:stCxn id="8" idx="4"/>
              <a:endCxn id="21" idx="0"/>
            </p:cNvCxnSpPr>
            <p:nvPr/>
          </p:nvCxnSpPr>
          <p:spPr>
            <a:xfrm>
              <a:off x="3986058" y="3536532"/>
              <a:ext cx="378660" cy="430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DD5A5E-6D30-9BB3-1BBB-BD904BD52652}"/>
                </a:ext>
              </a:extLst>
            </p:cNvPr>
            <p:cNvCxnSpPr>
              <a:stCxn id="7" idx="4"/>
              <a:endCxn id="9" idx="7"/>
            </p:cNvCxnSpPr>
            <p:nvPr/>
          </p:nvCxnSpPr>
          <p:spPr>
            <a:xfrm flipH="1">
              <a:off x="2753008" y="2803293"/>
              <a:ext cx="555560" cy="382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E4A6B4-3DF0-A2FC-BFF3-ED60294896E1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 flipH="1">
              <a:off x="219604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BA5116-6887-2E58-301A-5AD3EBB484F5}"/>
                </a:ext>
              </a:extLst>
            </p:cNvPr>
            <p:cNvCxnSpPr>
              <a:stCxn id="9" idx="4"/>
              <a:endCxn id="24" idx="0"/>
            </p:cNvCxnSpPr>
            <p:nvPr/>
          </p:nvCxnSpPr>
          <p:spPr>
            <a:xfrm>
              <a:off x="2607528" y="3536532"/>
              <a:ext cx="411480" cy="393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4FA2F92-3059-EBEC-8602-36C604B5709E}"/>
              </a:ext>
            </a:extLst>
          </p:cNvPr>
          <p:cNvSpPr txBox="1"/>
          <p:nvPr/>
        </p:nvSpPr>
        <p:spPr>
          <a:xfrm>
            <a:off x="-6508996" y="1386130"/>
            <a:ext cx="304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Example: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DB8BB-094F-33EE-BB29-DE0A2B69498D}"/>
              </a:ext>
            </a:extLst>
          </p:cNvPr>
          <p:cNvSpPr txBox="1"/>
          <p:nvPr/>
        </p:nvSpPr>
        <p:spPr>
          <a:xfrm>
            <a:off x="-5401074" y="1791458"/>
            <a:ext cx="235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Find the longest </a:t>
            </a:r>
            <a:r>
              <a:rPr lang="vi-VN">
                <a:latin typeface="Montserrat" panose="00000500000000000000" pitchFamily="2" charset="0"/>
              </a:rPr>
              <a:t>route: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789373-039A-9348-CB25-A9499ADFF2D0}"/>
              </a:ext>
            </a:extLst>
          </p:cNvPr>
          <p:cNvSpPr txBox="1"/>
          <p:nvPr/>
        </p:nvSpPr>
        <p:spPr>
          <a:xfrm>
            <a:off x="-7778514" y="4242159"/>
            <a:ext cx="265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>
                <a:latin typeface="Montserrat" panose="00000500000000000000" pitchFamily="2" charset="0"/>
              </a:rPr>
              <a:t>Greedy return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5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4</a:t>
            </a:r>
            <a:r>
              <a:rPr lang="en-US">
                <a:latin typeface="Montserrat" panose="00000500000000000000" pitchFamily="2" charset="0"/>
              </a:rPr>
              <a:t> + </a:t>
            </a:r>
            <a:r>
              <a:rPr lang="en-US">
                <a:solidFill>
                  <a:schemeClr val="accent3"/>
                </a:solidFill>
                <a:latin typeface="Montserrat" panose="00000500000000000000" pitchFamily="2" charset="0"/>
              </a:rPr>
              <a:t>1</a:t>
            </a:r>
            <a:r>
              <a:rPr lang="en-US">
                <a:latin typeface="Montserrat" panose="00000500000000000000" pitchFamily="2" charset="0"/>
              </a:rPr>
              <a:t> = 15</a:t>
            </a:r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F2A0F699-3A9B-4BED-FD95-31084CA3D52B}"/>
              </a:ext>
            </a:extLst>
          </p:cNvPr>
          <p:cNvSpPr txBox="1">
            <a:spLocks/>
          </p:cNvSpPr>
          <p:nvPr/>
        </p:nvSpPr>
        <p:spPr>
          <a:xfrm>
            <a:off x="10201622" y="47485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r"/>
            <a:r>
              <a:rPr lang="en-US"/>
              <a:t>Introduction to Greedy Algorithms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1BD16BA-E0A3-2736-F82F-DB8649870FBF}"/>
              </a:ext>
            </a:extLst>
          </p:cNvPr>
          <p:cNvSpPr txBox="1">
            <a:spLocks/>
          </p:cNvSpPr>
          <p:nvPr/>
        </p:nvSpPr>
        <p:spPr>
          <a:xfrm>
            <a:off x="17702573" y="1386130"/>
            <a:ext cx="43833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Th</a:t>
            </a:r>
            <a:r>
              <a:rPr lang="en-US">
                <a:latin typeface="Montserrat" panose="00000500000000000000" pitchFamily="2" charset="0"/>
              </a:rPr>
              <a:t>is algorithm builds up solutions </a:t>
            </a:r>
            <a:r>
              <a:rPr lang="en-US" b="1">
                <a:latin typeface="Montserrat" panose="00000500000000000000" pitchFamily="2" charset="0"/>
              </a:rPr>
              <a:t>piece by piece</a:t>
            </a:r>
            <a:r>
              <a:rPr lang="en-US">
                <a:latin typeface="Montserrat" panose="00000500000000000000" pitchFamily="2" charset="0"/>
              </a:rPr>
              <a:t>, solutions made by greedy algorithms are based on the </a:t>
            </a:r>
            <a:r>
              <a:rPr lang="en-US" b="1">
                <a:latin typeface="Montserrat" panose="00000500000000000000" pitchFamily="2" charset="0"/>
              </a:rPr>
              <a:t>best decision</a:t>
            </a:r>
            <a:r>
              <a:rPr lang="en-US">
                <a:latin typeface="Montserrat" panose="00000500000000000000" pitchFamily="2" charset="0"/>
              </a:rPr>
              <a:t> made at </a:t>
            </a:r>
            <a:r>
              <a:rPr lang="en-US" b="1">
                <a:latin typeface="Montserrat" panose="00000500000000000000" pitchFamily="2" charset="0"/>
              </a:rPr>
              <a:t>each step</a:t>
            </a:r>
            <a:r>
              <a:rPr lang="en-US">
                <a:latin typeface="Montserrat" panose="00000500000000000000" pitchFamily="2" charset="0"/>
              </a:rPr>
              <a:t> with a hope to find the global optimum.</a:t>
            </a:r>
          </a:p>
          <a:p>
            <a:pPr marL="139700" indent="0">
              <a:buFont typeface="Nunito Light"/>
              <a:buNone/>
            </a:pPr>
            <a:endParaRPr lang="en-US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en-US">
                <a:latin typeface="Montserrat" panose="00000500000000000000" pitchFamily="2" charset="0"/>
              </a:rPr>
              <a:t>Therefore, greedy algorithms do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always give an optimal/feasible solution.</a:t>
            </a:r>
          </a:p>
        </p:txBody>
      </p:sp>
      <p:sp>
        <p:nvSpPr>
          <p:cNvPr id="45" name="Title 4">
            <a:extLst>
              <a:ext uri="{FF2B5EF4-FFF2-40B4-BE49-F238E27FC236}">
                <a16:creationId xmlns:a16="http://schemas.microsoft.com/office/drawing/2014/main" id="{A4D56ECC-C317-E15A-426E-4BC388EAA2A1}"/>
              </a:ext>
            </a:extLst>
          </p:cNvPr>
          <p:cNvSpPr txBox="1">
            <a:spLocks/>
          </p:cNvSpPr>
          <p:nvPr/>
        </p:nvSpPr>
        <p:spPr>
          <a:xfrm>
            <a:off x="676230" y="671814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872F46E4-70D8-A5A2-7E36-F1434D318775}"/>
              </a:ext>
            </a:extLst>
          </p:cNvPr>
          <p:cNvSpPr txBox="1">
            <a:spLocks/>
          </p:cNvSpPr>
          <p:nvPr/>
        </p:nvSpPr>
        <p:spPr>
          <a:xfrm>
            <a:off x="5410951" y="1386130"/>
            <a:ext cx="334518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As the name, we will be </a:t>
            </a:r>
            <a:r>
              <a:rPr lang="vi-VN" b="1">
                <a:latin typeface="Montserrat" panose="00000500000000000000" pitchFamily="2" charset="0"/>
              </a:rPr>
              <a:t>greedy</a:t>
            </a:r>
            <a:r>
              <a:rPr lang="vi-VN">
                <a:latin typeface="Montserrat" panose="00000500000000000000" pitchFamily="2" charset="0"/>
              </a:rPr>
              <a:t> by choosing the taxi with the</a:t>
            </a:r>
            <a:r>
              <a:rPr lang="vi-VN" b="1">
                <a:latin typeface="Montserrat" panose="00000500000000000000" pitchFamily="2" charset="0"/>
              </a:rPr>
              <a:t> lowest distance traveled.</a:t>
            </a: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And to do so we make </a:t>
            </a:r>
            <a:r>
              <a:rPr lang="vi-VN" b="1">
                <a:latin typeface="Montserrat" panose="00000500000000000000" pitchFamily="2" charset="0"/>
              </a:rPr>
              <a:t>data structures </a:t>
            </a:r>
            <a:r>
              <a:rPr lang="vi-VN">
                <a:latin typeface="Montserrat" panose="00000500000000000000" pitchFamily="2" charset="0"/>
              </a:rPr>
              <a:t>to store everything</a:t>
            </a:r>
            <a:r>
              <a:rPr lang="en-US">
                <a:latin typeface="Montserrat" panose="00000500000000000000" pitchFamily="2" charset="0"/>
              </a:rPr>
              <a:t> first</a:t>
            </a:r>
            <a:r>
              <a:rPr lang="vi-VN">
                <a:latin typeface="Montserrat" panose="000005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Routes</a:t>
            </a:r>
            <a:r>
              <a:rPr lang="vi-VN">
                <a:latin typeface="Montserrat" panose="00000500000000000000" pitchFamily="2" charset="0"/>
              </a:rPr>
              <a:t> each</a:t>
            </a:r>
            <a:r>
              <a:rPr lang="en-US">
                <a:latin typeface="Montserrat" panose="00000500000000000000" pitchFamily="2" charset="0"/>
              </a:rPr>
              <a:t> taxi</a:t>
            </a:r>
            <a:r>
              <a:rPr lang="vi-VN">
                <a:latin typeface="Montserrat" panose="00000500000000000000" pitchFamily="2" charset="0"/>
              </a:rPr>
              <a:t> 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Distance</a:t>
            </a:r>
            <a:r>
              <a:rPr lang="en-US" b="1">
                <a:latin typeface="Montserrat" panose="00000500000000000000" pitchFamily="2" charset="0"/>
              </a:rPr>
              <a:t>s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each taxi </a:t>
            </a:r>
            <a:r>
              <a:rPr lang="en-US">
                <a:latin typeface="Montserrat" panose="00000500000000000000" pitchFamily="2" charset="0"/>
              </a:rPr>
              <a:t>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Montserrat" panose="00000500000000000000" pitchFamily="2" charset="0"/>
              </a:rPr>
              <a:t>Points</a:t>
            </a:r>
            <a:r>
              <a:rPr lang="en-US">
                <a:latin typeface="Montserrat" panose="00000500000000000000" pitchFamily="2" charset="0"/>
              </a:rPr>
              <a:t> that all taxis traveled</a:t>
            </a: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</p:txBody>
      </p:sp>
      <p:pic>
        <p:nvPicPr>
          <p:cNvPr id="62" name="Graphic 61" descr="Car outline">
            <a:extLst>
              <a:ext uri="{FF2B5EF4-FFF2-40B4-BE49-F238E27FC236}">
                <a16:creationId xmlns:a16="http://schemas.microsoft.com/office/drawing/2014/main" id="{6318E1F3-C228-CC78-ADF5-9DCBA88E7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18110" y="2861062"/>
            <a:ext cx="1118869" cy="1118869"/>
          </a:xfrm>
          <a:prstGeom prst="rect">
            <a:avLst/>
          </a:prstGeom>
        </p:spPr>
      </p:pic>
      <p:pic>
        <p:nvPicPr>
          <p:cNvPr id="63" name="Graphic 62" descr="Thought bubble outline">
            <a:extLst>
              <a:ext uri="{FF2B5EF4-FFF2-40B4-BE49-F238E27FC236}">
                <a16:creationId xmlns:a16="http://schemas.microsoft.com/office/drawing/2014/main" id="{576B7E83-DB57-A1C7-B45E-3DC0F39D4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32467" y="521408"/>
            <a:ext cx="2615609" cy="2615609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D2C75740-D7BA-CD2A-7D2F-E527ABFB6A11}"/>
              </a:ext>
            </a:extLst>
          </p:cNvPr>
          <p:cNvSpPr txBox="1"/>
          <p:nvPr/>
        </p:nvSpPr>
        <p:spPr>
          <a:xfrm>
            <a:off x="12977530" y="1157848"/>
            <a:ext cx="1452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00">
                <a:latin typeface="Montserrat" panose="00000500000000000000" pitchFamily="2" charset="0"/>
              </a:rPr>
              <a:t>This is point 9, Nairyuuu said I pick up this passenger here and travel to node 9 + N + M</a:t>
            </a:r>
            <a:endParaRPr lang="en-US" sz="900">
              <a:latin typeface="Montserrat" panose="00000500000000000000" pitchFamily="2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89F220B-817B-4A40-CB4D-DC623A345716}"/>
              </a:ext>
            </a:extLst>
          </p:cNvPr>
          <p:cNvSpPr txBox="1"/>
          <p:nvPr/>
        </p:nvSpPr>
        <p:spPr>
          <a:xfrm>
            <a:off x="14944734" y="7330186"/>
            <a:ext cx="3005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(this_node)</a:t>
            </a:r>
          </a:p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(this_node + N + M)</a:t>
            </a:r>
          </a:p>
        </p:txBody>
      </p:sp>
      <p:sp>
        <p:nvSpPr>
          <p:cNvPr id="1027" name="Subtitle 2">
            <a:extLst>
              <a:ext uri="{FF2B5EF4-FFF2-40B4-BE49-F238E27FC236}">
                <a16:creationId xmlns:a16="http://schemas.microsoft.com/office/drawing/2014/main" id="{822632E5-B263-56B7-811F-C3A1F82F643D}"/>
              </a:ext>
            </a:extLst>
          </p:cNvPr>
          <p:cNvSpPr txBox="1">
            <a:spLocks/>
          </p:cNvSpPr>
          <p:nvPr/>
        </p:nvSpPr>
        <p:spPr>
          <a:xfrm>
            <a:off x="-12610793" y="1742017"/>
            <a:ext cx="48411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Pick the </a:t>
            </a:r>
            <a:r>
              <a:rPr lang="vi-VN" b="1">
                <a:latin typeface="Montserrat" panose="00000500000000000000" pitchFamily="2" charset="0"/>
              </a:rPr>
              <a:t>closest point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(minimum distance that increases)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that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is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visited or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bypassing the capacity of that </a:t>
            </a:r>
            <a:r>
              <a:rPr lang="en-US" b="1">
                <a:latin typeface="Montserrat" panose="00000500000000000000" pitchFamily="2" charset="0"/>
              </a:rPr>
              <a:t>chosen taxi</a:t>
            </a:r>
            <a:r>
              <a:rPr lang="en-US">
                <a:latin typeface="Montserrat" panose="00000500000000000000" pitchFamily="2" charset="0"/>
              </a:rPr>
              <a:t> after picking up that parcel </a:t>
            </a:r>
            <a:r>
              <a:rPr lang="vi-VN">
                <a:latin typeface="Montserrat" panose="00000500000000000000" pitchFamily="2" charset="0"/>
              </a:rPr>
              <a:t>at the point and </a:t>
            </a:r>
            <a:r>
              <a:rPr lang="vi-VN" b="1">
                <a:latin typeface="Montserrat" panose="00000500000000000000" pitchFamily="2" charset="0"/>
              </a:rPr>
              <a:t>make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en-US" b="1">
                <a:latin typeface="Montserrat" panose="00000500000000000000" pitchFamily="2" charset="0"/>
              </a:rPr>
              <a:t>it</a:t>
            </a:r>
            <a:r>
              <a:rPr lang="en-US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arrive </a:t>
            </a:r>
            <a:r>
              <a:rPr lang="vi-VN">
                <a:latin typeface="Montserrat" panose="00000500000000000000" pitchFamily="2" charset="0"/>
              </a:rPr>
              <a:t>there: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While doing so, we will see: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If the point the taxi arrives is a </a:t>
            </a:r>
            <a:r>
              <a:rPr lang="vi-VN" b="1">
                <a:latin typeface="Montserrat" panose="00000500000000000000" pitchFamily="2" charset="0"/>
              </a:rPr>
              <a:t>parcel request</a:t>
            </a:r>
            <a:r>
              <a:rPr lang="en-US">
                <a:latin typeface="Montserrat" panose="00000500000000000000" pitchFamily="2" charset="0"/>
              </a:rPr>
              <a:t>, </a:t>
            </a:r>
            <a:r>
              <a:rPr lang="vi-VN">
                <a:latin typeface="Montserrat" panose="00000500000000000000" pitchFamily="2" charset="0"/>
              </a:rPr>
              <a:t>add the distance traveled to that </a:t>
            </a:r>
            <a:r>
              <a:rPr lang="en-US">
                <a:latin typeface="Montserrat" panose="00000500000000000000" pitchFamily="2" charset="0"/>
              </a:rPr>
              <a:t>point</a:t>
            </a:r>
            <a:r>
              <a:rPr lang="vi-VN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Else, </a:t>
            </a:r>
            <a:r>
              <a:rPr lang="vi-VN">
                <a:latin typeface="Montserrat" panose="00000500000000000000" pitchFamily="2" charset="0"/>
              </a:rPr>
              <a:t>make it move straight to the passenger’s destination and add the distance traveled </a:t>
            </a:r>
            <a:r>
              <a:rPr lang="vi-VN" b="1">
                <a:latin typeface="Montserrat" panose="00000500000000000000" pitchFamily="2" charset="0"/>
              </a:rPr>
              <a:t>to the point </a:t>
            </a:r>
            <a:r>
              <a:rPr lang="vi-VN">
                <a:latin typeface="Montserrat" panose="00000500000000000000" pitchFamily="2" charset="0"/>
              </a:rPr>
              <a:t>and the </a:t>
            </a:r>
            <a:r>
              <a:rPr lang="vi-VN" b="1">
                <a:latin typeface="Montserrat" panose="00000500000000000000" pitchFamily="2" charset="0"/>
              </a:rPr>
              <a:t>destination</a:t>
            </a:r>
            <a:r>
              <a:rPr lang="en-US" b="1">
                <a:latin typeface="Montserrat" panose="00000500000000000000" pitchFamily="2" charset="0"/>
              </a:rPr>
              <a:t>.</a:t>
            </a: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en-US" b="1">
              <a:latin typeface="Montserrat" panose="00000500000000000000" pitchFamily="2" charset="0"/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87289C4-8695-984B-C2D5-668FCE54CC45}"/>
              </a:ext>
            </a:extLst>
          </p:cNvPr>
          <p:cNvGrpSpPr/>
          <p:nvPr/>
        </p:nvGrpSpPr>
        <p:grpSpPr>
          <a:xfrm>
            <a:off x="15472278" y="5270447"/>
            <a:ext cx="2484120" cy="856614"/>
            <a:chOff x="5452110" y="2377530"/>
            <a:chExt cx="2484120" cy="856614"/>
          </a:xfrm>
        </p:grpSpPr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EA44AC2D-23AC-72EB-AB93-BE12F21DB002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65" y="2586990"/>
              <a:ext cx="0" cy="228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77DB1EC3-C5CC-6C20-2A11-3EC05DAE74CA}"/>
                </a:ext>
              </a:extLst>
            </p:cNvPr>
            <p:cNvSpPr/>
            <p:nvPr/>
          </p:nvSpPr>
          <p:spPr>
            <a:xfrm>
              <a:off x="7160895" y="2377530"/>
              <a:ext cx="205740" cy="20574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9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64E6361E-F1A5-053B-DBB4-B80A2403E00C}"/>
                </a:ext>
              </a:extLst>
            </p:cNvPr>
            <p:cNvCxnSpPr/>
            <p:nvPr/>
          </p:nvCxnSpPr>
          <p:spPr>
            <a:xfrm>
              <a:off x="5452110" y="2788920"/>
              <a:ext cx="2484120" cy="3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93E0B388-E536-9D5B-6B1A-2F11A0831FED}"/>
                </a:ext>
              </a:extLst>
            </p:cNvPr>
            <p:cNvSpPr/>
            <p:nvPr/>
          </p:nvSpPr>
          <p:spPr>
            <a:xfrm>
              <a:off x="6686737" y="3142704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F64FD6F8-8BF4-6644-37E2-854DB64625D1}"/>
                </a:ext>
              </a:extLst>
            </p:cNvPr>
            <p:cNvSpPr/>
            <p:nvPr/>
          </p:nvSpPr>
          <p:spPr>
            <a:xfrm>
              <a:off x="7334249" y="3136179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8" name="Picture 1057" descr="A cartoon of a child with blue hair and wings&#10;&#10;Description automatically generated">
            <a:extLst>
              <a:ext uri="{FF2B5EF4-FFF2-40B4-BE49-F238E27FC236}">
                <a16:creationId xmlns:a16="http://schemas.microsoft.com/office/drawing/2014/main" id="{324CF91E-AF63-19F5-C07D-EBC6E761EB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5227149" y="2453640"/>
            <a:ext cx="280583" cy="3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3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22E8F40-4556-6AFA-DCED-A470522A18F1}"/>
              </a:ext>
            </a:extLst>
          </p:cNvPr>
          <p:cNvGrpSpPr/>
          <p:nvPr/>
        </p:nvGrpSpPr>
        <p:grpSpPr>
          <a:xfrm>
            <a:off x="5452110" y="2377530"/>
            <a:ext cx="2484120" cy="856614"/>
            <a:chOff x="5452110" y="2377530"/>
            <a:chExt cx="2484120" cy="85661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EC91BD-8CAB-A1C6-BE9B-5439A7D19DA6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65" y="2586990"/>
              <a:ext cx="0" cy="228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90C67-2255-DE3E-8AB8-D0703ACFFFFE}"/>
                </a:ext>
              </a:extLst>
            </p:cNvPr>
            <p:cNvSpPr/>
            <p:nvPr/>
          </p:nvSpPr>
          <p:spPr>
            <a:xfrm>
              <a:off x="7160895" y="2377530"/>
              <a:ext cx="205740" cy="20574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9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7800C1-3772-B8E4-BDD8-07E11E38C09C}"/>
                </a:ext>
              </a:extLst>
            </p:cNvPr>
            <p:cNvCxnSpPr/>
            <p:nvPr/>
          </p:nvCxnSpPr>
          <p:spPr>
            <a:xfrm>
              <a:off x="5452110" y="2788920"/>
              <a:ext cx="2484120" cy="3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6705BF2-531F-6A9C-0CDA-F25B2D82420C}"/>
                </a:ext>
              </a:extLst>
            </p:cNvPr>
            <p:cNvSpPr/>
            <p:nvPr/>
          </p:nvSpPr>
          <p:spPr>
            <a:xfrm>
              <a:off x="6686737" y="3142704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8831EAF-B6AF-E482-D38A-93F6FB2993C6}"/>
                </a:ext>
              </a:extLst>
            </p:cNvPr>
            <p:cNvSpPr/>
            <p:nvPr/>
          </p:nvSpPr>
          <p:spPr>
            <a:xfrm>
              <a:off x="7334249" y="3136179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cartoon of a child with blue hair and wings&#10;&#10;Description automatically generated">
            <a:extLst>
              <a:ext uri="{FF2B5EF4-FFF2-40B4-BE49-F238E27FC236}">
                <a16:creationId xmlns:a16="http://schemas.microsoft.com/office/drawing/2014/main" id="{72355CB4-BB25-50E7-85E3-05A8D39C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80311" y="2453640"/>
            <a:ext cx="280583" cy="331560"/>
          </a:xfrm>
          <a:prstGeom prst="rect">
            <a:avLst/>
          </a:prstGeom>
        </p:spPr>
      </p:pic>
      <p:pic>
        <p:nvPicPr>
          <p:cNvPr id="21" name="Graphic 20" descr="Car outline">
            <a:extLst>
              <a:ext uri="{FF2B5EF4-FFF2-40B4-BE49-F238E27FC236}">
                <a16:creationId xmlns:a16="http://schemas.microsoft.com/office/drawing/2014/main" id="{2ECDBB1A-5D7B-AADF-7648-FD2036395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272" y="2583270"/>
            <a:ext cx="1118869" cy="1118869"/>
          </a:xfrm>
          <a:prstGeom prst="rect">
            <a:avLst/>
          </a:prstGeom>
        </p:spPr>
      </p:pic>
      <p:pic>
        <p:nvPicPr>
          <p:cNvPr id="23" name="Graphic 22" descr="Thought bubble outline">
            <a:extLst>
              <a:ext uri="{FF2B5EF4-FFF2-40B4-BE49-F238E27FC236}">
                <a16:creationId xmlns:a16="http://schemas.microsoft.com/office/drawing/2014/main" id="{8586A834-EBDA-BEC9-F71E-769DECF88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2629" y="243616"/>
            <a:ext cx="2615609" cy="2615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D6A9D1-884A-CC14-A966-2CADDB758EB8}"/>
              </a:ext>
            </a:extLst>
          </p:cNvPr>
          <p:cNvSpPr txBox="1"/>
          <p:nvPr/>
        </p:nvSpPr>
        <p:spPr>
          <a:xfrm>
            <a:off x="6487692" y="880056"/>
            <a:ext cx="14523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00">
                <a:latin typeface="Montserrat" panose="00000500000000000000" pitchFamily="2" charset="0"/>
              </a:rPr>
              <a:t>This is point 9, Nairyuuu said I pick up this passenger here and travel to </a:t>
            </a:r>
            <a:r>
              <a:rPr lang="en-US" sz="900">
                <a:latin typeface="Montserrat" panose="00000500000000000000" pitchFamily="2" charset="0"/>
              </a:rPr>
              <a:t>poimt</a:t>
            </a:r>
            <a:r>
              <a:rPr lang="vi-VN" sz="900">
                <a:latin typeface="Montserrat" panose="00000500000000000000" pitchFamily="2" charset="0"/>
              </a:rPr>
              <a:t> 9 + N + M</a:t>
            </a:r>
            <a:endParaRPr lang="en-US" sz="900">
              <a:latin typeface="Montserrat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9C3622-1230-7AB9-EFCA-68EECA28AEAE}"/>
              </a:ext>
            </a:extLst>
          </p:cNvPr>
          <p:cNvSpPr txBox="1"/>
          <p:nvPr/>
        </p:nvSpPr>
        <p:spPr>
          <a:xfrm>
            <a:off x="5467856" y="3608154"/>
            <a:ext cx="3005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</a:t>
            </a:r>
            <a:r>
              <a:rPr lang="en-US" sz="1000">
                <a:latin typeface="Montserrat" panose="00000500000000000000" pitchFamily="2" charset="0"/>
              </a:rPr>
              <a:t>point</a:t>
            </a:r>
            <a:r>
              <a:rPr lang="vi-VN" sz="1000">
                <a:latin typeface="Montserrat" panose="00000500000000000000" pitchFamily="2" charset="0"/>
              </a:rPr>
              <a:t>)</a:t>
            </a:r>
          </a:p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</a:t>
            </a:r>
            <a:r>
              <a:rPr lang="en-US" sz="1000">
                <a:latin typeface="Montserrat" panose="00000500000000000000" pitchFamily="2" charset="0"/>
              </a:rPr>
              <a:t>point</a:t>
            </a:r>
            <a:r>
              <a:rPr lang="vi-VN" sz="1000">
                <a:latin typeface="Montserrat" panose="00000500000000000000" pitchFamily="2" charset="0"/>
              </a:rPr>
              <a:t> + N + M)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DB433DD-B786-F28D-89BD-E587997F25AB}"/>
              </a:ext>
            </a:extLst>
          </p:cNvPr>
          <p:cNvSpPr txBox="1">
            <a:spLocks/>
          </p:cNvSpPr>
          <p:nvPr/>
        </p:nvSpPr>
        <p:spPr>
          <a:xfrm>
            <a:off x="676230" y="671814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46FEA77-380B-E6C3-9393-D7251A747A84}"/>
              </a:ext>
            </a:extLst>
          </p:cNvPr>
          <p:cNvSpPr txBox="1">
            <a:spLocks/>
          </p:cNvSpPr>
          <p:nvPr/>
        </p:nvSpPr>
        <p:spPr>
          <a:xfrm>
            <a:off x="523829" y="1464225"/>
            <a:ext cx="48411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Pick the </a:t>
            </a:r>
            <a:r>
              <a:rPr lang="vi-VN" b="1">
                <a:latin typeface="Montserrat" panose="00000500000000000000" pitchFamily="2" charset="0"/>
              </a:rPr>
              <a:t>closest point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(minimum distance that increases)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that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is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visited or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bypassing the capacity of that </a:t>
            </a:r>
            <a:r>
              <a:rPr lang="en-US" b="1">
                <a:latin typeface="Montserrat" panose="00000500000000000000" pitchFamily="2" charset="0"/>
              </a:rPr>
              <a:t>chosen taxi</a:t>
            </a:r>
            <a:r>
              <a:rPr lang="en-US">
                <a:latin typeface="Montserrat" panose="00000500000000000000" pitchFamily="2" charset="0"/>
              </a:rPr>
              <a:t> after picking up that parcel </a:t>
            </a:r>
            <a:r>
              <a:rPr lang="vi-VN">
                <a:latin typeface="Montserrat" panose="00000500000000000000" pitchFamily="2" charset="0"/>
              </a:rPr>
              <a:t>at the point and </a:t>
            </a:r>
            <a:r>
              <a:rPr lang="vi-VN" b="1">
                <a:latin typeface="Montserrat" panose="00000500000000000000" pitchFamily="2" charset="0"/>
              </a:rPr>
              <a:t>make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en-US" b="1">
                <a:latin typeface="Montserrat" panose="00000500000000000000" pitchFamily="2" charset="0"/>
              </a:rPr>
              <a:t>it</a:t>
            </a:r>
            <a:r>
              <a:rPr lang="en-US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arrive </a:t>
            </a:r>
            <a:r>
              <a:rPr lang="vi-VN">
                <a:latin typeface="Montserrat" panose="00000500000000000000" pitchFamily="2" charset="0"/>
              </a:rPr>
              <a:t>there: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While doing so, we will see: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If the point the taxi arrives is a </a:t>
            </a:r>
            <a:r>
              <a:rPr lang="vi-VN" b="1">
                <a:latin typeface="Montserrat" panose="00000500000000000000" pitchFamily="2" charset="0"/>
              </a:rPr>
              <a:t>parcel request</a:t>
            </a:r>
            <a:r>
              <a:rPr lang="en-US">
                <a:latin typeface="Montserrat" panose="00000500000000000000" pitchFamily="2" charset="0"/>
              </a:rPr>
              <a:t>, </a:t>
            </a:r>
            <a:r>
              <a:rPr lang="vi-VN">
                <a:latin typeface="Montserrat" panose="00000500000000000000" pitchFamily="2" charset="0"/>
              </a:rPr>
              <a:t>add the distance traveled to that </a:t>
            </a:r>
            <a:r>
              <a:rPr lang="en-US">
                <a:latin typeface="Montserrat" panose="00000500000000000000" pitchFamily="2" charset="0"/>
              </a:rPr>
              <a:t>point</a:t>
            </a:r>
            <a:r>
              <a:rPr lang="vi-VN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Else, </a:t>
            </a:r>
            <a:r>
              <a:rPr lang="vi-VN">
                <a:latin typeface="Montserrat" panose="00000500000000000000" pitchFamily="2" charset="0"/>
              </a:rPr>
              <a:t>make it move straight to the passenger’s destination and add the distance traveled </a:t>
            </a:r>
            <a:r>
              <a:rPr lang="vi-VN" b="1">
                <a:latin typeface="Montserrat" panose="00000500000000000000" pitchFamily="2" charset="0"/>
              </a:rPr>
              <a:t>to the point </a:t>
            </a:r>
            <a:r>
              <a:rPr lang="vi-VN">
                <a:latin typeface="Montserrat" panose="00000500000000000000" pitchFamily="2" charset="0"/>
              </a:rPr>
              <a:t>and the </a:t>
            </a:r>
            <a:r>
              <a:rPr lang="vi-VN" b="1">
                <a:latin typeface="Montserrat" panose="00000500000000000000" pitchFamily="2" charset="0"/>
              </a:rPr>
              <a:t>destination</a:t>
            </a:r>
            <a:r>
              <a:rPr lang="en-US" b="1">
                <a:latin typeface="Montserrat" panose="00000500000000000000" pitchFamily="2" charset="0"/>
              </a:rPr>
              <a:t>.</a:t>
            </a: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EC06A01-EDD7-3873-1BCD-96DAE1CD0CA0}"/>
              </a:ext>
            </a:extLst>
          </p:cNvPr>
          <p:cNvSpPr txBox="1">
            <a:spLocks/>
          </p:cNvSpPr>
          <p:nvPr/>
        </p:nvSpPr>
        <p:spPr>
          <a:xfrm>
            <a:off x="11095471" y="1386130"/>
            <a:ext cx="3345180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As the name, we will be </a:t>
            </a:r>
            <a:r>
              <a:rPr lang="vi-VN" b="1">
                <a:latin typeface="Montserrat" panose="00000500000000000000" pitchFamily="2" charset="0"/>
              </a:rPr>
              <a:t>greedy</a:t>
            </a:r>
            <a:r>
              <a:rPr lang="vi-VN">
                <a:latin typeface="Montserrat" panose="00000500000000000000" pitchFamily="2" charset="0"/>
              </a:rPr>
              <a:t> by choosing the taxi with the</a:t>
            </a:r>
            <a:r>
              <a:rPr lang="vi-VN" b="1">
                <a:latin typeface="Montserrat" panose="00000500000000000000" pitchFamily="2" charset="0"/>
              </a:rPr>
              <a:t> lowest distance traveled.</a:t>
            </a: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And to do so we make </a:t>
            </a:r>
            <a:r>
              <a:rPr lang="vi-VN" b="1">
                <a:latin typeface="Montserrat" panose="00000500000000000000" pitchFamily="2" charset="0"/>
              </a:rPr>
              <a:t>data structures </a:t>
            </a:r>
            <a:r>
              <a:rPr lang="vi-VN">
                <a:latin typeface="Montserrat" panose="00000500000000000000" pitchFamily="2" charset="0"/>
              </a:rPr>
              <a:t>to store everything</a:t>
            </a:r>
            <a:r>
              <a:rPr lang="en-US">
                <a:latin typeface="Montserrat" panose="00000500000000000000" pitchFamily="2" charset="0"/>
              </a:rPr>
              <a:t> first</a:t>
            </a:r>
            <a:r>
              <a:rPr lang="vi-VN">
                <a:latin typeface="Montserrat" panose="000005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Routes</a:t>
            </a:r>
            <a:r>
              <a:rPr lang="vi-VN">
                <a:latin typeface="Montserrat" panose="00000500000000000000" pitchFamily="2" charset="0"/>
              </a:rPr>
              <a:t> each</a:t>
            </a:r>
            <a:r>
              <a:rPr lang="en-US">
                <a:latin typeface="Montserrat" panose="00000500000000000000" pitchFamily="2" charset="0"/>
              </a:rPr>
              <a:t> taxi</a:t>
            </a:r>
            <a:r>
              <a:rPr lang="vi-VN">
                <a:latin typeface="Montserrat" panose="00000500000000000000" pitchFamily="2" charset="0"/>
              </a:rPr>
              <a:t> 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Distance</a:t>
            </a:r>
            <a:r>
              <a:rPr lang="en-US" b="1">
                <a:latin typeface="Montserrat" panose="00000500000000000000" pitchFamily="2" charset="0"/>
              </a:rPr>
              <a:t>s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each taxi </a:t>
            </a:r>
            <a:r>
              <a:rPr lang="en-US">
                <a:latin typeface="Montserrat" panose="00000500000000000000" pitchFamily="2" charset="0"/>
              </a:rPr>
              <a:t>traveled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Montserrat" panose="00000500000000000000" pitchFamily="2" charset="0"/>
              </a:rPr>
              <a:t>Points</a:t>
            </a:r>
            <a:r>
              <a:rPr lang="en-US">
                <a:latin typeface="Montserrat" panose="00000500000000000000" pitchFamily="2" charset="0"/>
              </a:rPr>
              <a:t> that all taxis traveled</a:t>
            </a: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vi-VN" b="1">
              <a:latin typeface="Montserrat" panose="00000500000000000000" pitchFamily="2" charset="0"/>
            </a:endParaRPr>
          </a:p>
        </p:txBody>
      </p:sp>
      <p:pic>
        <p:nvPicPr>
          <p:cNvPr id="22" name="Picture 2" descr="Không có mô tả.">
            <a:extLst>
              <a:ext uri="{FF2B5EF4-FFF2-40B4-BE49-F238E27FC236}">
                <a16:creationId xmlns:a16="http://schemas.microsoft.com/office/drawing/2014/main" id="{D8A7210B-C80E-60A9-24F0-F4C4CFA81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 t="36296" r="27926" b="-1926"/>
          <a:stretch/>
        </p:blipFill>
        <p:spPr bwMode="auto">
          <a:xfrm>
            <a:off x="3469935" y="9233382"/>
            <a:ext cx="1321095" cy="19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2137CF5-0D8B-78B5-B692-50C9773FF8AC}"/>
              </a:ext>
            </a:extLst>
          </p:cNvPr>
          <p:cNvGrpSpPr/>
          <p:nvPr/>
        </p:nvGrpSpPr>
        <p:grpSpPr>
          <a:xfrm>
            <a:off x="683874" y="7000694"/>
            <a:ext cx="2707935" cy="1684020"/>
            <a:chOff x="683874" y="1864814"/>
            <a:chExt cx="2707935" cy="168402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98A8060-CAB6-5910-37F9-DCB11BC22182}"/>
                </a:ext>
              </a:extLst>
            </p:cNvPr>
            <p:cNvSpPr/>
            <p:nvPr/>
          </p:nvSpPr>
          <p:spPr>
            <a:xfrm>
              <a:off x="683874" y="1864814"/>
              <a:ext cx="2707935" cy="168402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ar outline">
              <a:extLst>
                <a:ext uri="{FF2B5EF4-FFF2-40B4-BE49-F238E27FC236}">
                  <a16:creationId xmlns:a16="http://schemas.microsoft.com/office/drawing/2014/main" id="{8C60FADB-B2C6-28C7-3392-32195D50B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5820" y="2381492"/>
              <a:ext cx="325333" cy="325333"/>
            </a:xfrm>
            <a:prstGeom prst="rect">
              <a:avLst/>
            </a:prstGeom>
          </p:spPr>
        </p:pic>
        <p:pic>
          <p:nvPicPr>
            <p:cNvPr id="29" name="Graphic 28" descr="Car outline">
              <a:extLst>
                <a:ext uri="{FF2B5EF4-FFF2-40B4-BE49-F238E27FC236}">
                  <a16:creationId xmlns:a16="http://schemas.microsoft.com/office/drawing/2014/main" id="{D66E2DD0-C51A-C684-3F46-6F4669FD3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41980" y="2898169"/>
              <a:ext cx="325333" cy="325333"/>
            </a:xfrm>
            <a:prstGeom prst="rect">
              <a:avLst/>
            </a:prstGeom>
          </p:spPr>
        </p:pic>
        <p:pic>
          <p:nvPicPr>
            <p:cNvPr id="30" name="Graphic 29" descr="Car outline">
              <a:extLst>
                <a:ext uri="{FF2B5EF4-FFF2-40B4-BE49-F238E27FC236}">
                  <a16:creationId xmlns:a16="http://schemas.microsoft.com/office/drawing/2014/main" id="{20459B19-BD30-BD6F-3984-798AA3600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0349" y="3191659"/>
              <a:ext cx="325333" cy="325333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C2E53F-F0EB-3D37-3D18-0F347680BB23}"/>
                </a:ext>
              </a:extLst>
            </p:cNvPr>
            <p:cNvSpPr/>
            <p:nvPr/>
          </p:nvSpPr>
          <p:spPr>
            <a:xfrm>
              <a:off x="1978545" y="239839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5FCC5-5CEC-6F6F-E7B9-1DA99514B6B7}"/>
                </a:ext>
              </a:extLst>
            </p:cNvPr>
            <p:cNvSpPr/>
            <p:nvPr/>
          </p:nvSpPr>
          <p:spPr>
            <a:xfrm>
              <a:off x="1811153" y="290752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C71369-31DF-3857-E5FF-DC97772A06B6}"/>
                </a:ext>
              </a:extLst>
            </p:cNvPr>
            <p:cNvSpPr/>
            <p:nvPr/>
          </p:nvSpPr>
          <p:spPr>
            <a:xfrm>
              <a:off x="2162666" y="327518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05205B-6C00-6CCC-19BB-3DC0D6CB0B26}"/>
                </a:ext>
              </a:extLst>
            </p:cNvPr>
            <p:cNvSpPr/>
            <p:nvPr/>
          </p:nvSpPr>
          <p:spPr>
            <a:xfrm>
              <a:off x="2703016" y="2116774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525599-0E93-6390-21AB-7A11A9A20599}"/>
                </a:ext>
              </a:extLst>
            </p:cNvPr>
            <p:cNvSpPr/>
            <p:nvPr/>
          </p:nvSpPr>
          <p:spPr>
            <a:xfrm>
              <a:off x="1025551" y="2677176"/>
              <a:ext cx="59297" cy="5929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F64A46-7505-5A67-8D00-026DD01FEED2}"/>
                </a:ext>
              </a:extLst>
            </p:cNvPr>
            <p:cNvSpPr txBox="1"/>
            <p:nvPr/>
          </p:nvSpPr>
          <p:spPr>
            <a:xfrm>
              <a:off x="1534186" y="22861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3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0E3E4F-595F-01F1-2D5B-5670595938DB}"/>
                </a:ext>
              </a:extLst>
            </p:cNvPr>
            <p:cNvSpPr txBox="1"/>
            <p:nvPr/>
          </p:nvSpPr>
          <p:spPr>
            <a:xfrm>
              <a:off x="2540349" y="3077657"/>
              <a:ext cx="152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/>
                  </a:solidFill>
                  <a:latin typeface="Montserrat" panose="00000500000000000000" pitchFamily="2" charset="0"/>
                </a:rPr>
                <a:t>9</a:t>
              </a:r>
            </a:p>
          </p:txBody>
        </p:sp>
      </p:grp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C054C5D-8378-A3A9-60AF-D7661CC2D14B}"/>
              </a:ext>
            </a:extLst>
          </p:cNvPr>
          <p:cNvSpPr/>
          <p:nvPr/>
        </p:nvSpPr>
        <p:spPr>
          <a:xfrm>
            <a:off x="3703320" y="7574280"/>
            <a:ext cx="1264920" cy="685957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Blue taxi</a:t>
            </a:r>
            <a:r>
              <a:rPr lang="en-US" sz="900">
                <a:latin typeface="Montserrat" panose="00000500000000000000" pitchFamily="2" charset="0"/>
              </a:rPr>
              <a:t>, you are next because you just traveled </a:t>
            </a:r>
            <a:r>
              <a:rPr lang="en-US" sz="900">
                <a:solidFill>
                  <a:schemeClr val="accent3"/>
                </a:solidFill>
                <a:latin typeface="Montserrat" panose="00000500000000000000" pitchFamily="2" charset="0"/>
              </a:rPr>
              <a:t>3</a:t>
            </a:r>
            <a:r>
              <a:rPr lang="en-US" sz="900">
                <a:latin typeface="Montserrat" panose="00000500000000000000" pitchFamily="2" charset="0"/>
              </a:rPr>
              <a:t> miles</a:t>
            </a:r>
          </a:p>
        </p:txBody>
      </p:sp>
      <p:pic>
        <p:nvPicPr>
          <p:cNvPr id="56" name="Graphic 55" descr="Car outline">
            <a:extLst>
              <a:ext uri="{FF2B5EF4-FFF2-40B4-BE49-F238E27FC236}">
                <a16:creationId xmlns:a16="http://schemas.microsoft.com/office/drawing/2014/main" id="{08D3943B-D576-F4B1-1FE8-D5CEFAA2F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39730" y="2340010"/>
            <a:ext cx="682803" cy="682803"/>
          </a:xfrm>
          <a:prstGeom prst="rect">
            <a:avLst/>
          </a:prstGeom>
        </p:spPr>
      </p:pic>
      <p:pic>
        <p:nvPicPr>
          <p:cNvPr id="57" name="Graphic 56" descr="Car outline">
            <a:extLst>
              <a:ext uri="{FF2B5EF4-FFF2-40B4-BE49-F238E27FC236}">
                <a16:creationId xmlns:a16="http://schemas.microsoft.com/office/drawing/2014/main" id="{205AD449-D74E-A0E7-43DB-844D8A891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4201484" y="2949044"/>
            <a:ext cx="682803" cy="682803"/>
          </a:xfrm>
          <a:prstGeom prst="rect">
            <a:avLst/>
          </a:prstGeom>
        </p:spPr>
      </p:pic>
      <p:pic>
        <p:nvPicPr>
          <p:cNvPr id="58" name="Graphic 57" descr="Car outline">
            <a:extLst>
              <a:ext uri="{FF2B5EF4-FFF2-40B4-BE49-F238E27FC236}">
                <a16:creationId xmlns:a16="http://schemas.microsoft.com/office/drawing/2014/main" id="{E3BC9F30-7877-6452-C126-E550632BF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6336642" y="3720058"/>
            <a:ext cx="682803" cy="682803"/>
          </a:xfrm>
          <a:prstGeom prst="rect">
            <a:avLst/>
          </a:prstGeom>
        </p:spPr>
      </p:pic>
      <p:sp>
        <p:nvSpPr>
          <p:cNvPr id="61" name="Subtitle 2">
            <a:extLst>
              <a:ext uri="{FF2B5EF4-FFF2-40B4-BE49-F238E27FC236}">
                <a16:creationId xmlns:a16="http://schemas.microsoft.com/office/drawing/2014/main" id="{880BD6B1-56AC-EDC8-ED50-53B161BF849F}"/>
              </a:ext>
            </a:extLst>
          </p:cNvPr>
          <p:cNvSpPr txBox="1">
            <a:spLocks/>
          </p:cNvSpPr>
          <p:nvPr/>
        </p:nvSpPr>
        <p:spPr>
          <a:xfrm>
            <a:off x="14765052" y="1554044"/>
            <a:ext cx="2866469" cy="2790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>
                <a:latin typeface="Montserrat" panose="00000500000000000000" pitchFamily="2" charset="0"/>
              </a:rPr>
              <a:t>We </a:t>
            </a:r>
            <a:r>
              <a:rPr lang="en-US" b="1">
                <a:latin typeface="Montserrat" panose="00000500000000000000" pitchFamily="2" charset="0"/>
              </a:rPr>
              <a:t>repeat</a:t>
            </a:r>
            <a:r>
              <a:rPr lang="en-US">
                <a:latin typeface="Montserrat" panose="00000500000000000000" pitchFamily="2" charset="0"/>
              </a:rPr>
              <a:t> the previous step until </a:t>
            </a:r>
            <a:r>
              <a:rPr lang="en-US" b="1">
                <a:latin typeface="Montserrat" panose="00000500000000000000" pitchFamily="2" charset="0"/>
              </a:rPr>
              <a:t>every point</a:t>
            </a:r>
            <a:r>
              <a:rPr lang="en-US">
                <a:latin typeface="Montserrat" panose="00000500000000000000" pitchFamily="2" charset="0"/>
              </a:rPr>
              <a:t> got visited.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r>
              <a:rPr lang="en-US">
                <a:latin typeface="Montserrat" panose="00000500000000000000" pitchFamily="2" charset="0"/>
              </a:rPr>
              <a:t>And when all taxis arrives at </a:t>
            </a:r>
            <a:r>
              <a:rPr lang="en-US" b="1">
                <a:latin typeface="Montserrat" panose="00000500000000000000" pitchFamily="2" charset="0"/>
              </a:rPr>
              <a:t>the depot </a:t>
            </a:r>
            <a:r>
              <a:rPr lang="en-US">
                <a:latin typeface="Montserrat" panose="00000500000000000000" pitchFamily="2" charset="0"/>
              </a:rPr>
              <a:t>again, they will tell us </a:t>
            </a:r>
            <a:r>
              <a:rPr lang="en-US" b="1">
                <a:latin typeface="Montserrat" panose="00000500000000000000" pitchFamily="2" charset="0"/>
              </a:rPr>
              <a:t>everything</a:t>
            </a:r>
            <a:r>
              <a:rPr lang="en-US">
                <a:latin typeface="Montserrat" panose="00000500000000000000" pitchFamily="2" charset="0"/>
              </a:rPr>
              <a:t> we need.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endParaRPr lang="en-US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6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r outline">
            <a:extLst>
              <a:ext uri="{FF2B5EF4-FFF2-40B4-BE49-F238E27FC236}">
                <a16:creationId xmlns:a16="http://schemas.microsoft.com/office/drawing/2014/main" id="{4E05A429-73F0-775D-8A99-C52E14CE3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30" y="2340010"/>
            <a:ext cx="682803" cy="6828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3132DF-2151-C08E-DB68-CDB48CC5DA1A}"/>
              </a:ext>
            </a:extLst>
          </p:cNvPr>
          <p:cNvGrpSpPr/>
          <p:nvPr/>
        </p:nvGrpSpPr>
        <p:grpSpPr>
          <a:xfrm>
            <a:off x="729638" y="1554754"/>
            <a:ext cx="2477033" cy="963656"/>
            <a:chOff x="729638" y="1554754"/>
            <a:chExt cx="2477033" cy="963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AC0143-1F4D-C2F7-49CD-FF9A9A713F48}"/>
                </a:ext>
              </a:extLst>
            </p:cNvPr>
            <p:cNvSpPr/>
            <p:nvPr/>
          </p:nvSpPr>
          <p:spPr>
            <a:xfrm>
              <a:off x="729638" y="1554754"/>
              <a:ext cx="2477033" cy="418512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r>
                <a:rPr lang="en-US" sz="1000">
                  <a:latin typeface="Montserrat" panose="00000500000000000000" pitchFamily="2" charset="0"/>
                </a:rPr>
                <a:t>routes[blue] = [0, 7, 4, 14, 18, 1, 11, 0]</a:t>
              </a:r>
            </a:p>
            <a:p>
              <a:r>
                <a:rPr lang="en-US" sz="1000">
                  <a:latin typeface="Montserrat" panose="00000500000000000000" pitchFamily="2" charset="0"/>
                </a:rPr>
                <a:t>taxi_dist[blue] = </a:t>
              </a:r>
              <a:r>
                <a:rPr lang="vi-VN" sz="1000">
                  <a:latin typeface="Montserrat" panose="00000500000000000000" pitchFamily="2" charset="0"/>
                </a:rPr>
                <a:t>72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9978110-23A5-8B23-8F7E-BF4119467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88" y="1961091"/>
              <a:ext cx="1280259" cy="2594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7C6C2D-9BA0-E40D-4243-21E41761A0E4}"/>
                </a:ext>
              </a:extLst>
            </p:cNvPr>
            <p:cNvCxnSpPr>
              <a:cxnSpLocks/>
            </p:cNvCxnSpPr>
            <p:nvPr/>
          </p:nvCxnSpPr>
          <p:spPr>
            <a:xfrm>
              <a:off x="882161" y="2220540"/>
              <a:ext cx="0" cy="297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Graphic 3" descr="Car outline">
            <a:extLst>
              <a:ext uri="{FF2B5EF4-FFF2-40B4-BE49-F238E27FC236}">
                <a16:creationId xmlns:a16="http://schemas.microsoft.com/office/drawing/2014/main" id="{B9DD7631-2E26-709C-9B70-44D70527C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436" y="2949044"/>
            <a:ext cx="682803" cy="68280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AA13DD5-E88F-F5B7-53B1-00AF25AB2A05}"/>
              </a:ext>
            </a:extLst>
          </p:cNvPr>
          <p:cNvGrpSpPr/>
          <p:nvPr/>
        </p:nvGrpSpPr>
        <p:grpSpPr>
          <a:xfrm>
            <a:off x="1467830" y="2480481"/>
            <a:ext cx="2684888" cy="652822"/>
            <a:chOff x="1467830" y="2480481"/>
            <a:chExt cx="2684888" cy="6528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2682CF-B00D-033C-6120-5B248E42BC64}"/>
                </a:ext>
              </a:extLst>
            </p:cNvPr>
            <p:cNvSpPr/>
            <p:nvPr/>
          </p:nvSpPr>
          <p:spPr>
            <a:xfrm>
              <a:off x="1467830" y="2480481"/>
              <a:ext cx="2684888" cy="41851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en-US" sz="1000">
                  <a:latin typeface="Montserrat" panose="00000500000000000000" pitchFamily="2" charset="0"/>
                </a:rPr>
                <a:t>routes[</a:t>
              </a:r>
              <a:r>
                <a:rPr lang="vi-VN" sz="1000">
                  <a:latin typeface="Montserrat" panose="00000500000000000000" pitchFamily="2" charset="0"/>
                </a:rPr>
                <a:t>red</a:t>
              </a:r>
              <a:r>
                <a:rPr lang="en-US" sz="1000">
                  <a:latin typeface="Montserrat" panose="00000500000000000000" pitchFamily="2" charset="0"/>
                </a:rPr>
                <a:t>] = [</a:t>
              </a:r>
              <a:r>
                <a:rPr lang="vi-VN" sz="1000">
                  <a:latin typeface="Montserrat" panose="00000500000000000000" pitchFamily="2" charset="0"/>
                </a:rPr>
                <a:t>0,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17,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9,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6,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8,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20,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3,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13,</a:t>
              </a:r>
              <a:r>
                <a:rPr lang="en-US" sz="1000">
                  <a:latin typeface="Montserrat" panose="00000500000000000000" pitchFamily="2" charset="0"/>
                </a:rPr>
                <a:t> 0]</a:t>
              </a:r>
            </a:p>
            <a:p>
              <a:r>
                <a:rPr lang="en-US" sz="1000">
                  <a:latin typeface="Montserrat" panose="00000500000000000000" pitchFamily="2" charset="0"/>
                </a:rPr>
                <a:t>taxi_dist[</a:t>
              </a:r>
              <a:r>
                <a:rPr lang="vi-VN" sz="1000">
                  <a:latin typeface="Montserrat" panose="00000500000000000000" pitchFamily="2" charset="0"/>
                </a:rPr>
                <a:t>red</a:t>
              </a:r>
              <a:r>
                <a:rPr lang="en-US" sz="1000">
                  <a:latin typeface="Montserrat" panose="00000500000000000000" pitchFamily="2" charset="0"/>
                </a:rPr>
                <a:t>] = </a:t>
              </a:r>
              <a:r>
                <a:rPr lang="vi-VN" sz="1000">
                  <a:latin typeface="Montserrat" panose="00000500000000000000" pitchFamily="2" charset="0"/>
                </a:rPr>
                <a:t>76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9D5519E-EB16-8BEF-415C-2840F729BC20}"/>
                </a:ext>
              </a:extLst>
            </p:cNvPr>
            <p:cNvCxnSpPr/>
            <p:nvPr/>
          </p:nvCxnSpPr>
          <p:spPr>
            <a:xfrm flipV="1">
              <a:off x="2138247" y="2885359"/>
              <a:ext cx="0" cy="247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aphic 5" descr="Car outline">
            <a:extLst>
              <a:ext uri="{FF2B5EF4-FFF2-40B4-BE49-F238E27FC236}">
                <a16:creationId xmlns:a16="http://schemas.microsoft.com/office/drawing/2014/main" id="{74C4F3EE-2790-E994-5574-A8B3A4D0D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38" y="3720058"/>
            <a:ext cx="682803" cy="68280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E0B3714-76BB-802E-B329-919E76743634}"/>
              </a:ext>
            </a:extLst>
          </p:cNvPr>
          <p:cNvGrpSpPr/>
          <p:nvPr/>
        </p:nvGrpSpPr>
        <p:grpSpPr>
          <a:xfrm>
            <a:off x="1369553" y="3852203"/>
            <a:ext cx="3659263" cy="418512"/>
            <a:chOff x="1369553" y="3852203"/>
            <a:chExt cx="3659263" cy="41851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3902D8D-5D1E-BB48-DEE8-8BEAD34CCF44}"/>
                </a:ext>
              </a:extLst>
            </p:cNvPr>
            <p:cNvCxnSpPr/>
            <p:nvPr/>
          </p:nvCxnSpPr>
          <p:spPr>
            <a:xfrm>
              <a:off x="1369553" y="4061459"/>
              <a:ext cx="79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767092-272E-4A17-0856-8AA004C865B2}"/>
                </a:ext>
              </a:extLst>
            </p:cNvPr>
            <p:cNvSpPr/>
            <p:nvPr/>
          </p:nvSpPr>
          <p:spPr>
            <a:xfrm>
              <a:off x="2162347" y="3852203"/>
              <a:ext cx="2866469" cy="41851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r>
                <a:rPr lang="en-US" sz="1000">
                  <a:latin typeface="Montserrat" panose="00000500000000000000" pitchFamily="2" charset="0"/>
                </a:rPr>
                <a:t>routes[</a:t>
              </a:r>
              <a:r>
                <a:rPr lang="vi-VN" sz="1000">
                  <a:latin typeface="Montserrat" panose="00000500000000000000" pitchFamily="2" charset="0"/>
                </a:rPr>
                <a:t>yellow</a:t>
              </a:r>
              <a:r>
                <a:rPr lang="en-US" sz="1000">
                  <a:latin typeface="Montserrat" panose="00000500000000000000" pitchFamily="2" charset="0"/>
                </a:rPr>
                <a:t>] = </a:t>
              </a:r>
              <a:r>
                <a:rPr lang="vi-VN" sz="1000">
                  <a:latin typeface="Montserrat" panose="00000500000000000000" pitchFamily="2" charset="0"/>
                </a:rPr>
                <a:t>[0,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2,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12,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16, 10,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19,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5,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15,</a:t>
              </a:r>
              <a:r>
                <a:rPr lang="en-US" sz="1000">
                  <a:latin typeface="Montserrat" panose="00000500000000000000" pitchFamily="2" charset="0"/>
                </a:rPr>
                <a:t> </a:t>
              </a:r>
              <a:r>
                <a:rPr lang="vi-VN" sz="1000">
                  <a:latin typeface="Montserrat" panose="00000500000000000000" pitchFamily="2" charset="0"/>
                </a:rPr>
                <a:t>0]</a:t>
              </a:r>
            </a:p>
            <a:p>
              <a:r>
                <a:rPr lang="en-US" sz="1000">
                  <a:latin typeface="Montserrat" panose="00000500000000000000" pitchFamily="2" charset="0"/>
                </a:rPr>
                <a:t>taxi_dist[</a:t>
              </a:r>
              <a:r>
                <a:rPr lang="vi-VN" sz="1000">
                  <a:latin typeface="Montserrat" panose="00000500000000000000" pitchFamily="2" charset="0"/>
                </a:rPr>
                <a:t>yellow</a:t>
              </a:r>
              <a:r>
                <a:rPr lang="en-US" sz="1000">
                  <a:latin typeface="Montserrat" panose="00000500000000000000" pitchFamily="2" charset="0"/>
                </a:rPr>
                <a:t>] = </a:t>
              </a:r>
              <a:r>
                <a:rPr lang="vi-VN" sz="1000">
                  <a:latin typeface="Montserrat" panose="00000500000000000000" pitchFamily="2" charset="0"/>
                </a:rPr>
                <a:t>94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</p:grpSp>
      <p:pic>
        <p:nvPicPr>
          <p:cNvPr id="21" name="Graphic 20" descr="Car outline">
            <a:extLst>
              <a:ext uri="{FF2B5EF4-FFF2-40B4-BE49-F238E27FC236}">
                <a16:creationId xmlns:a16="http://schemas.microsoft.com/office/drawing/2014/main" id="{582E9B3A-4FC8-4326-8CE7-C32FADDA2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0032" y="2583270"/>
            <a:ext cx="1118869" cy="1118869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72390642-9DDD-5234-D754-30135201E1F8}"/>
              </a:ext>
            </a:extLst>
          </p:cNvPr>
          <p:cNvSpPr txBox="1">
            <a:spLocks/>
          </p:cNvSpPr>
          <p:nvPr/>
        </p:nvSpPr>
        <p:spPr>
          <a:xfrm>
            <a:off x="-5595619" y="1464225"/>
            <a:ext cx="4841155" cy="2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Pick the </a:t>
            </a:r>
            <a:r>
              <a:rPr lang="vi-VN" b="1">
                <a:latin typeface="Montserrat" panose="00000500000000000000" pitchFamily="2" charset="0"/>
              </a:rPr>
              <a:t>closest point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vi-VN">
                <a:latin typeface="Montserrat" panose="00000500000000000000" pitchFamily="2" charset="0"/>
              </a:rPr>
              <a:t>(minimum distance that increases)</a:t>
            </a:r>
            <a:r>
              <a:rPr lang="vi-VN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that</a:t>
            </a:r>
            <a:r>
              <a:rPr lang="en-US" b="1">
                <a:latin typeface="Montserrat" panose="00000500000000000000" pitchFamily="2" charset="0"/>
              </a:rPr>
              <a:t> </a:t>
            </a:r>
            <a:r>
              <a:rPr lang="en-US">
                <a:latin typeface="Montserrat" panose="00000500000000000000" pitchFamily="2" charset="0"/>
              </a:rPr>
              <a:t>is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visited or </a:t>
            </a:r>
            <a:r>
              <a:rPr lang="en-US" b="1">
                <a:latin typeface="Montserrat" panose="00000500000000000000" pitchFamily="2" charset="0"/>
              </a:rPr>
              <a:t>not</a:t>
            </a:r>
            <a:r>
              <a:rPr lang="en-US">
                <a:latin typeface="Montserrat" panose="00000500000000000000" pitchFamily="2" charset="0"/>
              </a:rPr>
              <a:t> bypassing the capacity of that </a:t>
            </a:r>
            <a:r>
              <a:rPr lang="en-US" b="1">
                <a:latin typeface="Montserrat" panose="00000500000000000000" pitchFamily="2" charset="0"/>
              </a:rPr>
              <a:t>chosen taxi</a:t>
            </a:r>
            <a:r>
              <a:rPr lang="en-US">
                <a:latin typeface="Montserrat" panose="00000500000000000000" pitchFamily="2" charset="0"/>
              </a:rPr>
              <a:t> after picking up that parcel </a:t>
            </a:r>
            <a:r>
              <a:rPr lang="vi-VN">
                <a:latin typeface="Montserrat" panose="00000500000000000000" pitchFamily="2" charset="0"/>
              </a:rPr>
              <a:t>at the point and </a:t>
            </a:r>
            <a:r>
              <a:rPr lang="vi-VN" b="1">
                <a:latin typeface="Montserrat" panose="00000500000000000000" pitchFamily="2" charset="0"/>
              </a:rPr>
              <a:t>make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en-US" b="1">
                <a:latin typeface="Montserrat" panose="00000500000000000000" pitchFamily="2" charset="0"/>
              </a:rPr>
              <a:t>it</a:t>
            </a:r>
            <a:r>
              <a:rPr lang="en-US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arrive </a:t>
            </a:r>
            <a:r>
              <a:rPr lang="vi-VN">
                <a:latin typeface="Montserrat" panose="00000500000000000000" pitchFamily="2" charset="0"/>
              </a:rPr>
              <a:t>there: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r>
              <a:rPr lang="vi-VN">
                <a:latin typeface="Montserrat" panose="00000500000000000000" pitchFamily="2" charset="0"/>
              </a:rPr>
              <a:t>While doing so, we will see:</a:t>
            </a:r>
          </a:p>
          <a:p>
            <a:pPr marL="139700" indent="0">
              <a:buFont typeface="Nunito Light"/>
              <a:buNone/>
            </a:pPr>
            <a:endParaRPr lang="vi-VN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If the point the taxi arrives is a </a:t>
            </a:r>
            <a:r>
              <a:rPr lang="vi-VN" b="1">
                <a:latin typeface="Montserrat" panose="00000500000000000000" pitchFamily="2" charset="0"/>
              </a:rPr>
              <a:t>parcel request</a:t>
            </a:r>
            <a:r>
              <a:rPr lang="en-US">
                <a:latin typeface="Montserrat" panose="00000500000000000000" pitchFamily="2" charset="0"/>
              </a:rPr>
              <a:t>, </a:t>
            </a:r>
            <a:r>
              <a:rPr lang="vi-VN">
                <a:latin typeface="Montserrat" panose="00000500000000000000" pitchFamily="2" charset="0"/>
              </a:rPr>
              <a:t>add the distance traveled to that </a:t>
            </a:r>
            <a:r>
              <a:rPr lang="en-US">
                <a:latin typeface="Montserrat" panose="00000500000000000000" pitchFamily="2" charset="0"/>
              </a:rPr>
              <a:t>point</a:t>
            </a:r>
            <a:r>
              <a:rPr lang="vi-VN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>
                <a:latin typeface="Montserrat" panose="00000500000000000000" pitchFamily="2" charset="0"/>
              </a:rPr>
              <a:t>Else, </a:t>
            </a:r>
            <a:r>
              <a:rPr lang="vi-VN">
                <a:latin typeface="Montserrat" panose="00000500000000000000" pitchFamily="2" charset="0"/>
              </a:rPr>
              <a:t>make it move straight to the passenger’s destination and add the distance traveled </a:t>
            </a:r>
            <a:r>
              <a:rPr lang="vi-VN" b="1">
                <a:latin typeface="Montserrat" panose="00000500000000000000" pitchFamily="2" charset="0"/>
              </a:rPr>
              <a:t>to the point </a:t>
            </a:r>
            <a:r>
              <a:rPr lang="vi-VN">
                <a:latin typeface="Montserrat" panose="00000500000000000000" pitchFamily="2" charset="0"/>
              </a:rPr>
              <a:t>and the </a:t>
            </a:r>
            <a:r>
              <a:rPr lang="vi-VN" b="1">
                <a:latin typeface="Montserrat" panose="00000500000000000000" pitchFamily="2" charset="0"/>
              </a:rPr>
              <a:t>destination</a:t>
            </a:r>
            <a:r>
              <a:rPr lang="en-US" b="1">
                <a:latin typeface="Montserrat" panose="00000500000000000000" pitchFamily="2" charset="0"/>
              </a:rPr>
              <a:t>.</a:t>
            </a:r>
            <a:endParaRPr lang="vi-VN" b="1">
              <a:latin typeface="Montserrat" panose="00000500000000000000" pitchFamily="2" charset="0"/>
            </a:endParaRPr>
          </a:p>
          <a:p>
            <a:pPr marL="139700" indent="0">
              <a:buFont typeface="Nunito Light"/>
              <a:buNone/>
            </a:pPr>
            <a:endParaRPr lang="en-US" b="1">
              <a:latin typeface="Montserrat" panose="000005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1084D3-9A39-F883-B165-5892CC7CF3BD}"/>
              </a:ext>
            </a:extLst>
          </p:cNvPr>
          <p:cNvGrpSpPr/>
          <p:nvPr/>
        </p:nvGrpSpPr>
        <p:grpSpPr>
          <a:xfrm>
            <a:off x="-3265170" y="2377530"/>
            <a:ext cx="2484120" cy="856614"/>
            <a:chOff x="5452110" y="2377530"/>
            <a:chExt cx="2484120" cy="8566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5D8CE3-8AD0-A15C-FC7C-5DBC7CB43682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65" y="2586990"/>
              <a:ext cx="0" cy="228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9E607F-D53B-44DB-E1FD-E96B8747D261}"/>
                </a:ext>
              </a:extLst>
            </p:cNvPr>
            <p:cNvSpPr/>
            <p:nvPr/>
          </p:nvSpPr>
          <p:spPr>
            <a:xfrm>
              <a:off x="7160895" y="2377530"/>
              <a:ext cx="205740" cy="205740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9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DD7C98-3AEA-CC22-BA69-E65586AB390D}"/>
                </a:ext>
              </a:extLst>
            </p:cNvPr>
            <p:cNvCxnSpPr/>
            <p:nvPr/>
          </p:nvCxnSpPr>
          <p:spPr>
            <a:xfrm>
              <a:off x="5452110" y="2788920"/>
              <a:ext cx="2484120" cy="3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4CA9ADE-7EFF-971F-3F08-C0CFAEA94D9B}"/>
                </a:ext>
              </a:extLst>
            </p:cNvPr>
            <p:cNvSpPr/>
            <p:nvPr/>
          </p:nvSpPr>
          <p:spPr>
            <a:xfrm>
              <a:off x="6686737" y="3142704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51B2CE2-7ABC-C76E-7185-144DF618726E}"/>
                </a:ext>
              </a:extLst>
            </p:cNvPr>
            <p:cNvSpPr/>
            <p:nvPr/>
          </p:nvSpPr>
          <p:spPr>
            <a:xfrm>
              <a:off x="7334249" y="3136179"/>
              <a:ext cx="436880" cy="9144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 descr="A cartoon of a child with blue hair and wings&#10;&#10;Description automatically generated">
            <a:extLst>
              <a:ext uri="{FF2B5EF4-FFF2-40B4-BE49-F238E27FC236}">
                <a16:creationId xmlns:a16="http://schemas.microsoft.com/office/drawing/2014/main" id="{626B3356-5E68-7500-5781-A8915AA4E7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248543" y="2453640"/>
            <a:ext cx="280583" cy="33156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A353C7-5289-DE05-85A2-0F0DA859247D}"/>
              </a:ext>
            </a:extLst>
          </p:cNvPr>
          <p:cNvSpPr txBox="1"/>
          <p:nvPr/>
        </p:nvSpPr>
        <p:spPr>
          <a:xfrm>
            <a:off x="1857865" y="-218889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latin typeface="Montserrat" panose="00000500000000000000" pitchFamily="2" charset="0"/>
              </a:rPr>
              <a:t>Genetic</a:t>
            </a:r>
          </a:p>
          <a:p>
            <a:r>
              <a:rPr lang="en-US" sz="5000" b="1">
                <a:latin typeface="Montserrat" panose="00000500000000000000" pitchFamily="2" charset="0"/>
              </a:rPr>
              <a:t>	Algorithm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D06CD6-E53B-37DA-63DC-BBC0BDB82FAE}"/>
              </a:ext>
            </a:extLst>
          </p:cNvPr>
          <p:cNvGrpSpPr/>
          <p:nvPr/>
        </p:nvGrpSpPr>
        <p:grpSpPr>
          <a:xfrm>
            <a:off x="5526268" y="5833884"/>
            <a:ext cx="1564512" cy="1205696"/>
            <a:chOff x="5272268" y="1587901"/>
            <a:chExt cx="1564512" cy="1205696"/>
          </a:xfrm>
        </p:grpSpPr>
        <p:pic>
          <p:nvPicPr>
            <p:cNvPr id="44" name="Graphic 43" descr="DNA outline">
              <a:extLst>
                <a:ext uri="{FF2B5EF4-FFF2-40B4-BE49-F238E27FC236}">
                  <a16:creationId xmlns:a16="http://schemas.microsoft.com/office/drawing/2014/main" id="{AD8A363D-130A-C4D7-E7C5-F8E7C195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72268" y="1587901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DNA outline">
              <a:extLst>
                <a:ext uri="{FF2B5EF4-FFF2-40B4-BE49-F238E27FC236}">
                  <a16:creationId xmlns:a16="http://schemas.microsoft.com/office/drawing/2014/main" id="{29C736AC-E89D-48C6-DCFC-10CA39F6A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22380" y="1879197"/>
              <a:ext cx="914400" cy="914400"/>
            </a:xfrm>
            <a:prstGeom prst="rect">
              <a:avLst/>
            </a:prstGeom>
          </p:spPr>
        </p:pic>
      </p:grpSp>
      <p:sp>
        <p:nvSpPr>
          <p:cNvPr id="48" name="Title 4">
            <a:extLst>
              <a:ext uri="{FF2B5EF4-FFF2-40B4-BE49-F238E27FC236}">
                <a16:creationId xmlns:a16="http://schemas.microsoft.com/office/drawing/2014/main" id="{27024003-82E0-FF75-B7BE-AD2DD082299B}"/>
              </a:ext>
            </a:extLst>
          </p:cNvPr>
          <p:cNvSpPr txBox="1">
            <a:spLocks/>
          </p:cNvSpPr>
          <p:nvPr/>
        </p:nvSpPr>
        <p:spPr>
          <a:xfrm>
            <a:off x="676230" y="671814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FA6A2E7-B012-F2C9-949F-3B3972AB2B90}"/>
              </a:ext>
            </a:extLst>
          </p:cNvPr>
          <p:cNvSpPr txBox="1">
            <a:spLocks/>
          </p:cNvSpPr>
          <p:nvPr/>
        </p:nvSpPr>
        <p:spPr>
          <a:xfrm>
            <a:off x="5667931" y="1554044"/>
            <a:ext cx="2866469" cy="2790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>
                <a:latin typeface="Montserrat" panose="00000500000000000000" pitchFamily="2" charset="0"/>
              </a:rPr>
              <a:t>We </a:t>
            </a:r>
            <a:r>
              <a:rPr lang="en-US" b="1">
                <a:latin typeface="Montserrat" panose="00000500000000000000" pitchFamily="2" charset="0"/>
              </a:rPr>
              <a:t>repeat</a:t>
            </a:r>
            <a:r>
              <a:rPr lang="en-US">
                <a:latin typeface="Montserrat" panose="00000500000000000000" pitchFamily="2" charset="0"/>
              </a:rPr>
              <a:t> the previous step until </a:t>
            </a:r>
            <a:r>
              <a:rPr lang="en-US" b="1">
                <a:latin typeface="Montserrat" panose="00000500000000000000" pitchFamily="2" charset="0"/>
              </a:rPr>
              <a:t>every point</a:t>
            </a:r>
            <a:r>
              <a:rPr lang="en-US">
                <a:latin typeface="Montserrat" panose="00000500000000000000" pitchFamily="2" charset="0"/>
              </a:rPr>
              <a:t> got visited.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r>
              <a:rPr lang="en-US">
                <a:latin typeface="Montserrat" panose="00000500000000000000" pitchFamily="2" charset="0"/>
              </a:rPr>
              <a:t>And when all taxis arrives at </a:t>
            </a:r>
            <a:r>
              <a:rPr lang="en-US" b="1">
                <a:latin typeface="Montserrat" panose="00000500000000000000" pitchFamily="2" charset="0"/>
              </a:rPr>
              <a:t>the depot </a:t>
            </a:r>
            <a:r>
              <a:rPr lang="en-US">
                <a:latin typeface="Montserrat" panose="00000500000000000000" pitchFamily="2" charset="0"/>
              </a:rPr>
              <a:t>again, they will tell us </a:t>
            </a:r>
            <a:r>
              <a:rPr lang="en-US" b="1">
                <a:latin typeface="Montserrat" panose="00000500000000000000" pitchFamily="2" charset="0"/>
              </a:rPr>
              <a:t>everything</a:t>
            </a:r>
            <a:r>
              <a:rPr lang="en-US">
                <a:latin typeface="Montserrat" panose="00000500000000000000" pitchFamily="2" charset="0"/>
              </a:rPr>
              <a:t> we need.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EBCA4-91D1-FC86-B487-58582AFA387A}"/>
              </a:ext>
            </a:extLst>
          </p:cNvPr>
          <p:cNvSpPr txBox="1"/>
          <p:nvPr/>
        </p:nvSpPr>
        <p:spPr>
          <a:xfrm>
            <a:off x="9674096" y="3608154"/>
            <a:ext cx="3005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</a:t>
            </a:r>
            <a:r>
              <a:rPr lang="en-US" sz="1000">
                <a:latin typeface="Montserrat" panose="00000500000000000000" pitchFamily="2" charset="0"/>
              </a:rPr>
              <a:t>point</a:t>
            </a:r>
            <a:r>
              <a:rPr lang="vi-VN" sz="1000">
                <a:latin typeface="Montserrat" panose="00000500000000000000" pitchFamily="2" charset="0"/>
              </a:rPr>
              <a:t>)</a:t>
            </a:r>
          </a:p>
          <a:p>
            <a:r>
              <a:rPr lang="vi-VN" sz="1000">
                <a:solidFill>
                  <a:schemeClr val="accent1"/>
                </a:solidFill>
                <a:latin typeface="Montserrat" panose="00000500000000000000" pitchFamily="2" charset="0"/>
              </a:rPr>
              <a:t>routes</a:t>
            </a:r>
            <a:r>
              <a:rPr lang="vi-VN" sz="1000">
                <a:latin typeface="Montserrat" panose="00000500000000000000" pitchFamily="2" charset="0"/>
              </a:rPr>
              <a:t>[best_taxi].</a:t>
            </a:r>
            <a:r>
              <a:rPr lang="vi-VN" sz="1000">
                <a:solidFill>
                  <a:schemeClr val="accent3"/>
                </a:solidFill>
                <a:latin typeface="Montserrat" panose="00000500000000000000" pitchFamily="2" charset="0"/>
              </a:rPr>
              <a:t>append</a:t>
            </a:r>
            <a:r>
              <a:rPr lang="vi-VN" sz="1000">
                <a:latin typeface="Montserrat" panose="00000500000000000000" pitchFamily="2" charset="0"/>
              </a:rPr>
              <a:t>(this_</a:t>
            </a:r>
            <a:r>
              <a:rPr lang="en-US" sz="1000">
                <a:latin typeface="Montserrat" panose="00000500000000000000" pitchFamily="2" charset="0"/>
              </a:rPr>
              <a:t>point</a:t>
            </a:r>
            <a:r>
              <a:rPr lang="vi-VN" sz="1000">
                <a:latin typeface="Montserrat" panose="00000500000000000000" pitchFamily="2" charset="0"/>
              </a:rPr>
              <a:t> + N + M)</a:t>
            </a:r>
          </a:p>
        </p:txBody>
      </p:sp>
    </p:spTree>
    <p:extLst>
      <p:ext uri="{BB962C8B-B14F-4D97-AF65-F5344CB8AC3E}">
        <p14:creationId xmlns:p14="http://schemas.microsoft.com/office/powerpoint/2010/main" val="17342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5E930D-F7E0-DED0-5E38-606A854F171B}"/>
              </a:ext>
            </a:extLst>
          </p:cNvPr>
          <p:cNvGrpSpPr/>
          <p:nvPr/>
        </p:nvGrpSpPr>
        <p:grpSpPr>
          <a:xfrm>
            <a:off x="5526268" y="1366054"/>
            <a:ext cx="1564512" cy="1205696"/>
            <a:chOff x="5272268" y="1587901"/>
            <a:chExt cx="1564512" cy="1205696"/>
          </a:xfrm>
        </p:grpSpPr>
        <p:pic>
          <p:nvPicPr>
            <p:cNvPr id="3" name="Graphic 2" descr="DNA outline">
              <a:extLst>
                <a:ext uri="{FF2B5EF4-FFF2-40B4-BE49-F238E27FC236}">
                  <a16:creationId xmlns:a16="http://schemas.microsoft.com/office/drawing/2014/main" id="{64183B39-FEAB-DE6C-2718-55CA0620E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2268" y="1587901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DNA outline">
              <a:extLst>
                <a:ext uri="{FF2B5EF4-FFF2-40B4-BE49-F238E27FC236}">
                  <a16:creationId xmlns:a16="http://schemas.microsoft.com/office/drawing/2014/main" id="{BD8DF2EB-9583-6A82-9269-02A178F66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2380" y="187919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673FE6-A49F-A0E4-BEC5-59548C07D269}"/>
              </a:ext>
            </a:extLst>
          </p:cNvPr>
          <p:cNvSpPr txBox="1"/>
          <p:nvPr/>
        </p:nvSpPr>
        <p:spPr>
          <a:xfrm>
            <a:off x="1857865" y="204743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latin typeface="Montserrat" panose="00000500000000000000" pitchFamily="2" charset="0"/>
              </a:rPr>
              <a:t>Genetic</a:t>
            </a:r>
          </a:p>
          <a:p>
            <a:r>
              <a:rPr lang="en-US" sz="5000" b="1">
                <a:latin typeface="Montserrat" panose="00000500000000000000" pitchFamily="2" charset="0"/>
              </a:rPr>
              <a:t>	Algorithm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C6E25F8-2EDF-5F98-C717-D9EF61F96933}"/>
              </a:ext>
            </a:extLst>
          </p:cNvPr>
          <p:cNvSpPr txBox="1">
            <a:spLocks/>
          </p:cNvSpPr>
          <p:nvPr/>
        </p:nvSpPr>
        <p:spPr>
          <a:xfrm>
            <a:off x="15612374" y="1554044"/>
            <a:ext cx="2866469" cy="2790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>
                <a:latin typeface="Montserrat" panose="00000500000000000000" pitchFamily="2" charset="0"/>
              </a:rPr>
              <a:t>We </a:t>
            </a:r>
            <a:r>
              <a:rPr lang="en-US" b="1">
                <a:latin typeface="Montserrat" panose="00000500000000000000" pitchFamily="2" charset="0"/>
              </a:rPr>
              <a:t>repeat</a:t>
            </a:r>
            <a:r>
              <a:rPr lang="en-US">
                <a:latin typeface="Montserrat" panose="00000500000000000000" pitchFamily="2" charset="0"/>
              </a:rPr>
              <a:t> the previous step until </a:t>
            </a:r>
            <a:r>
              <a:rPr lang="en-US" b="1">
                <a:latin typeface="Montserrat" panose="00000500000000000000" pitchFamily="2" charset="0"/>
              </a:rPr>
              <a:t>every point</a:t>
            </a:r>
            <a:r>
              <a:rPr lang="en-US">
                <a:latin typeface="Montserrat" panose="00000500000000000000" pitchFamily="2" charset="0"/>
              </a:rPr>
              <a:t> got visited.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r>
              <a:rPr lang="en-US">
                <a:latin typeface="Montserrat" panose="00000500000000000000" pitchFamily="2" charset="0"/>
              </a:rPr>
              <a:t>And when all taxis arrives at </a:t>
            </a:r>
            <a:r>
              <a:rPr lang="en-US" b="1">
                <a:latin typeface="Montserrat" panose="00000500000000000000" pitchFamily="2" charset="0"/>
              </a:rPr>
              <a:t>the depot </a:t>
            </a:r>
            <a:r>
              <a:rPr lang="en-US">
                <a:latin typeface="Montserrat" panose="00000500000000000000" pitchFamily="2" charset="0"/>
              </a:rPr>
              <a:t>again, they will tell us </a:t>
            </a:r>
            <a:r>
              <a:rPr lang="en-US" b="1">
                <a:latin typeface="Montserrat" panose="00000500000000000000" pitchFamily="2" charset="0"/>
              </a:rPr>
              <a:t>everything</a:t>
            </a:r>
            <a:r>
              <a:rPr lang="en-US">
                <a:latin typeface="Montserrat" panose="00000500000000000000" pitchFamily="2" charset="0"/>
              </a:rPr>
              <a:t> we need.</a:t>
            </a:r>
          </a:p>
          <a:p>
            <a:pPr marL="139700"/>
            <a:endParaRPr lang="en-US">
              <a:latin typeface="Montserrat" panose="00000500000000000000" pitchFamily="2" charset="0"/>
            </a:endParaRPr>
          </a:p>
          <a:p>
            <a:pPr marL="139700"/>
            <a:endParaRPr lang="en-US">
              <a:latin typeface="Montserrat" panose="00000500000000000000" pitchFamily="2" charset="0"/>
            </a:endParaRPr>
          </a:p>
        </p:txBody>
      </p:sp>
      <p:pic>
        <p:nvPicPr>
          <p:cNvPr id="36" name="Graphic 35" descr="Car outline">
            <a:extLst>
              <a:ext uri="{FF2B5EF4-FFF2-40B4-BE49-F238E27FC236}">
                <a16:creationId xmlns:a16="http://schemas.microsoft.com/office/drawing/2014/main" id="{42D648EE-A065-418A-C92A-1C0EAA188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251172">
            <a:off x="4475818" y="-2225014"/>
            <a:ext cx="682803" cy="682803"/>
          </a:xfrm>
          <a:prstGeom prst="rect">
            <a:avLst/>
          </a:prstGeom>
        </p:spPr>
      </p:pic>
      <p:pic>
        <p:nvPicPr>
          <p:cNvPr id="38" name="Graphic 37" descr="Car outline">
            <a:extLst>
              <a:ext uri="{FF2B5EF4-FFF2-40B4-BE49-F238E27FC236}">
                <a16:creationId xmlns:a16="http://schemas.microsoft.com/office/drawing/2014/main" id="{EDE7368C-E84B-115B-A5D2-C910928FC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251172">
            <a:off x="4681626" y="-844966"/>
            <a:ext cx="682803" cy="682803"/>
          </a:xfrm>
          <a:prstGeom prst="rect">
            <a:avLst/>
          </a:prstGeom>
        </p:spPr>
      </p:pic>
      <p:pic>
        <p:nvPicPr>
          <p:cNvPr id="39" name="Graphic 38" descr="Car outline">
            <a:extLst>
              <a:ext uri="{FF2B5EF4-FFF2-40B4-BE49-F238E27FC236}">
                <a16:creationId xmlns:a16="http://schemas.microsoft.com/office/drawing/2014/main" id="{2AA2CEFC-961A-B9AD-B911-43B7523D7A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560531">
            <a:off x="2993505" y="-1309790"/>
            <a:ext cx="682803" cy="682803"/>
          </a:xfrm>
          <a:prstGeom prst="rect">
            <a:avLst/>
          </a:prstGeom>
        </p:spPr>
      </p:pic>
      <p:sp>
        <p:nvSpPr>
          <p:cNvPr id="43" name="Title 4">
            <a:extLst>
              <a:ext uri="{FF2B5EF4-FFF2-40B4-BE49-F238E27FC236}">
                <a16:creationId xmlns:a16="http://schemas.microsoft.com/office/drawing/2014/main" id="{1E1C55C5-3809-57EE-E1F0-1D134DBFB3CF}"/>
              </a:ext>
            </a:extLst>
          </p:cNvPr>
          <p:cNvSpPr txBox="1">
            <a:spLocks/>
          </p:cNvSpPr>
          <p:nvPr/>
        </p:nvSpPr>
        <p:spPr>
          <a:xfrm>
            <a:off x="11435670" y="671814"/>
            <a:ext cx="589221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Adapting into PPSAR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34F398-619B-2D59-3978-B9F55A4CCC2B}"/>
              </a:ext>
            </a:extLst>
          </p:cNvPr>
          <p:cNvSpPr txBox="1"/>
          <p:nvPr/>
        </p:nvSpPr>
        <p:spPr>
          <a:xfrm>
            <a:off x="-5049520" y="779002"/>
            <a:ext cx="455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700" b="1">
                <a:latin typeface="Montserrat" panose="00000500000000000000" pitchFamily="2" charset="0"/>
              </a:rPr>
              <a:t>GA: Introduction</a:t>
            </a:r>
            <a:endParaRPr lang="en-US" sz="2700" b="1">
              <a:latin typeface="Montserrat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593A5C-9AB2-DF9E-40CE-46EE95D5AA5A}"/>
              </a:ext>
            </a:extLst>
          </p:cNvPr>
          <p:cNvSpPr txBox="1"/>
          <p:nvPr/>
        </p:nvSpPr>
        <p:spPr>
          <a:xfrm>
            <a:off x="-7680960" y="1381760"/>
            <a:ext cx="4734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This optimization algorithm is inspired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Natural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Principles of </a:t>
            </a:r>
            <a:r>
              <a:rPr lang="vi-VN" sz="2000" dirty="0" err="1">
                <a:latin typeface="Montserrat" panose="00000500000000000000" pitchFamily="2" charset="0"/>
              </a:rPr>
              <a:t>genetics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r>
              <a:rPr lang="en-US" sz="2000" dirty="0">
                <a:latin typeface="Montserrat" panose="00000500000000000000" pitchFamily="2" charset="0"/>
              </a:rPr>
              <a:t>Mainly used in finding the </a:t>
            </a:r>
            <a:r>
              <a:rPr lang="en-US" sz="2000" b="1" dirty="0">
                <a:latin typeface="Montserrat" panose="00000500000000000000" pitchFamily="2" charset="0"/>
              </a:rPr>
              <a:t>approximate</a:t>
            </a:r>
            <a:r>
              <a:rPr lang="en-US" sz="2000" dirty="0">
                <a:latin typeface="Montserrat" panose="00000500000000000000" pitchFamily="2" charset="0"/>
              </a:rPr>
              <a:t> solution to optimization and search problems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lvl="8"/>
            <a:r>
              <a:rPr lang="en-US" sz="2000" dirty="0"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51" name="Graphic 50" descr="DNA with solid fill">
            <a:extLst>
              <a:ext uri="{FF2B5EF4-FFF2-40B4-BE49-F238E27FC236}">
                <a16:creationId xmlns:a16="http://schemas.microsoft.com/office/drawing/2014/main" id="{64EA4B90-7E19-C5C5-27F0-0C191C32E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5920" y="763270"/>
            <a:ext cx="1808480" cy="1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1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ABDA7-7374-5B9C-E832-DF520B8D118D}"/>
              </a:ext>
            </a:extLst>
          </p:cNvPr>
          <p:cNvSpPr txBox="1"/>
          <p:nvPr/>
        </p:nvSpPr>
        <p:spPr>
          <a:xfrm>
            <a:off x="1209040" y="1381760"/>
            <a:ext cx="4734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This optimization algorithm is inspired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Natural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Principles of </a:t>
            </a:r>
            <a:r>
              <a:rPr lang="vi-VN" sz="2000" dirty="0" err="1">
                <a:latin typeface="Montserrat" panose="00000500000000000000" pitchFamily="2" charset="0"/>
              </a:rPr>
              <a:t>genetics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r>
              <a:rPr lang="en-US" sz="2000" dirty="0">
                <a:latin typeface="Montserrat" panose="00000500000000000000" pitchFamily="2" charset="0"/>
              </a:rPr>
              <a:t>Mainly used in finding the </a:t>
            </a:r>
            <a:r>
              <a:rPr lang="en-US" sz="2000" b="1" dirty="0">
                <a:latin typeface="Montserrat" panose="00000500000000000000" pitchFamily="2" charset="0"/>
              </a:rPr>
              <a:t>approximate</a:t>
            </a:r>
            <a:r>
              <a:rPr lang="en-US" sz="2000" dirty="0">
                <a:latin typeface="Montserrat" panose="00000500000000000000" pitchFamily="2" charset="0"/>
              </a:rPr>
              <a:t> solution to optimization and search problems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lvl="8"/>
            <a:r>
              <a:rPr lang="en-US" sz="2000" dirty="0"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B235DA7E-AC69-A5BB-AD62-58D129F5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6480" y="763270"/>
            <a:ext cx="1808480" cy="18084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E83B9D9-E747-5A23-F6F2-8C59FD0DABF4}"/>
              </a:ext>
            </a:extLst>
          </p:cNvPr>
          <p:cNvGrpSpPr/>
          <p:nvPr/>
        </p:nvGrpSpPr>
        <p:grpSpPr>
          <a:xfrm>
            <a:off x="5526268" y="-2078186"/>
            <a:ext cx="1564512" cy="1205696"/>
            <a:chOff x="5272268" y="1587901"/>
            <a:chExt cx="1564512" cy="1205696"/>
          </a:xfrm>
        </p:grpSpPr>
        <p:pic>
          <p:nvPicPr>
            <p:cNvPr id="3" name="Graphic 2" descr="DNA outline">
              <a:extLst>
                <a:ext uri="{FF2B5EF4-FFF2-40B4-BE49-F238E27FC236}">
                  <a16:creationId xmlns:a16="http://schemas.microsoft.com/office/drawing/2014/main" id="{8F2F4627-4D4F-514E-57A1-2D7C5E351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2268" y="1587901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DNA outline">
              <a:extLst>
                <a:ext uri="{FF2B5EF4-FFF2-40B4-BE49-F238E27FC236}">
                  <a16:creationId xmlns:a16="http://schemas.microsoft.com/office/drawing/2014/main" id="{849EB1B8-2798-E16C-70F3-65389BA4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22380" y="187919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DAD14F-CFE7-E7D4-0251-D8A7DFC1FF8A}"/>
              </a:ext>
            </a:extLst>
          </p:cNvPr>
          <p:cNvSpPr txBox="1"/>
          <p:nvPr/>
        </p:nvSpPr>
        <p:spPr>
          <a:xfrm>
            <a:off x="1857865" y="5948878"/>
            <a:ext cx="4867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latin typeface="Montserrat" panose="00000500000000000000" pitchFamily="2" charset="0"/>
              </a:rPr>
              <a:t>Genetic</a:t>
            </a:r>
          </a:p>
          <a:p>
            <a:r>
              <a:rPr lang="en-US" sz="5000" b="1">
                <a:latin typeface="Montserrat" panose="00000500000000000000" pitchFamily="2" charset="0"/>
              </a:rPr>
              <a:t>	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DDC73-301A-707D-7416-5A0DA3C8353C}"/>
              </a:ext>
            </a:extLst>
          </p:cNvPr>
          <p:cNvSpPr txBox="1"/>
          <p:nvPr/>
        </p:nvSpPr>
        <p:spPr>
          <a:xfrm>
            <a:off x="1209040" y="779002"/>
            <a:ext cx="455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700" b="1">
                <a:latin typeface="Montserrat" panose="00000500000000000000" pitchFamily="2" charset="0"/>
              </a:rPr>
              <a:t>GA: Introduction</a:t>
            </a:r>
            <a:endParaRPr lang="en-US" sz="2700" b="1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34CD1-FD99-D54E-ECDB-3406509EC5E4}"/>
              </a:ext>
            </a:extLst>
          </p:cNvPr>
          <p:cNvSpPr txBox="1"/>
          <p:nvPr/>
        </p:nvSpPr>
        <p:spPr>
          <a:xfrm>
            <a:off x="9741989" y="541175"/>
            <a:ext cx="542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latin typeface="Montserrat" panose="00000500000000000000" pitchFamily="2" charset="0"/>
              </a:rPr>
              <a:t>Here’s the basic overview of how Genetic Algorithm (GA) works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604FC-9D49-5026-6E33-59D15EFA4B9C}"/>
              </a:ext>
            </a:extLst>
          </p:cNvPr>
          <p:cNvSpPr txBox="1"/>
          <p:nvPr/>
        </p:nvSpPr>
        <p:spPr>
          <a:xfrm>
            <a:off x="12998786" y="1556087"/>
            <a:ext cx="303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Montserrat" panose="00000500000000000000" pitchFamily="2" charset="0"/>
              </a:rPr>
              <a:t>Initialize</a:t>
            </a:r>
            <a:r>
              <a:rPr lang="vi-VN" sz="1200">
                <a:latin typeface="Montserrat" panose="00000500000000000000" pitchFamily="2" charset="0"/>
              </a:rPr>
              <a:t> the population of potential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Genetic Operations: Selection, Crossover, Mutation.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Fitness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Evolutionary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Termination Criteria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US" sz="1200">
              <a:latin typeface="Montserrat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6CDCF-6506-EEDA-36B5-A5EE4B4970BA}"/>
              </a:ext>
            </a:extLst>
          </p:cNvPr>
          <p:cNvGrpSpPr/>
          <p:nvPr/>
        </p:nvGrpSpPr>
        <p:grpSpPr>
          <a:xfrm>
            <a:off x="83820" y="8018689"/>
            <a:ext cx="3694830" cy="4558341"/>
            <a:chOff x="83820" y="144689"/>
            <a:chExt cx="3694830" cy="455834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C2B432-820C-8F3C-3897-50B47ED11706}"/>
                </a:ext>
              </a:extLst>
            </p:cNvPr>
            <p:cNvSpPr/>
            <p:nvPr/>
          </p:nvSpPr>
          <p:spPr>
            <a:xfrm>
              <a:off x="1810140" y="144689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Start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AF96D1-3E5E-0C67-97A5-C79231530F8E}"/>
                </a:ext>
              </a:extLst>
            </p:cNvPr>
            <p:cNvSpPr/>
            <p:nvPr/>
          </p:nvSpPr>
          <p:spPr>
            <a:xfrm>
              <a:off x="1534000" y="693871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Initial Random Population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243909-B9B7-6FDF-4B9B-D04268E268BD}"/>
                </a:ext>
              </a:extLst>
            </p:cNvPr>
            <p:cNvSpPr/>
            <p:nvPr/>
          </p:nvSpPr>
          <p:spPr>
            <a:xfrm>
              <a:off x="1527864" y="125460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Evaluate Finess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D0C08C5F-6376-2E73-C934-1173C2570A9D}"/>
                </a:ext>
              </a:extLst>
            </p:cNvPr>
            <p:cNvSpPr/>
            <p:nvPr/>
          </p:nvSpPr>
          <p:spPr>
            <a:xfrm>
              <a:off x="905316" y="2460655"/>
              <a:ext cx="2873334" cy="923835"/>
            </a:xfrm>
            <a:prstGeom prst="flowChartDecis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Selection of optimum solution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D93CF0-BB69-684B-916D-70713B6FB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755" y="2914236"/>
              <a:ext cx="192425" cy="8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861BDFA-2E67-808E-A7D4-B6943CDC167F}"/>
                </a:ext>
              </a:extLst>
            </p:cNvPr>
            <p:cNvCxnSpPr/>
            <p:nvPr/>
          </p:nvCxnSpPr>
          <p:spPr>
            <a:xfrm>
              <a:off x="706755" y="2914236"/>
              <a:ext cx="0" cy="38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B6A79D-5297-923F-1BB3-BC08DFEC17F0}"/>
                </a:ext>
              </a:extLst>
            </p:cNvPr>
            <p:cNvSpPr/>
            <p:nvPr/>
          </p:nvSpPr>
          <p:spPr>
            <a:xfrm>
              <a:off x="1534000" y="184451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New population offspring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B252BF-137C-CB83-80FA-46673E7B2F04}"/>
                </a:ext>
              </a:extLst>
            </p:cNvPr>
            <p:cNvSpPr/>
            <p:nvPr/>
          </p:nvSpPr>
          <p:spPr>
            <a:xfrm>
              <a:off x="1930709" y="3576244"/>
              <a:ext cx="822547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Accept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DE6D597-CFC8-A69F-5301-B4E54E2ABA1D}"/>
                </a:ext>
              </a:extLst>
            </p:cNvPr>
            <p:cNvSpPr/>
            <p:nvPr/>
          </p:nvSpPr>
          <p:spPr>
            <a:xfrm>
              <a:off x="1810140" y="4191778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Stop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437CB6-964F-BA5F-386E-564AFEBD0EEC}"/>
                </a:ext>
              </a:extLst>
            </p:cNvPr>
            <p:cNvSpPr/>
            <p:nvPr/>
          </p:nvSpPr>
          <p:spPr>
            <a:xfrm>
              <a:off x="234315" y="3337129"/>
              <a:ext cx="944880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Replace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26ABCC-2FE8-C7DF-D6DB-882914F596FC}"/>
                </a:ext>
              </a:extLst>
            </p:cNvPr>
            <p:cNvSpPr/>
            <p:nvPr/>
          </p:nvSpPr>
          <p:spPr>
            <a:xfrm>
              <a:off x="234315" y="4064920"/>
              <a:ext cx="1145861" cy="63811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Crossover</a:t>
              </a:r>
            </a:p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Mutation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25F1D2-9ED0-FC5E-9011-E87FD5C95E25}"/>
                </a:ext>
              </a:extLst>
            </p:cNvPr>
            <p:cNvCxnSpPr>
              <a:stCxn id="17" idx="4"/>
              <a:endCxn id="18" idx="0"/>
            </p:cNvCxnSpPr>
            <p:nvPr/>
          </p:nvCxnSpPr>
          <p:spPr>
            <a:xfrm flipH="1">
              <a:off x="2341983" y="555236"/>
              <a:ext cx="2" cy="138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206951-16FE-B642-B289-F8198272DB1D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 flipH="1">
              <a:off x="2335847" y="1104418"/>
              <a:ext cx="6136" cy="150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12139A7-DAE2-BDB1-1D7C-FE6203079E8E}"/>
                </a:ext>
              </a:extLst>
            </p:cNvPr>
            <p:cNvCxnSpPr>
              <a:stCxn id="23" idx="2"/>
              <a:endCxn id="20" idx="0"/>
            </p:cNvCxnSpPr>
            <p:nvPr/>
          </p:nvCxnSpPr>
          <p:spPr>
            <a:xfrm>
              <a:off x="2341983" y="2255066"/>
              <a:ext cx="0" cy="205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A8E504-1BD9-E223-82A4-BBDBB69B0126}"/>
                </a:ext>
              </a:extLst>
            </p:cNvPr>
            <p:cNvCxnSpPr>
              <a:cxnSpLocks/>
              <a:stCxn id="20" idx="2"/>
              <a:endCxn id="24" idx="0"/>
            </p:cNvCxnSpPr>
            <p:nvPr/>
          </p:nvCxnSpPr>
          <p:spPr>
            <a:xfrm>
              <a:off x="2341983" y="3384490"/>
              <a:ext cx="0" cy="1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DE2AFA-682D-92CE-42D1-772DD1CEF382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341983" y="3986791"/>
              <a:ext cx="2" cy="204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187BF9-455E-FAEE-BFF7-5F970A69697F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706755" y="3747676"/>
              <a:ext cx="0" cy="317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81F8B2-3BD6-BD26-BC4E-AFE6C05A212D}"/>
                </a:ext>
              </a:extLst>
            </p:cNvPr>
            <p:cNvGrpSpPr/>
            <p:nvPr/>
          </p:nvGrpSpPr>
          <p:grpSpPr>
            <a:xfrm>
              <a:off x="83820" y="1459882"/>
              <a:ext cx="1444044" cy="2924093"/>
              <a:chOff x="83820" y="1459882"/>
              <a:chExt cx="1444044" cy="292409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0ECB44-B0B4-E4E9-E59A-DE8AC1E27267}"/>
                  </a:ext>
                </a:extLst>
              </p:cNvPr>
              <p:cNvCxnSpPr>
                <a:stCxn id="27" idx="1"/>
              </p:cNvCxnSpPr>
              <p:nvPr/>
            </p:nvCxnSpPr>
            <p:spPr>
              <a:xfrm flipH="1">
                <a:off x="83820" y="4383975"/>
                <a:ext cx="1504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417DBC-1F6E-3CE0-E62C-91E06A949C80}"/>
                  </a:ext>
                </a:extLst>
              </p:cNvPr>
              <p:cNvCxnSpPr/>
              <p:nvPr/>
            </p:nvCxnSpPr>
            <p:spPr>
              <a:xfrm flipV="1">
                <a:off x="83820" y="2063312"/>
                <a:ext cx="0" cy="2320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3C7D3B7-D5DA-95DF-55E5-760F7ABF1DB7}"/>
                  </a:ext>
                </a:extLst>
              </p:cNvPr>
              <p:cNvCxnSpPr/>
              <p:nvPr/>
            </p:nvCxnSpPr>
            <p:spPr>
              <a:xfrm flipH="1">
                <a:off x="83820" y="2063312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359E240-0FD4-5BCC-8A37-9DCBB4EAF930}"/>
                  </a:ext>
                </a:extLst>
              </p:cNvPr>
              <p:cNvCxnSpPr/>
              <p:nvPr/>
            </p:nvCxnSpPr>
            <p:spPr>
              <a:xfrm flipV="1">
                <a:off x="1264920" y="1459882"/>
                <a:ext cx="0" cy="60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6EF3A7E-4881-1246-08A5-2E5F549C8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920" y="1459882"/>
                <a:ext cx="2629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516751E-72E3-C77A-D613-F96ADB10453C}"/>
                </a:ext>
              </a:extLst>
            </p:cNvPr>
            <p:cNvCxnSpPr>
              <a:stCxn id="19" idx="2"/>
              <a:endCxn id="23" idx="0"/>
            </p:cNvCxnSpPr>
            <p:nvPr/>
          </p:nvCxnSpPr>
          <p:spPr>
            <a:xfrm>
              <a:off x="2335847" y="1665156"/>
              <a:ext cx="6136" cy="179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AAD7C-4FF4-E949-EFA6-2A85566DEB46}"/>
              </a:ext>
            </a:extLst>
          </p:cNvPr>
          <p:cNvSpPr txBox="1"/>
          <p:nvPr/>
        </p:nvSpPr>
        <p:spPr>
          <a:xfrm>
            <a:off x="2873829" y="541175"/>
            <a:ext cx="542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latin typeface="Montserrat" panose="00000500000000000000" pitchFamily="2" charset="0"/>
              </a:rPr>
              <a:t>Here’s the basic overview of how Genetic Algorithm (GA) works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1E99E-44F2-F5CA-F91A-FB9FC2EF318D}"/>
              </a:ext>
            </a:extLst>
          </p:cNvPr>
          <p:cNvSpPr txBox="1"/>
          <p:nvPr/>
        </p:nvSpPr>
        <p:spPr>
          <a:xfrm>
            <a:off x="4068146" y="1556087"/>
            <a:ext cx="303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Montserrat" panose="00000500000000000000" pitchFamily="2" charset="0"/>
              </a:rPr>
              <a:t>Initialize</a:t>
            </a:r>
            <a:r>
              <a:rPr lang="vi-VN" sz="1200">
                <a:latin typeface="Montserrat" panose="00000500000000000000" pitchFamily="2" charset="0"/>
              </a:rPr>
              <a:t> the population of potential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Genetic Operations: Selection, Crossover, Mutation.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Fitness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Evolutionary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Termination Criteria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US" sz="1200">
              <a:latin typeface="Montserrat" panose="000005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3A0728-1D75-55B0-7B2F-B4640814FB8F}"/>
              </a:ext>
            </a:extLst>
          </p:cNvPr>
          <p:cNvGrpSpPr/>
          <p:nvPr/>
        </p:nvGrpSpPr>
        <p:grpSpPr>
          <a:xfrm>
            <a:off x="83820" y="144689"/>
            <a:ext cx="3694830" cy="4558341"/>
            <a:chOff x="83820" y="144689"/>
            <a:chExt cx="3694830" cy="45583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CE7CA3-BA4A-54DB-31EA-EF5406F1E363}"/>
                </a:ext>
              </a:extLst>
            </p:cNvPr>
            <p:cNvSpPr/>
            <p:nvPr/>
          </p:nvSpPr>
          <p:spPr>
            <a:xfrm>
              <a:off x="1810140" y="144689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Start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8170F-094E-7B5C-D4C2-B1A4DF05D540}"/>
                </a:ext>
              </a:extLst>
            </p:cNvPr>
            <p:cNvSpPr/>
            <p:nvPr/>
          </p:nvSpPr>
          <p:spPr>
            <a:xfrm>
              <a:off x="1534000" y="693871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Initial Random Population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2128AC-CADB-4805-AC04-DD376E490D37}"/>
                </a:ext>
              </a:extLst>
            </p:cNvPr>
            <p:cNvSpPr/>
            <p:nvPr/>
          </p:nvSpPr>
          <p:spPr>
            <a:xfrm>
              <a:off x="1527864" y="125460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Evaluate Fitness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31E31FCD-A9AF-B69B-4D72-6CE566463F6E}"/>
                </a:ext>
              </a:extLst>
            </p:cNvPr>
            <p:cNvSpPr/>
            <p:nvPr/>
          </p:nvSpPr>
          <p:spPr>
            <a:xfrm>
              <a:off x="905316" y="2460655"/>
              <a:ext cx="2873334" cy="923835"/>
            </a:xfrm>
            <a:prstGeom prst="flowChartDecis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Selection of optimum solution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98842D-5C07-B39C-2F67-F5D3DEABF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755" y="2914236"/>
              <a:ext cx="192425" cy="8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005E39-6671-718F-86BC-7B15AB7A7242}"/>
                </a:ext>
              </a:extLst>
            </p:cNvPr>
            <p:cNvCxnSpPr/>
            <p:nvPr/>
          </p:nvCxnSpPr>
          <p:spPr>
            <a:xfrm>
              <a:off x="706755" y="2914236"/>
              <a:ext cx="0" cy="38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79360F-A09D-FDEF-83BD-C61DE36DE539}"/>
                </a:ext>
              </a:extLst>
            </p:cNvPr>
            <p:cNvSpPr/>
            <p:nvPr/>
          </p:nvSpPr>
          <p:spPr>
            <a:xfrm>
              <a:off x="1534000" y="184451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New population offspring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8AF87C-4D00-9CFA-33A5-5752310C47DE}"/>
                </a:ext>
              </a:extLst>
            </p:cNvPr>
            <p:cNvSpPr/>
            <p:nvPr/>
          </p:nvSpPr>
          <p:spPr>
            <a:xfrm>
              <a:off x="1930709" y="3576244"/>
              <a:ext cx="822547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Accept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EACFC1A-7A23-7D13-7B50-8930EE85574A}"/>
                </a:ext>
              </a:extLst>
            </p:cNvPr>
            <p:cNvSpPr/>
            <p:nvPr/>
          </p:nvSpPr>
          <p:spPr>
            <a:xfrm>
              <a:off x="1810140" y="4191778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Stop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91F3B5-6389-43F7-AC36-DC7DF7867758}"/>
                </a:ext>
              </a:extLst>
            </p:cNvPr>
            <p:cNvSpPr/>
            <p:nvPr/>
          </p:nvSpPr>
          <p:spPr>
            <a:xfrm>
              <a:off x="234315" y="3337129"/>
              <a:ext cx="944880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Replace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2E0247-C487-F881-B598-F5C1EEA6AF70}"/>
                </a:ext>
              </a:extLst>
            </p:cNvPr>
            <p:cNvSpPr/>
            <p:nvPr/>
          </p:nvSpPr>
          <p:spPr>
            <a:xfrm>
              <a:off x="234315" y="4064920"/>
              <a:ext cx="1145861" cy="63811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Crossover</a:t>
              </a:r>
            </a:p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Mutation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D48CFF-25D4-8446-A8FA-ED44211066C9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 flipH="1">
              <a:off x="2341983" y="555236"/>
              <a:ext cx="2" cy="138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421666-FDB7-3F58-CA02-74EE09BFD40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335847" y="1104418"/>
              <a:ext cx="6136" cy="150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713B75E-8E3B-D7CF-0AEB-FFE559B97700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>
              <a:off x="2341983" y="2255066"/>
              <a:ext cx="0" cy="205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79DD40-635C-87C4-3065-250206B9904A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341983" y="3384490"/>
              <a:ext cx="0" cy="1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649B12F-F28F-D6C4-86E4-6FC00EC5D9A5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2341983" y="3986791"/>
              <a:ext cx="2" cy="204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E6A5BC9-27C5-B37E-EDA1-B561AD776B33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706755" y="3747676"/>
              <a:ext cx="0" cy="317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FB16100-969E-A0F4-EB8E-6B572FA20CCF}"/>
                </a:ext>
              </a:extLst>
            </p:cNvPr>
            <p:cNvGrpSpPr/>
            <p:nvPr/>
          </p:nvGrpSpPr>
          <p:grpSpPr>
            <a:xfrm>
              <a:off x="83820" y="1459882"/>
              <a:ext cx="1444044" cy="2924093"/>
              <a:chOff x="83820" y="1459882"/>
              <a:chExt cx="1444044" cy="2924093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DF65BC-41ED-48A9-DDA1-C6E641669711}"/>
                  </a:ext>
                </a:extLst>
              </p:cNvPr>
              <p:cNvCxnSpPr>
                <a:stCxn id="18" idx="1"/>
              </p:cNvCxnSpPr>
              <p:nvPr/>
            </p:nvCxnSpPr>
            <p:spPr>
              <a:xfrm flipH="1">
                <a:off x="83820" y="4383975"/>
                <a:ext cx="1504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C894885-8F7E-0CD6-2C60-8335F14535E6}"/>
                  </a:ext>
                </a:extLst>
              </p:cNvPr>
              <p:cNvCxnSpPr/>
              <p:nvPr/>
            </p:nvCxnSpPr>
            <p:spPr>
              <a:xfrm flipV="1">
                <a:off x="83820" y="2063312"/>
                <a:ext cx="0" cy="2320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DFDC443-FA9A-37C2-F896-3C2AB596A2E0}"/>
                  </a:ext>
                </a:extLst>
              </p:cNvPr>
              <p:cNvCxnSpPr/>
              <p:nvPr/>
            </p:nvCxnSpPr>
            <p:spPr>
              <a:xfrm flipH="1">
                <a:off x="83820" y="2063312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7A791AF-62C3-A641-8693-D3A6B60AA986}"/>
                  </a:ext>
                </a:extLst>
              </p:cNvPr>
              <p:cNvCxnSpPr/>
              <p:nvPr/>
            </p:nvCxnSpPr>
            <p:spPr>
              <a:xfrm flipV="1">
                <a:off x="1264920" y="1459882"/>
                <a:ext cx="0" cy="60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8EEF3CA-2F8F-E713-C86E-A3EB7ED05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920" y="1459882"/>
                <a:ext cx="2629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CF55C1B-4756-F3C4-27C1-E5DFD20ADFF5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2335847" y="1665156"/>
              <a:ext cx="6136" cy="179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D17D783-50D5-C54D-ECDE-CEEEBCA762AB}"/>
              </a:ext>
            </a:extLst>
          </p:cNvPr>
          <p:cNvSpPr txBox="1"/>
          <p:nvPr/>
        </p:nvSpPr>
        <p:spPr>
          <a:xfrm>
            <a:off x="-9489440" y="1381760"/>
            <a:ext cx="47345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This optimization algorithm is inspired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Natural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Principles of </a:t>
            </a:r>
            <a:r>
              <a:rPr lang="vi-VN" sz="2000" dirty="0" err="1">
                <a:latin typeface="Montserrat" panose="00000500000000000000" pitchFamily="2" charset="0"/>
              </a:rPr>
              <a:t>genetics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r>
              <a:rPr lang="en-US" sz="2000" dirty="0">
                <a:latin typeface="Montserrat" panose="00000500000000000000" pitchFamily="2" charset="0"/>
              </a:rPr>
              <a:t>Mainly used in finding the </a:t>
            </a:r>
            <a:r>
              <a:rPr lang="en-US" sz="2000" b="1" dirty="0">
                <a:latin typeface="Montserrat" panose="00000500000000000000" pitchFamily="2" charset="0"/>
              </a:rPr>
              <a:t>approximate</a:t>
            </a:r>
            <a:r>
              <a:rPr lang="en-US" sz="2000" dirty="0">
                <a:latin typeface="Montserrat" panose="00000500000000000000" pitchFamily="2" charset="0"/>
              </a:rPr>
              <a:t> solution to optimization and search problems</a:t>
            </a:r>
          </a:p>
          <a:p>
            <a:endParaRPr lang="en-US" sz="2000" dirty="0">
              <a:latin typeface="Montserrat" panose="00000500000000000000" pitchFamily="2" charset="0"/>
            </a:endParaRPr>
          </a:p>
          <a:p>
            <a:pPr lvl="8"/>
            <a:r>
              <a:rPr lang="en-US" sz="2000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64470-2299-4A82-B3EE-8463A6261CCF}"/>
              </a:ext>
            </a:extLst>
          </p:cNvPr>
          <p:cNvSpPr txBox="1"/>
          <p:nvPr/>
        </p:nvSpPr>
        <p:spPr>
          <a:xfrm>
            <a:off x="-5892800" y="779002"/>
            <a:ext cx="4551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700" b="1">
                <a:latin typeface="Montserrat" panose="00000500000000000000" pitchFamily="2" charset="0"/>
              </a:rPr>
              <a:t>GA: Introduction</a:t>
            </a:r>
            <a:endParaRPr lang="en-US" sz="2700" b="1">
              <a:latin typeface="Montserrat" panose="00000500000000000000" pitchFamily="2" charset="0"/>
            </a:endParaRPr>
          </a:p>
        </p:txBody>
      </p:sp>
      <p:pic>
        <p:nvPicPr>
          <p:cNvPr id="26" name="Graphic 25" descr="DNA with solid fill">
            <a:extLst>
              <a:ext uri="{FF2B5EF4-FFF2-40B4-BE49-F238E27FC236}">
                <a16:creationId xmlns:a16="http://schemas.microsoft.com/office/drawing/2014/main" id="{563A85CE-B9C6-AE70-B2C0-8AC41FD73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7520" y="763270"/>
            <a:ext cx="1808480" cy="180848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D492704-7D4A-CBF2-51D4-CC58358EC2C2}"/>
              </a:ext>
            </a:extLst>
          </p:cNvPr>
          <p:cNvGrpSpPr/>
          <p:nvPr/>
        </p:nvGrpSpPr>
        <p:grpSpPr>
          <a:xfrm>
            <a:off x="442723" y="7252918"/>
            <a:ext cx="4912469" cy="3033496"/>
            <a:chOff x="442723" y="1979878"/>
            <a:chExt cx="4912469" cy="303349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277D440-8F3A-73B0-7500-A89054A46AB9}"/>
                </a:ext>
              </a:extLst>
            </p:cNvPr>
            <p:cNvSpPr/>
            <p:nvPr/>
          </p:nvSpPr>
          <p:spPr>
            <a:xfrm>
              <a:off x="442723" y="1979878"/>
              <a:ext cx="4912469" cy="240075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AD29593-D587-2589-74CB-2D1223E3E4F2}"/>
                </a:ext>
              </a:extLst>
            </p:cNvPr>
            <p:cNvGrpSpPr/>
            <p:nvPr/>
          </p:nvGrpSpPr>
          <p:grpSpPr>
            <a:xfrm>
              <a:off x="1166356" y="2257919"/>
              <a:ext cx="1732601" cy="307777"/>
              <a:chOff x="4688087" y="2035817"/>
              <a:chExt cx="1732601" cy="30777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EDF31D3-F0AC-94F9-8143-43F5CB95ED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087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88E6D4-E862-6E38-34C3-92BC80D8D9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44293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579292E-CBA7-DAAD-04F1-350CB76BB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00499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FE92276-9808-A505-928A-CAE2E7BBFD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56705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64E3D3B-8E31-EFA3-BE8A-CFCE1047BE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12911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8AA7714-AF82-0D03-EFC2-73292E1FB431}"/>
                </a:ext>
              </a:extLst>
            </p:cNvPr>
            <p:cNvGrpSpPr/>
            <p:nvPr/>
          </p:nvGrpSpPr>
          <p:grpSpPr>
            <a:xfrm>
              <a:off x="1802519" y="3022009"/>
              <a:ext cx="1732601" cy="307777"/>
              <a:chOff x="5324250" y="2799907"/>
              <a:chExt cx="1732601" cy="307777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029A11B-0E5E-F282-D52A-435FE5658342}"/>
                  </a:ext>
                </a:extLst>
              </p:cNvPr>
              <p:cNvSpPr/>
              <p:nvPr/>
            </p:nvSpPr>
            <p:spPr>
              <a:xfrm>
                <a:off x="5324250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04A7CAD-632E-FC7C-CA2F-4AD2880C8875}"/>
                  </a:ext>
                </a:extLst>
              </p:cNvPr>
              <p:cNvSpPr/>
              <p:nvPr/>
            </p:nvSpPr>
            <p:spPr>
              <a:xfrm>
                <a:off x="5680456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EF57F0-B39E-980D-1ACB-97A27EE86FCA}"/>
                  </a:ext>
                </a:extLst>
              </p:cNvPr>
              <p:cNvSpPr/>
              <p:nvPr/>
            </p:nvSpPr>
            <p:spPr>
              <a:xfrm>
                <a:off x="6036662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FFEE6F-7088-C4BF-6E43-ABD5381A3C8D}"/>
                  </a:ext>
                </a:extLst>
              </p:cNvPr>
              <p:cNvSpPr/>
              <p:nvPr/>
            </p:nvSpPr>
            <p:spPr>
              <a:xfrm>
                <a:off x="6392868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2159319-0E0F-481D-FE64-28CC5D044D23}"/>
                  </a:ext>
                </a:extLst>
              </p:cNvPr>
              <p:cNvSpPr/>
              <p:nvPr/>
            </p:nvSpPr>
            <p:spPr>
              <a:xfrm>
                <a:off x="6749074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1DC16A-90E6-15CD-3DF0-B395F35C4664}"/>
                </a:ext>
              </a:extLst>
            </p:cNvPr>
            <p:cNvGrpSpPr/>
            <p:nvPr/>
          </p:nvGrpSpPr>
          <p:grpSpPr>
            <a:xfrm>
              <a:off x="1600201" y="3758130"/>
              <a:ext cx="1732601" cy="307777"/>
              <a:chOff x="5121932" y="3536028"/>
              <a:chExt cx="1732601" cy="30777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F5D5DE-CE9D-CB87-07F0-40413810C313}"/>
                  </a:ext>
                </a:extLst>
              </p:cNvPr>
              <p:cNvSpPr/>
              <p:nvPr/>
            </p:nvSpPr>
            <p:spPr>
              <a:xfrm>
                <a:off x="5121932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F03D2F-000E-E977-B803-15A07AA8E3B6}"/>
                  </a:ext>
                </a:extLst>
              </p:cNvPr>
              <p:cNvSpPr/>
              <p:nvPr/>
            </p:nvSpPr>
            <p:spPr>
              <a:xfrm>
                <a:off x="5478138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F453C3F-666F-7E82-BD2C-DE7C0F280255}"/>
                  </a:ext>
                </a:extLst>
              </p:cNvPr>
              <p:cNvSpPr/>
              <p:nvPr/>
            </p:nvSpPr>
            <p:spPr>
              <a:xfrm>
                <a:off x="5834344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FE602D-F85A-BE79-8AD1-C3FEABBD4C07}"/>
                  </a:ext>
                </a:extLst>
              </p:cNvPr>
              <p:cNvSpPr/>
              <p:nvPr/>
            </p:nvSpPr>
            <p:spPr>
              <a:xfrm>
                <a:off x="6190550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4EB037B-B6A7-0BC3-386C-3975B755E49D}"/>
                  </a:ext>
                </a:extLst>
              </p:cNvPr>
              <p:cNvSpPr/>
              <p:nvPr/>
            </p:nvSpPr>
            <p:spPr>
              <a:xfrm>
                <a:off x="6546756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0DC2DA7-8EC7-D13D-AE9E-836A66079002}"/>
                </a:ext>
              </a:extLst>
            </p:cNvPr>
            <p:cNvSpPr/>
            <p:nvPr/>
          </p:nvSpPr>
          <p:spPr>
            <a:xfrm>
              <a:off x="1050269" y="2105766"/>
              <a:ext cx="1974756" cy="6015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5DE90C-8458-3A0D-A9B7-09F29A63EDC5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3025025" y="2406524"/>
              <a:ext cx="617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8CA45E-0C90-FD55-EA5A-F77133D7FA22}"/>
                </a:ext>
              </a:extLst>
            </p:cNvPr>
            <p:cNvSpPr txBox="1"/>
            <p:nvPr/>
          </p:nvSpPr>
          <p:spPr>
            <a:xfrm>
              <a:off x="3632571" y="2252635"/>
              <a:ext cx="148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2"/>
                  </a:solidFill>
                  <a:latin typeface="Montserrat" panose="00000500000000000000" pitchFamily="2" charset="0"/>
                </a:rPr>
                <a:t>chromosome</a:t>
              </a:r>
              <a:endParaRPr lang="en-US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1A7723-7497-A901-28AA-602A93693932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2312613" y="3329786"/>
              <a:ext cx="1" cy="192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613456-A2B9-2E31-9113-B05577508157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13" y="3526134"/>
              <a:ext cx="1329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1B79B3-8482-CBF6-9CAB-E717C89CF518}"/>
                </a:ext>
              </a:extLst>
            </p:cNvPr>
            <p:cNvSpPr txBox="1"/>
            <p:nvPr/>
          </p:nvSpPr>
          <p:spPr>
            <a:xfrm>
              <a:off x="3642394" y="3314646"/>
              <a:ext cx="148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3"/>
                  </a:solidFill>
                  <a:latin typeface="Montserrat" panose="00000500000000000000" pitchFamily="2" charset="0"/>
                </a:rPr>
                <a:t>gene</a:t>
              </a:r>
              <a:endParaRPr lang="en-US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C2AE43-C60A-3ED2-CB25-4E2C344630DD}"/>
                </a:ext>
              </a:extLst>
            </p:cNvPr>
            <p:cNvCxnSpPr>
              <a:stCxn id="30" idx="2"/>
            </p:cNvCxnSpPr>
            <p:nvPr/>
          </p:nvCxnSpPr>
          <p:spPr>
            <a:xfrm flipH="1">
              <a:off x="2898957" y="4380634"/>
              <a:ext cx="1" cy="30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31A759-C037-9F14-15A6-722FC0242ACB}"/>
                </a:ext>
              </a:extLst>
            </p:cNvPr>
            <p:cNvSpPr txBox="1"/>
            <p:nvPr/>
          </p:nvSpPr>
          <p:spPr>
            <a:xfrm>
              <a:off x="2312613" y="4705597"/>
              <a:ext cx="1185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1"/>
                  </a:solidFill>
                  <a:latin typeface="Montserrat" panose="00000500000000000000" pitchFamily="2" charset="0"/>
                </a:rPr>
                <a:t>population</a:t>
              </a:r>
              <a:endParaRPr lang="en-US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FA733D-3795-529A-3285-7202DF12ADEA}"/>
              </a:ext>
            </a:extLst>
          </p:cNvPr>
          <p:cNvCxnSpPr>
            <a:cxnSpLocks/>
          </p:cNvCxnSpPr>
          <p:nvPr/>
        </p:nvCxnSpPr>
        <p:spPr>
          <a:xfrm flipH="1">
            <a:off x="5618363" y="-3805889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48AE5D-F5AA-9706-1744-99A41F18959C}"/>
              </a:ext>
            </a:extLst>
          </p:cNvPr>
          <p:cNvSpPr txBox="1"/>
          <p:nvPr/>
        </p:nvSpPr>
        <p:spPr>
          <a:xfrm>
            <a:off x="5790626" y="10300918"/>
            <a:ext cx="24252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Initialize population </a:t>
            </a:r>
            <a:r>
              <a:rPr lang="vi-VN">
                <a:latin typeface="Montserrat" panose="00000500000000000000" pitchFamily="2" charset="0"/>
              </a:rPr>
              <a:t>is the first stage of the genetic algorithm where we </a:t>
            </a:r>
            <a:r>
              <a:rPr lang="vi-VN" b="1">
                <a:latin typeface="Montserrat" panose="00000500000000000000" pitchFamily="2" charset="0"/>
              </a:rPr>
              <a:t>generate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several solutions</a:t>
            </a:r>
            <a:r>
              <a:rPr lang="vi-VN">
                <a:latin typeface="Montserrat" panose="00000500000000000000" pitchFamily="2" charset="0"/>
              </a:rPr>
              <a:t> randomly.</a:t>
            </a:r>
          </a:p>
          <a:p>
            <a:endParaRPr lang="vi-VN">
              <a:latin typeface="Montserrat" panose="00000500000000000000" pitchFamily="2" charset="0"/>
            </a:endParaRPr>
          </a:p>
          <a:p>
            <a:r>
              <a:rPr lang="vi-VN">
                <a:latin typeface="Montserrat" panose="00000500000000000000" pitchFamily="2" charset="0"/>
              </a:rPr>
              <a:t>And same as how biology works, we perform </a:t>
            </a:r>
            <a:r>
              <a:rPr lang="vi-VN" b="1">
                <a:latin typeface="Montserrat" panose="00000500000000000000" pitchFamily="2" charset="0"/>
              </a:rPr>
              <a:t>genetic operations </a:t>
            </a:r>
            <a:r>
              <a:rPr lang="vi-VN">
                <a:latin typeface="Montserrat" panose="00000500000000000000" pitchFamily="2" charset="0"/>
              </a:rPr>
              <a:t>to get the optimal solution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F7D27C32-A241-6D25-7D22-20C99EA1E246}"/>
              </a:ext>
            </a:extLst>
          </p:cNvPr>
          <p:cNvSpPr txBox="1">
            <a:spLocks/>
          </p:cNvSpPr>
          <p:nvPr/>
        </p:nvSpPr>
        <p:spPr>
          <a:xfrm>
            <a:off x="-10165235" y="812516"/>
            <a:ext cx="578065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 sz="2500"/>
              <a:t>Initialize population</a:t>
            </a:r>
            <a:endParaRPr lang="en-US" sz="25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474EA8-7142-BC8B-DE66-7DED15A2AABF}"/>
              </a:ext>
            </a:extLst>
          </p:cNvPr>
          <p:cNvSpPr txBox="1"/>
          <p:nvPr/>
        </p:nvSpPr>
        <p:spPr>
          <a:xfrm>
            <a:off x="-5058877" y="1396251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 of population:</a:t>
            </a:r>
            <a:endParaRPr lang="en-US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FC14FAB-3EE5-D313-C80B-E2705A3A2B1B}"/>
              </a:ext>
            </a:extLst>
          </p:cNvPr>
          <p:cNvSpPr txBox="1"/>
          <p:nvPr/>
        </p:nvSpPr>
        <p:spPr>
          <a:xfrm>
            <a:off x="497867" y="1396251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 of population: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EE911-05B5-45F7-63BA-3461696032A6}"/>
              </a:ext>
            </a:extLst>
          </p:cNvPr>
          <p:cNvSpPr txBox="1"/>
          <p:nvPr/>
        </p:nvSpPr>
        <p:spPr>
          <a:xfrm>
            <a:off x="5790626" y="1979878"/>
            <a:ext cx="24252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Initialize population </a:t>
            </a:r>
            <a:r>
              <a:rPr lang="vi-VN">
                <a:latin typeface="Montserrat" panose="00000500000000000000" pitchFamily="2" charset="0"/>
              </a:rPr>
              <a:t>is the first stage of the genetic algorithm where we </a:t>
            </a:r>
            <a:r>
              <a:rPr lang="vi-VN" b="1">
                <a:latin typeface="Montserrat" panose="00000500000000000000" pitchFamily="2" charset="0"/>
              </a:rPr>
              <a:t>generate</a:t>
            </a:r>
            <a:r>
              <a:rPr lang="vi-VN">
                <a:latin typeface="Montserrat" panose="00000500000000000000" pitchFamily="2" charset="0"/>
              </a:rPr>
              <a:t> </a:t>
            </a:r>
            <a:r>
              <a:rPr lang="vi-VN" b="1">
                <a:latin typeface="Montserrat" panose="00000500000000000000" pitchFamily="2" charset="0"/>
              </a:rPr>
              <a:t>several solutions</a:t>
            </a:r>
            <a:r>
              <a:rPr lang="vi-VN">
                <a:latin typeface="Montserrat" panose="00000500000000000000" pitchFamily="2" charset="0"/>
              </a:rPr>
              <a:t> randomly.</a:t>
            </a:r>
          </a:p>
          <a:p>
            <a:endParaRPr lang="vi-VN">
              <a:latin typeface="Montserrat" panose="00000500000000000000" pitchFamily="2" charset="0"/>
            </a:endParaRPr>
          </a:p>
          <a:p>
            <a:r>
              <a:rPr lang="vi-VN">
                <a:latin typeface="Montserrat" panose="00000500000000000000" pitchFamily="2" charset="0"/>
              </a:rPr>
              <a:t>And same as how biology works, we perform </a:t>
            </a:r>
            <a:r>
              <a:rPr lang="vi-VN" b="1">
                <a:latin typeface="Montserrat" panose="00000500000000000000" pitchFamily="2" charset="0"/>
              </a:rPr>
              <a:t>genetic operations </a:t>
            </a:r>
            <a:r>
              <a:rPr lang="vi-VN">
                <a:latin typeface="Montserrat" panose="00000500000000000000" pitchFamily="2" charset="0"/>
              </a:rPr>
              <a:t>to get the optimal solution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8FE94D-08B7-5AA2-8876-28DC425E221A}"/>
              </a:ext>
            </a:extLst>
          </p:cNvPr>
          <p:cNvGrpSpPr/>
          <p:nvPr/>
        </p:nvGrpSpPr>
        <p:grpSpPr>
          <a:xfrm>
            <a:off x="442723" y="1979878"/>
            <a:ext cx="4912469" cy="3033496"/>
            <a:chOff x="442723" y="1979878"/>
            <a:chExt cx="4912469" cy="30334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9C3D48-7297-A6C9-570B-5E8406ADFD6F}"/>
                </a:ext>
              </a:extLst>
            </p:cNvPr>
            <p:cNvSpPr/>
            <p:nvPr/>
          </p:nvSpPr>
          <p:spPr>
            <a:xfrm>
              <a:off x="442723" y="1979878"/>
              <a:ext cx="4912469" cy="240075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FE832B-D0AF-32AB-A2C5-85D192AFB8D6}"/>
                </a:ext>
              </a:extLst>
            </p:cNvPr>
            <p:cNvGrpSpPr/>
            <p:nvPr/>
          </p:nvGrpSpPr>
          <p:grpSpPr>
            <a:xfrm>
              <a:off x="1166356" y="2257919"/>
              <a:ext cx="1732601" cy="307777"/>
              <a:chOff x="4688087" y="2035817"/>
              <a:chExt cx="1732601" cy="30777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81333E-F6E4-C590-4E19-A7D670185E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88087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8E147C-769C-2CB9-A3DC-DA113AA02C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44293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0F540-BAE1-DCC3-DEF6-470200C6F6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00499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92F650-50CA-5177-5421-23267D1F32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56705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93F8BDA-53F5-66DC-3B0F-0FC5CCB912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12911" y="203581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E1E7D6A-C86B-6156-6FDB-9573F0F57AC9}"/>
                </a:ext>
              </a:extLst>
            </p:cNvPr>
            <p:cNvGrpSpPr/>
            <p:nvPr/>
          </p:nvGrpSpPr>
          <p:grpSpPr>
            <a:xfrm>
              <a:off x="1802519" y="3022009"/>
              <a:ext cx="1732601" cy="307777"/>
              <a:chOff x="5324250" y="2799907"/>
              <a:chExt cx="1732601" cy="30777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2B91F8-E760-C4D6-2473-663ABD4FBF62}"/>
                  </a:ext>
                </a:extLst>
              </p:cNvPr>
              <p:cNvSpPr/>
              <p:nvPr/>
            </p:nvSpPr>
            <p:spPr>
              <a:xfrm>
                <a:off x="5324250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FBFFBC-0D74-B5AB-7511-68EBF941EDC8}"/>
                  </a:ext>
                </a:extLst>
              </p:cNvPr>
              <p:cNvSpPr/>
              <p:nvPr/>
            </p:nvSpPr>
            <p:spPr>
              <a:xfrm>
                <a:off x="5680456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DC12752-8CCC-70B7-F040-69D375B6BE0F}"/>
                  </a:ext>
                </a:extLst>
              </p:cNvPr>
              <p:cNvSpPr/>
              <p:nvPr/>
            </p:nvSpPr>
            <p:spPr>
              <a:xfrm>
                <a:off x="6036662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ED5656-0198-15B0-AAF1-64438CE3368C}"/>
                  </a:ext>
                </a:extLst>
              </p:cNvPr>
              <p:cNvSpPr/>
              <p:nvPr/>
            </p:nvSpPr>
            <p:spPr>
              <a:xfrm>
                <a:off x="6392868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C13EFA-84BB-3F58-25EB-E0385DFFF785}"/>
                  </a:ext>
                </a:extLst>
              </p:cNvPr>
              <p:cNvSpPr/>
              <p:nvPr/>
            </p:nvSpPr>
            <p:spPr>
              <a:xfrm>
                <a:off x="6749074" y="2799907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79DABA-695F-E894-E5F7-1763261BAF3A}"/>
                </a:ext>
              </a:extLst>
            </p:cNvPr>
            <p:cNvGrpSpPr/>
            <p:nvPr/>
          </p:nvGrpSpPr>
          <p:grpSpPr>
            <a:xfrm>
              <a:off x="1600201" y="3758130"/>
              <a:ext cx="1732601" cy="307777"/>
              <a:chOff x="5121932" y="3536028"/>
              <a:chExt cx="1732601" cy="30777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F0F34C4-C0EF-7141-6EA4-13E72FB84A02}"/>
                  </a:ext>
                </a:extLst>
              </p:cNvPr>
              <p:cNvSpPr/>
              <p:nvPr/>
            </p:nvSpPr>
            <p:spPr>
              <a:xfrm>
                <a:off x="5121932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C52C5C-5EB0-4E74-A057-47DC75380922}"/>
                  </a:ext>
                </a:extLst>
              </p:cNvPr>
              <p:cNvSpPr/>
              <p:nvPr/>
            </p:nvSpPr>
            <p:spPr>
              <a:xfrm>
                <a:off x="5478138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BBB5C0-99C3-9CC5-B76E-71C3BCF60C65}"/>
                  </a:ext>
                </a:extLst>
              </p:cNvPr>
              <p:cNvSpPr/>
              <p:nvPr/>
            </p:nvSpPr>
            <p:spPr>
              <a:xfrm>
                <a:off x="5834344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3A1B1D-3B5D-D12E-02AB-8A7FEFA47E10}"/>
                  </a:ext>
                </a:extLst>
              </p:cNvPr>
              <p:cNvSpPr/>
              <p:nvPr/>
            </p:nvSpPr>
            <p:spPr>
              <a:xfrm>
                <a:off x="6190550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07971C-B220-8AB3-703C-9E10371D74CF}"/>
                  </a:ext>
                </a:extLst>
              </p:cNvPr>
              <p:cNvSpPr/>
              <p:nvPr/>
            </p:nvSpPr>
            <p:spPr>
              <a:xfrm>
                <a:off x="6546756" y="3536028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0E3C59C-AE07-6A26-2D2D-D2E50B59ADCA}"/>
                </a:ext>
              </a:extLst>
            </p:cNvPr>
            <p:cNvSpPr/>
            <p:nvPr/>
          </p:nvSpPr>
          <p:spPr>
            <a:xfrm>
              <a:off x="1050269" y="2105766"/>
              <a:ext cx="1974756" cy="6015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28DB24-9BE9-6497-A2F5-335F5A3F7469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025025" y="2406524"/>
              <a:ext cx="617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3D737B-56AF-8C6B-5F07-D7C0E89C5BBC}"/>
                </a:ext>
              </a:extLst>
            </p:cNvPr>
            <p:cNvSpPr txBox="1"/>
            <p:nvPr/>
          </p:nvSpPr>
          <p:spPr>
            <a:xfrm>
              <a:off x="3632571" y="2252635"/>
              <a:ext cx="148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2"/>
                  </a:solidFill>
                  <a:latin typeface="Montserrat" panose="00000500000000000000" pitchFamily="2" charset="0"/>
                </a:rPr>
                <a:t>chromosome</a:t>
              </a:r>
              <a:endParaRPr lang="en-US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46212C4-CC10-5BE8-FB5E-D146FD520C1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2312613" y="3329786"/>
              <a:ext cx="1" cy="192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0A9FAB-2BF9-FB3B-E29E-A16F76BE4885}"/>
                </a:ext>
              </a:extLst>
            </p:cNvPr>
            <p:cNvCxnSpPr>
              <a:cxnSpLocks/>
            </p:cNvCxnSpPr>
            <p:nvPr/>
          </p:nvCxnSpPr>
          <p:spPr>
            <a:xfrm>
              <a:off x="2312613" y="3526134"/>
              <a:ext cx="1329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8A2D55-3B42-05BB-9308-A741A9E76A51}"/>
                </a:ext>
              </a:extLst>
            </p:cNvPr>
            <p:cNvSpPr txBox="1"/>
            <p:nvPr/>
          </p:nvSpPr>
          <p:spPr>
            <a:xfrm>
              <a:off x="3642394" y="3314646"/>
              <a:ext cx="1480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3"/>
                  </a:solidFill>
                  <a:latin typeface="Montserrat" panose="00000500000000000000" pitchFamily="2" charset="0"/>
                </a:rPr>
                <a:t>gene</a:t>
              </a:r>
              <a:endParaRPr lang="en-US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3A8C5F-6DB0-BF0E-DD9B-6380FE303AA1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2898957" y="4380634"/>
              <a:ext cx="1" cy="30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6DBA80-D992-EFC3-BB2C-AC1D56343F9D}"/>
                </a:ext>
              </a:extLst>
            </p:cNvPr>
            <p:cNvSpPr txBox="1"/>
            <p:nvPr/>
          </p:nvSpPr>
          <p:spPr>
            <a:xfrm>
              <a:off x="2312613" y="4705597"/>
              <a:ext cx="1185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>
                  <a:solidFill>
                    <a:schemeClr val="accent1"/>
                  </a:solidFill>
                  <a:latin typeface="Montserrat" panose="00000500000000000000" pitchFamily="2" charset="0"/>
                </a:rPr>
                <a:t>population</a:t>
              </a:r>
              <a:endParaRPr lang="en-US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372C2548-E5D4-8E78-506C-1BC7661D83A2}"/>
              </a:ext>
            </a:extLst>
          </p:cNvPr>
          <p:cNvSpPr txBox="1">
            <a:spLocks/>
          </p:cNvSpPr>
          <p:nvPr/>
        </p:nvSpPr>
        <p:spPr>
          <a:xfrm>
            <a:off x="490903" y="812516"/>
            <a:ext cx="578065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 sz="2500"/>
              <a:t>Initialize population</a:t>
            </a:r>
            <a:endParaRPr lang="en-US" sz="25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242A7C-17E4-248D-AD74-7E469A623773}"/>
              </a:ext>
            </a:extLst>
          </p:cNvPr>
          <p:cNvCxnSpPr>
            <a:cxnSpLocks/>
          </p:cNvCxnSpPr>
          <p:nvPr/>
        </p:nvCxnSpPr>
        <p:spPr>
          <a:xfrm flipH="1">
            <a:off x="5652330" y="1235413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51E4E0-8E35-2A55-9897-C1FAAF70A7F2}"/>
              </a:ext>
            </a:extLst>
          </p:cNvPr>
          <p:cNvSpPr txBox="1"/>
          <p:nvPr/>
        </p:nvSpPr>
        <p:spPr>
          <a:xfrm>
            <a:off x="12453135" y="1312787"/>
            <a:ext cx="104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CB5ACE-572E-6B2A-CFB6-BAFD91724B7B}"/>
              </a:ext>
            </a:extLst>
          </p:cNvPr>
          <p:cNvSpPr txBox="1"/>
          <p:nvPr/>
        </p:nvSpPr>
        <p:spPr>
          <a:xfrm>
            <a:off x="13537003" y="1938266"/>
            <a:ext cx="9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Parents: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188E36-13E6-FC93-843F-7134E8D37E11}"/>
              </a:ext>
            </a:extLst>
          </p:cNvPr>
          <p:cNvSpPr txBox="1"/>
          <p:nvPr/>
        </p:nvSpPr>
        <p:spPr>
          <a:xfrm>
            <a:off x="14154670" y="3467223"/>
            <a:ext cx="103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Children: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A36886-EF78-6664-BEA4-C5C4FE8178E4}"/>
              </a:ext>
            </a:extLst>
          </p:cNvPr>
          <p:cNvGrpSpPr/>
          <p:nvPr/>
        </p:nvGrpSpPr>
        <p:grpSpPr>
          <a:xfrm>
            <a:off x="16219852" y="1106683"/>
            <a:ext cx="3276542" cy="3444039"/>
            <a:chOff x="5338492" y="1106683"/>
            <a:chExt cx="3276542" cy="344403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223783-2246-8640-7AB3-6D60437CB0CB}"/>
                </a:ext>
              </a:extLst>
            </p:cNvPr>
            <p:cNvSpPr/>
            <p:nvPr/>
          </p:nvSpPr>
          <p:spPr>
            <a:xfrm>
              <a:off x="5374645" y="2263973"/>
              <a:ext cx="3219853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126247-890D-8D9C-114D-3BE270858779}"/>
                </a:ext>
              </a:extLst>
            </p:cNvPr>
            <p:cNvSpPr/>
            <p:nvPr/>
          </p:nvSpPr>
          <p:spPr>
            <a:xfrm>
              <a:off x="5374645" y="1630489"/>
              <a:ext cx="3219853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EED7E8-5F60-6442-6683-D0D1F2481C62}"/>
                </a:ext>
              </a:extLst>
            </p:cNvPr>
            <p:cNvCxnSpPr>
              <a:cxnSpLocks/>
            </p:cNvCxnSpPr>
            <p:nvPr/>
          </p:nvCxnSpPr>
          <p:spPr>
            <a:xfrm>
              <a:off x="6118698" y="1106683"/>
              <a:ext cx="0" cy="344403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E34B-B831-64DE-713D-A7368347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827524" y="1106683"/>
              <a:ext cx="0" cy="344403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0045C88-7B7F-446D-A51D-54D76E3B4FD7}"/>
                </a:ext>
              </a:extLst>
            </p:cNvPr>
            <p:cNvSpPr/>
            <p:nvPr/>
          </p:nvSpPr>
          <p:spPr>
            <a:xfrm>
              <a:off x="6118698" y="3775000"/>
              <a:ext cx="1708823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EEBA32-4397-BF16-DBC6-34BA60B5C08C}"/>
                </a:ext>
              </a:extLst>
            </p:cNvPr>
            <p:cNvSpPr/>
            <p:nvPr/>
          </p:nvSpPr>
          <p:spPr>
            <a:xfrm>
              <a:off x="6130746" y="3141516"/>
              <a:ext cx="1684721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66C0F9-1AAE-104E-DE4F-8487DBDD4A1C}"/>
                </a:ext>
              </a:extLst>
            </p:cNvPr>
            <p:cNvSpPr/>
            <p:nvPr/>
          </p:nvSpPr>
          <p:spPr>
            <a:xfrm>
              <a:off x="5338492" y="3143156"/>
              <a:ext cx="768151" cy="3061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DBC200-BEF1-E0FA-9954-CA702B9067C2}"/>
                </a:ext>
              </a:extLst>
            </p:cNvPr>
            <p:cNvSpPr/>
            <p:nvPr/>
          </p:nvSpPr>
          <p:spPr>
            <a:xfrm>
              <a:off x="7834823" y="3143156"/>
              <a:ext cx="780211" cy="3061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B9966CF-24B5-9C58-C3D8-CE28381A0545}"/>
                </a:ext>
              </a:extLst>
            </p:cNvPr>
            <p:cNvSpPr/>
            <p:nvPr/>
          </p:nvSpPr>
          <p:spPr>
            <a:xfrm>
              <a:off x="5374641" y="3775000"/>
              <a:ext cx="732002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AE03C5-CAE5-B745-F467-91A4A6080DCA}"/>
                </a:ext>
              </a:extLst>
            </p:cNvPr>
            <p:cNvSpPr/>
            <p:nvPr/>
          </p:nvSpPr>
          <p:spPr>
            <a:xfrm>
              <a:off x="7834823" y="3775000"/>
              <a:ext cx="742185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EC0DB2F-63E0-9A46-61EC-E4DCF1A78305}"/>
                </a:ext>
              </a:extLst>
            </p:cNvPr>
            <p:cNvSpPr txBox="1"/>
            <p:nvPr/>
          </p:nvSpPr>
          <p:spPr>
            <a:xfrm>
              <a:off x="6353515" y="2718318"/>
              <a:ext cx="1238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000">
                  <a:latin typeface="Montserrat" panose="00000500000000000000" pitchFamily="2" charset="0"/>
                </a:rPr>
                <a:t>crossover points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2853F80-07D2-5618-0431-94DC3AD947E6}"/>
              </a:ext>
            </a:extLst>
          </p:cNvPr>
          <p:cNvSpPr txBox="1"/>
          <p:nvPr/>
        </p:nvSpPr>
        <p:spPr>
          <a:xfrm>
            <a:off x="13511349" y="541175"/>
            <a:ext cx="542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latin typeface="Montserrat" panose="00000500000000000000" pitchFamily="2" charset="0"/>
              </a:rPr>
              <a:t>Here’s the basic overview of how Genetic Algorithm (GA) works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D36141-3CBC-33FA-AF64-1D69D3093B51}"/>
              </a:ext>
            </a:extLst>
          </p:cNvPr>
          <p:cNvSpPr txBox="1"/>
          <p:nvPr/>
        </p:nvSpPr>
        <p:spPr>
          <a:xfrm>
            <a:off x="9783146" y="1556087"/>
            <a:ext cx="303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Montserrat" panose="00000500000000000000" pitchFamily="2" charset="0"/>
              </a:rPr>
              <a:t>Initialize</a:t>
            </a:r>
            <a:r>
              <a:rPr lang="vi-VN" sz="1200">
                <a:latin typeface="Montserrat" panose="00000500000000000000" pitchFamily="2" charset="0"/>
              </a:rPr>
              <a:t> the population of potential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Genetic Operations: Selection, Crossover, Mutation.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Fitness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Evolutionary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20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>
                <a:latin typeface="Montserrat" panose="00000500000000000000" pitchFamily="2" charset="0"/>
              </a:rPr>
              <a:t>Termination Criteria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US" sz="1200">
              <a:latin typeface="Montserrat" panose="00000500000000000000" pitchFamily="2" charset="0"/>
            </a:endParaRPr>
          </a:p>
        </p:txBody>
      </p:sp>
      <p:sp>
        <p:nvSpPr>
          <p:cNvPr id="92" name="Title 2">
            <a:extLst>
              <a:ext uri="{FF2B5EF4-FFF2-40B4-BE49-F238E27FC236}">
                <a16:creationId xmlns:a16="http://schemas.microsoft.com/office/drawing/2014/main" id="{0E15F170-F8DD-94ED-AEBF-4CC975583AF4}"/>
              </a:ext>
            </a:extLst>
          </p:cNvPr>
          <p:cNvSpPr txBox="1">
            <a:spLocks/>
          </p:cNvSpPr>
          <p:nvPr/>
        </p:nvSpPr>
        <p:spPr>
          <a:xfrm>
            <a:off x="-8523660" y="635865"/>
            <a:ext cx="5399077" cy="59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500" b="1">
                <a:latin typeface="Montserrat" panose="00000500000000000000" pitchFamily="2" charset="0"/>
              </a:rPr>
              <a:t>Crossover:</a:t>
            </a:r>
            <a:endParaRPr lang="en-US" sz="2500" b="1">
              <a:latin typeface="Montserrat" panose="00000500000000000000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2ADFD5-AC9F-BCB3-AAD2-92459095BEF7}"/>
              </a:ext>
            </a:extLst>
          </p:cNvPr>
          <p:cNvSpPr txBox="1"/>
          <p:nvPr/>
        </p:nvSpPr>
        <p:spPr>
          <a:xfrm>
            <a:off x="-10024215" y="1312787"/>
            <a:ext cx="2210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This is the </a:t>
            </a:r>
            <a:r>
              <a:rPr lang="vi-VN" b="1">
                <a:latin typeface="Montserrat" panose="00000500000000000000" pitchFamily="2" charset="0"/>
              </a:rPr>
              <a:t>most vital stage</a:t>
            </a:r>
            <a:r>
              <a:rPr lang="vi-VN">
                <a:latin typeface="Montserrat" panose="00000500000000000000" pitchFamily="2" charset="0"/>
              </a:rPr>
              <a:t> in the genetic algorithm, it</a:t>
            </a:r>
            <a:r>
              <a:rPr lang="en-US">
                <a:latin typeface="Montserrat" panose="00000500000000000000" pitchFamily="2" charset="0"/>
              </a:rPr>
              <a:t> is used to create new solutions because it is often difficult for an algorithm to find a good solution on its own.</a:t>
            </a:r>
            <a:r>
              <a:rPr lang="vi-VN">
                <a:latin typeface="Montserrat" panose="00000500000000000000" pitchFamily="2" charset="0"/>
              </a:rPr>
              <a:t> In this case, we use </a:t>
            </a:r>
            <a:r>
              <a:rPr lang="vi-VN" b="1" i="1">
                <a:latin typeface="Montserrat" panose="00000500000000000000" pitchFamily="2" charset="0"/>
              </a:rPr>
              <a:t>two points </a:t>
            </a:r>
            <a:r>
              <a:rPr lang="vi-VN">
                <a:latin typeface="Montserrat" panose="00000500000000000000" pitchFamily="2" charset="0"/>
              </a:rPr>
              <a:t>crossover.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3CA9AF-A1A4-5FA9-1DA9-A8B289D9CE4A}"/>
              </a:ext>
            </a:extLst>
          </p:cNvPr>
          <p:cNvGrpSpPr/>
          <p:nvPr/>
        </p:nvGrpSpPr>
        <p:grpSpPr>
          <a:xfrm>
            <a:off x="-4447540" y="144689"/>
            <a:ext cx="3694830" cy="4558341"/>
            <a:chOff x="83820" y="144689"/>
            <a:chExt cx="3694830" cy="45583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F65C6B-D209-A3C0-FA32-267D24070165}"/>
                </a:ext>
              </a:extLst>
            </p:cNvPr>
            <p:cNvSpPr/>
            <p:nvPr/>
          </p:nvSpPr>
          <p:spPr>
            <a:xfrm>
              <a:off x="1810140" y="144689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Start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1F6CC7-493F-C38B-FB6E-BDA24ED56618}"/>
                </a:ext>
              </a:extLst>
            </p:cNvPr>
            <p:cNvSpPr/>
            <p:nvPr/>
          </p:nvSpPr>
          <p:spPr>
            <a:xfrm>
              <a:off x="1534000" y="693871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Initial Random Population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07B5750-47DF-7D2D-9D0A-0566AC9D88B0}"/>
                </a:ext>
              </a:extLst>
            </p:cNvPr>
            <p:cNvSpPr/>
            <p:nvPr/>
          </p:nvSpPr>
          <p:spPr>
            <a:xfrm>
              <a:off x="1527864" y="125460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Evaluate Fitness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D67D0B1C-EFB9-8CC0-BAFE-69C2CBF1FD26}"/>
                </a:ext>
              </a:extLst>
            </p:cNvPr>
            <p:cNvSpPr/>
            <p:nvPr/>
          </p:nvSpPr>
          <p:spPr>
            <a:xfrm>
              <a:off x="905316" y="2460655"/>
              <a:ext cx="2873334" cy="923835"/>
            </a:xfrm>
            <a:prstGeom prst="flowChartDecis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Selection of optimum solution</a:t>
              </a:r>
              <a:endParaRPr lang="en-US">
                <a:latin typeface="Montserrat" panose="00000500000000000000" pitchFamily="2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BA61A5-8B69-5A1E-AB74-5B308327B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755" y="2914236"/>
              <a:ext cx="192425" cy="8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3C67180-B303-C85F-3B7F-DA76D2F4A9C6}"/>
                </a:ext>
              </a:extLst>
            </p:cNvPr>
            <p:cNvCxnSpPr/>
            <p:nvPr/>
          </p:nvCxnSpPr>
          <p:spPr>
            <a:xfrm>
              <a:off x="706755" y="2914236"/>
              <a:ext cx="0" cy="38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10A477-4243-D8B1-4FDA-324E6CF89ACA}"/>
                </a:ext>
              </a:extLst>
            </p:cNvPr>
            <p:cNvSpPr/>
            <p:nvPr/>
          </p:nvSpPr>
          <p:spPr>
            <a:xfrm>
              <a:off x="1534000" y="1844519"/>
              <a:ext cx="1615966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New population offspring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856512-DBA5-0950-FBA0-E9B7CA951340}"/>
                </a:ext>
              </a:extLst>
            </p:cNvPr>
            <p:cNvSpPr/>
            <p:nvPr/>
          </p:nvSpPr>
          <p:spPr>
            <a:xfrm>
              <a:off x="1930709" y="3576244"/>
              <a:ext cx="822547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Accept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B7870C-9926-9223-D5B0-D97281FA198D}"/>
                </a:ext>
              </a:extLst>
            </p:cNvPr>
            <p:cNvSpPr/>
            <p:nvPr/>
          </p:nvSpPr>
          <p:spPr>
            <a:xfrm>
              <a:off x="1810140" y="4191778"/>
              <a:ext cx="1063689" cy="41054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Stop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C75C9D-7950-8A9C-EBC9-4A180402C9E8}"/>
                </a:ext>
              </a:extLst>
            </p:cNvPr>
            <p:cNvSpPr/>
            <p:nvPr/>
          </p:nvSpPr>
          <p:spPr>
            <a:xfrm>
              <a:off x="234315" y="3337129"/>
              <a:ext cx="944880" cy="41054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Montserrat" panose="00000500000000000000" pitchFamily="2" charset="0"/>
                </a:rPr>
                <a:t>Replace</a:t>
              </a:r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37A297-E3C5-A4DF-3508-17FFA7F7AE85}"/>
                </a:ext>
              </a:extLst>
            </p:cNvPr>
            <p:cNvSpPr/>
            <p:nvPr/>
          </p:nvSpPr>
          <p:spPr>
            <a:xfrm>
              <a:off x="234315" y="4064920"/>
              <a:ext cx="1145861" cy="63811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Crossover</a:t>
              </a:r>
            </a:p>
            <a:p>
              <a:pPr marL="171450" indent="-171450">
                <a:buClr>
                  <a:schemeClr val="accent1"/>
                </a:buClr>
                <a:buSzPct val="120000"/>
                <a:buFont typeface="Courier New" panose="02070309020205020404" pitchFamily="49" charset="0"/>
                <a:buChar char="o"/>
              </a:pPr>
              <a:r>
                <a:rPr lang="vi-VN" sz="1000">
                  <a:latin typeface="Montserrat" panose="00000500000000000000" pitchFamily="2" charset="0"/>
                </a:rPr>
                <a:t>Mutation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B0C9924-D519-ED09-A002-02920B9FC6E2}"/>
                </a:ext>
              </a:extLst>
            </p:cNvPr>
            <p:cNvCxnSpPr>
              <a:stCxn id="6" idx="4"/>
              <a:endCxn id="28" idx="0"/>
            </p:cNvCxnSpPr>
            <p:nvPr/>
          </p:nvCxnSpPr>
          <p:spPr>
            <a:xfrm flipH="1">
              <a:off x="2341983" y="555236"/>
              <a:ext cx="2" cy="138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7F32677-5732-10D0-6EAC-6441A5596B42}"/>
                </a:ext>
              </a:extLst>
            </p:cNvPr>
            <p:cNvCxnSpPr>
              <a:stCxn id="28" idx="2"/>
              <a:endCxn id="31" idx="0"/>
            </p:cNvCxnSpPr>
            <p:nvPr/>
          </p:nvCxnSpPr>
          <p:spPr>
            <a:xfrm flipH="1">
              <a:off x="2335847" y="1104418"/>
              <a:ext cx="6136" cy="150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CBCEE83-5640-7FAE-3FFF-EB9E767A3A30}"/>
                </a:ext>
              </a:extLst>
            </p:cNvPr>
            <p:cNvCxnSpPr>
              <a:stCxn id="41" idx="2"/>
              <a:endCxn id="35" idx="0"/>
            </p:cNvCxnSpPr>
            <p:nvPr/>
          </p:nvCxnSpPr>
          <p:spPr>
            <a:xfrm>
              <a:off x="2341983" y="2255066"/>
              <a:ext cx="0" cy="205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95EB046-935D-8B07-4A70-99646036A2AC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341983" y="3384490"/>
              <a:ext cx="0" cy="1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695B625-CE46-3D13-171C-9020367ED25D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2341983" y="3986791"/>
              <a:ext cx="2" cy="204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6CA05E2-11CB-32FF-9140-DA677FAEB29E}"/>
                </a:ext>
              </a:extLst>
            </p:cNvPr>
            <p:cNvCxnSpPr>
              <a:stCxn id="44" idx="2"/>
            </p:cNvCxnSpPr>
            <p:nvPr/>
          </p:nvCxnSpPr>
          <p:spPr>
            <a:xfrm>
              <a:off x="706755" y="3747676"/>
              <a:ext cx="0" cy="317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DDEA83-2C74-593C-167E-931C3EDAC7B3}"/>
                </a:ext>
              </a:extLst>
            </p:cNvPr>
            <p:cNvGrpSpPr/>
            <p:nvPr/>
          </p:nvGrpSpPr>
          <p:grpSpPr>
            <a:xfrm>
              <a:off x="83820" y="1459882"/>
              <a:ext cx="1444044" cy="2924093"/>
              <a:chOff x="83820" y="1459882"/>
              <a:chExt cx="1444044" cy="2924093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AAED809-B21B-B49F-5268-E91FF9D75700}"/>
                  </a:ext>
                </a:extLst>
              </p:cNvPr>
              <p:cNvCxnSpPr>
                <a:stCxn id="45" idx="1"/>
              </p:cNvCxnSpPr>
              <p:nvPr/>
            </p:nvCxnSpPr>
            <p:spPr>
              <a:xfrm flipH="1">
                <a:off x="83820" y="4383975"/>
                <a:ext cx="15049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D85C79D-C5B4-532D-39DE-EC0492CA5126}"/>
                  </a:ext>
                </a:extLst>
              </p:cNvPr>
              <p:cNvCxnSpPr/>
              <p:nvPr/>
            </p:nvCxnSpPr>
            <p:spPr>
              <a:xfrm flipV="1">
                <a:off x="83820" y="2063312"/>
                <a:ext cx="0" cy="2320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4257047-452F-C182-F512-23261675DE3D}"/>
                  </a:ext>
                </a:extLst>
              </p:cNvPr>
              <p:cNvCxnSpPr/>
              <p:nvPr/>
            </p:nvCxnSpPr>
            <p:spPr>
              <a:xfrm flipH="1">
                <a:off x="83820" y="2063312"/>
                <a:ext cx="11887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9715D09-95E0-590B-78E1-52EFE3D9D839}"/>
                  </a:ext>
                </a:extLst>
              </p:cNvPr>
              <p:cNvCxnSpPr/>
              <p:nvPr/>
            </p:nvCxnSpPr>
            <p:spPr>
              <a:xfrm flipV="1">
                <a:off x="1264920" y="1459882"/>
                <a:ext cx="0" cy="60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3F11748-343B-5CDF-73AE-FB8A76057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920" y="1459882"/>
                <a:ext cx="2629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91BC758-DEFB-9AC0-5AA9-D21F1C11B72B}"/>
                </a:ext>
              </a:extLst>
            </p:cNvPr>
            <p:cNvCxnSpPr>
              <a:stCxn id="31" idx="2"/>
              <a:endCxn id="41" idx="0"/>
            </p:cNvCxnSpPr>
            <p:nvPr/>
          </p:nvCxnSpPr>
          <p:spPr>
            <a:xfrm>
              <a:off x="2335847" y="1665156"/>
              <a:ext cx="6136" cy="179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925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A75D137-DBAD-AE23-F55E-29B0E330C237}"/>
              </a:ext>
            </a:extLst>
          </p:cNvPr>
          <p:cNvSpPr txBox="1">
            <a:spLocks/>
          </p:cNvSpPr>
          <p:nvPr/>
        </p:nvSpPr>
        <p:spPr>
          <a:xfrm>
            <a:off x="1089272" y="635865"/>
            <a:ext cx="5399077" cy="59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500" b="1">
                <a:latin typeface="Montserrat" panose="00000500000000000000" pitchFamily="2" charset="0"/>
              </a:rPr>
              <a:t>Crossover:</a:t>
            </a:r>
            <a:endParaRPr lang="en-US" sz="2500" b="1">
              <a:latin typeface="Montserra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B80597-9EE2-CA58-19A6-79A383987308}"/>
              </a:ext>
            </a:extLst>
          </p:cNvPr>
          <p:cNvCxnSpPr>
            <a:cxnSpLocks/>
          </p:cNvCxnSpPr>
          <p:nvPr/>
        </p:nvCxnSpPr>
        <p:spPr>
          <a:xfrm flipH="1">
            <a:off x="3788809" y="1235413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E50032-3BEC-FBB7-EAEF-19C2B6D9FC38}"/>
              </a:ext>
            </a:extLst>
          </p:cNvPr>
          <p:cNvSpPr txBox="1"/>
          <p:nvPr/>
        </p:nvSpPr>
        <p:spPr>
          <a:xfrm>
            <a:off x="3964455" y="1312787"/>
            <a:ext cx="104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9F870-1392-0895-4B79-5261E3468B53}"/>
              </a:ext>
            </a:extLst>
          </p:cNvPr>
          <p:cNvSpPr txBox="1"/>
          <p:nvPr/>
        </p:nvSpPr>
        <p:spPr>
          <a:xfrm>
            <a:off x="1089270" y="1312787"/>
            <a:ext cx="2210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This is the </a:t>
            </a:r>
            <a:r>
              <a:rPr lang="vi-VN" b="1">
                <a:latin typeface="Montserrat" panose="00000500000000000000" pitchFamily="2" charset="0"/>
              </a:rPr>
              <a:t>most vital stage</a:t>
            </a:r>
            <a:r>
              <a:rPr lang="vi-VN">
                <a:latin typeface="Montserrat" panose="00000500000000000000" pitchFamily="2" charset="0"/>
              </a:rPr>
              <a:t> in the genetic algorithm, it</a:t>
            </a:r>
            <a:r>
              <a:rPr lang="en-US">
                <a:latin typeface="Montserrat" panose="00000500000000000000" pitchFamily="2" charset="0"/>
              </a:rPr>
              <a:t> is used to create new solutions because it is often difficult for an algorithm to find a good solution on its own.</a:t>
            </a:r>
            <a:r>
              <a:rPr lang="vi-VN">
                <a:latin typeface="Montserrat" panose="00000500000000000000" pitchFamily="2" charset="0"/>
              </a:rPr>
              <a:t> In this case, we use </a:t>
            </a:r>
            <a:r>
              <a:rPr lang="vi-VN" b="1" i="1">
                <a:latin typeface="Montserrat" panose="00000500000000000000" pitchFamily="2" charset="0"/>
              </a:rPr>
              <a:t>two points </a:t>
            </a:r>
            <a:r>
              <a:rPr lang="vi-VN">
                <a:latin typeface="Montserrat" panose="00000500000000000000" pitchFamily="2" charset="0"/>
              </a:rPr>
              <a:t>crossover.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05285-8DD6-4612-1411-2F75621E2053}"/>
              </a:ext>
            </a:extLst>
          </p:cNvPr>
          <p:cNvSpPr txBox="1"/>
          <p:nvPr/>
        </p:nvSpPr>
        <p:spPr>
          <a:xfrm>
            <a:off x="3966283" y="1938266"/>
            <a:ext cx="9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Parents: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0C6FA-F424-EB7C-BE08-5DE197A88A83}"/>
              </a:ext>
            </a:extLst>
          </p:cNvPr>
          <p:cNvSpPr txBox="1"/>
          <p:nvPr/>
        </p:nvSpPr>
        <p:spPr>
          <a:xfrm>
            <a:off x="3963991" y="3467223"/>
            <a:ext cx="103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Children: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B61921-B00C-B231-8A07-D1CC9A7CEA9C}"/>
              </a:ext>
            </a:extLst>
          </p:cNvPr>
          <p:cNvGrpSpPr/>
          <p:nvPr/>
        </p:nvGrpSpPr>
        <p:grpSpPr>
          <a:xfrm>
            <a:off x="5338492" y="1106683"/>
            <a:ext cx="3276542" cy="3444039"/>
            <a:chOff x="5338492" y="1106683"/>
            <a:chExt cx="3276542" cy="34440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0DC9FE-D244-0C6F-0771-6AB25DFAC9C8}"/>
                </a:ext>
              </a:extLst>
            </p:cNvPr>
            <p:cNvSpPr/>
            <p:nvPr/>
          </p:nvSpPr>
          <p:spPr>
            <a:xfrm>
              <a:off x="5374645" y="2263973"/>
              <a:ext cx="3219853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BB0737-C90E-D3ED-2D89-07CF491A084A}"/>
                </a:ext>
              </a:extLst>
            </p:cNvPr>
            <p:cNvSpPr/>
            <p:nvPr/>
          </p:nvSpPr>
          <p:spPr>
            <a:xfrm>
              <a:off x="5374645" y="1630489"/>
              <a:ext cx="3219853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D30D35-E3FC-557E-4624-C18E8F76ED42}"/>
                </a:ext>
              </a:extLst>
            </p:cNvPr>
            <p:cNvCxnSpPr>
              <a:cxnSpLocks/>
            </p:cNvCxnSpPr>
            <p:nvPr/>
          </p:nvCxnSpPr>
          <p:spPr>
            <a:xfrm>
              <a:off x="6118698" y="1106683"/>
              <a:ext cx="0" cy="344403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64A2E3-1578-00BB-B49D-30F5D4D493E0}"/>
                </a:ext>
              </a:extLst>
            </p:cNvPr>
            <p:cNvCxnSpPr>
              <a:cxnSpLocks/>
            </p:cNvCxnSpPr>
            <p:nvPr/>
          </p:nvCxnSpPr>
          <p:spPr>
            <a:xfrm>
              <a:off x="7827524" y="1106683"/>
              <a:ext cx="0" cy="344403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F8524F-64EE-EEEE-02F7-F817231E5F88}"/>
                </a:ext>
              </a:extLst>
            </p:cNvPr>
            <p:cNvSpPr/>
            <p:nvPr/>
          </p:nvSpPr>
          <p:spPr>
            <a:xfrm>
              <a:off x="6118698" y="3775000"/>
              <a:ext cx="1708823" cy="30777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086C51-6C7A-F929-A768-4775F846FFA5}"/>
                </a:ext>
              </a:extLst>
            </p:cNvPr>
            <p:cNvSpPr/>
            <p:nvPr/>
          </p:nvSpPr>
          <p:spPr>
            <a:xfrm>
              <a:off x="6130746" y="3141516"/>
              <a:ext cx="1684721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AC257F-F28E-DDF7-CC02-77A128FB37FE}"/>
                </a:ext>
              </a:extLst>
            </p:cNvPr>
            <p:cNvSpPr/>
            <p:nvPr/>
          </p:nvSpPr>
          <p:spPr>
            <a:xfrm>
              <a:off x="5338492" y="3143156"/>
              <a:ext cx="768151" cy="3061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6BBDBB-202C-F109-7B97-0EF9980CD664}"/>
                </a:ext>
              </a:extLst>
            </p:cNvPr>
            <p:cNvSpPr/>
            <p:nvPr/>
          </p:nvSpPr>
          <p:spPr>
            <a:xfrm>
              <a:off x="7834823" y="3143156"/>
              <a:ext cx="780211" cy="3061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5C79B5-501F-C3ED-DF16-C5388C06D77E}"/>
                </a:ext>
              </a:extLst>
            </p:cNvPr>
            <p:cNvSpPr/>
            <p:nvPr/>
          </p:nvSpPr>
          <p:spPr>
            <a:xfrm>
              <a:off x="5374641" y="3775000"/>
              <a:ext cx="732002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809D4B-A0B4-8F8A-8452-364A20973CDC}"/>
                </a:ext>
              </a:extLst>
            </p:cNvPr>
            <p:cNvSpPr/>
            <p:nvPr/>
          </p:nvSpPr>
          <p:spPr>
            <a:xfrm>
              <a:off x="7834823" y="3775000"/>
              <a:ext cx="742185" cy="3077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BE720-1CEF-5E35-FEA1-FA0964DF7D6B}"/>
                </a:ext>
              </a:extLst>
            </p:cNvPr>
            <p:cNvSpPr txBox="1"/>
            <p:nvPr/>
          </p:nvSpPr>
          <p:spPr>
            <a:xfrm>
              <a:off x="6353515" y="2718318"/>
              <a:ext cx="1238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000">
                  <a:latin typeface="Montserrat" panose="00000500000000000000" pitchFamily="2" charset="0"/>
                </a:rPr>
                <a:t>crossover points</a:t>
              </a:r>
              <a:endParaRPr lang="en-US" sz="1000">
                <a:latin typeface="Montserrat" panose="00000500000000000000" pitchFamily="2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B477DF-5A2B-D5A2-6DD7-5043932E81E5}"/>
              </a:ext>
            </a:extLst>
          </p:cNvPr>
          <p:cNvSpPr txBox="1"/>
          <p:nvPr/>
        </p:nvSpPr>
        <p:spPr>
          <a:xfrm>
            <a:off x="-4704086" y="1279062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2BE322-BEF4-C5B5-4C60-C6343B4F4962}"/>
              </a:ext>
            </a:extLst>
          </p:cNvPr>
          <p:cNvSpPr txBox="1"/>
          <p:nvPr/>
        </p:nvSpPr>
        <p:spPr>
          <a:xfrm>
            <a:off x="-5496566" y="1805229"/>
            <a:ext cx="107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58C5EC-3EBD-EC49-67C2-F5F5C1FBAECD}"/>
              </a:ext>
            </a:extLst>
          </p:cNvPr>
          <p:cNvSpPr txBox="1"/>
          <p:nvPr/>
        </p:nvSpPr>
        <p:spPr>
          <a:xfrm>
            <a:off x="-6714572" y="3174324"/>
            <a:ext cx="10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0’: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E068DB-D0AE-FFDE-5FA1-6E808333A6A2}"/>
              </a:ext>
            </a:extLst>
          </p:cNvPr>
          <p:cNvGrpSpPr/>
          <p:nvPr/>
        </p:nvGrpSpPr>
        <p:grpSpPr>
          <a:xfrm>
            <a:off x="-3538866" y="1805229"/>
            <a:ext cx="1732601" cy="1676872"/>
            <a:chOff x="2225040" y="1805229"/>
            <a:chExt cx="1732601" cy="167687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FB686C5-4EB5-693D-E375-BFCA78E5B344}"/>
                </a:ext>
              </a:extLst>
            </p:cNvPr>
            <p:cNvGrpSpPr/>
            <p:nvPr/>
          </p:nvGrpSpPr>
          <p:grpSpPr>
            <a:xfrm>
              <a:off x="2225040" y="2113006"/>
              <a:ext cx="1732601" cy="1369095"/>
              <a:chOff x="2225040" y="2113006"/>
              <a:chExt cx="1732601" cy="136909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9B2F917-98E3-EC89-9AC0-F7073BF5A688}"/>
                  </a:ext>
                </a:extLst>
              </p:cNvPr>
              <p:cNvSpPr/>
              <p:nvPr/>
            </p:nvSpPr>
            <p:spPr>
              <a:xfrm>
                <a:off x="2225040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6F9DA38-6313-805E-98BE-7A3FA113F291}"/>
                  </a:ext>
                </a:extLst>
              </p:cNvPr>
              <p:cNvSpPr/>
              <p:nvPr/>
            </p:nvSpPr>
            <p:spPr>
              <a:xfrm>
                <a:off x="2581246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2C5C1F-9DC9-5C3F-A0D5-16DC81A41BDA}"/>
                  </a:ext>
                </a:extLst>
              </p:cNvPr>
              <p:cNvSpPr/>
              <p:nvPr/>
            </p:nvSpPr>
            <p:spPr>
              <a:xfrm>
                <a:off x="2937452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F5DE608-999E-68CC-CF14-30DD3DE2D2C2}"/>
                  </a:ext>
                </a:extLst>
              </p:cNvPr>
              <p:cNvSpPr/>
              <p:nvPr/>
            </p:nvSpPr>
            <p:spPr>
              <a:xfrm>
                <a:off x="3293658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35FA3B5-CD11-7CB2-00F1-A774F568530A}"/>
                  </a:ext>
                </a:extLst>
              </p:cNvPr>
              <p:cNvSpPr/>
              <p:nvPr/>
            </p:nvSpPr>
            <p:spPr>
              <a:xfrm>
                <a:off x="3649864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83" name="Connector: Curved 82">
                <a:extLst>
                  <a:ext uri="{FF2B5EF4-FFF2-40B4-BE49-F238E27FC236}">
                    <a16:creationId xmlns:a16="http://schemas.microsoft.com/office/drawing/2014/main" id="{6F51F8FD-D9B6-43A7-90C2-685DCA0EABF9}"/>
                  </a:ext>
                </a:extLst>
              </p:cNvPr>
              <p:cNvCxnSpPr>
                <a:stCxn id="74" idx="2"/>
                <a:endCxn id="81" idx="0"/>
              </p:cNvCxnSpPr>
              <p:nvPr/>
            </p:nvCxnSpPr>
            <p:spPr>
              <a:xfrm rot="16200000" flipH="1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9216AD-892C-7AB5-384C-46E1394C36B5}"/>
                </a:ext>
              </a:extLst>
            </p:cNvPr>
            <p:cNvGrpSpPr/>
            <p:nvPr/>
          </p:nvGrpSpPr>
          <p:grpSpPr>
            <a:xfrm>
              <a:off x="2225040" y="1805229"/>
              <a:ext cx="1732601" cy="1369095"/>
              <a:chOff x="2225040" y="1805229"/>
              <a:chExt cx="1732601" cy="136909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CE13EC6-7619-96AB-2139-F2B3B466FF90}"/>
                  </a:ext>
                </a:extLst>
              </p:cNvPr>
              <p:cNvSpPr/>
              <p:nvPr/>
            </p:nvSpPr>
            <p:spPr>
              <a:xfrm>
                <a:off x="2225040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1CCFD1D-23CF-3081-7879-A4E20EAA0ECE}"/>
                  </a:ext>
                </a:extLst>
              </p:cNvPr>
              <p:cNvSpPr/>
              <p:nvPr/>
            </p:nvSpPr>
            <p:spPr>
              <a:xfrm>
                <a:off x="2581246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C6AE4A6-6E79-21CD-AE41-9599C997EE73}"/>
                  </a:ext>
                </a:extLst>
              </p:cNvPr>
              <p:cNvSpPr/>
              <p:nvPr/>
            </p:nvSpPr>
            <p:spPr>
              <a:xfrm>
                <a:off x="2937452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3A07EB5-DA85-04D2-2362-5BD8EA8AE051}"/>
                  </a:ext>
                </a:extLst>
              </p:cNvPr>
              <p:cNvSpPr/>
              <p:nvPr/>
            </p:nvSpPr>
            <p:spPr>
              <a:xfrm>
                <a:off x="3293658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91539AE-3AF8-2FDD-75F1-FCCD323119EE}"/>
                  </a:ext>
                </a:extLst>
              </p:cNvPr>
              <p:cNvSpPr/>
              <p:nvPr/>
            </p:nvSpPr>
            <p:spPr>
              <a:xfrm>
                <a:off x="3649864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77" name="Connector: Curved 76">
                <a:extLst>
                  <a:ext uri="{FF2B5EF4-FFF2-40B4-BE49-F238E27FC236}">
                    <a16:creationId xmlns:a16="http://schemas.microsoft.com/office/drawing/2014/main" id="{E629C29D-49CA-9302-C0E6-7A2D5111CDB2}"/>
                  </a:ext>
                </a:extLst>
              </p:cNvPr>
              <p:cNvCxnSpPr>
                <a:stCxn id="75" idx="2"/>
                <a:endCxn id="80" idx="0"/>
              </p:cNvCxnSpPr>
              <p:nvPr/>
            </p:nvCxnSpPr>
            <p:spPr>
              <a:xfrm rot="5400000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EBBCE8-262A-F862-0E8D-D89118271CBE}"/>
              </a:ext>
            </a:extLst>
          </p:cNvPr>
          <p:cNvSpPr txBox="1"/>
          <p:nvPr/>
        </p:nvSpPr>
        <p:spPr>
          <a:xfrm>
            <a:off x="11620501" y="1586839"/>
            <a:ext cx="2424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In this case this stage generates new solutions simply by making </a:t>
            </a:r>
            <a:r>
              <a:rPr lang="vi-VN" b="1">
                <a:latin typeface="Montserrat" panose="00000500000000000000" pitchFamily="2" charset="0"/>
              </a:rPr>
              <a:t>small change </a:t>
            </a:r>
            <a:r>
              <a:rPr lang="vi-VN">
                <a:latin typeface="Montserrat" panose="00000500000000000000" pitchFamily="2" charset="0"/>
              </a:rPr>
              <a:t>to existing ones.</a:t>
            </a:r>
          </a:p>
          <a:p>
            <a:r>
              <a:rPr lang="vi-VN">
                <a:latin typeface="Montserrat" panose="00000500000000000000" pitchFamily="2" charset="0"/>
              </a:rPr>
              <a:t>We inspired </a:t>
            </a:r>
            <a:r>
              <a:rPr lang="vi-VN" b="1" i="1">
                <a:latin typeface="Montserrat" panose="00000500000000000000" pitchFamily="2" charset="0"/>
              </a:rPr>
              <a:t>biological inverse mutation </a:t>
            </a:r>
            <a:r>
              <a:rPr lang="vi-VN">
                <a:latin typeface="Montserrat" panose="00000500000000000000" pitchFamily="2" charset="0"/>
              </a:rPr>
              <a:t>for this stage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5" name="Title 2">
            <a:extLst>
              <a:ext uri="{FF2B5EF4-FFF2-40B4-BE49-F238E27FC236}">
                <a16:creationId xmlns:a16="http://schemas.microsoft.com/office/drawing/2014/main" id="{E6CBFF89-80A5-CCE4-E94A-BF35EB832367}"/>
              </a:ext>
            </a:extLst>
          </p:cNvPr>
          <p:cNvSpPr txBox="1">
            <a:spLocks/>
          </p:cNvSpPr>
          <p:nvPr/>
        </p:nvSpPr>
        <p:spPr>
          <a:xfrm>
            <a:off x="9509372" y="788265"/>
            <a:ext cx="576110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r"/>
            <a:r>
              <a:rPr lang="vi-VN" sz="2500"/>
              <a:t>Mutation: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69114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FC14FAB-3EE5-D313-C80B-E2705A3A2B1B}"/>
              </a:ext>
            </a:extLst>
          </p:cNvPr>
          <p:cNvSpPr txBox="1"/>
          <p:nvPr/>
        </p:nvSpPr>
        <p:spPr>
          <a:xfrm>
            <a:off x="1059820" y="1279062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EE911-05B5-45F7-63BA-3461696032A6}"/>
              </a:ext>
            </a:extLst>
          </p:cNvPr>
          <p:cNvSpPr txBox="1"/>
          <p:nvPr/>
        </p:nvSpPr>
        <p:spPr>
          <a:xfrm>
            <a:off x="4991101" y="1586839"/>
            <a:ext cx="2424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In this case this stage generates new solutions simply by making </a:t>
            </a:r>
            <a:r>
              <a:rPr lang="vi-VN" b="1">
                <a:latin typeface="Montserrat" panose="00000500000000000000" pitchFamily="2" charset="0"/>
              </a:rPr>
              <a:t>small change </a:t>
            </a:r>
            <a:r>
              <a:rPr lang="vi-VN">
                <a:latin typeface="Montserrat" panose="00000500000000000000" pitchFamily="2" charset="0"/>
              </a:rPr>
              <a:t>to existing ones.</a:t>
            </a:r>
          </a:p>
          <a:p>
            <a:r>
              <a:rPr lang="vi-VN">
                <a:latin typeface="Montserrat" panose="00000500000000000000" pitchFamily="2" charset="0"/>
              </a:rPr>
              <a:t>We inspired </a:t>
            </a:r>
            <a:r>
              <a:rPr lang="vi-VN" b="1" i="1">
                <a:latin typeface="Montserrat" panose="00000500000000000000" pitchFamily="2" charset="0"/>
              </a:rPr>
              <a:t>biological inverse mutation </a:t>
            </a:r>
            <a:r>
              <a:rPr lang="vi-VN">
                <a:latin typeface="Montserrat" panose="00000500000000000000" pitchFamily="2" charset="0"/>
              </a:rPr>
              <a:t>for this stage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239D9-9A8A-EC27-F40A-094E1AC0BBE0}"/>
              </a:ext>
            </a:extLst>
          </p:cNvPr>
          <p:cNvSpPr txBox="1"/>
          <p:nvPr/>
        </p:nvSpPr>
        <p:spPr>
          <a:xfrm>
            <a:off x="1059820" y="1805229"/>
            <a:ext cx="107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63EFC1-0DEF-DED7-4D1B-514E1EC2CED3}"/>
              </a:ext>
            </a:extLst>
          </p:cNvPr>
          <p:cNvSpPr txBox="1"/>
          <p:nvPr/>
        </p:nvSpPr>
        <p:spPr>
          <a:xfrm>
            <a:off x="1042256" y="3174324"/>
            <a:ext cx="10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0’: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56FD05-5DAB-8D9D-0847-ECD5347769BC}"/>
              </a:ext>
            </a:extLst>
          </p:cNvPr>
          <p:cNvGrpSpPr/>
          <p:nvPr/>
        </p:nvGrpSpPr>
        <p:grpSpPr>
          <a:xfrm>
            <a:off x="2225040" y="1805229"/>
            <a:ext cx="1732601" cy="1676872"/>
            <a:chOff x="2225040" y="1805229"/>
            <a:chExt cx="1732601" cy="167687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4FE6283-40A6-4316-16D3-F38BE44DD24D}"/>
                </a:ext>
              </a:extLst>
            </p:cNvPr>
            <p:cNvGrpSpPr/>
            <p:nvPr/>
          </p:nvGrpSpPr>
          <p:grpSpPr>
            <a:xfrm>
              <a:off x="2225040" y="2113006"/>
              <a:ext cx="1732601" cy="1369095"/>
              <a:chOff x="2225040" y="2113006"/>
              <a:chExt cx="1732601" cy="136909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2CCEF99-2122-61C0-331E-13FD1C9D32AB}"/>
                  </a:ext>
                </a:extLst>
              </p:cNvPr>
              <p:cNvSpPr/>
              <p:nvPr/>
            </p:nvSpPr>
            <p:spPr>
              <a:xfrm>
                <a:off x="2225040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645F324-0B7C-8CD6-35B9-ED8B1B315D26}"/>
                  </a:ext>
                </a:extLst>
              </p:cNvPr>
              <p:cNvSpPr/>
              <p:nvPr/>
            </p:nvSpPr>
            <p:spPr>
              <a:xfrm>
                <a:off x="2581246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5FA69E-D78B-CB7B-D6A8-24F6BA658E1F}"/>
                  </a:ext>
                </a:extLst>
              </p:cNvPr>
              <p:cNvSpPr/>
              <p:nvPr/>
            </p:nvSpPr>
            <p:spPr>
              <a:xfrm>
                <a:off x="2937452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D12A0A6-0954-D563-8B22-7825AE183D19}"/>
                  </a:ext>
                </a:extLst>
              </p:cNvPr>
              <p:cNvSpPr/>
              <p:nvPr/>
            </p:nvSpPr>
            <p:spPr>
              <a:xfrm>
                <a:off x="3293658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98320A-05A2-B558-A60D-90D761D68BE2}"/>
                  </a:ext>
                </a:extLst>
              </p:cNvPr>
              <p:cNvSpPr/>
              <p:nvPr/>
            </p:nvSpPr>
            <p:spPr>
              <a:xfrm>
                <a:off x="3649864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FD87E24D-05CB-DE11-8352-E7137227669D}"/>
                  </a:ext>
                </a:extLst>
              </p:cNvPr>
              <p:cNvCxnSpPr>
                <a:stCxn id="30" idx="2"/>
                <a:endCxn id="46" idx="0"/>
              </p:cNvCxnSpPr>
              <p:nvPr/>
            </p:nvCxnSpPr>
            <p:spPr>
              <a:xfrm rot="16200000" flipH="1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CFD06C5-1D57-161D-3044-3D55EC42FBE7}"/>
                </a:ext>
              </a:extLst>
            </p:cNvPr>
            <p:cNvGrpSpPr/>
            <p:nvPr/>
          </p:nvGrpSpPr>
          <p:grpSpPr>
            <a:xfrm>
              <a:off x="2225040" y="1805229"/>
              <a:ext cx="1732601" cy="1369095"/>
              <a:chOff x="2225040" y="1805229"/>
              <a:chExt cx="1732601" cy="136909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A5A0C58-8D82-7E02-890D-AF0D84A0430A}"/>
                  </a:ext>
                </a:extLst>
              </p:cNvPr>
              <p:cNvSpPr/>
              <p:nvPr/>
            </p:nvSpPr>
            <p:spPr>
              <a:xfrm>
                <a:off x="2225040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D03A77-E8D2-7DEB-6392-8892503E4885}"/>
                  </a:ext>
                </a:extLst>
              </p:cNvPr>
              <p:cNvSpPr/>
              <p:nvPr/>
            </p:nvSpPr>
            <p:spPr>
              <a:xfrm>
                <a:off x="2581246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4DBA78-501E-F78F-CE81-FAFD7DB641DD}"/>
                  </a:ext>
                </a:extLst>
              </p:cNvPr>
              <p:cNvSpPr/>
              <p:nvPr/>
            </p:nvSpPr>
            <p:spPr>
              <a:xfrm>
                <a:off x="2937452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7C22624-071A-4620-4116-2DA79B5C5F38}"/>
                  </a:ext>
                </a:extLst>
              </p:cNvPr>
              <p:cNvSpPr/>
              <p:nvPr/>
            </p:nvSpPr>
            <p:spPr>
              <a:xfrm>
                <a:off x="3293658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67B30A1-2238-2ED4-63F0-74EE6456D0BB}"/>
                  </a:ext>
                </a:extLst>
              </p:cNvPr>
              <p:cNvSpPr/>
              <p:nvPr/>
            </p:nvSpPr>
            <p:spPr>
              <a:xfrm>
                <a:off x="3649864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313A7BD1-C399-50E3-1653-8890D84C68FF}"/>
                  </a:ext>
                </a:extLst>
              </p:cNvPr>
              <p:cNvCxnSpPr>
                <a:stCxn id="31" idx="2"/>
                <a:endCxn id="45" idx="0"/>
              </p:cNvCxnSpPr>
              <p:nvPr/>
            </p:nvCxnSpPr>
            <p:spPr>
              <a:xfrm rot="5400000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97F816-B128-343A-9692-EAD08F123076}"/>
              </a:ext>
            </a:extLst>
          </p:cNvPr>
          <p:cNvCxnSpPr>
            <a:cxnSpLocks/>
          </p:cNvCxnSpPr>
          <p:nvPr/>
        </p:nvCxnSpPr>
        <p:spPr>
          <a:xfrm flipH="1">
            <a:off x="4710829" y="1235413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F9096648-82FE-DCDE-B3D6-29800B3BDD94}"/>
              </a:ext>
            </a:extLst>
          </p:cNvPr>
          <p:cNvSpPr txBox="1">
            <a:spLocks/>
          </p:cNvSpPr>
          <p:nvPr/>
        </p:nvSpPr>
        <p:spPr>
          <a:xfrm>
            <a:off x="1340732" y="788265"/>
            <a:ext cx="576110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r"/>
            <a:r>
              <a:rPr lang="vi-VN" sz="2500"/>
              <a:t>Mutation:</a:t>
            </a:r>
            <a:endParaRPr lang="en-US" sz="25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CC02075-B04E-50D8-F03A-DDC81073DAF4}"/>
              </a:ext>
            </a:extLst>
          </p:cNvPr>
          <p:cNvSpPr txBox="1">
            <a:spLocks/>
          </p:cNvSpPr>
          <p:nvPr/>
        </p:nvSpPr>
        <p:spPr>
          <a:xfrm>
            <a:off x="1359900" y="-1550460"/>
            <a:ext cx="64242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24"/>
          <p:cNvSpPr txBox="1">
            <a:spLocks noGrp="1"/>
          </p:cNvSpPr>
          <p:nvPr>
            <p:ph type="title" idx="2"/>
          </p:nvPr>
        </p:nvSpPr>
        <p:spPr>
          <a:xfrm>
            <a:off x="1449450" y="2247043"/>
            <a:ext cx="6245100" cy="13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 sz="2000" b="0"/>
              <a:t>People and </a:t>
            </a:r>
            <a:r>
              <a:rPr lang="vi-VN" sz="2000" b="0"/>
              <a:t>Parcel</a:t>
            </a:r>
            <a:r>
              <a:rPr lang="en-US" sz="2000" b="0"/>
              <a:t> share a ride</a:t>
            </a:r>
            <a:br>
              <a:rPr lang="en-US" b="0"/>
            </a:br>
            <a:endParaRPr b="0"/>
          </a:p>
        </p:txBody>
      </p:sp>
      <p:sp>
        <p:nvSpPr>
          <p:cNvPr id="1653" name="Google Shape;1653;p24"/>
          <p:cNvSpPr txBox="1">
            <a:spLocks noGrp="1"/>
          </p:cNvSpPr>
          <p:nvPr>
            <p:ph type="title"/>
          </p:nvPr>
        </p:nvSpPr>
        <p:spPr>
          <a:xfrm>
            <a:off x="6439080" y="1112717"/>
            <a:ext cx="11274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" name="Google Shape;1644;p23">
            <a:extLst>
              <a:ext uri="{FF2B5EF4-FFF2-40B4-BE49-F238E27FC236}">
                <a16:creationId xmlns:a16="http://schemas.microsoft.com/office/drawing/2014/main" id="{1BA72B4F-ED6B-4BC8-534E-DA69AE6629C2}"/>
              </a:ext>
            </a:extLst>
          </p:cNvPr>
          <p:cNvSpPr txBox="1">
            <a:spLocks/>
          </p:cNvSpPr>
          <p:nvPr/>
        </p:nvSpPr>
        <p:spPr>
          <a:xfrm>
            <a:off x="720000" y="-281230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Table of contents</a:t>
            </a:r>
          </a:p>
        </p:txBody>
      </p:sp>
      <p:sp>
        <p:nvSpPr>
          <p:cNvPr id="17" name="Google Shape;1645;p23">
            <a:extLst>
              <a:ext uri="{FF2B5EF4-FFF2-40B4-BE49-F238E27FC236}">
                <a16:creationId xmlns:a16="http://schemas.microsoft.com/office/drawing/2014/main" id="{8D7A9B8A-FAA3-F300-391B-B74E9E874183}"/>
              </a:ext>
            </a:extLst>
          </p:cNvPr>
          <p:cNvSpPr txBox="1">
            <a:spLocks/>
          </p:cNvSpPr>
          <p:nvPr/>
        </p:nvSpPr>
        <p:spPr>
          <a:xfrm>
            <a:off x="-14114529" y="803717"/>
            <a:ext cx="1146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"/>
              <a:t>01</a:t>
            </a:r>
          </a:p>
        </p:txBody>
      </p:sp>
      <p:sp>
        <p:nvSpPr>
          <p:cNvPr id="18" name="Google Shape;1646;p23">
            <a:extLst>
              <a:ext uri="{FF2B5EF4-FFF2-40B4-BE49-F238E27FC236}">
                <a16:creationId xmlns:a16="http://schemas.microsoft.com/office/drawing/2014/main" id="{C5FB262D-8128-7B1C-B6FB-0FCC27490C8B}"/>
              </a:ext>
            </a:extLst>
          </p:cNvPr>
          <p:cNvSpPr txBox="1">
            <a:spLocks/>
          </p:cNvSpPr>
          <p:nvPr/>
        </p:nvSpPr>
        <p:spPr>
          <a:xfrm>
            <a:off x="-13541229" y="800859"/>
            <a:ext cx="576414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/>
              <a:t>Introduction</a:t>
            </a:r>
          </a:p>
        </p:txBody>
      </p:sp>
      <p:sp>
        <p:nvSpPr>
          <p:cNvPr id="19" name="Google Shape;1647;p23">
            <a:extLst>
              <a:ext uri="{FF2B5EF4-FFF2-40B4-BE49-F238E27FC236}">
                <a16:creationId xmlns:a16="http://schemas.microsoft.com/office/drawing/2014/main" id="{6017CE5D-CFA7-10A0-B006-DC01C38BAA6C}"/>
              </a:ext>
            </a:extLst>
          </p:cNvPr>
          <p:cNvSpPr txBox="1">
            <a:spLocks/>
          </p:cNvSpPr>
          <p:nvPr/>
        </p:nvSpPr>
        <p:spPr>
          <a:xfrm>
            <a:off x="-8745360" y="1585517"/>
            <a:ext cx="11466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20" name="Google Shape;1648;p23">
            <a:extLst>
              <a:ext uri="{FF2B5EF4-FFF2-40B4-BE49-F238E27FC236}">
                <a16:creationId xmlns:a16="http://schemas.microsoft.com/office/drawing/2014/main" id="{5CEF3ED4-B3D1-DEC1-7485-760A77735A87}"/>
              </a:ext>
            </a:extLst>
          </p:cNvPr>
          <p:cNvSpPr txBox="1">
            <a:spLocks/>
          </p:cNvSpPr>
          <p:nvPr/>
        </p:nvSpPr>
        <p:spPr>
          <a:xfrm>
            <a:off x="-8172060" y="1593157"/>
            <a:ext cx="3299700" cy="56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Solution:</a:t>
            </a:r>
            <a:br>
              <a:rPr lang="vi-VN"/>
            </a:br>
            <a:endParaRPr lang="vi-VN"/>
          </a:p>
        </p:txBody>
      </p:sp>
      <p:sp>
        <p:nvSpPr>
          <p:cNvPr id="21" name="Google Shape;1647;p23">
            <a:extLst>
              <a:ext uri="{FF2B5EF4-FFF2-40B4-BE49-F238E27FC236}">
                <a16:creationId xmlns:a16="http://schemas.microsoft.com/office/drawing/2014/main" id="{F956AB69-9855-F7ED-1A8A-A0221359D65F}"/>
              </a:ext>
            </a:extLst>
          </p:cNvPr>
          <p:cNvSpPr txBox="1">
            <a:spLocks/>
          </p:cNvSpPr>
          <p:nvPr/>
        </p:nvSpPr>
        <p:spPr>
          <a:xfrm>
            <a:off x="-8745360" y="2794629"/>
            <a:ext cx="1146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ebo"/>
              <a:buNone/>
              <a:defRPr sz="3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03</a:t>
            </a:r>
            <a:endParaRPr lang="en"/>
          </a:p>
        </p:txBody>
      </p:sp>
      <p:sp>
        <p:nvSpPr>
          <p:cNvPr id="22" name="Google Shape;1648;p23">
            <a:extLst>
              <a:ext uri="{FF2B5EF4-FFF2-40B4-BE49-F238E27FC236}">
                <a16:creationId xmlns:a16="http://schemas.microsoft.com/office/drawing/2014/main" id="{72D0A895-AA72-0DE9-8073-4060F92F15F3}"/>
              </a:ext>
            </a:extLst>
          </p:cNvPr>
          <p:cNvSpPr txBox="1">
            <a:spLocks/>
          </p:cNvSpPr>
          <p:nvPr/>
        </p:nvSpPr>
        <p:spPr>
          <a:xfrm>
            <a:off x="-8172060" y="2794629"/>
            <a:ext cx="32997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350F9-3F20-C4D1-5115-A43EE5D120B4}"/>
              </a:ext>
            </a:extLst>
          </p:cNvPr>
          <p:cNvSpPr txBox="1"/>
          <p:nvPr/>
        </p:nvSpPr>
        <p:spPr>
          <a:xfrm>
            <a:off x="-3725833" y="685908"/>
            <a:ext cx="2978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A vehicle routing problem where:</a:t>
            </a:r>
          </a:p>
          <a:p>
            <a:r>
              <a:rPr lang="vi-VN" sz="2000" b="1">
                <a:latin typeface="Montserrat" panose="00000500000000000000" pitchFamily="2" charset="0"/>
              </a:rPr>
              <a:t>K taxis</a:t>
            </a:r>
            <a:r>
              <a:rPr lang="vi-VN" sz="2000">
                <a:latin typeface="Montserrat" panose="00000500000000000000" pitchFamily="2" charset="0"/>
              </a:rPr>
              <a:t> </a:t>
            </a:r>
            <a:r>
              <a:rPr lang="vi-VN" sz="2000" b="1">
                <a:latin typeface="Montserrat" panose="00000500000000000000" pitchFamily="2" charset="0"/>
              </a:rPr>
              <a:t>(1, 2, 3, …, </a:t>
            </a:r>
            <a:r>
              <a:rPr lang="en-US" sz="2000" b="1">
                <a:latin typeface="Montserrat" panose="00000500000000000000" pitchFamily="2" charset="0"/>
              </a:rPr>
              <a:t>K</a:t>
            </a:r>
            <a:r>
              <a:rPr lang="vi-VN" sz="2000" b="1">
                <a:latin typeface="Montserrat" panose="00000500000000000000" pitchFamily="2" charset="0"/>
              </a:rPr>
              <a:t>)</a:t>
            </a:r>
            <a:endParaRPr lang="en-US" sz="2000" b="1">
              <a:latin typeface="Montserrat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6D79B7-977C-555A-3577-DBFF537CD1A8}"/>
              </a:ext>
            </a:extLst>
          </p:cNvPr>
          <p:cNvGrpSpPr/>
          <p:nvPr/>
        </p:nvGrpSpPr>
        <p:grpSpPr>
          <a:xfrm>
            <a:off x="-7168279" y="3604781"/>
            <a:ext cx="2839558" cy="1125519"/>
            <a:chOff x="1338725" y="1841619"/>
            <a:chExt cx="2839558" cy="1125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B05F66-6405-5CD2-5962-356A1A9127B6}"/>
                </a:ext>
              </a:extLst>
            </p:cNvPr>
            <p:cNvGrpSpPr/>
            <p:nvPr/>
          </p:nvGrpSpPr>
          <p:grpSpPr>
            <a:xfrm>
              <a:off x="1338725" y="1930981"/>
              <a:ext cx="1205564" cy="1036157"/>
              <a:chOff x="1338725" y="1930981"/>
              <a:chExt cx="1205564" cy="1036157"/>
            </a:xfrm>
          </p:grpSpPr>
          <p:pic>
            <p:nvPicPr>
              <p:cNvPr id="6" name="Graphic 5" descr="Box outline">
                <a:extLst>
                  <a:ext uri="{FF2B5EF4-FFF2-40B4-BE49-F238E27FC236}">
                    <a16:creationId xmlns:a16="http://schemas.microsoft.com/office/drawing/2014/main" id="{5593A361-892F-0002-75D7-49E31AA12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79596" y="2054802"/>
                <a:ext cx="664693" cy="664693"/>
              </a:xfrm>
              <a:prstGeom prst="rect">
                <a:avLst/>
              </a:prstGeom>
            </p:spPr>
          </p:pic>
          <p:pic>
            <p:nvPicPr>
              <p:cNvPr id="7" name="Graphic 6" descr="Box outline">
                <a:extLst>
                  <a:ext uri="{FF2B5EF4-FFF2-40B4-BE49-F238E27FC236}">
                    <a16:creationId xmlns:a16="http://schemas.microsoft.com/office/drawing/2014/main" id="{697DF076-529F-470A-A631-273C42528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1954" y="2471853"/>
                <a:ext cx="495285" cy="495285"/>
              </a:xfrm>
              <a:prstGeom prst="rect">
                <a:avLst/>
              </a:prstGeom>
            </p:spPr>
          </p:pic>
          <p:pic>
            <p:nvPicPr>
              <p:cNvPr id="8" name="Graphic 7" descr="Box outline">
                <a:extLst>
                  <a:ext uri="{FF2B5EF4-FFF2-40B4-BE49-F238E27FC236}">
                    <a16:creationId xmlns:a16="http://schemas.microsoft.com/office/drawing/2014/main" id="{A96F8142-CA32-CE79-A25F-91B40581B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38725" y="1930981"/>
                <a:ext cx="664693" cy="664693"/>
              </a:xfrm>
              <a:prstGeom prst="rect">
                <a:avLst/>
              </a:prstGeom>
            </p:spPr>
          </p:pic>
        </p:grpSp>
        <p:pic>
          <p:nvPicPr>
            <p:cNvPr id="5" name="Graphic 4" descr="Users outline">
              <a:extLst>
                <a:ext uri="{FF2B5EF4-FFF2-40B4-BE49-F238E27FC236}">
                  <a16:creationId xmlns:a16="http://schemas.microsoft.com/office/drawing/2014/main" id="{A8D48ACE-103B-D7F9-7735-792B1891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85160" y="1841619"/>
              <a:ext cx="1093123" cy="109312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DC5C2AD-5056-4953-7585-3067FA76F82F}"/>
              </a:ext>
            </a:extLst>
          </p:cNvPr>
          <p:cNvSpPr txBox="1"/>
          <p:nvPr/>
        </p:nvSpPr>
        <p:spPr>
          <a:xfrm>
            <a:off x="-10659159" y="6212652"/>
            <a:ext cx="2978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Our goal is to </a:t>
            </a:r>
            <a:r>
              <a:rPr lang="vi-VN" sz="2000" b="1">
                <a:latin typeface="Montserrat" panose="00000500000000000000" pitchFamily="2" charset="0"/>
              </a:rPr>
              <a:t>minimize</a:t>
            </a:r>
            <a:r>
              <a:rPr lang="vi-VN" sz="2000">
                <a:latin typeface="Montserrat" panose="00000500000000000000" pitchFamily="2" charset="0"/>
              </a:rPr>
              <a:t> the length of the </a:t>
            </a:r>
            <a:r>
              <a:rPr lang="vi-VN" sz="2000" b="1">
                <a:latin typeface="Montserrat" panose="00000500000000000000" pitchFamily="2" charset="0"/>
              </a:rPr>
              <a:t>longest road </a:t>
            </a:r>
            <a:r>
              <a:rPr lang="vi-VN" sz="2000">
                <a:latin typeface="Montserrat" panose="00000500000000000000" pitchFamily="2" charset="0"/>
              </a:rPr>
              <a:t>among taxis</a:t>
            </a:r>
            <a:endParaRPr lang="en-US" sz="2000">
              <a:latin typeface="Montserrat" panose="00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4ECFE7-1280-13E3-D128-551C5B57B772}"/>
              </a:ext>
            </a:extLst>
          </p:cNvPr>
          <p:cNvGrpSpPr/>
          <p:nvPr/>
        </p:nvGrpSpPr>
        <p:grpSpPr>
          <a:xfrm>
            <a:off x="11975998" y="800859"/>
            <a:ext cx="1295009" cy="1077268"/>
            <a:chOff x="4809262" y="692475"/>
            <a:chExt cx="894940" cy="744466"/>
          </a:xfrm>
        </p:grpSpPr>
        <p:grpSp>
          <p:nvGrpSpPr>
            <p:cNvPr id="11" name="Graphic 4" descr="Taxi outline">
              <a:extLst>
                <a:ext uri="{FF2B5EF4-FFF2-40B4-BE49-F238E27FC236}">
                  <a16:creationId xmlns:a16="http://schemas.microsoft.com/office/drawing/2014/main" id="{23EE74FC-E607-5358-D481-328FDB27DE60}"/>
                </a:ext>
              </a:extLst>
            </p:cNvPr>
            <p:cNvGrpSpPr/>
            <p:nvPr/>
          </p:nvGrpSpPr>
          <p:grpSpPr>
            <a:xfrm>
              <a:off x="4809262" y="738604"/>
              <a:ext cx="354608" cy="323356"/>
              <a:chOff x="2058442" y="887883"/>
              <a:chExt cx="354608" cy="323356"/>
            </a:xfrm>
            <a:solidFill>
              <a:srgbClr val="000000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AF8F870-D0CA-58E5-C499-1E6E205766A4}"/>
                  </a:ext>
                </a:extLst>
              </p:cNvPr>
              <p:cNvSpPr/>
              <p:nvPr/>
            </p:nvSpPr>
            <p:spPr>
              <a:xfrm>
                <a:off x="2058442" y="887883"/>
                <a:ext cx="354608" cy="323356"/>
              </a:xfrm>
              <a:custGeom>
                <a:avLst/>
                <a:gdLst>
                  <a:gd name="connsiteX0" fmla="*/ 323320 w 354608"/>
                  <a:gd name="connsiteY0" fmla="*/ 130407 h 323356"/>
                  <a:gd name="connsiteX1" fmla="*/ 289423 w 354608"/>
                  <a:gd name="connsiteY1" fmla="*/ 50620 h 323356"/>
                  <a:gd name="connsiteX2" fmla="*/ 260742 w 354608"/>
                  <a:gd name="connsiteY2" fmla="*/ 31326 h 323356"/>
                  <a:gd name="connsiteX3" fmla="*/ 219023 w 354608"/>
                  <a:gd name="connsiteY3" fmla="*/ 31326 h 323356"/>
                  <a:gd name="connsiteX4" fmla="*/ 219023 w 354608"/>
                  <a:gd name="connsiteY4" fmla="*/ 20859 h 323356"/>
                  <a:gd name="connsiteX5" fmla="*/ 198164 w 354608"/>
                  <a:gd name="connsiteY5" fmla="*/ 0 h 323356"/>
                  <a:gd name="connsiteX6" fmla="*/ 156445 w 354608"/>
                  <a:gd name="connsiteY6" fmla="*/ 0 h 323356"/>
                  <a:gd name="connsiteX7" fmla="*/ 135586 w 354608"/>
                  <a:gd name="connsiteY7" fmla="*/ 20859 h 323356"/>
                  <a:gd name="connsiteX8" fmla="*/ 135586 w 354608"/>
                  <a:gd name="connsiteY8" fmla="*/ 31289 h 323356"/>
                  <a:gd name="connsiteX9" fmla="*/ 93867 w 354608"/>
                  <a:gd name="connsiteY9" fmla="*/ 31289 h 323356"/>
                  <a:gd name="connsiteX10" fmla="*/ 65185 w 354608"/>
                  <a:gd name="connsiteY10" fmla="*/ 50584 h 323356"/>
                  <a:gd name="connsiteX11" fmla="*/ 31289 w 354608"/>
                  <a:gd name="connsiteY11" fmla="*/ 130371 h 323356"/>
                  <a:gd name="connsiteX12" fmla="*/ 31289 w 354608"/>
                  <a:gd name="connsiteY12" fmla="*/ 130371 h 323356"/>
                  <a:gd name="connsiteX13" fmla="*/ 31289 w 354608"/>
                  <a:gd name="connsiteY13" fmla="*/ 130407 h 323356"/>
                  <a:gd name="connsiteX14" fmla="*/ 0 w 354608"/>
                  <a:gd name="connsiteY14" fmla="*/ 161696 h 323356"/>
                  <a:gd name="connsiteX15" fmla="*/ 0 w 354608"/>
                  <a:gd name="connsiteY15" fmla="*/ 245134 h 323356"/>
                  <a:gd name="connsiteX16" fmla="*/ 20859 w 354608"/>
                  <a:gd name="connsiteY16" fmla="*/ 265993 h 323356"/>
                  <a:gd name="connsiteX17" fmla="*/ 31289 w 354608"/>
                  <a:gd name="connsiteY17" fmla="*/ 265993 h 323356"/>
                  <a:gd name="connsiteX18" fmla="*/ 31289 w 354608"/>
                  <a:gd name="connsiteY18" fmla="*/ 302497 h 323356"/>
                  <a:gd name="connsiteX19" fmla="*/ 52148 w 354608"/>
                  <a:gd name="connsiteY19" fmla="*/ 323356 h 323356"/>
                  <a:gd name="connsiteX20" fmla="*/ 62578 w 354608"/>
                  <a:gd name="connsiteY20" fmla="*/ 323356 h 323356"/>
                  <a:gd name="connsiteX21" fmla="*/ 83437 w 354608"/>
                  <a:gd name="connsiteY21" fmla="*/ 302497 h 323356"/>
                  <a:gd name="connsiteX22" fmla="*/ 83437 w 354608"/>
                  <a:gd name="connsiteY22" fmla="*/ 265993 h 323356"/>
                  <a:gd name="connsiteX23" fmla="*/ 271171 w 354608"/>
                  <a:gd name="connsiteY23" fmla="*/ 265993 h 323356"/>
                  <a:gd name="connsiteX24" fmla="*/ 271171 w 354608"/>
                  <a:gd name="connsiteY24" fmla="*/ 302497 h 323356"/>
                  <a:gd name="connsiteX25" fmla="*/ 292031 w 354608"/>
                  <a:gd name="connsiteY25" fmla="*/ 323356 h 323356"/>
                  <a:gd name="connsiteX26" fmla="*/ 302460 w 354608"/>
                  <a:gd name="connsiteY26" fmla="*/ 323356 h 323356"/>
                  <a:gd name="connsiteX27" fmla="*/ 323320 w 354608"/>
                  <a:gd name="connsiteY27" fmla="*/ 302497 h 323356"/>
                  <a:gd name="connsiteX28" fmla="*/ 323320 w 354608"/>
                  <a:gd name="connsiteY28" fmla="*/ 265993 h 323356"/>
                  <a:gd name="connsiteX29" fmla="*/ 333749 w 354608"/>
                  <a:gd name="connsiteY29" fmla="*/ 265993 h 323356"/>
                  <a:gd name="connsiteX30" fmla="*/ 354609 w 354608"/>
                  <a:gd name="connsiteY30" fmla="*/ 245134 h 323356"/>
                  <a:gd name="connsiteX31" fmla="*/ 354609 w 354608"/>
                  <a:gd name="connsiteY31" fmla="*/ 161696 h 323356"/>
                  <a:gd name="connsiteX32" fmla="*/ 323320 w 354608"/>
                  <a:gd name="connsiteY32" fmla="*/ 130407 h 323356"/>
                  <a:gd name="connsiteX33" fmla="*/ 156435 w 354608"/>
                  <a:gd name="connsiteY33" fmla="*/ 10430 h 323356"/>
                  <a:gd name="connsiteX34" fmla="*/ 198153 w 354608"/>
                  <a:gd name="connsiteY34" fmla="*/ 10430 h 323356"/>
                  <a:gd name="connsiteX35" fmla="*/ 208583 w 354608"/>
                  <a:gd name="connsiteY35" fmla="*/ 20859 h 323356"/>
                  <a:gd name="connsiteX36" fmla="*/ 208583 w 354608"/>
                  <a:gd name="connsiteY36" fmla="*/ 31289 h 323356"/>
                  <a:gd name="connsiteX37" fmla="*/ 146005 w 354608"/>
                  <a:gd name="connsiteY37" fmla="*/ 31289 h 323356"/>
                  <a:gd name="connsiteX38" fmla="*/ 146005 w 354608"/>
                  <a:gd name="connsiteY38" fmla="*/ 20859 h 323356"/>
                  <a:gd name="connsiteX39" fmla="*/ 156435 w 354608"/>
                  <a:gd name="connsiteY39" fmla="*/ 10430 h 323356"/>
                  <a:gd name="connsiteX40" fmla="*/ 260731 w 354608"/>
                  <a:gd name="connsiteY40" fmla="*/ 41719 h 323356"/>
                  <a:gd name="connsiteX41" fmla="*/ 279703 w 354608"/>
                  <a:gd name="connsiteY41" fmla="*/ 54386 h 323356"/>
                  <a:gd name="connsiteX42" fmla="*/ 279760 w 354608"/>
                  <a:gd name="connsiteY42" fmla="*/ 54526 h 323356"/>
                  <a:gd name="connsiteX43" fmla="*/ 279818 w 354608"/>
                  <a:gd name="connsiteY43" fmla="*/ 54667 h 323356"/>
                  <a:gd name="connsiteX44" fmla="*/ 311972 w 354608"/>
                  <a:gd name="connsiteY44" fmla="*/ 130371 h 323356"/>
                  <a:gd name="connsiteX45" fmla="*/ 42621 w 354608"/>
                  <a:gd name="connsiteY45" fmla="*/ 130371 h 323356"/>
                  <a:gd name="connsiteX46" fmla="*/ 74770 w 354608"/>
                  <a:gd name="connsiteY46" fmla="*/ 54678 h 323356"/>
                  <a:gd name="connsiteX47" fmla="*/ 74833 w 354608"/>
                  <a:gd name="connsiteY47" fmla="*/ 54537 h 323356"/>
                  <a:gd name="connsiteX48" fmla="*/ 74885 w 354608"/>
                  <a:gd name="connsiteY48" fmla="*/ 54396 h 323356"/>
                  <a:gd name="connsiteX49" fmla="*/ 93857 w 354608"/>
                  <a:gd name="connsiteY49" fmla="*/ 41719 h 323356"/>
                  <a:gd name="connsiteX50" fmla="*/ 72997 w 354608"/>
                  <a:gd name="connsiteY50" fmla="*/ 302533 h 323356"/>
                  <a:gd name="connsiteX51" fmla="*/ 62568 w 354608"/>
                  <a:gd name="connsiteY51" fmla="*/ 312963 h 323356"/>
                  <a:gd name="connsiteX52" fmla="*/ 52112 w 354608"/>
                  <a:gd name="connsiteY52" fmla="*/ 312963 h 323356"/>
                  <a:gd name="connsiteX53" fmla="*/ 41682 w 354608"/>
                  <a:gd name="connsiteY53" fmla="*/ 302533 h 323356"/>
                  <a:gd name="connsiteX54" fmla="*/ 41682 w 354608"/>
                  <a:gd name="connsiteY54" fmla="*/ 266030 h 323356"/>
                  <a:gd name="connsiteX55" fmla="*/ 72971 w 354608"/>
                  <a:gd name="connsiteY55" fmla="*/ 266030 h 323356"/>
                  <a:gd name="connsiteX56" fmla="*/ 312880 w 354608"/>
                  <a:gd name="connsiteY56" fmla="*/ 302533 h 323356"/>
                  <a:gd name="connsiteX57" fmla="*/ 302450 w 354608"/>
                  <a:gd name="connsiteY57" fmla="*/ 312963 h 323356"/>
                  <a:gd name="connsiteX58" fmla="*/ 292020 w 354608"/>
                  <a:gd name="connsiteY58" fmla="*/ 312963 h 323356"/>
                  <a:gd name="connsiteX59" fmla="*/ 281591 w 354608"/>
                  <a:gd name="connsiteY59" fmla="*/ 302533 h 323356"/>
                  <a:gd name="connsiteX60" fmla="*/ 281591 w 354608"/>
                  <a:gd name="connsiteY60" fmla="*/ 266030 h 323356"/>
                  <a:gd name="connsiteX61" fmla="*/ 312880 w 354608"/>
                  <a:gd name="connsiteY61" fmla="*/ 266030 h 323356"/>
                  <a:gd name="connsiteX62" fmla="*/ 20849 w 354608"/>
                  <a:gd name="connsiteY62" fmla="*/ 255600 h 323356"/>
                  <a:gd name="connsiteX63" fmla="*/ 10419 w 354608"/>
                  <a:gd name="connsiteY63" fmla="*/ 245170 h 323356"/>
                  <a:gd name="connsiteX64" fmla="*/ 10419 w 354608"/>
                  <a:gd name="connsiteY64" fmla="*/ 161733 h 323356"/>
                  <a:gd name="connsiteX65" fmla="*/ 31279 w 354608"/>
                  <a:gd name="connsiteY65" fmla="*/ 140874 h 323356"/>
                  <a:gd name="connsiteX66" fmla="*/ 323309 w 354608"/>
                  <a:gd name="connsiteY66" fmla="*/ 140874 h 323356"/>
                  <a:gd name="connsiteX67" fmla="*/ 344169 w 354608"/>
                  <a:gd name="connsiteY67" fmla="*/ 161733 h 323356"/>
                  <a:gd name="connsiteX68" fmla="*/ 344169 w 354608"/>
                  <a:gd name="connsiteY68" fmla="*/ 245170 h 323356"/>
                  <a:gd name="connsiteX69" fmla="*/ 333739 w 354608"/>
                  <a:gd name="connsiteY69" fmla="*/ 255600 h 32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54608" h="323356">
                    <a:moveTo>
                      <a:pt x="323320" y="130407"/>
                    </a:moveTo>
                    <a:lnTo>
                      <a:pt x="289423" y="50620"/>
                    </a:lnTo>
                    <a:cubicBezTo>
                      <a:pt x="284779" y="38871"/>
                      <a:pt x="273375" y="31199"/>
                      <a:pt x="260742" y="31326"/>
                    </a:cubicBezTo>
                    <a:lnTo>
                      <a:pt x="219023" y="31326"/>
                    </a:lnTo>
                    <a:lnTo>
                      <a:pt x="219023" y="20859"/>
                    </a:lnTo>
                    <a:cubicBezTo>
                      <a:pt x="218989" y="9353"/>
                      <a:pt x="209670" y="34"/>
                      <a:pt x="198164" y="0"/>
                    </a:cubicBezTo>
                    <a:lnTo>
                      <a:pt x="156445" y="0"/>
                    </a:lnTo>
                    <a:cubicBezTo>
                      <a:pt x="144939" y="34"/>
                      <a:pt x="135620" y="9353"/>
                      <a:pt x="135586" y="20859"/>
                    </a:cubicBezTo>
                    <a:lnTo>
                      <a:pt x="135586" y="31289"/>
                    </a:lnTo>
                    <a:lnTo>
                      <a:pt x="93867" y="31289"/>
                    </a:lnTo>
                    <a:cubicBezTo>
                      <a:pt x="81234" y="31162"/>
                      <a:pt x="69829" y="38834"/>
                      <a:pt x="65185" y="50584"/>
                    </a:cubicBezTo>
                    <a:lnTo>
                      <a:pt x="31289" y="130371"/>
                    </a:lnTo>
                    <a:lnTo>
                      <a:pt x="31289" y="130371"/>
                    </a:lnTo>
                    <a:lnTo>
                      <a:pt x="31289" y="130407"/>
                    </a:lnTo>
                    <a:cubicBezTo>
                      <a:pt x="14031" y="130462"/>
                      <a:pt x="54" y="144438"/>
                      <a:pt x="0" y="161696"/>
                    </a:cubicBezTo>
                    <a:lnTo>
                      <a:pt x="0" y="245134"/>
                    </a:lnTo>
                    <a:cubicBezTo>
                      <a:pt x="34" y="256640"/>
                      <a:pt x="9353" y="265959"/>
                      <a:pt x="20859" y="265993"/>
                    </a:cubicBezTo>
                    <a:lnTo>
                      <a:pt x="31289" y="265993"/>
                    </a:lnTo>
                    <a:lnTo>
                      <a:pt x="31289" y="302497"/>
                    </a:lnTo>
                    <a:cubicBezTo>
                      <a:pt x="31323" y="314003"/>
                      <a:pt x="40642" y="323322"/>
                      <a:pt x="52148" y="323356"/>
                    </a:cubicBezTo>
                    <a:lnTo>
                      <a:pt x="62578" y="323356"/>
                    </a:lnTo>
                    <a:cubicBezTo>
                      <a:pt x="74084" y="323322"/>
                      <a:pt x="83403" y="314003"/>
                      <a:pt x="83437" y="302497"/>
                    </a:cubicBezTo>
                    <a:lnTo>
                      <a:pt x="83437" y="265993"/>
                    </a:lnTo>
                    <a:lnTo>
                      <a:pt x="271171" y="265993"/>
                    </a:lnTo>
                    <a:lnTo>
                      <a:pt x="271171" y="302497"/>
                    </a:lnTo>
                    <a:cubicBezTo>
                      <a:pt x="271206" y="314003"/>
                      <a:pt x="280525" y="323322"/>
                      <a:pt x="292031" y="323356"/>
                    </a:cubicBezTo>
                    <a:lnTo>
                      <a:pt x="302460" y="323356"/>
                    </a:lnTo>
                    <a:cubicBezTo>
                      <a:pt x="313966" y="323322"/>
                      <a:pt x="323285" y="314003"/>
                      <a:pt x="323320" y="302497"/>
                    </a:cubicBezTo>
                    <a:lnTo>
                      <a:pt x="323320" y="265993"/>
                    </a:lnTo>
                    <a:lnTo>
                      <a:pt x="333749" y="265993"/>
                    </a:lnTo>
                    <a:cubicBezTo>
                      <a:pt x="345255" y="265959"/>
                      <a:pt x="354574" y="256640"/>
                      <a:pt x="354609" y="245134"/>
                    </a:cubicBezTo>
                    <a:lnTo>
                      <a:pt x="354609" y="161696"/>
                    </a:lnTo>
                    <a:cubicBezTo>
                      <a:pt x="354554" y="144438"/>
                      <a:pt x="340578" y="130462"/>
                      <a:pt x="323320" y="130407"/>
                    </a:cubicBezTo>
                    <a:close/>
                    <a:moveTo>
                      <a:pt x="156435" y="10430"/>
                    </a:moveTo>
                    <a:lnTo>
                      <a:pt x="198153" y="10430"/>
                    </a:lnTo>
                    <a:cubicBezTo>
                      <a:pt x="203914" y="10430"/>
                      <a:pt x="208583" y="15099"/>
                      <a:pt x="208583" y="20859"/>
                    </a:cubicBezTo>
                    <a:lnTo>
                      <a:pt x="208583" y="31289"/>
                    </a:lnTo>
                    <a:lnTo>
                      <a:pt x="146005" y="31289"/>
                    </a:lnTo>
                    <a:lnTo>
                      <a:pt x="146005" y="20859"/>
                    </a:lnTo>
                    <a:cubicBezTo>
                      <a:pt x="146005" y="15099"/>
                      <a:pt x="150674" y="10430"/>
                      <a:pt x="156435" y="10430"/>
                    </a:cubicBezTo>
                    <a:close/>
                    <a:moveTo>
                      <a:pt x="260731" y="41719"/>
                    </a:moveTo>
                    <a:cubicBezTo>
                      <a:pt x="269070" y="41598"/>
                      <a:pt x="276617" y="46638"/>
                      <a:pt x="279703" y="54386"/>
                    </a:cubicBezTo>
                    <a:lnTo>
                      <a:pt x="279760" y="54526"/>
                    </a:lnTo>
                    <a:lnTo>
                      <a:pt x="279818" y="54667"/>
                    </a:lnTo>
                    <a:lnTo>
                      <a:pt x="311972" y="130371"/>
                    </a:lnTo>
                    <a:lnTo>
                      <a:pt x="42621" y="130371"/>
                    </a:lnTo>
                    <a:lnTo>
                      <a:pt x="74770" y="54678"/>
                    </a:lnTo>
                    <a:lnTo>
                      <a:pt x="74833" y="54537"/>
                    </a:lnTo>
                    <a:lnTo>
                      <a:pt x="74885" y="54396"/>
                    </a:lnTo>
                    <a:cubicBezTo>
                      <a:pt x="77967" y="46644"/>
                      <a:pt x="85515" y="41600"/>
                      <a:pt x="93857" y="41719"/>
                    </a:cubicBezTo>
                    <a:close/>
                    <a:moveTo>
                      <a:pt x="72997" y="302533"/>
                    </a:moveTo>
                    <a:cubicBezTo>
                      <a:pt x="72997" y="308294"/>
                      <a:pt x="68328" y="312963"/>
                      <a:pt x="62568" y="312963"/>
                    </a:cubicBezTo>
                    <a:lnTo>
                      <a:pt x="52112" y="312963"/>
                    </a:lnTo>
                    <a:cubicBezTo>
                      <a:pt x="46352" y="312963"/>
                      <a:pt x="41682" y="308294"/>
                      <a:pt x="41682" y="302533"/>
                    </a:cubicBezTo>
                    <a:lnTo>
                      <a:pt x="41682" y="266030"/>
                    </a:lnTo>
                    <a:lnTo>
                      <a:pt x="72971" y="266030"/>
                    </a:lnTo>
                    <a:close/>
                    <a:moveTo>
                      <a:pt x="312880" y="302533"/>
                    </a:moveTo>
                    <a:cubicBezTo>
                      <a:pt x="312880" y="308294"/>
                      <a:pt x="308210" y="312963"/>
                      <a:pt x="302450" y="312963"/>
                    </a:cubicBezTo>
                    <a:lnTo>
                      <a:pt x="292020" y="312963"/>
                    </a:lnTo>
                    <a:cubicBezTo>
                      <a:pt x="286260" y="312963"/>
                      <a:pt x="281591" y="308294"/>
                      <a:pt x="281591" y="302533"/>
                    </a:cubicBezTo>
                    <a:lnTo>
                      <a:pt x="281591" y="266030"/>
                    </a:lnTo>
                    <a:lnTo>
                      <a:pt x="312880" y="266030"/>
                    </a:lnTo>
                    <a:close/>
                    <a:moveTo>
                      <a:pt x="20849" y="255600"/>
                    </a:moveTo>
                    <a:cubicBezTo>
                      <a:pt x="15089" y="255600"/>
                      <a:pt x="10419" y="250930"/>
                      <a:pt x="10419" y="245170"/>
                    </a:cubicBezTo>
                    <a:lnTo>
                      <a:pt x="10419" y="161733"/>
                    </a:lnTo>
                    <a:cubicBezTo>
                      <a:pt x="10434" y="150218"/>
                      <a:pt x="19764" y="140888"/>
                      <a:pt x="31279" y="140874"/>
                    </a:cubicBezTo>
                    <a:lnTo>
                      <a:pt x="323309" y="140874"/>
                    </a:lnTo>
                    <a:cubicBezTo>
                      <a:pt x="334824" y="140888"/>
                      <a:pt x="344154" y="150218"/>
                      <a:pt x="344169" y="161733"/>
                    </a:cubicBezTo>
                    <a:lnTo>
                      <a:pt x="344169" y="245170"/>
                    </a:lnTo>
                    <a:cubicBezTo>
                      <a:pt x="344169" y="250930"/>
                      <a:pt x="339499" y="255600"/>
                      <a:pt x="333739" y="255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959E66-C725-15A8-8BE1-5832DD619F07}"/>
                  </a:ext>
                </a:extLst>
              </p:cNvPr>
              <p:cNvSpPr/>
              <p:nvPr/>
            </p:nvSpPr>
            <p:spPr>
              <a:xfrm>
                <a:off x="2084479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2F4F912-2693-D54C-F741-90CDDA0DD462}"/>
                  </a:ext>
                </a:extLst>
              </p:cNvPr>
              <p:cNvSpPr/>
              <p:nvPr/>
            </p:nvSpPr>
            <p:spPr>
              <a:xfrm>
                <a:off x="2324362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3" descr="Taxi outline">
              <a:extLst>
                <a:ext uri="{FF2B5EF4-FFF2-40B4-BE49-F238E27FC236}">
                  <a16:creationId xmlns:a16="http://schemas.microsoft.com/office/drawing/2014/main" id="{0B926AA6-C118-0288-4062-7A20CD675C68}"/>
                </a:ext>
              </a:extLst>
            </p:cNvPr>
            <p:cNvGrpSpPr/>
            <p:nvPr/>
          </p:nvGrpSpPr>
          <p:grpSpPr>
            <a:xfrm>
              <a:off x="5169767" y="949607"/>
              <a:ext cx="534435" cy="487334"/>
              <a:chOff x="2418947" y="1098886"/>
              <a:chExt cx="534435" cy="487334"/>
            </a:xfrm>
            <a:solidFill>
              <a:schemeClr val="accent2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CD34649-E2F0-FD20-001C-89F4C9BC1C9A}"/>
                  </a:ext>
                </a:extLst>
              </p:cNvPr>
              <p:cNvSpPr/>
              <p:nvPr/>
            </p:nvSpPr>
            <p:spPr>
              <a:xfrm>
                <a:off x="2418947" y="1098886"/>
                <a:ext cx="534435" cy="487334"/>
              </a:xfrm>
              <a:custGeom>
                <a:avLst/>
                <a:gdLst>
                  <a:gd name="connsiteX0" fmla="*/ 487279 w 534435"/>
                  <a:gd name="connsiteY0" fmla="*/ 196539 h 487334"/>
                  <a:gd name="connsiteX1" fmla="*/ 436194 w 534435"/>
                  <a:gd name="connsiteY1" fmla="*/ 76291 h 487334"/>
                  <a:gd name="connsiteX2" fmla="*/ 392967 w 534435"/>
                  <a:gd name="connsiteY2" fmla="*/ 47211 h 487334"/>
                  <a:gd name="connsiteX3" fmla="*/ 330092 w 534435"/>
                  <a:gd name="connsiteY3" fmla="*/ 47211 h 487334"/>
                  <a:gd name="connsiteX4" fmla="*/ 330092 w 534435"/>
                  <a:gd name="connsiteY4" fmla="*/ 31437 h 487334"/>
                  <a:gd name="connsiteX5" fmla="*/ 298655 w 534435"/>
                  <a:gd name="connsiteY5" fmla="*/ 0 h 487334"/>
                  <a:gd name="connsiteX6" fmla="*/ 235780 w 534435"/>
                  <a:gd name="connsiteY6" fmla="*/ 0 h 487334"/>
                  <a:gd name="connsiteX7" fmla="*/ 204343 w 534435"/>
                  <a:gd name="connsiteY7" fmla="*/ 31437 h 487334"/>
                  <a:gd name="connsiteX8" fmla="*/ 204343 w 534435"/>
                  <a:gd name="connsiteY8" fmla="*/ 47156 h 487334"/>
                  <a:gd name="connsiteX9" fmla="*/ 141468 w 534435"/>
                  <a:gd name="connsiteY9" fmla="*/ 47156 h 487334"/>
                  <a:gd name="connsiteX10" fmla="*/ 98242 w 534435"/>
                  <a:gd name="connsiteY10" fmla="*/ 76236 h 487334"/>
                  <a:gd name="connsiteX11" fmla="*/ 47156 w 534435"/>
                  <a:gd name="connsiteY11" fmla="*/ 196484 h 487334"/>
                  <a:gd name="connsiteX12" fmla="*/ 47156 w 534435"/>
                  <a:gd name="connsiteY12" fmla="*/ 196484 h 487334"/>
                  <a:gd name="connsiteX13" fmla="*/ 47156 w 534435"/>
                  <a:gd name="connsiteY13" fmla="*/ 196539 h 487334"/>
                  <a:gd name="connsiteX14" fmla="*/ 0 w 534435"/>
                  <a:gd name="connsiteY14" fmla="*/ 243695 h 487334"/>
                  <a:gd name="connsiteX15" fmla="*/ 0 w 534435"/>
                  <a:gd name="connsiteY15" fmla="*/ 369444 h 487334"/>
                  <a:gd name="connsiteX16" fmla="*/ 31437 w 534435"/>
                  <a:gd name="connsiteY16" fmla="*/ 400882 h 487334"/>
                  <a:gd name="connsiteX17" fmla="*/ 47156 w 534435"/>
                  <a:gd name="connsiteY17" fmla="*/ 400882 h 487334"/>
                  <a:gd name="connsiteX18" fmla="*/ 47156 w 534435"/>
                  <a:gd name="connsiteY18" fmla="*/ 455897 h 487334"/>
                  <a:gd name="connsiteX19" fmla="*/ 78593 w 534435"/>
                  <a:gd name="connsiteY19" fmla="*/ 487334 h 487334"/>
                  <a:gd name="connsiteX20" fmla="*/ 94312 w 534435"/>
                  <a:gd name="connsiteY20" fmla="*/ 487334 h 487334"/>
                  <a:gd name="connsiteX21" fmla="*/ 125750 w 534435"/>
                  <a:gd name="connsiteY21" fmla="*/ 455897 h 487334"/>
                  <a:gd name="connsiteX22" fmla="*/ 125750 w 534435"/>
                  <a:gd name="connsiteY22" fmla="*/ 400882 h 487334"/>
                  <a:gd name="connsiteX23" fmla="*/ 408686 w 534435"/>
                  <a:gd name="connsiteY23" fmla="*/ 400882 h 487334"/>
                  <a:gd name="connsiteX24" fmla="*/ 408686 w 534435"/>
                  <a:gd name="connsiteY24" fmla="*/ 455897 h 487334"/>
                  <a:gd name="connsiteX25" fmla="*/ 440123 w 534435"/>
                  <a:gd name="connsiteY25" fmla="*/ 487334 h 487334"/>
                  <a:gd name="connsiteX26" fmla="*/ 455842 w 534435"/>
                  <a:gd name="connsiteY26" fmla="*/ 487334 h 487334"/>
                  <a:gd name="connsiteX27" fmla="*/ 487279 w 534435"/>
                  <a:gd name="connsiteY27" fmla="*/ 455897 h 487334"/>
                  <a:gd name="connsiteX28" fmla="*/ 487279 w 534435"/>
                  <a:gd name="connsiteY28" fmla="*/ 400882 h 487334"/>
                  <a:gd name="connsiteX29" fmla="*/ 502998 w 534435"/>
                  <a:gd name="connsiteY29" fmla="*/ 400882 h 487334"/>
                  <a:gd name="connsiteX30" fmla="*/ 534435 w 534435"/>
                  <a:gd name="connsiteY30" fmla="*/ 369444 h 487334"/>
                  <a:gd name="connsiteX31" fmla="*/ 534435 w 534435"/>
                  <a:gd name="connsiteY31" fmla="*/ 243695 h 487334"/>
                  <a:gd name="connsiteX32" fmla="*/ 487279 w 534435"/>
                  <a:gd name="connsiteY32" fmla="*/ 196539 h 487334"/>
                  <a:gd name="connsiteX33" fmla="*/ 235765 w 534435"/>
                  <a:gd name="connsiteY33" fmla="*/ 15719 h 487334"/>
                  <a:gd name="connsiteX34" fmla="*/ 298639 w 534435"/>
                  <a:gd name="connsiteY34" fmla="*/ 15719 h 487334"/>
                  <a:gd name="connsiteX35" fmla="*/ 314358 w 534435"/>
                  <a:gd name="connsiteY35" fmla="*/ 31437 h 487334"/>
                  <a:gd name="connsiteX36" fmla="*/ 314358 w 534435"/>
                  <a:gd name="connsiteY36" fmla="*/ 47156 h 487334"/>
                  <a:gd name="connsiteX37" fmla="*/ 220046 w 534435"/>
                  <a:gd name="connsiteY37" fmla="*/ 47156 h 487334"/>
                  <a:gd name="connsiteX38" fmla="*/ 220046 w 534435"/>
                  <a:gd name="connsiteY38" fmla="*/ 31437 h 487334"/>
                  <a:gd name="connsiteX39" fmla="*/ 235765 w 534435"/>
                  <a:gd name="connsiteY39" fmla="*/ 15719 h 487334"/>
                  <a:gd name="connsiteX40" fmla="*/ 392951 w 534435"/>
                  <a:gd name="connsiteY40" fmla="*/ 62875 h 487334"/>
                  <a:gd name="connsiteX41" fmla="*/ 421544 w 534435"/>
                  <a:gd name="connsiteY41" fmla="*/ 81965 h 487334"/>
                  <a:gd name="connsiteX42" fmla="*/ 421630 w 534435"/>
                  <a:gd name="connsiteY42" fmla="*/ 82177 h 487334"/>
                  <a:gd name="connsiteX43" fmla="*/ 421717 w 534435"/>
                  <a:gd name="connsiteY43" fmla="*/ 82390 h 487334"/>
                  <a:gd name="connsiteX44" fmla="*/ 470177 w 534435"/>
                  <a:gd name="connsiteY44" fmla="*/ 196484 h 487334"/>
                  <a:gd name="connsiteX45" fmla="*/ 64234 w 534435"/>
                  <a:gd name="connsiteY45" fmla="*/ 196484 h 487334"/>
                  <a:gd name="connsiteX46" fmla="*/ 112687 w 534435"/>
                  <a:gd name="connsiteY46" fmla="*/ 82405 h 487334"/>
                  <a:gd name="connsiteX47" fmla="*/ 112782 w 534435"/>
                  <a:gd name="connsiteY47" fmla="*/ 82193 h 487334"/>
                  <a:gd name="connsiteX48" fmla="*/ 112860 w 534435"/>
                  <a:gd name="connsiteY48" fmla="*/ 81981 h 487334"/>
                  <a:gd name="connsiteX49" fmla="*/ 141452 w 534435"/>
                  <a:gd name="connsiteY49" fmla="*/ 62875 h 487334"/>
                  <a:gd name="connsiteX50" fmla="*/ 110015 w 534435"/>
                  <a:gd name="connsiteY50" fmla="*/ 455952 h 487334"/>
                  <a:gd name="connsiteX51" fmla="*/ 94296 w 534435"/>
                  <a:gd name="connsiteY51" fmla="*/ 471671 h 487334"/>
                  <a:gd name="connsiteX52" fmla="*/ 78538 w 534435"/>
                  <a:gd name="connsiteY52" fmla="*/ 471671 h 487334"/>
                  <a:gd name="connsiteX53" fmla="*/ 62820 w 534435"/>
                  <a:gd name="connsiteY53" fmla="*/ 455952 h 487334"/>
                  <a:gd name="connsiteX54" fmla="*/ 62820 w 534435"/>
                  <a:gd name="connsiteY54" fmla="*/ 400937 h 487334"/>
                  <a:gd name="connsiteX55" fmla="*/ 109976 w 534435"/>
                  <a:gd name="connsiteY55" fmla="*/ 400937 h 487334"/>
                  <a:gd name="connsiteX56" fmla="*/ 471545 w 534435"/>
                  <a:gd name="connsiteY56" fmla="*/ 455952 h 487334"/>
                  <a:gd name="connsiteX57" fmla="*/ 455826 w 534435"/>
                  <a:gd name="connsiteY57" fmla="*/ 471671 h 487334"/>
                  <a:gd name="connsiteX58" fmla="*/ 440108 w 534435"/>
                  <a:gd name="connsiteY58" fmla="*/ 471671 h 487334"/>
                  <a:gd name="connsiteX59" fmla="*/ 424389 w 534435"/>
                  <a:gd name="connsiteY59" fmla="*/ 455952 h 487334"/>
                  <a:gd name="connsiteX60" fmla="*/ 424389 w 534435"/>
                  <a:gd name="connsiteY60" fmla="*/ 400937 h 487334"/>
                  <a:gd name="connsiteX61" fmla="*/ 471545 w 534435"/>
                  <a:gd name="connsiteY61" fmla="*/ 400937 h 487334"/>
                  <a:gd name="connsiteX62" fmla="*/ 31422 w 534435"/>
                  <a:gd name="connsiteY62" fmla="*/ 385218 h 487334"/>
                  <a:gd name="connsiteX63" fmla="*/ 15703 w 534435"/>
                  <a:gd name="connsiteY63" fmla="*/ 369499 h 487334"/>
                  <a:gd name="connsiteX64" fmla="*/ 15703 w 534435"/>
                  <a:gd name="connsiteY64" fmla="*/ 243750 h 487334"/>
                  <a:gd name="connsiteX65" fmla="*/ 47140 w 534435"/>
                  <a:gd name="connsiteY65" fmla="*/ 212312 h 487334"/>
                  <a:gd name="connsiteX66" fmla="*/ 487264 w 534435"/>
                  <a:gd name="connsiteY66" fmla="*/ 212312 h 487334"/>
                  <a:gd name="connsiteX67" fmla="*/ 518701 w 534435"/>
                  <a:gd name="connsiteY67" fmla="*/ 243750 h 487334"/>
                  <a:gd name="connsiteX68" fmla="*/ 518701 w 534435"/>
                  <a:gd name="connsiteY68" fmla="*/ 369499 h 487334"/>
                  <a:gd name="connsiteX69" fmla="*/ 502982 w 534435"/>
                  <a:gd name="connsiteY69" fmla="*/ 385218 h 48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34435" h="487334">
                    <a:moveTo>
                      <a:pt x="487279" y="196539"/>
                    </a:moveTo>
                    <a:lnTo>
                      <a:pt x="436194" y="76291"/>
                    </a:lnTo>
                    <a:cubicBezTo>
                      <a:pt x="429195" y="58583"/>
                      <a:pt x="412006" y="47020"/>
                      <a:pt x="392967" y="47211"/>
                    </a:cubicBezTo>
                    <a:lnTo>
                      <a:pt x="330092" y="47211"/>
                    </a:lnTo>
                    <a:lnTo>
                      <a:pt x="330092" y="31437"/>
                    </a:lnTo>
                    <a:cubicBezTo>
                      <a:pt x="330041" y="14097"/>
                      <a:pt x="315996" y="52"/>
                      <a:pt x="298655" y="0"/>
                    </a:cubicBezTo>
                    <a:lnTo>
                      <a:pt x="235780" y="0"/>
                    </a:lnTo>
                    <a:cubicBezTo>
                      <a:pt x="218439" y="52"/>
                      <a:pt x="204395" y="14097"/>
                      <a:pt x="204343" y="31437"/>
                    </a:cubicBezTo>
                    <a:lnTo>
                      <a:pt x="204343" y="47156"/>
                    </a:lnTo>
                    <a:lnTo>
                      <a:pt x="141468" y="47156"/>
                    </a:lnTo>
                    <a:cubicBezTo>
                      <a:pt x="122429" y="46965"/>
                      <a:pt x="105241" y="58528"/>
                      <a:pt x="98242" y="76236"/>
                    </a:cubicBezTo>
                    <a:lnTo>
                      <a:pt x="47156" y="196484"/>
                    </a:lnTo>
                    <a:lnTo>
                      <a:pt x="47156" y="196484"/>
                    </a:lnTo>
                    <a:lnTo>
                      <a:pt x="47156" y="196539"/>
                    </a:lnTo>
                    <a:cubicBezTo>
                      <a:pt x="21146" y="196620"/>
                      <a:pt x="82" y="217685"/>
                      <a:pt x="0" y="243695"/>
                    </a:cubicBezTo>
                    <a:lnTo>
                      <a:pt x="0" y="369444"/>
                    </a:lnTo>
                    <a:cubicBezTo>
                      <a:pt x="52" y="386785"/>
                      <a:pt x="14097" y="400830"/>
                      <a:pt x="31437" y="400882"/>
                    </a:cubicBezTo>
                    <a:lnTo>
                      <a:pt x="47156" y="400882"/>
                    </a:lnTo>
                    <a:lnTo>
                      <a:pt x="47156" y="455897"/>
                    </a:lnTo>
                    <a:cubicBezTo>
                      <a:pt x="47208" y="473238"/>
                      <a:pt x="61253" y="487282"/>
                      <a:pt x="78593" y="487334"/>
                    </a:cubicBezTo>
                    <a:lnTo>
                      <a:pt x="94312" y="487334"/>
                    </a:lnTo>
                    <a:cubicBezTo>
                      <a:pt x="111653" y="487282"/>
                      <a:pt x="125698" y="473238"/>
                      <a:pt x="125750" y="455897"/>
                    </a:cubicBezTo>
                    <a:lnTo>
                      <a:pt x="125750" y="400882"/>
                    </a:lnTo>
                    <a:lnTo>
                      <a:pt x="408686" y="400882"/>
                    </a:lnTo>
                    <a:lnTo>
                      <a:pt x="408686" y="455897"/>
                    </a:lnTo>
                    <a:cubicBezTo>
                      <a:pt x="408738" y="473238"/>
                      <a:pt x="422782" y="487282"/>
                      <a:pt x="440123" y="487334"/>
                    </a:cubicBezTo>
                    <a:lnTo>
                      <a:pt x="455842" y="487334"/>
                    </a:lnTo>
                    <a:cubicBezTo>
                      <a:pt x="473183" y="487282"/>
                      <a:pt x="487227" y="473238"/>
                      <a:pt x="487279" y="455897"/>
                    </a:cubicBezTo>
                    <a:lnTo>
                      <a:pt x="487279" y="400882"/>
                    </a:lnTo>
                    <a:lnTo>
                      <a:pt x="502998" y="400882"/>
                    </a:lnTo>
                    <a:cubicBezTo>
                      <a:pt x="520339" y="400830"/>
                      <a:pt x="534384" y="386785"/>
                      <a:pt x="534435" y="369444"/>
                    </a:cubicBezTo>
                    <a:lnTo>
                      <a:pt x="534435" y="243695"/>
                    </a:lnTo>
                    <a:cubicBezTo>
                      <a:pt x="534354" y="217685"/>
                      <a:pt x="513289" y="196620"/>
                      <a:pt x="487279" y="196539"/>
                    </a:cubicBezTo>
                    <a:close/>
                    <a:moveTo>
                      <a:pt x="235765" y="15719"/>
                    </a:moveTo>
                    <a:lnTo>
                      <a:pt x="298639" y="15719"/>
                    </a:lnTo>
                    <a:cubicBezTo>
                      <a:pt x="307321" y="15719"/>
                      <a:pt x="314358" y="22756"/>
                      <a:pt x="314358" y="31437"/>
                    </a:cubicBezTo>
                    <a:lnTo>
                      <a:pt x="314358" y="47156"/>
                    </a:lnTo>
                    <a:lnTo>
                      <a:pt x="220046" y="47156"/>
                    </a:lnTo>
                    <a:lnTo>
                      <a:pt x="220046" y="31437"/>
                    </a:lnTo>
                    <a:cubicBezTo>
                      <a:pt x="220046" y="22756"/>
                      <a:pt x="227083" y="15719"/>
                      <a:pt x="235765" y="15719"/>
                    </a:cubicBezTo>
                    <a:close/>
                    <a:moveTo>
                      <a:pt x="392951" y="62875"/>
                    </a:moveTo>
                    <a:cubicBezTo>
                      <a:pt x="405519" y="62693"/>
                      <a:pt x="416893" y="70288"/>
                      <a:pt x="421544" y="81965"/>
                    </a:cubicBezTo>
                    <a:lnTo>
                      <a:pt x="421630" y="82177"/>
                    </a:lnTo>
                    <a:lnTo>
                      <a:pt x="421717" y="82390"/>
                    </a:lnTo>
                    <a:lnTo>
                      <a:pt x="470177" y="196484"/>
                    </a:lnTo>
                    <a:lnTo>
                      <a:pt x="64234" y="196484"/>
                    </a:lnTo>
                    <a:lnTo>
                      <a:pt x="112687" y="82405"/>
                    </a:lnTo>
                    <a:lnTo>
                      <a:pt x="112782" y="82193"/>
                    </a:lnTo>
                    <a:lnTo>
                      <a:pt x="112860" y="81981"/>
                    </a:lnTo>
                    <a:cubicBezTo>
                      <a:pt x="117505" y="70298"/>
                      <a:pt x="128881" y="62696"/>
                      <a:pt x="141452" y="62875"/>
                    </a:cubicBezTo>
                    <a:close/>
                    <a:moveTo>
                      <a:pt x="110015" y="455952"/>
                    </a:moveTo>
                    <a:cubicBezTo>
                      <a:pt x="110015" y="464633"/>
                      <a:pt x="102978" y="471671"/>
                      <a:pt x="94296" y="471671"/>
                    </a:cubicBezTo>
                    <a:lnTo>
                      <a:pt x="78538" y="471671"/>
                    </a:lnTo>
                    <a:cubicBezTo>
                      <a:pt x="69857" y="471671"/>
                      <a:pt x="62820" y="464633"/>
                      <a:pt x="62820" y="455952"/>
                    </a:cubicBezTo>
                    <a:lnTo>
                      <a:pt x="62820" y="400937"/>
                    </a:lnTo>
                    <a:lnTo>
                      <a:pt x="109976" y="400937"/>
                    </a:lnTo>
                    <a:close/>
                    <a:moveTo>
                      <a:pt x="471545" y="455952"/>
                    </a:moveTo>
                    <a:cubicBezTo>
                      <a:pt x="471545" y="464633"/>
                      <a:pt x="464508" y="471671"/>
                      <a:pt x="455826" y="471671"/>
                    </a:cubicBezTo>
                    <a:lnTo>
                      <a:pt x="440108" y="471671"/>
                    </a:lnTo>
                    <a:cubicBezTo>
                      <a:pt x="431426" y="471671"/>
                      <a:pt x="424389" y="464633"/>
                      <a:pt x="424389" y="455952"/>
                    </a:cubicBezTo>
                    <a:lnTo>
                      <a:pt x="424389" y="400937"/>
                    </a:lnTo>
                    <a:lnTo>
                      <a:pt x="471545" y="400937"/>
                    </a:lnTo>
                    <a:close/>
                    <a:moveTo>
                      <a:pt x="31422" y="385218"/>
                    </a:moveTo>
                    <a:cubicBezTo>
                      <a:pt x="22740" y="385218"/>
                      <a:pt x="15703" y="378181"/>
                      <a:pt x="15703" y="369499"/>
                    </a:cubicBezTo>
                    <a:lnTo>
                      <a:pt x="15703" y="243750"/>
                    </a:lnTo>
                    <a:cubicBezTo>
                      <a:pt x="15725" y="226396"/>
                      <a:pt x="29787" y="212334"/>
                      <a:pt x="47140" y="212312"/>
                    </a:cubicBezTo>
                    <a:lnTo>
                      <a:pt x="487264" y="212312"/>
                    </a:lnTo>
                    <a:cubicBezTo>
                      <a:pt x="504617" y="212334"/>
                      <a:pt x="518679" y="226396"/>
                      <a:pt x="518701" y="243750"/>
                    </a:cubicBezTo>
                    <a:lnTo>
                      <a:pt x="518701" y="369499"/>
                    </a:lnTo>
                    <a:cubicBezTo>
                      <a:pt x="518701" y="378181"/>
                      <a:pt x="511664" y="385218"/>
                      <a:pt x="502982" y="385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2FAAA81-22C1-F228-5E43-2946C062216F}"/>
                  </a:ext>
                </a:extLst>
              </p:cNvPr>
              <p:cNvSpPr/>
              <p:nvPr/>
            </p:nvSpPr>
            <p:spPr>
              <a:xfrm>
                <a:off x="245818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0E7874D-FE73-34AA-E8BF-84986E4324FD}"/>
                  </a:ext>
                </a:extLst>
              </p:cNvPr>
              <p:cNvSpPr/>
              <p:nvPr/>
            </p:nvSpPr>
            <p:spPr>
              <a:xfrm>
                <a:off x="281971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5" descr="Taxi outline">
              <a:extLst>
                <a:ext uri="{FF2B5EF4-FFF2-40B4-BE49-F238E27FC236}">
                  <a16:creationId xmlns:a16="http://schemas.microsoft.com/office/drawing/2014/main" id="{2191C834-F428-6102-653E-1546656B7C97}"/>
                </a:ext>
              </a:extLst>
            </p:cNvPr>
            <p:cNvGrpSpPr/>
            <p:nvPr/>
          </p:nvGrpSpPr>
          <p:grpSpPr>
            <a:xfrm>
              <a:off x="5240763" y="692475"/>
              <a:ext cx="265008" cy="241652"/>
              <a:chOff x="2489943" y="841754"/>
              <a:chExt cx="265008" cy="241652"/>
            </a:xfrm>
            <a:solidFill>
              <a:schemeClr val="accent1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6DFFECE-49D7-02F9-6E9A-F00A95BD7747}"/>
                  </a:ext>
                </a:extLst>
              </p:cNvPr>
              <p:cNvSpPr/>
              <p:nvPr/>
            </p:nvSpPr>
            <p:spPr>
              <a:xfrm>
                <a:off x="2489943" y="841754"/>
                <a:ext cx="265008" cy="241652"/>
              </a:xfrm>
              <a:custGeom>
                <a:avLst/>
                <a:gdLst>
                  <a:gd name="connsiteX0" fmla="*/ 241626 w 265008"/>
                  <a:gd name="connsiteY0" fmla="*/ 97457 h 241652"/>
                  <a:gd name="connsiteX1" fmla="*/ 216294 w 265008"/>
                  <a:gd name="connsiteY1" fmla="*/ 37830 h 241652"/>
                  <a:gd name="connsiteX2" fmla="*/ 194859 w 265008"/>
                  <a:gd name="connsiteY2" fmla="*/ 23410 h 241652"/>
                  <a:gd name="connsiteX3" fmla="*/ 163682 w 265008"/>
                  <a:gd name="connsiteY3" fmla="*/ 23410 h 241652"/>
                  <a:gd name="connsiteX4" fmla="*/ 163682 w 265008"/>
                  <a:gd name="connsiteY4" fmla="*/ 15589 h 241652"/>
                  <a:gd name="connsiteX5" fmla="*/ 148093 w 265008"/>
                  <a:gd name="connsiteY5" fmla="*/ 0 h 241652"/>
                  <a:gd name="connsiteX6" fmla="*/ 116916 w 265008"/>
                  <a:gd name="connsiteY6" fmla="*/ 0 h 241652"/>
                  <a:gd name="connsiteX7" fmla="*/ 101327 w 265008"/>
                  <a:gd name="connsiteY7" fmla="*/ 15589 h 241652"/>
                  <a:gd name="connsiteX8" fmla="*/ 101327 w 265008"/>
                  <a:gd name="connsiteY8" fmla="*/ 23383 h 241652"/>
                  <a:gd name="connsiteX9" fmla="*/ 70149 w 265008"/>
                  <a:gd name="connsiteY9" fmla="*/ 23383 h 241652"/>
                  <a:gd name="connsiteX10" fmla="*/ 48715 w 265008"/>
                  <a:gd name="connsiteY10" fmla="*/ 37803 h 241652"/>
                  <a:gd name="connsiteX11" fmla="*/ 23383 w 265008"/>
                  <a:gd name="connsiteY11" fmla="*/ 97430 h 241652"/>
                  <a:gd name="connsiteX12" fmla="*/ 23383 w 265008"/>
                  <a:gd name="connsiteY12" fmla="*/ 97430 h 241652"/>
                  <a:gd name="connsiteX13" fmla="*/ 23383 w 265008"/>
                  <a:gd name="connsiteY13" fmla="*/ 97457 h 241652"/>
                  <a:gd name="connsiteX14" fmla="*/ 0 w 265008"/>
                  <a:gd name="connsiteY14" fmla="*/ 120840 h 241652"/>
                  <a:gd name="connsiteX15" fmla="*/ 0 w 265008"/>
                  <a:gd name="connsiteY15" fmla="*/ 183195 h 241652"/>
                  <a:gd name="connsiteX16" fmla="*/ 15589 w 265008"/>
                  <a:gd name="connsiteY16" fmla="*/ 198784 h 241652"/>
                  <a:gd name="connsiteX17" fmla="*/ 23383 w 265008"/>
                  <a:gd name="connsiteY17" fmla="*/ 198784 h 241652"/>
                  <a:gd name="connsiteX18" fmla="*/ 23383 w 265008"/>
                  <a:gd name="connsiteY18" fmla="*/ 226064 h 241652"/>
                  <a:gd name="connsiteX19" fmla="*/ 38972 w 265008"/>
                  <a:gd name="connsiteY19" fmla="*/ 241653 h 241652"/>
                  <a:gd name="connsiteX20" fmla="*/ 46766 w 265008"/>
                  <a:gd name="connsiteY20" fmla="*/ 241653 h 241652"/>
                  <a:gd name="connsiteX21" fmla="*/ 62355 w 265008"/>
                  <a:gd name="connsiteY21" fmla="*/ 226064 h 241652"/>
                  <a:gd name="connsiteX22" fmla="*/ 62355 w 265008"/>
                  <a:gd name="connsiteY22" fmla="*/ 198784 h 241652"/>
                  <a:gd name="connsiteX23" fmla="*/ 202654 w 265008"/>
                  <a:gd name="connsiteY23" fmla="*/ 198784 h 241652"/>
                  <a:gd name="connsiteX24" fmla="*/ 202654 w 265008"/>
                  <a:gd name="connsiteY24" fmla="*/ 226064 h 241652"/>
                  <a:gd name="connsiteX25" fmla="*/ 218243 w 265008"/>
                  <a:gd name="connsiteY25" fmla="*/ 241653 h 241652"/>
                  <a:gd name="connsiteX26" fmla="*/ 226037 w 265008"/>
                  <a:gd name="connsiteY26" fmla="*/ 241653 h 241652"/>
                  <a:gd name="connsiteX27" fmla="*/ 241626 w 265008"/>
                  <a:gd name="connsiteY27" fmla="*/ 226064 h 241652"/>
                  <a:gd name="connsiteX28" fmla="*/ 241626 w 265008"/>
                  <a:gd name="connsiteY28" fmla="*/ 198784 h 241652"/>
                  <a:gd name="connsiteX29" fmla="*/ 249420 w 265008"/>
                  <a:gd name="connsiteY29" fmla="*/ 198784 h 241652"/>
                  <a:gd name="connsiteX30" fmla="*/ 265009 w 265008"/>
                  <a:gd name="connsiteY30" fmla="*/ 183195 h 241652"/>
                  <a:gd name="connsiteX31" fmla="*/ 265009 w 265008"/>
                  <a:gd name="connsiteY31" fmla="*/ 120840 h 241652"/>
                  <a:gd name="connsiteX32" fmla="*/ 241626 w 265008"/>
                  <a:gd name="connsiteY32" fmla="*/ 97457 h 241652"/>
                  <a:gd name="connsiteX33" fmla="*/ 116908 w 265008"/>
                  <a:gd name="connsiteY33" fmla="*/ 7794 h 241652"/>
                  <a:gd name="connsiteX34" fmla="*/ 148085 w 265008"/>
                  <a:gd name="connsiteY34" fmla="*/ 7794 h 241652"/>
                  <a:gd name="connsiteX35" fmla="*/ 155880 w 265008"/>
                  <a:gd name="connsiteY35" fmla="*/ 15589 h 241652"/>
                  <a:gd name="connsiteX36" fmla="*/ 155880 w 265008"/>
                  <a:gd name="connsiteY36" fmla="*/ 23383 h 241652"/>
                  <a:gd name="connsiteX37" fmla="*/ 109113 w 265008"/>
                  <a:gd name="connsiteY37" fmla="*/ 23383 h 241652"/>
                  <a:gd name="connsiteX38" fmla="*/ 109113 w 265008"/>
                  <a:gd name="connsiteY38" fmla="*/ 15589 h 241652"/>
                  <a:gd name="connsiteX39" fmla="*/ 116908 w 265008"/>
                  <a:gd name="connsiteY39" fmla="*/ 7794 h 241652"/>
                  <a:gd name="connsiteX40" fmla="*/ 194852 w 265008"/>
                  <a:gd name="connsiteY40" fmla="*/ 31178 h 241652"/>
                  <a:gd name="connsiteX41" fmla="*/ 209030 w 265008"/>
                  <a:gd name="connsiteY41" fmla="*/ 40644 h 241652"/>
                  <a:gd name="connsiteX42" fmla="*/ 209072 w 265008"/>
                  <a:gd name="connsiteY42" fmla="*/ 40749 h 241652"/>
                  <a:gd name="connsiteX43" fmla="*/ 209115 w 265008"/>
                  <a:gd name="connsiteY43" fmla="*/ 40854 h 241652"/>
                  <a:gd name="connsiteX44" fmla="*/ 233145 w 265008"/>
                  <a:gd name="connsiteY44" fmla="*/ 97430 h 241652"/>
                  <a:gd name="connsiteX45" fmla="*/ 31852 w 265008"/>
                  <a:gd name="connsiteY45" fmla="*/ 97430 h 241652"/>
                  <a:gd name="connsiteX46" fmla="*/ 55878 w 265008"/>
                  <a:gd name="connsiteY46" fmla="*/ 40862 h 241652"/>
                  <a:gd name="connsiteX47" fmla="*/ 55925 w 265008"/>
                  <a:gd name="connsiteY47" fmla="*/ 40757 h 241652"/>
                  <a:gd name="connsiteX48" fmla="*/ 55964 w 265008"/>
                  <a:gd name="connsiteY48" fmla="*/ 40652 h 241652"/>
                  <a:gd name="connsiteX49" fmla="*/ 70142 w 265008"/>
                  <a:gd name="connsiteY49" fmla="*/ 31178 h 241652"/>
                  <a:gd name="connsiteX50" fmla="*/ 54553 w 265008"/>
                  <a:gd name="connsiteY50" fmla="*/ 226091 h 241652"/>
                  <a:gd name="connsiteX51" fmla="*/ 46758 w 265008"/>
                  <a:gd name="connsiteY51" fmla="*/ 233886 h 241652"/>
                  <a:gd name="connsiteX52" fmla="*/ 38945 w 265008"/>
                  <a:gd name="connsiteY52" fmla="*/ 233886 h 241652"/>
                  <a:gd name="connsiteX53" fmla="*/ 31150 w 265008"/>
                  <a:gd name="connsiteY53" fmla="*/ 226091 h 241652"/>
                  <a:gd name="connsiteX54" fmla="*/ 31150 w 265008"/>
                  <a:gd name="connsiteY54" fmla="*/ 198811 h 241652"/>
                  <a:gd name="connsiteX55" fmla="*/ 54533 w 265008"/>
                  <a:gd name="connsiteY55" fmla="*/ 198811 h 241652"/>
                  <a:gd name="connsiteX56" fmla="*/ 233823 w 265008"/>
                  <a:gd name="connsiteY56" fmla="*/ 226091 h 241652"/>
                  <a:gd name="connsiteX57" fmla="*/ 226029 w 265008"/>
                  <a:gd name="connsiteY57" fmla="*/ 233886 h 241652"/>
                  <a:gd name="connsiteX58" fmla="*/ 218235 w 265008"/>
                  <a:gd name="connsiteY58" fmla="*/ 233886 h 241652"/>
                  <a:gd name="connsiteX59" fmla="*/ 210440 w 265008"/>
                  <a:gd name="connsiteY59" fmla="*/ 226091 h 241652"/>
                  <a:gd name="connsiteX60" fmla="*/ 210440 w 265008"/>
                  <a:gd name="connsiteY60" fmla="*/ 198811 h 241652"/>
                  <a:gd name="connsiteX61" fmla="*/ 233823 w 265008"/>
                  <a:gd name="connsiteY61" fmla="*/ 198811 h 241652"/>
                  <a:gd name="connsiteX62" fmla="*/ 15581 w 265008"/>
                  <a:gd name="connsiteY62" fmla="*/ 191017 h 241652"/>
                  <a:gd name="connsiteX63" fmla="*/ 7787 w 265008"/>
                  <a:gd name="connsiteY63" fmla="*/ 183222 h 241652"/>
                  <a:gd name="connsiteX64" fmla="*/ 7787 w 265008"/>
                  <a:gd name="connsiteY64" fmla="*/ 120867 h 241652"/>
                  <a:gd name="connsiteX65" fmla="*/ 23375 w 265008"/>
                  <a:gd name="connsiteY65" fmla="*/ 105279 h 241652"/>
                  <a:gd name="connsiteX66" fmla="*/ 241618 w 265008"/>
                  <a:gd name="connsiteY66" fmla="*/ 105279 h 241652"/>
                  <a:gd name="connsiteX67" fmla="*/ 257207 w 265008"/>
                  <a:gd name="connsiteY67" fmla="*/ 120867 h 241652"/>
                  <a:gd name="connsiteX68" fmla="*/ 257207 w 265008"/>
                  <a:gd name="connsiteY68" fmla="*/ 183222 h 241652"/>
                  <a:gd name="connsiteX69" fmla="*/ 249412 w 265008"/>
                  <a:gd name="connsiteY69" fmla="*/ 191017 h 241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65008" h="241652">
                    <a:moveTo>
                      <a:pt x="241626" y="97457"/>
                    </a:moveTo>
                    <a:lnTo>
                      <a:pt x="216294" y="37830"/>
                    </a:lnTo>
                    <a:cubicBezTo>
                      <a:pt x="212823" y="29049"/>
                      <a:pt x="204300" y="23316"/>
                      <a:pt x="194859" y="23410"/>
                    </a:cubicBezTo>
                    <a:lnTo>
                      <a:pt x="163682" y="23410"/>
                    </a:lnTo>
                    <a:lnTo>
                      <a:pt x="163682" y="15589"/>
                    </a:lnTo>
                    <a:cubicBezTo>
                      <a:pt x="163656" y="6990"/>
                      <a:pt x="156692" y="26"/>
                      <a:pt x="148093" y="0"/>
                    </a:cubicBezTo>
                    <a:lnTo>
                      <a:pt x="116916" y="0"/>
                    </a:lnTo>
                    <a:cubicBezTo>
                      <a:pt x="108317" y="26"/>
                      <a:pt x="101353" y="6990"/>
                      <a:pt x="101327" y="15589"/>
                    </a:cubicBezTo>
                    <a:lnTo>
                      <a:pt x="101327" y="23383"/>
                    </a:lnTo>
                    <a:lnTo>
                      <a:pt x="70149" y="23383"/>
                    </a:lnTo>
                    <a:cubicBezTo>
                      <a:pt x="60708" y="23288"/>
                      <a:pt x="52185" y="29022"/>
                      <a:pt x="48715" y="37803"/>
                    </a:cubicBezTo>
                    <a:lnTo>
                      <a:pt x="23383" y="97430"/>
                    </a:lnTo>
                    <a:lnTo>
                      <a:pt x="23383" y="97430"/>
                    </a:lnTo>
                    <a:lnTo>
                      <a:pt x="23383" y="97457"/>
                    </a:lnTo>
                    <a:cubicBezTo>
                      <a:pt x="10486" y="97497"/>
                      <a:pt x="41" y="107943"/>
                      <a:pt x="0" y="120840"/>
                    </a:cubicBezTo>
                    <a:lnTo>
                      <a:pt x="0" y="183195"/>
                    </a:lnTo>
                    <a:cubicBezTo>
                      <a:pt x="26" y="191794"/>
                      <a:pt x="6990" y="198758"/>
                      <a:pt x="15589" y="198784"/>
                    </a:cubicBezTo>
                    <a:lnTo>
                      <a:pt x="23383" y="198784"/>
                    </a:lnTo>
                    <a:lnTo>
                      <a:pt x="23383" y="226064"/>
                    </a:lnTo>
                    <a:cubicBezTo>
                      <a:pt x="23409" y="234663"/>
                      <a:pt x="30373" y="241627"/>
                      <a:pt x="38972" y="241653"/>
                    </a:cubicBezTo>
                    <a:lnTo>
                      <a:pt x="46766" y="241653"/>
                    </a:lnTo>
                    <a:cubicBezTo>
                      <a:pt x="55365" y="241627"/>
                      <a:pt x="62329" y="234663"/>
                      <a:pt x="62355" y="226064"/>
                    </a:cubicBezTo>
                    <a:lnTo>
                      <a:pt x="62355" y="198784"/>
                    </a:lnTo>
                    <a:lnTo>
                      <a:pt x="202654" y="198784"/>
                    </a:lnTo>
                    <a:lnTo>
                      <a:pt x="202654" y="226064"/>
                    </a:lnTo>
                    <a:cubicBezTo>
                      <a:pt x="202679" y="234663"/>
                      <a:pt x="209644" y="241627"/>
                      <a:pt x="218243" y="241653"/>
                    </a:cubicBezTo>
                    <a:lnTo>
                      <a:pt x="226037" y="241653"/>
                    </a:lnTo>
                    <a:cubicBezTo>
                      <a:pt x="234636" y="241627"/>
                      <a:pt x="241600" y="234663"/>
                      <a:pt x="241626" y="226064"/>
                    </a:cubicBezTo>
                    <a:lnTo>
                      <a:pt x="241626" y="198784"/>
                    </a:lnTo>
                    <a:lnTo>
                      <a:pt x="249420" y="198784"/>
                    </a:lnTo>
                    <a:cubicBezTo>
                      <a:pt x="258019" y="198758"/>
                      <a:pt x="264983" y="191794"/>
                      <a:pt x="265009" y="183195"/>
                    </a:cubicBezTo>
                    <a:lnTo>
                      <a:pt x="265009" y="120840"/>
                    </a:lnTo>
                    <a:cubicBezTo>
                      <a:pt x="264968" y="107943"/>
                      <a:pt x="254523" y="97497"/>
                      <a:pt x="241626" y="97457"/>
                    </a:cubicBezTo>
                    <a:close/>
                    <a:moveTo>
                      <a:pt x="116908" y="7794"/>
                    </a:moveTo>
                    <a:lnTo>
                      <a:pt x="148085" y="7794"/>
                    </a:lnTo>
                    <a:cubicBezTo>
                      <a:pt x="152390" y="7794"/>
                      <a:pt x="155880" y="11284"/>
                      <a:pt x="155880" y="15589"/>
                    </a:cubicBezTo>
                    <a:lnTo>
                      <a:pt x="155880" y="23383"/>
                    </a:lnTo>
                    <a:lnTo>
                      <a:pt x="109113" y="23383"/>
                    </a:lnTo>
                    <a:lnTo>
                      <a:pt x="109113" y="15589"/>
                    </a:lnTo>
                    <a:cubicBezTo>
                      <a:pt x="109113" y="11284"/>
                      <a:pt x="112603" y="7794"/>
                      <a:pt x="116908" y="7794"/>
                    </a:cubicBezTo>
                    <a:close/>
                    <a:moveTo>
                      <a:pt x="194852" y="31178"/>
                    </a:moveTo>
                    <a:cubicBezTo>
                      <a:pt x="201083" y="31087"/>
                      <a:pt x="206724" y="34854"/>
                      <a:pt x="209030" y="40644"/>
                    </a:cubicBezTo>
                    <a:lnTo>
                      <a:pt x="209072" y="40749"/>
                    </a:lnTo>
                    <a:lnTo>
                      <a:pt x="209115" y="40854"/>
                    </a:lnTo>
                    <a:lnTo>
                      <a:pt x="233145" y="97430"/>
                    </a:lnTo>
                    <a:lnTo>
                      <a:pt x="31852" y="97430"/>
                    </a:lnTo>
                    <a:lnTo>
                      <a:pt x="55878" y="40862"/>
                    </a:lnTo>
                    <a:lnTo>
                      <a:pt x="55925" y="40757"/>
                    </a:lnTo>
                    <a:lnTo>
                      <a:pt x="55964" y="40652"/>
                    </a:lnTo>
                    <a:cubicBezTo>
                      <a:pt x="58267" y="34858"/>
                      <a:pt x="63908" y="31089"/>
                      <a:pt x="70142" y="31178"/>
                    </a:cubicBezTo>
                    <a:close/>
                    <a:moveTo>
                      <a:pt x="54553" y="226091"/>
                    </a:moveTo>
                    <a:cubicBezTo>
                      <a:pt x="54553" y="230396"/>
                      <a:pt x="51063" y="233886"/>
                      <a:pt x="46758" y="233886"/>
                    </a:cubicBezTo>
                    <a:lnTo>
                      <a:pt x="38945" y="233886"/>
                    </a:lnTo>
                    <a:cubicBezTo>
                      <a:pt x="34640" y="233886"/>
                      <a:pt x="31150" y="230396"/>
                      <a:pt x="31150" y="226091"/>
                    </a:cubicBezTo>
                    <a:lnTo>
                      <a:pt x="31150" y="198811"/>
                    </a:lnTo>
                    <a:lnTo>
                      <a:pt x="54533" y="198811"/>
                    </a:lnTo>
                    <a:close/>
                    <a:moveTo>
                      <a:pt x="233823" y="226091"/>
                    </a:moveTo>
                    <a:cubicBezTo>
                      <a:pt x="233823" y="230396"/>
                      <a:pt x="230334" y="233886"/>
                      <a:pt x="226029" y="233886"/>
                    </a:cubicBezTo>
                    <a:lnTo>
                      <a:pt x="218235" y="233886"/>
                    </a:lnTo>
                    <a:cubicBezTo>
                      <a:pt x="213930" y="233886"/>
                      <a:pt x="210440" y="230396"/>
                      <a:pt x="210440" y="226091"/>
                    </a:cubicBezTo>
                    <a:lnTo>
                      <a:pt x="210440" y="198811"/>
                    </a:lnTo>
                    <a:lnTo>
                      <a:pt x="233823" y="198811"/>
                    </a:lnTo>
                    <a:close/>
                    <a:moveTo>
                      <a:pt x="15581" y="191017"/>
                    </a:moveTo>
                    <a:cubicBezTo>
                      <a:pt x="11276" y="191017"/>
                      <a:pt x="7787" y="187527"/>
                      <a:pt x="7787" y="183222"/>
                    </a:cubicBezTo>
                    <a:lnTo>
                      <a:pt x="7787" y="120867"/>
                    </a:lnTo>
                    <a:cubicBezTo>
                      <a:pt x="7797" y="112262"/>
                      <a:pt x="14770" y="105290"/>
                      <a:pt x="23375" y="105279"/>
                    </a:cubicBezTo>
                    <a:lnTo>
                      <a:pt x="241618" y="105279"/>
                    </a:lnTo>
                    <a:cubicBezTo>
                      <a:pt x="250223" y="105290"/>
                      <a:pt x="257196" y="112262"/>
                      <a:pt x="257207" y="120867"/>
                    </a:cubicBezTo>
                    <a:lnTo>
                      <a:pt x="257207" y="183222"/>
                    </a:lnTo>
                    <a:cubicBezTo>
                      <a:pt x="257207" y="187527"/>
                      <a:pt x="253717" y="191017"/>
                      <a:pt x="249412" y="191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8EC0815-47E9-8797-6C34-BEAA527DC12F}"/>
                  </a:ext>
                </a:extLst>
              </p:cNvPr>
              <p:cNvSpPr/>
              <p:nvPr/>
            </p:nvSpPr>
            <p:spPr>
              <a:xfrm>
                <a:off x="2509402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B31EBF-0097-0864-AD62-3F7802A0434B}"/>
                  </a:ext>
                </a:extLst>
              </p:cNvPr>
              <p:cNvSpPr/>
              <p:nvPr/>
            </p:nvSpPr>
            <p:spPr>
              <a:xfrm>
                <a:off x="2688673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68B8722-FDF4-C67E-3D30-BDE98414B66A}"/>
              </a:ext>
            </a:extLst>
          </p:cNvPr>
          <p:cNvSpPr txBox="1"/>
          <p:nvPr/>
        </p:nvSpPr>
        <p:spPr>
          <a:xfrm>
            <a:off x="14792153" y="2396966"/>
            <a:ext cx="403796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Montserrat"/>
              </a:rPr>
              <a:t>Serving transport </a:t>
            </a:r>
            <a:r>
              <a:rPr lang="vi-VN" sz="2000" err="1">
                <a:latin typeface="Montserrat"/>
              </a:rPr>
              <a:t>requests</a:t>
            </a:r>
            <a:r>
              <a:rPr lang="en-US" sz="2000">
                <a:latin typeface="Montserrat"/>
              </a:rPr>
              <a:t> for </a:t>
            </a:r>
            <a:r>
              <a:rPr lang="en-US" sz="2000" b="1">
                <a:latin typeface="Montserrat"/>
              </a:rPr>
              <a:t>N </a:t>
            </a:r>
            <a:r>
              <a:rPr lang="vi-VN" sz="2000" b="1" err="1">
                <a:latin typeface="Montserrat"/>
              </a:rPr>
              <a:t>passengers</a:t>
            </a:r>
            <a:r>
              <a:rPr lang="en-US" sz="2000" b="1">
                <a:latin typeface="Montserrat"/>
              </a:rPr>
              <a:t> (1, 2, 3, …, N) </a:t>
            </a:r>
            <a:r>
              <a:rPr lang="en-US" sz="2000">
                <a:latin typeface="Montserrat"/>
              </a:rPr>
              <a:t>and </a:t>
            </a:r>
            <a:r>
              <a:rPr lang="en-US" sz="2000" b="1">
                <a:latin typeface="Montserrat"/>
              </a:rPr>
              <a:t>M parcels (1, 2, 3, …, M)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22BE51-57C1-906B-0B4D-61047EF3371A}"/>
              </a:ext>
            </a:extLst>
          </p:cNvPr>
          <p:cNvGrpSpPr/>
          <p:nvPr/>
        </p:nvGrpSpPr>
        <p:grpSpPr>
          <a:xfrm>
            <a:off x="20436577" y="3971122"/>
            <a:ext cx="1672234" cy="1023070"/>
            <a:chOff x="5348977" y="3411291"/>
            <a:chExt cx="1672234" cy="1023070"/>
          </a:xfrm>
        </p:grpSpPr>
        <p:pic>
          <p:nvPicPr>
            <p:cNvPr id="33" name="Graphic 32" descr="Traffic cone outline">
              <a:extLst>
                <a:ext uri="{FF2B5EF4-FFF2-40B4-BE49-F238E27FC236}">
                  <a16:creationId xmlns:a16="http://schemas.microsoft.com/office/drawing/2014/main" id="{9D556265-5F03-8E8C-DD54-92AAF53E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Traffic cone outline">
              <a:extLst>
                <a:ext uri="{FF2B5EF4-FFF2-40B4-BE49-F238E27FC236}">
                  <a16:creationId xmlns:a16="http://schemas.microsoft.com/office/drawing/2014/main" id="{32F185FA-2221-AFF1-27FF-32D631334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35" name="Graphic 34" descr="Traffic cone outline">
              <a:extLst>
                <a:ext uri="{FF2B5EF4-FFF2-40B4-BE49-F238E27FC236}">
                  <a16:creationId xmlns:a16="http://schemas.microsoft.com/office/drawing/2014/main" id="{B680856F-CDE7-E046-3054-5316C42EB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B7A871-95E2-0C3D-4D5E-E4BFD614304A}"/>
              </a:ext>
            </a:extLst>
          </p:cNvPr>
          <p:cNvSpPr txBox="1"/>
          <p:nvPr/>
        </p:nvSpPr>
        <p:spPr>
          <a:xfrm>
            <a:off x="-8225543" y="1950668"/>
            <a:ext cx="35695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Exact Algorithms (CP &amp; ILP)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Genetic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Montserrat" panose="00000500000000000000" pitchFamily="2" charset="0"/>
              </a:rPr>
              <a:t>Greedy Algorithm</a:t>
            </a:r>
            <a:endParaRPr lang="en-US" sz="1700" b="0"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0C2212-9ABB-0355-56C3-1D7BA4C987CA}"/>
              </a:ext>
            </a:extLst>
          </p:cNvPr>
          <p:cNvSpPr txBox="1"/>
          <p:nvPr/>
        </p:nvSpPr>
        <p:spPr>
          <a:xfrm>
            <a:off x="-12848520" y="2399904"/>
            <a:ext cx="35695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Exact Algorithms (CP &amp; ILP)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Montserrat" panose="00000500000000000000" pitchFamily="2" charset="0"/>
              </a:rPr>
              <a:t>Genetic Algorithms</a:t>
            </a:r>
            <a:endParaRPr lang="en-US" sz="1700" b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054C72-801B-6EC4-3255-5ABA3CD2FA3D}"/>
              </a:ext>
            </a:extLst>
          </p:cNvPr>
          <p:cNvSpPr txBox="1">
            <a:spLocks/>
          </p:cNvSpPr>
          <p:nvPr/>
        </p:nvSpPr>
        <p:spPr>
          <a:xfrm>
            <a:off x="1359900" y="2107140"/>
            <a:ext cx="64242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Conclusion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A3FF7-5DB0-7258-20DF-9ADF3C0C1476}"/>
              </a:ext>
            </a:extLst>
          </p:cNvPr>
          <p:cNvSpPr txBox="1"/>
          <p:nvPr/>
        </p:nvSpPr>
        <p:spPr>
          <a:xfrm>
            <a:off x="-4704086" y="1279062"/>
            <a:ext cx="2664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Montserrat" panose="00000500000000000000" pitchFamily="2" charset="0"/>
              </a:rPr>
              <a:t>Example:</a:t>
            </a:r>
            <a:endParaRPr lang="en-US" b="1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358DD-7295-2824-C7B5-860D6B1A74BF}"/>
              </a:ext>
            </a:extLst>
          </p:cNvPr>
          <p:cNvSpPr txBox="1"/>
          <p:nvPr/>
        </p:nvSpPr>
        <p:spPr>
          <a:xfrm>
            <a:off x="-5496566" y="1805229"/>
            <a:ext cx="107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0: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A4261-6A24-1C61-9B86-3F140C4B052E}"/>
              </a:ext>
            </a:extLst>
          </p:cNvPr>
          <p:cNvSpPr txBox="1"/>
          <p:nvPr/>
        </p:nvSpPr>
        <p:spPr>
          <a:xfrm>
            <a:off x="-6714572" y="3174324"/>
            <a:ext cx="107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Parent 0’:</a:t>
            </a:r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5DF60D-DED7-5612-1DFF-AA3B0AB91EC7}"/>
              </a:ext>
            </a:extLst>
          </p:cNvPr>
          <p:cNvGrpSpPr/>
          <p:nvPr/>
        </p:nvGrpSpPr>
        <p:grpSpPr>
          <a:xfrm>
            <a:off x="-3538866" y="1805229"/>
            <a:ext cx="1732601" cy="1676872"/>
            <a:chOff x="2225040" y="1805229"/>
            <a:chExt cx="1732601" cy="16768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0DBFA9-4329-C6BF-23DA-03F73E04D935}"/>
                </a:ext>
              </a:extLst>
            </p:cNvPr>
            <p:cNvGrpSpPr/>
            <p:nvPr/>
          </p:nvGrpSpPr>
          <p:grpSpPr>
            <a:xfrm>
              <a:off x="2225040" y="2113006"/>
              <a:ext cx="1732601" cy="1369095"/>
              <a:chOff x="2225040" y="2113006"/>
              <a:chExt cx="1732601" cy="136909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01E646-06BE-73E2-AD08-165E971651A9}"/>
                  </a:ext>
                </a:extLst>
              </p:cNvPr>
              <p:cNvSpPr/>
              <p:nvPr/>
            </p:nvSpPr>
            <p:spPr>
              <a:xfrm>
                <a:off x="2225040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4A87687-F657-63C6-48BE-43E9365E70B0}"/>
                  </a:ext>
                </a:extLst>
              </p:cNvPr>
              <p:cNvSpPr/>
              <p:nvPr/>
            </p:nvSpPr>
            <p:spPr>
              <a:xfrm>
                <a:off x="2581246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246678-4BD4-3355-479B-1FE6663237D9}"/>
                  </a:ext>
                </a:extLst>
              </p:cNvPr>
              <p:cNvSpPr/>
              <p:nvPr/>
            </p:nvSpPr>
            <p:spPr>
              <a:xfrm>
                <a:off x="2937452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E322851-9AAA-8BB2-562C-ED4CECE40AC8}"/>
                  </a:ext>
                </a:extLst>
              </p:cNvPr>
              <p:cNvSpPr/>
              <p:nvPr/>
            </p:nvSpPr>
            <p:spPr>
              <a:xfrm>
                <a:off x="3293658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9A1FA4-72AA-6061-1ADE-4F2F4FA4DA04}"/>
                  </a:ext>
                </a:extLst>
              </p:cNvPr>
              <p:cNvSpPr/>
              <p:nvPr/>
            </p:nvSpPr>
            <p:spPr>
              <a:xfrm>
                <a:off x="3649864" y="3174324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22AC56D7-F75A-2D26-ECC9-573D912EC0E9}"/>
                  </a:ext>
                </a:extLst>
              </p:cNvPr>
              <p:cNvCxnSpPr>
                <a:stCxn id="14" idx="2"/>
                <a:endCxn id="21" idx="0"/>
              </p:cNvCxnSpPr>
              <p:nvPr/>
            </p:nvCxnSpPr>
            <p:spPr>
              <a:xfrm rot="16200000" flipH="1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6261A1-185D-93C1-3661-80372532F45F}"/>
                </a:ext>
              </a:extLst>
            </p:cNvPr>
            <p:cNvGrpSpPr/>
            <p:nvPr/>
          </p:nvGrpSpPr>
          <p:grpSpPr>
            <a:xfrm>
              <a:off x="2225040" y="1805229"/>
              <a:ext cx="1732601" cy="1369095"/>
              <a:chOff x="2225040" y="1805229"/>
              <a:chExt cx="1732601" cy="13690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685E98-8DE6-34BB-1662-FA1C95C963ED}"/>
                  </a:ext>
                </a:extLst>
              </p:cNvPr>
              <p:cNvSpPr/>
              <p:nvPr/>
            </p:nvSpPr>
            <p:spPr>
              <a:xfrm>
                <a:off x="2225040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1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82980EE-968F-59ED-0AFA-F994B8A3BA37}"/>
                  </a:ext>
                </a:extLst>
              </p:cNvPr>
              <p:cNvSpPr/>
              <p:nvPr/>
            </p:nvSpPr>
            <p:spPr>
              <a:xfrm>
                <a:off x="2581246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2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BB087D-316C-4018-4EAA-C69F2EED3EB8}"/>
                  </a:ext>
                </a:extLst>
              </p:cNvPr>
              <p:cNvSpPr/>
              <p:nvPr/>
            </p:nvSpPr>
            <p:spPr>
              <a:xfrm>
                <a:off x="2937452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3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B9719F4-4DFA-6DCD-531E-3D1337971039}"/>
                  </a:ext>
                </a:extLst>
              </p:cNvPr>
              <p:cNvSpPr/>
              <p:nvPr/>
            </p:nvSpPr>
            <p:spPr>
              <a:xfrm>
                <a:off x="3293658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4</a:t>
                </a:r>
                <a:endParaRPr lang="en-US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6BAEB2-7051-7327-5065-9BA3DF7CAD01}"/>
                  </a:ext>
                </a:extLst>
              </p:cNvPr>
              <p:cNvSpPr/>
              <p:nvPr/>
            </p:nvSpPr>
            <p:spPr>
              <a:xfrm>
                <a:off x="3649864" y="1805229"/>
                <a:ext cx="307777" cy="30777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Montserrat" panose="00000500000000000000" pitchFamily="2" charset="0"/>
                  </a:rPr>
                  <a:t>5</a:t>
                </a: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6D568F48-9E86-110C-172C-751BB4F7C151}"/>
                  </a:ext>
                </a:extLst>
              </p:cNvPr>
              <p:cNvCxnSpPr>
                <a:stCxn id="15" idx="2"/>
                <a:endCxn id="20" idx="0"/>
              </p:cNvCxnSpPr>
              <p:nvPr/>
            </p:nvCxnSpPr>
            <p:spPr>
              <a:xfrm rot="5400000">
                <a:off x="2738785" y="2465562"/>
                <a:ext cx="1061318" cy="356206"/>
              </a:xfrm>
              <a:prstGeom prst="curvedConnector3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8772F9-0C17-E0F5-39F5-976E0646D138}"/>
              </a:ext>
            </a:extLst>
          </p:cNvPr>
          <p:cNvSpPr txBox="1"/>
          <p:nvPr/>
        </p:nvSpPr>
        <p:spPr>
          <a:xfrm>
            <a:off x="11620501" y="1586839"/>
            <a:ext cx="2424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Montserrat" panose="00000500000000000000" pitchFamily="2" charset="0"/>
              </a:rPr>
              <a:t>In this case this stage generates new solutions simply by making </a:t>
            </a:r>
            <a:r>
              <a:rPr lang="vi-VN" b="1">
                <a:latin typeface="Montserrat" panose="00000500000000000000" pitchFamily="2" charset="0"/>
              </a:rPr>
              <a:t>small change </a:t>
            </a:r>
            <a:r>
              <a:rPr lang="vi-VN">
                <a:latin typeface="Montserrat" panose="00000500000000000000" pitchFamily="2" charset="0"/>
              </a:rPr>
              <a:t>to existing ones.</a:t>
            </a:r>
          </a:p>
          <a:p>
            <a:r>
              <a:rPr lang="vi-VN">
                <a:latin typeface="Montserrat" panose="00000500000000000000" pitchFamily="2" charset="0"/>
              </a:rPr>
              <a:t>We inspired </a:t>
            </a:r>
            <a:r>
              <a:rPr lang="vi-VN" b="1" i="1">
                <a:latin typeface="Montserrat" panose="00000500000000000000" pitchFamily="2" charset="0"/>
              </a:rPr>
              <a:t>biological inverse mutation </a:t>
            </a:r>
            <a:r>
              <a:rPr lang="vi-VN">
                <a:latin typeface="Montserrat" panose="00000500000000000000" pitchFamily="2" charset="0"/>
              </a:rPr>
              <a:t>for this stage</a:t>
            </a:r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0F37BF5F-64A6-A9E5-0914-2F0C897266A1}"/>
              </a:ext>
            </a:extLst>
          </p:cNvPr>
          <p:cNvSpPr txBox="1">
            <a:spLocks/>
          </p:cNvSpPr>
          <p:nvPr/>
        </p:nvSpPr>
        <p:spPr>
          <a:xfrm>
            <a:off x="9509372" y="788265"/>
            <a:ext cx="5761105" cy="59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r"/>
            <a:r>
              <a:rPr lang="vi-VN" sz="2500"/>
              <a:t>Mutation:</a:t>
            </a:r>
            <a:endParaRPr lang="en-US" sz="250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4F000B40-6B40-C833-1359-0A21BEA29ACE}"/>
              </a:ext>
            </a:extLst>
          </p:cNvPr>
          <p:cNvSpPr txBox="1">
            <a:spLocks/>
          </p:cNvSpPr>
          <p:nvPr/>
        </p:nvSpPr>
        <p:spPr>
          <a:xfrm>
            <a:off x="-7378994" y="677728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CP Method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7C8BCD-B2B7-9171-9553-B450DE077044}"/>
              </a:ext>
            </a:extLst>
          </p:cNvPr>
          <p:cNvSpPr txBox="1"/>
          <p:nvPr/>
        </p:nvSpPr>
        <p:spPr>
          <a:xfrm>
            <a:off x="-8135031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BD32F-D889-2430-03DE-6C6CDF042F58}"/>
              </a:ext>
            </a:extLst>
          </p:cNvPr>
          <p:cNvSpPr txBox="1"/>
          <p:nvPr/>
        </p:nvSpPr>
        <p:spPr>
          <a:xfrm>
            <a:off x="-9671620" y="2222938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Suitable for problems with complex constraints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nonlinear </a:t>
            </a:r>
            <a:r>
              <a:rPr lang="en-US">
                <a:latin typeface="Montserrat" panose="00000500000000000000" pitchFamily="2" charset="0"/>
              </a:rPr>
              <a:t>constraint without linearization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Guarantees the optimal solution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Be well-suit for situations that demand precision</a:t>
            </a:r>
            <a:endParaRPr lang="vi-VN">
              <a:latin typeface="Montserrat" panose="000005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1E31CD-7599-AFD1-3B65-709DD9DF86BC}"/>
              </a:ext>
            </a:extLst>
          </p:cNvPr>
          <p:cNvGrpSpPr/>
          <p:nvPr/>
        </p:nvGrpSpPr>
        <p:grpSpPr>
          <a:xfrm>
            <a:off x="14950422" y="1618824"/>
            <a:ext cx="2456115" cy="2082384"/>
            <a:chOff x="5665736" y="1618824"/>
            <a:chExt cx="2456115" cy="2082384"/>
          </a:xfrm>
        </p:grpSpPr>
        <p:pic>
          <p:nvPicPr>
            <p:cNvPr id="33" name="Graphic 32" descr="Single gear outline">
              <a:extLst>
                <a:ext uri="{FF2B5EF4-FFF2-40B4-BE49-F238E27FC236}">
                  <a16:creationId xmlns:a16="http://schemas.microsoft.com/office/drawing/2014/main" id="{FE7965F0-8C44-2212-BD99-D43CA864E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54791">
              <a:off x="6283454" y="1618824"/>
              <a:ext cx="1838397" cy="1838397"/>
            </a:xfrm>
            <a:prstGeom prst="rect">
              <a:avLst/>
            </a:prstGeom>
          </p:spPr>
        </p:pic>
        <p:pic>
          <p:nvPicPr>
            <p:cNvPr id="34" name="Graphic 33" descr="Single gear outline">
              <a:extLst>
                <a:ext uri="{FF2B5EF4-FFF2-40B4-BE49-F238E27FC236}">
                  <a16:creationId xmlns:a16="http://schemas.microsoft.com/office/drawing/2014/main" id="{269F4B0A-32D0-6DCE-F57B-DC7CC2DE7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5736" y="2414604"/>
              <a:ext cx="1286604" cy="1286604"/>
            </a:xfrm>
            <a:prstGeom prst="rect">
              <a:avLst/>
            </a:prstGeom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360228-9756-A546-E430-5BF6729F2759}"/>
              </a:ext>
            </a:extLst>
          </p:cNvPr>
          <p:cNvCxnSpPr/>
          <p:nvPr/>
        </p:nvCxnSpPr>
        <p:spPr>
          <a:xfrm>
            <a:off x="4724400" y="5360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6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333EF72F-F487-DD25-A867-097135D2B069}"/>
              </a:ext>
            </a:extLst>
          </p:cNvPr>
          <p:cNvSpPr txBox="1">
            <a:spLocks/>
          </p:cNvSpPr>
          <p:nvPr/>
        </p:nvSpPr>
        <p:spPr>
          <a:xfrm>
            <a:off x="1012386" y="677728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CP Method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E1689-F726-28D7-AE4D-93303C664D7C}"/>
              </a:ext>
            </a:extLst>
          </p:cNvPr>
          <p:cNvSpPr txBox="1"/>
          <p:nvPr/>
        </p:nvSpPr>
        <p:spPr>
          <a:xfrm>
            <a:off x="1087820" y="2222938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Suitable for problems with complex constraints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nonlinear </a:t>
            </a:r>
            <a:r>
              <a:rPr lang="en-US">
                <a:latin typeface="Montserrat" panose="00000500000000000000" pitchFamily="2" charset="0"/>
              </a:rPr>
              <a:t>constraint without linearization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Guarantees the optimal solution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Be well-suit for situations that demand precision</a:t>
            </a:r>
            <a:endParaRPr lang="vi-VN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268CCE-C887-9D52-36CA-EE338C09475E}"/>
              </a:ext>
            </a:extLst>
          </p:cNvPr>
          <p:cNvGrpSpPr/>
          <p:nvPr/>
        </p:nvGrpSpPr>
        <p:grpSpPr>
          <a:xfrm>
            <a:off x="5665736" y="1618824"/>
            <a:ext cx="2456115" cy="2082384"/>
            <a:chOff x="5665736" y="1618824"/>
            <a:chExt cx="2456115" cy="2082384"/>
          </a:xfrm>
        </p:grpSpPr>
        <p:pic>
          <p:nvPicPr>
            <p:cNvPr id="11" name="Graphic 10" descr="Single gear outline">
              <a:extLst>
                <a:ext uri="{FF2B5EF4-FFF2-40B4-BE49-F238E27FC236}">
                  <a16:creationId xmlns:a16="http://schemas.microsoft.com/office/drawing/2014/main" id="{935ED56E-ECBD-A6EC-E708-CBE74B288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54791">
              <a:off x="6283454" y="1618824"/>
              <a:ext cx="1838397" cy="1838397"/>
            </a:xfrm>
            <a:prstGeom prst="rect">
              <a:avLst/>
            </a:prstGeom>
          </p:spPr>
        </p:pic>
        <p:pic>
          <p:nvPicPr>
            <p:cNvPr id="12" name="Graphic 11" descr="Single gear outline">
              <a:extLst>
                <a:ext uri="{FF2B5EF4-FFF2-40B4-BE49-F238E27FC236}">
                  <a16:creationId xmlns:a16="http://schemas.microsoft.com/office/drawing/2014/main" id="{F8D31468-9161-B401-5203-D40A095E4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5736" y="2414604"/>
              <a:ext cx="1286604" cy="12866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9B1B8-FB12-C0FC-125F-33AD70324D72}"/>
              </a:ext>
            </a:extLst>
          </p:cNvPr>
          <p:cNvSpPr txBox="1">
            <a:spLocks/>
          </p:cNvSpPr>
          <p:nvPr/>
        </p:nvSpPr>
        <p:spPr>
          <a:xfrm>
            <a:off x="1359900" y="7380180"/>
            <a:ext cx="6424200" cy="15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ebo"/>
              <a:buNone/>
              <a:defRPr sz="5200" b="1" i="0" u="none" strike="noStrike" cap="none">
                <a:solidFill>
                  <a:srgbClr val="191919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vi-VN"/>
              <a:t>Conclusion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74620-6F31-AE71-C017-F7C6912164B3}"/>
              </a:ext>
            </a:extLst>
          </p:cNvPr>
          <p:cNvGrpSpPr/>
          <p:nvPr/>
        </p:nvGrpSpPr>
        <p:grpSpPr>
          <a:xfrm>
            <a:off x="-2448496" y="2067567"/>
            <a:ext cx="644166" cy="681567"/>
            <a:chOff x="2147718" y="1726834"/>
            <a:chExt cx="1035127" cy="1095227"/>
          </a:xfrm>
        </p:grpSpPr>
        <p:pic>
          <p:nvPicPr>
            <p:cNvPr id="15" name="Graphic 14" descr="Taxi outline">
              <a:extLst>
                <a:ext uri="{FF2B5EF4-FFF2-40B4-BE49-F238E27FC236}">
                  <a16:creationId xmlns:a16="http://schemas.microsoft.com/office/drawing/2014/main" id="{AD95AE21-0EE0-A633-E936-6069C23D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980031">
              <a:off x="2147718" y="1942811"/>
              <a:ext cx="556189" cy="556189"/>
            </a:xfrm>
            <a:prstGeom prst="rect">
              <a:avLst/>
            </a:prstGeom>
          </p:spPr>
        </p:pic>
        <p:pic>
          <p:nvPicPr>
            <p:cNvPr id="16" name="Graphic 15" descr="Users with solid fill">
              <a:extLst>
                <a:ext uri="{FF2B5EF4-FFF2-40B4-BE49-F238E27FC236}">
                  <a16:creationId xmlns:a16="http://schemas.microsoft.com/office/drawing/2014/main" id="{F901604E-BBF3-C5DF-ADD4-846AB2C7C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424697">
              <a:off x="2500250" y="2139466"/>
              <a:ext cx="682595" cy="682595"/>
            </a:xfrm>
            <a:prstGeom prst="rect">
              <a:avLst/>
            </a:prstGeom>
          </p:spPr>
        </p:pic>
        <p:pic>
          <p:nvPicPr>
            <p:cNvPr id="17" name="Graphic 16" descr="Box with solid fill">
              <a:extLst>
                <a:ext uri="{FF2B5EF4-FFF2-40B4-BE49-F238E27FC236}">
                  <a16:creationId xmlns:a16="http://schemas.microsoft.com/office/drawing/2014/main" id="{CA328641-D762-E41C-166C-D7ED64FBE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97060" y="1726834"/>
              <a:ext cx="457200" cy="457200"/>
            </a:xfrm>
            <a:prstGeom prst="rect">
              <a:avLst/>
            </a:prstGeom>
          </p:spPr>
        </p:pic>
      </p:grpSp>
      <p:pic>
        <p:nvPicPr>
          <p:cNvPr id="18" name="Graphic 17" descr="Hourglass Finished outline">
            <a:extLst>
              <a:ext uri="{FF2B5EF4-FFF2-40B4-BE49-F238E27FC236}">
                <a16:creationId xmlns:a16="http://schemas.microsoft.com/office/drawing/2014/main" id="{43B63D11-D70F-19B4-5DCF-0AD8A6EFD8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25754" y="1621277"/>
            <a:ext cx="2398683" cy="2398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4DE2C0-2288-BB62-60B4-1D55229BD3B0}"/>
              </a:ext>
            </a:extLst>
          </p:cNvPr>
          <p:cNvSpPr txBox="1"/>
          <p:nvPr/>
        </p:nvSpPr>
        <p:spPr>
          <a:xfrm>
            <a:off x="818349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65A48-0C20-EAF6-8981-83C6208419D5}"/>
              </a:ext>
            </a:extLst>
          </p:cNvPr>
          <p:cNvSpPr txBox="1"/>
          <p:nvPr/>
        </p:nvSpPr>
        <p:spPr>
          <a:xfrm>
            <a:off x="11192264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CP is heavily demanding on computation, especially for large and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May not be as efficient as ILP for problems that has linear stucture </a:t>
            </a:r>
            <a:endParaRPr lang="vi-VN">
              <a:latin typeface="Montserrat" panose="000005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824DD1-7A1C-59FC-07BB-8113E851BC12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32182F-17F6-2C11-7F58-A53AC77F265B}"/>
              </a:ext>
            </a:extLst>
          </p:cNvPr>
          <p:cNvSpPr txBox="1"/>
          <p:nvPr/>
        </p:nvSpPr>
        <p:spPr>
          <a:xfrm>
            <a:off x="-2447529" y="3339337"/>
            <a:ext cx="73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latin typeface="Montserrat" panose="00000500000000000000" pitchFamily="2" charset="0"/>
              </a:rPr>
              <a:t>Optimal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2971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F2419-AF05-F37A-26EF-DC3037D83101}"/>
              </a:ext>
            </a:extLst>
          </p:cNvPr>
          <p:cNvSpPr txBox="1"/>
          <p:nvPr/>
        </p:nvSpPr>
        <p:spPr>
          <a:xfrm>
            <a:off x="4852424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CP is heavily demanding on computation, especially for large and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May not be as efficient as ILP for problems that has linear stucture </a:t>
            </a:r>
            <a:endParaRPr lang="vi-VN">
              <a:latin typeface="Montserrat" panose="000005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27C51-816B-88A0-4A42-1E3FAEB1B01B}"/>
              </a:ext>
            </a:extLst>
          </p:cNvPr>
          <p:cNvGrpSpPr/>
          <p:nvPr/>
        </p:nvGrpSpPr>
        <p:grpSpPr>
          <a:xfrm>
            <a:off x="2262403" y="2067567"/>
            <a:ext cx="644166" cy="681567"/>
            <a:chOff x="2147718" y="1726834"/>
            <a:chExt cx="1035127" cy="1095227"/>
          </a:xfrm>
        </p:grpSpPr>
        <p:pic>
          <p:nvPicPr>
            <p:cNvPr id="19" name="Graphic 18" descr="Taxi outline">
              <a:extLst>
                <a:ext uri="{FF2B5EF4-FFF2-40B4-BE49-F238E27FC236}">
                  <a16:creationId xmlns:a16="http://schemas.microsoft.com/office/drawing/2014/main" id="{D7E1A5B2-4A9C-49CB-27E3-18D4C017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980031">
              <a:off x="2147718" y="1942811"/>
              <a:ext cx="556189" cy="556189"/>
            </a:xfrm>
            <a:prstGeom prst="rect">
              <a:avLst/>
            </a:prstGeom>
          </p:spPr>
        </p:pic>
        <p:pic>
          <p:nvPicPr>
            <p:cNvPr id="20" name="Graphic 19" descr="Users with solid fill">
              <a:extLst>
                <a:ext uri="{FF2B5EF4-FFF2-40B4-BE49-F238E27FC236}">
                  <a16:creationId xmlns:a16="http://schemas.microsoft.com/office/drawing/2014/main" id="{19B31F80-8A15-62A8-7DEE-77A2A772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424697">
              <a:off x="2500250" y="2139466"/>
              <a:ext cx="682595" cy="682595"/>
            </a:xfrm>
            <a:prstGeom prst="rect">
              <a:avLst/>
            </a:prstGeom>
          </p:spPr>
        </p:pic>
        <p:pic>
          <p:nvPicPr>
            <p:cNvPr id="21" name="Graphic 20" descr="Box with solid fill">
              <a:extLst>
                <a:ext uri="{FF2B5EF4-FFF2-40B4-BE49-F238E27FC236}">
                  <a16:creationId xmlns:a16="http://schemas.microsoft.com/office/drawing/2014/main" id="{5BC926BB-8422-36C8-4C05-2A638C34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97060" y="1726834"/>
              <a:ext cx="457200" cy="457200"/>
            </a:xfrm>
            <a:prstGeom prst="rect">
              <a:avLst/>
            </a:prstGeom>
          </p:spPr>
        </p:pic>
      </p:grpSp>
      <p:pic>
        <p:nvPicPr>
          <p:cNvPr id="24" name="Graphic 23" descr="Hourglass Finished outline">
            <a:extLst>
              <a:ext uri="{FF2B5EF4-FFF2-40B4-BE49-F238E27FC236}">
                <a16:creationId xmlns:a16="http://schemas.microsoft.com/office/drawing/2014/main" id="{9B6D0169-7392-B27F-0EEF-6FD0822B4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5145" y="1621277"/>
            <a:ext cx="2398683" cy="23986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9421AF-50E6-ABDB-0432-3A816F94804F}"/>
              </a:ext>
            </a:extLst>
          </p:cNvPr>
          <p:cNvSpPr txBox="1"/>
          <p:nvPr/>
        </p:nvSpPr>
        <p:spPr>
          <a:xfrm>
            <a:off x="2240223" y="3339337"/>
            <a:ext cx="73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latin typeface="Montserrat" panose="00000500000000000000" pitchFamily="2" charset="0"/>
              </a:rPr>
              <a:t>Optimal</a:t>
            </a:r>
            <a:endParaRPr lang="en-US" sz="100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D7779AC6-9192-CEF9-2490-6B1D1191C35C}"/>
              </a:ext>
            </a:extLst>
          </p:cNvPr>
          <p:cNvSpPr txBox="1">
            <a:spLocks/>
          </p:cNvSpPr>
          <p:nvPr/>
        </p:nvSpPr>
        <p:spPr>
          <a:xfrm>
            <a:off x="1012386" y="677728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CP Method</a:t>
            </a:r>
            <a:endParaRPr lang="en-US"/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76362207-3F16-6BDF-30D3-0BA020A050B9}"/>
              </a:ext>
            </a:extLst>
          </p:cNvPr>
          <p:cNvSpPr txBox="1">
            <a:spLocks/>
          </p:cNvSpPr>
          <p:nvPr/>
        </p:nvSpPr>
        <p:spPr>
          <a:xfrm>
            <a:off x="-4781314" y="550080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ILP Method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EF3AC-E4D8-DB85-101C-569EFD837BE4}"/>
              </a:ext>
            </a:extLst>
          </p:cNvPr>
          <p:cNvSpPr txBox="1"/>
          <p:nvPr/>
        </p:nvSpPr>
        <p:spPr>
          <a:xfrm>
            <a:off x="-5742605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1E3685-E484-BFAA-2134-F7116E26671A}"/>
              </a:ext>
            </a:extLst>
          </p:cNvPr>
          <p:cNvGrpSpPr/>
          <p:nvPr/>
        </p:nvGrpSpPr>
        <p:grpSpPr>
          <a:xfrm>
            <a:off x="10567505" y="2571750"/>
            <a:ext cx="1672234" cy="1023070"/>
            <a:chOff x="5348977" y="3411291"/>
            <a:chExt cx="1672234" cy="1023070"/>
          </a:xfrm>
        </p:grpSpPr>
        <p:pic>
          <p:nvPicPr>
            <p:cNvPr id="37" name="Graphic 36" descr="Traffic cone outline">
              <a:extLst>
                <a:ext uri="{FF2B5EF4-FFF2-40B4-BE49-F238E27FC236}">
                  <a16:creationId xmlns:a16="http://schemas.microsoft.com/office/drawing/2014/main" id="{44A30FA2-17B1-F729-5BF4-29C613D3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Traffic cone outline">
              <a:extLst>
                <a:ext uri="{FF2B5EF4-FFF2-40B4-BE49-F238E27FC236}">
                  <a16:creationId xmlns:a16="http://schemas.microsoft.com/office/drawing/2014/main" id="{77C39378-0A54-AA11-B7C5-E469EB0A1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39" name="Graphic 38" descr="Traffic cone outline">
              <a:extLst>
                <a:ext uri="{FF2B5EF4-FFF2-40B4-BE49-F238E27FC236}">
                  <a16:creationId xmlns:a16="http://schemas.microsoft.com/office/drawing/2014/main" id="{E14034D2-5B76-0CDA-7C1F-24891DE0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9B98E5-2CA2-DAB9-03E0-430189F31F22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E26272-A7DD-5843-CD6A-1CD3C41968C6}"/>
              </a:ext>
            </a:extLst>
          </p:cNvPr>
          <p:cNvGrpSpPr/>
          <p:nvPr/>
        </p:nvGrpSpPr>
        <p:grpSpPr>
          <a:xfrm>
            <a:off x="12157976" y="1618824"/>
            <a:ext cx="2456115" cy="2082384"/>
            <a:chOff x="5665736" y="1618824"/>
            <a:chExt cx="2456115" cy="2082384"/>
          </a:xfrm>
        </p:grpSpPr>
        <p:pic>
          <p:nvPicPr>
            <p:cNvPr id="42" name="Graphic 41" descr="Single gear outline">
              <a:extLst>
                <a:ext uri="{FF2B5EF4-FFF2-40B4-BE49-F238E27FC236}">
                  <a16:creationId xmlns:a16="http://schemas.microsoft.com/office/drawing/2014/main" id="{388F118A-77AA-8008-5DA6-EFF810961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454791">
              <a:off x="6283454" y="1618824"/>
              <a:ext cx="1838397" cy="1838397"/>
            </a:xfrm>
            <a:prstGeom prst="rect">
              <a:avLst/>
            </a:prstGeom>
          </p:spPr>
        </p:pic>
        <p:pic>
          <p:nvPicPr>
            <p:cNvPr id="43" name="Graphic 42" descr="Single gear outline">
              <a:extLst>
                <a:ext uri="{FF2B5EF4-FFF2-40B4-BE49-F238E27FC236}">
                  <a16:creationId xmlns:a16="http://schemas.microsoft.com/office/drawing/2014/main" id="{B976C12F-2730-F95B-3997-7E918A068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65736" y="2414604"/>
              <a:ext cx="1286604" cy="128660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1D926F-5E0A-60B9-1AF6-98AD7C527E5A}"/>
              </a:ext>
            </a:extLst>
          </p:cNvPr>
          <p:cNvSpPr txBox="1"/>
          <p:nvPr/>
        </p:nvSpPr>
        <p:spPr>
          <a:xfrm>
            <a:off x="-3341940" y="2222938"/>
            <a:ext cx="297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11B1E"/>
                </a:solidFill>
                <a:latin typeface="Montserrat" panose="00000500000000000000" pitchFamily="2" charset="0"/>
              </a:rPr>
              <a:t>S</a:t>
            </a: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tability and predictability in routing processes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ILP models are easily adjustable or extendable to accommodate additional constraints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97C25-3623-6524-65A3-648DB27A8B00}"/>
              </a:ext>
            </a:extLst>
          </p:cNvPr>
          <p:cNvSpPr txBox="1"/>
          <p:nvPr/>
        </p:nvSpPr>
        <p:spPr>
          <a:xfrm>
            <a:off x="-7637955" y="2222938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Suitable for problems with complex constraints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nonlinear </a:t>
            </a:r>
            <a:r>
              <a:rPr lang="en-US">
                <a:latin typeface="Montserrat" panose="00000500000000000000" pitchFamily="2" charset="0"/>
              </a:rPr>
              <a:t>constraint without linearization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Guarantees the optimal solution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Be well-suit for situations that demand precision</a:t>
            </a:r>
            <a:endParaRPr lang="vi-VN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6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6D3B4925-14D2-9352-5386-6F0852487FB8}"/>
              </a:ext>
            </a:extLst>
          </p:cNvPr>
          <p:cNvSpPr txBox="1">
            <a:spLocks/>
          </p:cNvSpPr>
          <p:nvPr/>
        </p:nvSpPr>
        <p:spPr>
          <a:xfrm>
            <a:off x="959733" y="550080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ILP Method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D2F8-B281-64F9-C715-E4834CEF1661}"/>
              </a:ext>
            </a:extLst>
          </p:cNvPr>
          <p:cNvSpPr txBox="1"/>
          <p:nvPr/>
        </p:nvSpPr>
        <p:spPr>
          <a:xfrm>
            <a:off x="1087820" y="2222938"/>
            <a:ext cx="297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11B1E"/>
                </a:solidFill>
                <a:latin typeface="Montserrat" panose="00000500000000000000" pitchFamily="2" charset="0"/>
              </a:rPr>
              <a:t>S</a:t>
            </a: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tability and predictability in routing processes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ILP models are easily adjustable or extendable to accommodate additional constraints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6DA6DF-218D-B049-3D59-0DF77F2A8A0E}"/>
              </a:ext>
            </a:extLst>
          </p:cNvPr>
          <p:cNvGrpSpPr/>
          <p:nvPr/>
        </p:nvGrpSpPr>
        <p:grpSpPr>
          <a:xfrm>
            <a:off x="5737597" y="2571750"/>
            <a:ext cx="1672234" cy="1023070"/>
            <a:chOff x="5348977" y="3411291"/>
            <a:chExt cx="1672234" cy="1023070"/>
          </a:xfrm>
        </p:grpSpPr>
        <p:pic>
          <p:nvPicPr>
            <p:cNvPr id="7" name="Graphic 6" descr="Traffic cone outline">
              <a:extLst>
                <a:ext uri="{FF2B5EF4-FFF2-40B4-BE49-F238E27FC236}">
                  <a16:creationId xmlns:a16="http://schemas.microsoft.com/office/drawing/2014/main" id="{2B7B7088-A538-78B9-9FB6-1C64798F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Traffic cone outline">
              <a:extLst>
                <a:ext uri="{FF2B5EF4-FFF2-40B4-BE49-F238E27FC236}">
                  <a16:creationId xmlns:a16="http://schemas.microsoft.com/office/drawing/2014/main" id="{BF9CC157-3EE9-C6FA-5DF5-7EDC7150C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9" name="Graphic 8" descr="Traffic cone outline">
              <a:extLst>
                <a:ext uri="{FF2B5EF4-FFF2-40B4-BE49-F238E27FC236}">
                  <a16:creationId xmlns:a16="http://schemas.microsoft.com/office/drawing/2014/main" id="{26C74C36-4F0E-5C6A-5BD6-5B3734B28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A1906B-1BD6-C826-0043-AB59BE46A9C5}"/>
              </a:ext>
            </a:extLst>
          </p:cNvPr>
          <p:cNvSpPr txBox="1"/>
          <p:nvPr/>
        </p:nvSpPr>
        <p:spPr>
          <a:xfrm>
            <a:off x="12734754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A25B2-C9DA-AB19-80C7-3FF35543C2F3}"/>
              </a:ext>
            </a:extLst>
          </p:cNvPr>
          <p:cNvSpPr txBox="1"/>
          <p:nvPr/>
        </p:nvSpPr>
        <p:spPr>
          <a:xfrm>
            <a:off x="13602893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CP is heavily demanding on computation, especially for large and complex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May not be as efficient as ILP for problems that has linear stucture </a:t>
            </a:r>
            <a:endParaRPr lang="vi-VN">
              <a:latin typeface="Montserrat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37858A-C741-14B6-9152-F3201E505177}"/>
              </a:ext>
            </a:extLst>
          </p:cNvPr>
          <p:cNvGrpSpPr/>
          <p:nvPr/>
        </p:nvGrpSpPr>
        <p:grpSpPr>
          <a:xfrm>
            <a:off x="-5891836" y="2067567"/>
            <a:ext cx="644166" cy="681567"/>
            <a:chOff x="2147718" y="1726834"/>
            <a:chExt cx="1035127" cy="1095227"/>
          </a:xfrm>
        </p:grpSpPr>
        <p:pic>
          <p:nvPicPr>
            <p:cNvPr id="22" name="Graphic 21" descr="Taxi outline">
              <a:extLst>
                <a:ext uri="{FF2B5EF4-FFF2-40B4-BE49-F238E27FC236}">
                  <a16:creationId xmlns:a16="http://schemas.microsoft.com/office/drawing/2014/main" id="{03FFF97C-D761-954F-6CF1-ECC491F5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9980031">
              <a:off x="2147718" y="1942811"/>
              <a:ext cx="556189" cy="556189"/>
            </a:xfrm>
            <a:prstGeom prst="rect">
              <a:avLst/>
            </a:prstGeom>
          </p:spPr>
        </p:pic>
        <p:pic>
          <p:nvPicPr>
            <p:cNvPr id="23" name="Graphic 22" descr="Users with solid fill">
              <a:extLst>
                <a:ext uri="{FF2B5EF4-FFF2-40B4-BE49-F238E27FC236}">
                  <a16:creationId xmlns:a16="http://schemas.microsoft.com/office/drawing/2014/main" id="{AE9C15AE-04E0-8BFA-0C72-4536A7AD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424697">
              <a:off x="2500250" y="2139466"/>
              <a:ext cx="682595" cy="682595"/>
            </a:xfrm>
            <a:prstGeom prst="rect">
              <a:avLst/>
            </a:prstGeom>
          </p:spPr>
        </p:pic>
        <p:pic>
          <p:nvPicPr>
            <p:cNvPr id="24" name="Graphic 23" descr="Box with solid fill">
              <a:extLst>
                <a:ext uri="{FF2B5EF4-FFF2-40B4-BE49-F238E27FC236}">
                  <a16:creationId xmlns:a16="http://schemas.microsoft.com/office/drawing/2014/main" id="{B66663A2-D164-3BE1-B69B-0C839683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97060" y="1726834"/>
              <a:ext cx="457200" cy="457200"/>
            </a:xfrm>
            <a:prstGeom prst="rect">
              <a:avLst/>
            </a:prstGeom>
          </p:spPr>
        </p:pic>
      </p:grpSp>
      <p:pic>
        <p:nvPicPr>
          <p:cNvPr id="25" name="Graphic 24" descr="Hourglass Finished outline">
            <a:extLst>
              <a:ext uri="{FF2B5EF4-FFF2-40B4-BE49-F238E27FC236}">
                <a16:creationId xmlns:a16="http://schemas.microsoft.com/office/drawing/2014/main" id="{6218C844-4CCD-9810-1575-B641A44CE6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6769094" y="1621277"/>
            <a:ext cx="2398683" cy="23986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F620A4-2A71-B6EC-0F37-2E9A01F39FEE}"/>
              </a:ext>
            </a:extLst>
          </p:cNvPr>
          <p:cNvSpPr txBox="1"/>
          <p:nvPr/>
        </p:nvSpPr>
        <p:spPr>
          <a:xfrm>
            <a:off x="-5916119" y="3332711"/>
            <a:ext cx="732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>
                <a:latin typeface="Montserrat" panose="00000500000000000000" pitchFamily="2" charset="0"/>
              </a:rPr>
              <a:t>Optimal</a:t>
            </a:r>
            <a:endParaRPr lang="en-US" sz="1000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5777005-68F6-2070-245D-7A772F3F6EF5}"/>
              </a:ext>
            </a:extLst>
          </p:cNvPr>
          <p:cNvSpPr txBox="1">
            <a:spLocks/>
          </p:cNvSpPr>
          <p:nvPr/>
        </p:nvSpPr>
        <p:spPr>
          <a:xfrm>
            <a:off x="-8501729" y="677728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CP Method</a:t>
            </a: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FE460F-BBCA-1257-FE3A-BB7D271D55AA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2847A1-508B-4A94-BF23-ED9DE9B99311}"/>
              </a:ext>
            </a:extLst>
          </p:cNvPr>
          <p:cNvSpPr txBox="1"/>
          <p:nvPr/>
        </p:nvSpPr>
        <p:spPr>
          <a:xfrm>
            <a:off x="20942007" y="2142266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ILP requires times and is computationally expensive, which makes this method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ILP also has limited scalability as the number of people and parcels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pic>
        <p:nvPicPr>
          <p:cNvPr id="33" name="Graphic 32" descr="Snail outline">
            <a:extLst>
              <a:ext uri="{FF2B5EF4-FFF2-40B4-BE49-F238E27FC236}">
                <a16:creationId xmlns:a16="http://schemas.microsoft.com/office/drawing/2014/main" id="{F52E5F60-AF31-54F7-E2BA-D995C02055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821090" y="2992039"/>
            <a:ext cx="1409700" cy="1409700"/>
          </a:xfrm>
          <a:prstGeom prst="rect">
            <a:avLst/>
          </a:prstGeom>
        </p:spPr>
      </p:pic>
      <p:pic>
        <p:nvPicPr>
          <p:cNvPr id="34" name="Graphic 33" descr="Box trolley outline">
            <a:extLst>
              <a:ext uri="{FF2B5EF4-FFF2-40B4-BE49-F238E27FC236}">
                <a16:creationId xmlns:a16="http://schemas.microsoft.com/office/drawing/2014/main" id="{FBB9E86F-009A-A91E-E983-4C3C64B774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713634" flipH="1">
            <a:off x="-3103147" y="2584693"/>
            <a:ext cx="1409699" cy="1409699"/>
          </a:xfrm>
          <a:prstGeom prst="rect">
            <a:avLst/>
          </a:prstGeom>
        </p:spPr>
      </p:pic>
      <p:pic>
        <p:nvPicPr>
          <p:cNvPr id="35" name="Graphic 34" descr="Users with solid fill">
            <a:extLst>
              <a:ext uri="{FF2B5EF4-FFF2-40B4-BE49-F238E27FC236}">
                <a16:creationId xmlns:a16="http://schemas.microsoft.com/office/drawing/2014/main" id="{49C04C09-C10C-155D-5D47-B3B3D6AD0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24697">
            <a:off x="-2626831" y="2343929"/>
            <a:ext cx="914400" cy="914400"/>
          </a:xfrm>
          <a:prstGeom prst="rect">
            <a:avLst/>
          </a:prstGeom>
        </p:spPr>
      </p:pic>
      <p:pic>
        <p:nvPicPr>
          <p:cNvPr id="36" name="Graphic 35" descr="Taxi outline">
            <a:extLst>
              <a:ext uri="{FF2B5EF4-FFF2-40B4-BE49-F238E27FC236}">
                <a16:creationId xmlns:a16="http://schemas.microsoft.com/office/drawing/2014/main" id="{29CC51CC-240B-ABBE-A216-D8057C644A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9980031">
            <a:off x="-3130975" y="2109628"/>
            <a:ext cx="914400" cy="9144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0A09F-C49A-0815-FE83-3DD5CD6273D7}"/>
              </a:ext>
            </a:extLst>
          </p:cNvPr>
          <p:cNvCxnSpPr>
            <a:cxnSpLocks/>
          </p:cNvCxnSpPr>
          <p:nvPr/>
        </p:nvCxnSpPr>
        <p:spPr>
          <a:xfrm>
            <a:off x="-1868355" y="3240055"/>
            <a:ext cx="257810" cy="3270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1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389B2-8345-DC95-1D64-E42D8415B59E}"/>
              </a:ext>
            </a:extLst>
          </p:cNvPr>
          <p:cNvSpPr txBox="1"/>
          <p:nvPr/>
        </p:nvSpPr>
        <p:spPr>
          <a:xfrm>
            <a:off x="4852424" y="2175941"/>
            <a:ext cx="2979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ILP requires times and is computationally expensive, which makes this method impractical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ILP also has limited scalability as the number of people and parcels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pic>
        <p:nvPicPr>
          <p:cNvPr id="6" name="Graphic 5" descr="Snail outline">
            <a:extLst>
              <a:ext uri="{FF2B5EF4-FFF2-40B4-BE49-F238E27FC236}">
                <a16:creationId xmlns:a16="http://schemas.microsoft.com/office/drawing/2014/main" id="{F4EFEE64-0158-F0A2-D4F9-47A719E2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2998" y="2992039"/>
            <a:ext cx="1409700" cy="1409700"/>
          </a:xfrm>
          <a:prstGeom prst="rect">
            <a:avLst/>
          </a:prstGeom>
        </p:spPr>
      </p:pic>
      <p:pic>
        <p:nvPicPr>
          <p:cNvPr id="8" name="Graphic 7" descr="Box trolley outline">
            <a:extLst>
              <a:ext uri="{FF2B5EF4-FFF2-40B4-BE49-F238E27FC236}">
                <a16:creationId xmlns:a16="http://schemas.microsoft.com/office/drawing/2014/main" id="{6070A3F9-F31B-CBD0-E993-B9D5799C1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13634" flipH="1">
            <a:off x="1210941" y="2584693"/>
            <a:ext cx="1409699" cy="1409699"/>
          </a:xfrm>
          <a:prstGeom prst="rect">
            <a:avLst/>
          </a:prstGeom>
        </p:spPr>
      </p:pic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19A9BAAD-85B8-752D-70D4-78B350866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24697">
            <a:off x="1687257" y="2343929"/>
            <a:ext cx="914400" cy="914400"/>
          </a:xfrm>
          <a:prstGeom prst="rect">
            <a:avLst/>
          </a:prstGeom>
        </p:spPr>
      </p:pic>
      <p:pic>
        <p:nvPicPr>
          <p:cNvPr id="12" name="Graphic 11" descr="Taxi outline">
            <a:extLst>
              <a:ext uri="{FF2B5EF4-FFF2-40B4-BE49-F238E27FC236}">
                <a16:creationId xmlns:a16="http://schemas.microsoft.com/office/drawing/2014/main" id="{4D5AB7C0-C6A0-72F5-E130-068284EAF9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980031">
            <a:off x="1183113" y="2109628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296148-4657-8CD6-6489-EA487D7AF7CC}"/>
              </a:ext>
            </a:extLst>
          </p:cNvPr>
          <p:cNvCxnSpPr>
            <a:cxnSpLocks/>
          </p:cNvCxnSpPr>
          <p:nvPr/>
        </p:nvCxnSpPr>
        <p:spPr>
          <a:xfrm>
            <a:off x="2460578" y="3240055"/>
            <a:ext cx="257810" cy="3270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itle 2">
            <a:extLst>
              <a:ext uri="{FF2B5EF4-FFF2-40B4-BE49-F238E27FC236}">
                <a16:creationId xmlns:a16="http://schemas.microsoft.com/office/drawing/2014/main" id="{93D002A0-B62C-2A0C-4EC1-3B95184BCB0A}"/>
              </a:ext>
            </a:extLst>
          </p:cNvPr>
          <p:cNvSpPr txBox="1">
            <a:spLocks/>
          </p:cNvSpPr>
          <p:nvPr/>
        </p:nvSpPr>
        <p:spPr>
          <a:xfrm>
            <a:off x="959733" y="550080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ILP Method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FF5DF-2DFB-6083-84D7-9DD98C770FDA}"/>
              </a:ext>
            </a:extLst>
          </p:cNvPr>
          <p:cNvSpPr txBox="1"/>
          <p:nvPr/>
        </p:nvSpPr>
        <p:spPr>
          <a:xfrm>
            <a:off x="-3508097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pic>
        <p:nvPicPr>
          <p:cNvPr id="35" name="Graphic 34" descr="Run with solid fill">
            <a:extLst>
              <a:ext uri="{FF2B5EF4-FFF2-40B4-BE49-F238E27FC236}">
                <a16:creationId xmlns:a16="http://schemas.microsoft.com/office/drawing/2014/main" id="{689363F5-29A7-B185-6C0A-569265E84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11650" y="2222938"/>
            <a:ext cx="1591518" cy="1591518"/>
          </a:xfrm>
          <a:prstGeom prst="rect">
            <a:avLst/>
          </a:prstGeom>
        </p:spPr>
      </p:pic>
      <p:pic>
        <p:nvPicPr>
          <p:cNvPr id="36" name="Graphic 35" descr="Windy outline">
            <a:extLst>
              <a:ext uri="{FF2B5EF4-FFF2-40B4-BE49-F238E27FC236}">
                <a16:creationId xmlns:a16="http://schemas.microsoft.com/office/drawing/2014/main" id="{5D64357B-BA3D-8976-F70B-00D4BEEA7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-11191767" y="2571750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C45657D-2252-1398-6F10-A8A6DC171D26}"/>
              </a:ext>
            </a:extLst>
          </p:cNvPr>
          <p:cNvSpPr txBox="1"/>
          <p:nvPr/>
        </p:nvSpPr>
        <p:spPr>
          <a:xfrm>
            <a:off x="-8478216" y="2222938"/>
            <a:ext cx="3419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Greedy algorithms are often simple and easy to understand and implement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Are more efficient comparing to other method, make it practical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Can be used to solve problems that is difficult and impossible to solve exactly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52707CB4-C388-2E49-C6DB-AE57C5FBC8D2}"/>
              </a:ext>
            </a:extLst>
          </p:cNvPr>
          <p:cNvSpPr txBox="1">
            <a:spLocks/>
          </p:cNvSpPr>
          <p:nvPr/>
        </p:nvSpPr>
        <p:spPr>
          <a:xfrm>
            <a:off x="-7363655" y="565297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Greedy Method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1F853-3548-BD8E-9C00-6B1DE0A9706B}"/>
              </a:ext>
            </a:extLst>
          </p:cNvPr>
          <p:cNvGrpSpPr/>
          <p:nvPr/>
        </p:nvGrpSpPr>
        <p:grpSpPr>
          <a:xfrm>
            <a:off x="9669517" y="2571750"/>
            <a:ext cx="1672234" cy="1023070"/>
            <a:chOff x="5348977" y="3411291"/>
            <a:chExt cx="1672234" cy="1023070"/>
          </a:xfrm>
        </p:grpSpPr>
        <p:pic>
          <p:nvPicPr>
            <p:cNvPr id="5" name="Graphic 4" descr="Traffic cone outline">
              <a:extLst>
                <a:ext uri="{FF2B5EF4-FFF2-40B4-BE49-F238E27FC236}">
                  <a16:creationId xmlns:a16="http://schemas.microsoft.com/office/drawing/2014/main" id="{F18F108E-6F54-247B-BEE0-E9D76371C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Traffic cone outline">
              <a:extLst>
                <a:ext uri="{FF2B5EF4-FFF2-40B4-BE49-F238E27FC236}">
                  <a16:creationId xmlns:a16="http://schemas.microsoft.com/office/drawing/2014/main" id="{1A6F452C-2F75-A5CC-29EF-C2E5AD8F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9" name="Graphic 8" descr="Traffic cone outline">
              <a:extLst>
                <a:ext uri="{FF2B5EF4-FFF2-40B4-BE49-F238E27FC236}">
                  <a16:creationId xmlns:a16="http://schemas.microsoft.com/office/drawing/2014/main" id="{0CC371A6-3EC9-72D0-74FF-F66A5189A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2BB46C-3DE6-DC98-1C04-067BDD05AF06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D7FDA7-189F-6722-8D3B-D2054DEF3D9F}"/>
              </a:ext>
            </a:extLst>
          </p:cNvPr>
          <p:cNvSpPr txBox="1"/>
          <p:nvPr/>
        </p:nvSpPr>
        <p:spPr>
          <a:xfrm>
            <a:off x="-6227387" y="2222938"/>
            <a:ext cx="297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11B1E"/>
                </a:solidFill>
                <a:latin typeface="Montserrat" panose="00000500000000000000" pitchFamily="2" charset="0"/>
              </a:rPr>
              <a:t>S</a:t>
            </a: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tability and predictability in routing processes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111B1E"/>
                </a:solidFill>
                <a:latin typeface="Montserrat" panose="00000500000000000000" pitchFamily="2" charset="0"/>
              </a:rPr>
              <a:t>ILP models are easily adjustable or extendable to accommodate additional constraints</a:t>
            </a:r>
          </a:p>
        </p:txBody>
      </p:sp>
    </p:spTree>
    <p:extLst>
      <p:ext uri="{BB962C8B-B14F-4D97-AF65-F5344CB8AC3E}">
        <p14:creationId xmlns:p14="http://schemas.microsoft.com/office/powerpoint/2010/main" val="1296862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E1689-F726-28D7-AE4D-93303C664D7C}"/>
              </a:ext>
            </a:extLst>
          </p:cNvPr>
          <p:cNvSpPr txBox="1"/>
          <p:nvPr/>
        </p:nvSpPr>
        <p:spPr>
          <a:xfrm>
            <a:off x="1087820" y="2222938"/>
            <a:ext cx="3419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Greedy algorithms are often simple and easy to understand and implement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Are more efficient comparing to other method, make it practical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Can be used to solve problems that is difficult and impossible to solve exactly</a:t>
            </a:r>
          </a:p>
        </p:txBody>
      </p:sp>
      <p:pic>
        <p:nvPicPr>
          <p:cNvPr id="8" name="Graphic 7" descr="Run with solid fill">
            <a:extLst>
              <a:ext uri="{FF2B5EF4-FFF2-40B4-BE49-F238E27FC236}">
                <a16:creationId xmlns:a16="http://schemas.microsoft.com/office/drawing/2014/main" id="{E5FE6BE7-C79F-D97B-A9B4-97436E8C9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8250" y="2222938"/>
            <a:ext cx="1591518" cy="1591518"/>
          </a:xfrm>
          <a:prstGeom prst="rect">
            <a:avLst/>
          </a:prstGeom>
        </p:spPr>
      </p:pic>
      <p:pic>
        <p:nvPicPr>
          <p:cNvPr id="11" name="Graphic 10" descr="Windy outline">
            <a:extLst>
              <a:ext uri="{FF2B5EF4-FFF2-40B4-BE49-F238E27FC236}">
                <a16:creationId xmlns:a16="http://schemas.microsoft.com/office/drawing/2014/main" id="{B83122D8-A744-6227-EDA2-B8735E569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408133" y="2571750"/>
            <a:ext cx="914400" cy="914400"/>
          </a:xfrm>
          <a:prstGeom prst="rect">
            <a:avLst/>
          </a:prstGeom>
        </p:spPr>
      </p:pic>
      <p:pic>
        <p:nvPicPr>
          <p:cNvPr id="12" name="Graphic 11" descr="Snail outline">
            <a:extLst>
              <a:ext uri="{FF2B5EF4-FFF2-40B4-BE49-F238E27FC236}">
                <a16:creationId xmlns:a16="http://schemas.microsoft.com/office/drawing/2014/main" id="{612A3756-AEC8-F5FF-DFF3-E8C302C70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38973" y="2992039"/>
            <a:ext cx="1409700" cy="1409700"/>
          </a:xfrm>
          <a:prstGeom prst="rect">
            <a:avLst/>
          </a:prstGeom>
        </p:spPr>
      </p:pic>
      <p:pic>
        <p:nvPicPr>
          <p:cNvPr id="13" name="Graphic 12" descr="Box trolley outline">
            <a:extLst>
              <a:ext uri="{FF2B5EF4-FFF2-40B4-BE49-F238E27FC236}">
                <a16:creationId xmlns:a16="http://schemas.microsoft.com/office/drawing/2014/main" id="{E3929D16-6E84-1778-B062-904F3B858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3634" flipH="1">
            <a:off x="11456916" y="2584693"/>
            <a:ext cx="1409699" cy="1409699"/>
          </a:xfrm>
          <a:prstGeom prst="rect">
            <a:avLst/>
          </a:prstGeom>
        </p:spPr>
      </p:pic>
      <p:pic>
        <p:nvPicPr>
          <p:cNvPr id="14" name="Graphic 13" descr="Users with solid fill">
            <a:extLst>
              <a:ext uri="{FF2B5EF4-FFF2-40B4-BE49-F238E27FC236}">
                <a16:creationId xmlns:a16="http://schemas.microsoft.com/office/drawing/2014/main" id="{ACDB1DD5-A0C8-0A22-7B03-843611F9F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24697">
            <a:off x="11933232" y="2343929"/>
            <a:ext cx="914400" cy="914400"/>
          </a:xfrm>
          <a:prstGeom prst="rect">
            <a:avLst/>
          </a:prstGeom>
        </p:spPr>
      </p:pic>
      <p:pic>
        <p:nvPicPr>
          <p:cNvPr id="15" name="Graphic 14" descr="Taxi outline">
            <a:extLst>
              <a:ext uri="{FF2B5EF4-FFF2-40B4-BE49-F238E27FC236}">
                <a16:creationId xmlns:a16="http://schemas.microsoft.com/office/drawing/2014/main" id="{9A5EFC63-00E6-CCBA-6F29-2448DB1F8C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980031">
            <a:off x="11429088" y="2109628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F49912-6ED5-9EA6-5234-95161B3D73D4}"/>
              </a:ext>
            </a:extLst>
          </p:cNvPr>
          <p:cNvCxnSpPr>
            <a:cxnSpLocks/>
          </p:cNvCxnSpPr>
          <p:nvPr/>
        </p:nvCxnSpPr>
        <p:spPr>
          <a:xfrm>
            <a:off x="12706553" y="3240055"/>
            <a:ext cx="257810" cy="3270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0F713-6BE8-F468-21E2-83B9B521E17E}"/>
              </a:ext>
            </a:extLst>
          </p:cNvPr>
          <p:cNvSpPr txBox="1"/>
          <p:nvPr/>
        </p:nvSpPr>
        <p:spPr>
          <a:xfrm>
            <a:off x="-10739906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A40655-910C-6FAF-FE73-E74D93543A44}"/>
              </a:ext>
            </a:extLst>
          </p:cNvPr>
          <p:cNvCxnSpPr/>
          <p:nvPr/>
        </p:nvCxnSpPr>
        <p:spPr>
          <a:xfrm>
            <a:off x="4724400" y="20581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">
            <a:extLst>
              <a:ext uri="{FF2B5EF4-FFF2-40B4-BE49-F238E27FC236}">
                <a16:creationId xmlns:a16="http://schemas.microsoft.com/office/drawing/2014/main" id="{CCB882AD-E40F-662E-DEE2-97B2C582003D}"/>
              </a:ext>
            </a:extLst>
          </p:cNvPr>
          <p:cNvSpPr txBox="1">
            <a:spLocks/>
          </p:cNvSpPr>
          <p:nvPr/>
        </p:nvSpPr>
        <p:spPr>
          <a:xfrm>
            <a:off x="959733" y="661932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vi-VN"/>
              <a:t>Greedy Method</a:t>
            </a:r>
            <a:endParaRPr lang="en-US"/>
          </a:p>
        </p:txBody>
      </p:sp>
      <p:pic>
        <p:nvPicPr>
          <p:cNvPr id="25" name="Graphic 24" descr="Taxi outline">
            <a:extLst>
              <a:ext uri="{FF2B5EF4-FFF2-40B4-BE49-F238E27FC236}">
                <a16:creationId xmlns:a16="http://schemas.microsoft.com/office/drawing/2014/main" id="{1851E2A4-79D4-10F7-8327-4A28DE6CBB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80031">
            <a:off x="4372758" y="-1806229"/>
            <a:ext cx="556189" cy="556189"/>
          </a:xfrm>
          <a:prstGeom prst="rect">
            <a:avLst/>
          </a:prstGeom>
        </p:spPr>
      </p:pic>
      <p:pic>
        <p:nvPicPr>
          <p:cNvPr id="26" name="Graphic 25" descr="Users with solid fill">
            <a:extLst>
              <a:ext uri="{FF2B5EF4-FFF2-40B4-BE49-F238E27FC236}">
                <a16:creationId xmlns:a16="http://schemas.microsoft.com/office/drawing/2014/main" id="{CAEF5836-A180-CC92-A86E-755DE41C46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24697">
            <a:off x="5286460" y="-1269892"/>
            <a:ext cx="682595" cy="682595"/>
          </a:xfrm>
          <a:prstGeom prst="rect">
            <a:avLst/>
          </a:prstGeom>
        </p:spPr>
      </p:pic>
      <p:pic>
        <p:nvPicPr>
          <p:cNvPr id="27" name="Graphic 26" descr="Box with solid fill">
            <a:extLst>
              <a:ext uri="{FF2B5EF4-FFF2-40B4-BE49-F238E27FC236}">
                <a16:creationId xmlns:a16="http://schemas.microsoft.com/office/drawing/2014/main" id="{54DDFF85-0318-0B17-258F-533B403805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1153" y="-2677526"/>
            <a:ext cx="457200" cy="457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C9236B8-6AF0-4642-2F80-66C4D51080C8}"/>
              </a:ext>
            </a:extLst>
          </p:cNvPr>
          <p:cNvGrpSpPr/>
          <p:nvPr/>
        </p:nvGrpSpPr>
        <p:grpSpPr>
          <a:xfrm>
            <a:off x="-2600942" y="6103620"/>
            <a:ext cx="1562582" cy="1562582"/>
            <a:chOff x="1056658" y="2064736"/>
            <a:chExt cx="1562582" cy="1562582"/>
          </a:xfrm>
        </p:grpSpPr>
        <p:sp>
          <p:nvSpPr>
            <p:cNvPr id="32" name="Partial Circle 31">
              <a:extLst>
                <a:ext uri="{FF2B5EF4-FFF2-40B4-BE49-F238E27FC236}">
                  <a16:creationId xmlns:a16="http://schemas.microsoft.com/office/drawing/2014/main" id="{193A700D-3693-6F58-4C9D-0741E69F0253}"/>
                </a:ext>
              </a:extLst>
            </p:cNvPr>
            <p:cNvSpPr/>
            <p:nvPr/>
          </p:nvSpPr>
          <p:spPr>
            <a:xfrm rot="20383667">
              <a:off x="1056658" y="2064736"/>
              <a:ext cx="1562582" cy="1562582"/>
            </a:xfrm>
            <a:prstGeom prst="pie">
              <a:avLst>
                <a:gd name="adj1" fmla="val 1970946"/>
                <a:gd name="adj2" fmla="val 18201062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C36424-2888-FF9C-BCF0-7E3399930F39}"/>
                </a:ext>
              </a:extLst>
            </p:cNvPr>
            <p:cNvSpPr/>
            <p:nvPr/>
          </p:nvSpPr>
          <p:spPr>
            <a:xfrm>
              <a:off x="1270425" y="2571750"/>
              <a:ext cx="172639" cy="17263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1F177D17-E39E-5027-F30B-F0B6CFE28F5F}"/>
              </a:ext>
            </a:extLst>
          </p:cNvPr>
          <p:cNvSpPr/>
          <p:nvPr/>
        </p:nvSpPr>
        <p:spPr>
          <a:xfrm>
            <a:off x="-1136702" y="6287067"/>
            <a:ext cx="151140" cy="15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6BDFDC-87D5-6715-1BE5-005275FE1E67}"/>
              </a:ext>
            </a:extLst>
          </p:cNvPr>
          <p:cNvSpPr/>
          <p:nvPr/>
        </p:nvSpPr>
        <p:spPr>
          <a:xfrm>
            <a:off x="-1331924" y="6515037"/>
            <a:ext cx="151140" cy="15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A11759-D5A7-892D-E181-D74682A2867B}"/>
              </a:ext>
            </a:extLst>
          </p:cNvPr>
          <p:cNvSpPr/>
          <p:nvPr/>
        </p:nvSpPr>
        <p:spPr>
          <a:xfrm>
            <a:off x="355180" y="6072153"/>
            <a:ext cx="522691" cy="317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">
                <a:latin typeface="Montserrat" panose="00000500000000000000" pitchFamily="2" charset="0"/>
              </a:rPr>
              <a:t>2</a:t>
            </a:r>
          </a:p>
          <a:p>
            <a:r>
              <a:rPr lang="en-US" sz="300">
                <a:latin typeface="Montserrat" panose="00000500000000000000" pitchFamily="2" charset="0"/>
              </a:rPr>
              <a:t>8</a:t>
            </a:r>
          </a:p>
          <a:p>
            <a:r>
              <a:rPr lang="en-US" sz="300">
                <a:latin typeface="Montserrat" panose="00000500000000000000" pitchFamily="2" charset="0"/>
              </a:rPr>
              <a:t>0 4 10 5 11 1 7 0</a:t>
            </a:r>
          </a:p>
          <a:p>
            <a:r>
              <a:rPr lang="en-US" sz="300">
                <a:latin typeface="Montserrat" panose="00000500000000000000" pitchFamily="2" charset="0"/>
              </a:rPr>
              <a:t>8</a:t>
            </a:r>
          </a:p>
          <a:p>
            <a:r>
              <a:rPr lang="en-US" sz="300">
                <a:latin typeface="Montserrat" panose="00000500000000000000" pitchFamily="2" charset="0"/>
              </a:rPr>
              <a:t>0 6 2 8 12 3 9 0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9C04B1-4664-7D52-FA7A-25FD4B6B6C90}"/>
              </a:ext>
            </a:extLst>
          </p:cNvPr>
          <p:cNvSpPr txBox="1"/>
          <p:nvPr/>
        </p:nvSpPr>
        <p:spPr>
          <a:xfrm>
            <a:off x="1302981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23F7CE-CBAA-4633-69E5-0CC0E3BF28A2}"/>
              </a:ext>
            </a:extLst>
          </p:cNvPr>
          <p:cNvSpPr txBox="1"/>
          <p:nvPr/>
        </p:nvSpPr>
        <p:spPr>
          <a:xfrm>
            <a:off x="19269464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Not likely to provide the global optimizal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Easy to lull oneself into believing they work</a:t>
            </a:r>
            <a:r>
              <a:rPr lang="en-US">
                <a:latin typeface="Montserrat" panose="00000500000000000000" pitchFamily="2" charset="0"/>
              </a:rPr>
              <a:t> as it relies heavily on how we provide the constraints for </a:t>
            </a:r>
            <a:r>
              <a:rPr lang="vi-VN">
                <a:latin typeface="Montserrat" panose="00000500000000000000" pitchFamily="2" charset="0"/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280666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A4A9E-A1CB-AC58-6C32-EA9F13B710F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59733" y="565297"/>
            <a:ext cx="4905600" cy="1386600"/>
          </a:xfrm>
        </p:spPr>
        <p:txBody>
          <a:bodyPr/>
          <a:lstStyle/>
          <a:p>
            <a:r>
              <a:rPr lang="vi-VN"/>
              <a:t>Greedy Method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B9B758-5FCF-2FC6-1D7C-E28A37585266}"/>
              </a:ext>
            </a:extLst>
          </p:cNvPr>
          <p:cNvCxnSpPr>
            <a:stCxn id="4" idx="2"/>
          </p:cNvCxnSpPr>
          <p:nvPr/>
        </p:nvCxnSpPr>
        <p:spPr>
          <a:xfrm>
            <a:off x="4572000" y="19057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389B2-8345-DC95-1D64-E42D8415B59E}"/>
              </a:ext>
            </a:extLst>
          </p:cNvPr>
          <p:cNvSpPr txBox="1"/>
          <p:nvPr/>
        </p:nvSpPr>
        <p:spPr>
          <a:xfrm>
            <a:off x="4852424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Not likely to provide the global optimizal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Easy to lull oneself into believing they work</a:t>
            </a:r>
            <a:r>
              <a:rPr lang="en-US">
                <a:latin typeface="Montserrat" panose="00000500000000000000" pitchFamily="2" charset="0"/>
              </a:rPr>
              <a:t> as it relies heavily on how we provide the constraints for </a:t>
            </a:r>
            <a:r>
              <a:rPr lang="vi-VN">
                <a:latin typeface="Montserrat" panose="00000500000000000000" pitchFamily="2" charset="0"/>
              </a:rPr>
              <a:t>them</a:t>
            </a:r>
          </a:p>
        </p:txBody>
      </p:sp>
      <p:pic>
        <p:nvPicPr>
          <p:cNvPr id="7" name="Graphic 6" descr="Taxi outline">
            <a:extLst>
              <a:ext uri="{FF2B5EF4-FFF2-40B4-BE49-F238E27FC236}">
                <a16:creationId xmlns:a16="http://schemas.microsoft.com/office/drawing/2014/main" id="{C24FB03A-33E4-A59B-4A90-F68968E0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80031">
            <a:off x="2147718" y="1942811"/>
            <a:ext cx="556189" cy="556189"/>
          </a:xfrm>
          <a:prstGeom prst="rect">
            <a:avLst/>
          </a:prstGeom>
        </p:spPr>
      </p:pic>
      <p:pic>
        <p:nvPicPr>
          <p:cNvPr id="8" name="Graphic 7" descr="Users with solid fill">
            <a:extLst>
              <a:ext uri="{FF2B5EF4-FFF2-40B4-BE49-F238E27FC236}">
                <a16:creationId xmlns:a16="http://schemas.microsoft.com/office/drawing/2014/main" id="{0D9B0C33-638E-56F0-56C5-54DBADD06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24697">
            <a:off x="2500250" y="2139466"/>
            <a:ext cx="682595" cy="68259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1451B02-28D4-8FE5-7FE1-F128909AB4B3}"/>
              </a:ext>
            </a:extLst>
          </p:cNvPr>
          <p:cNvGrpSpPr/>
          <p:nvPr/>
        </p:nvGrpSpPr>
        <p:grpSpPr>
          <a:xfrm>
            <a:off x="1056658" y="2064736"/>
            <a:ext cx="1562582" cy="1562582"/>
            <a:chOff x="1056658" y="2064736"/>
            <a:chExt cx="1562582" cy="1562582"/>
          </a:xfrm>
        </p:grpSpPr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79FBA02B-B3DE-DAA6-AD6F-AD6AD1CE2E8D}"/>
                </a:ext>
              </a:extLst>
            </p:cNvPr>
            <p:cNvSpPr/>
            <p:nvPr/>
          </p:nvSpPr>
          <p:spPr>
            <a:xfrm rot="20383667">
              <a:off x="1056658" y="2064736"/>
              <a:ext cx="1562582" cy="1562582"/>
            </a:xfrm>
            <a:prstGeom prst="pie">
              <a:avLst>
                <a:gd name="adj1" fmla="val 1970946"/>
                <a:gd name="adj2" fmla="val 18201062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323304-F13F-B067-A067-019269805A66}"/>
                </a:ext>
              </a:extLst>
            </p:cNvPr>
            <p:cNvSpPr/>
            <p:nvPr/>
          </p:nvSpPr>
          <p:spPr>
            <a:xfrm>
              <a:off x="1270425" y="2571750"/>
              <a:ext cx="172639" cy="17263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Box with solid fill">
            <a:extLst>
              <a:ext uri="{FF2B5EF4-FFF2-40B4-BE49-F238E27FC236}">
                <a16:creationId xmlns:a16="http://schemas.microsoft.com/office/drawing/2014/main" id="{914AE28C-BE2D-E69B-548B-E23C10CD9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7060" y="1726834"/>
            <a:ext cx="457200" cy="4572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83F88FC-474B-6599-01F6-B930BC647EB4}"/>
              </a:ext>
            </a:extLst>
          </p:cNvPr>
          <p:cNvSpPr/>
          <p:nvPr/>
        </p:nvSpPr>
        <p:spPr>
          <a:xfrm>
            <a:off x="1073098" y="3589587"/>
            <a:ext cx="151140" cy="15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88F9F3-2300-8728-0C1E-C2C44F0AB56D}"/>
              </a:ext>
            </a:extLst>
          </p:cNvPr>
          <p:cNvSpPr/>
          <p:nvPr/>
        </p:nvSpPr>
        <p:spPr>
          <a:xfrm>
            <a:off x="877876" y="3817557"/>
            <a:ext cx="151140" cy="151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1C5319-5997-9970-7D45-41A2FF658766}"/>
              </a:ext>
            </a:extLst>
          </p:cNvPr>
          <p:cNvSpPr/>
          <p:nvPr/>
        </p:nvSpPr>
        <p:spPr>
          <a:xfrm>
            <a:off x="355180" y="4080793"/>
            <a:ext cx="522691" cy="317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">
                <a:latin typeface="Montserrat" panose="00000500000000000000" pitchFamily="2" charset="0"/>
              </a:rPr>
              <a:t>2</a:t>
            </a:r>
          </a:p>
          <a:p>
            <a:r>
              <a:rPr lang="en-US" sz="300">
                <a:latin typeface="Montserrat" panose="00000500000000000000" pitchFamily="2" charset="0"/>
              </a:rPr>
              <a:t>8</a:t>
            </a:r>
          </a:p>
          <a:p>
            <a:r>
              <a:rPr lang="en-US" sz="300">
                <a:latin typeface="Montserrat" panose="00000500000000000000" pitchFamily="2" charset="0"/>
              </a:rPr>
              <a:t>0 4 10 5 11 1 7 0</a:t>
            </a:r>
          </a:p>
          <a:p>
            <a:r>
              <a:rPr lang="en-US" sz="300">
                <a:latin typeface="Montserrat" panose="00000500000000000000" pitchFamily="2" charset="0"/>
              </a:rPr>
              <a:t>8</a:t>
            </a:r>
          </a:p>
          <a:p>
            <a:r>
              <a:rPr lang="en-US" sz="300">
                <a:latin typeface="Montserrat" panose="00000500000000000000" pitchFamily="2" charset="0"/>
              </a:rPr>
              <a:t>0 6 2 8 12 3 9 0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1CA7CB-B3C1-0388-3FB6-3888300DDD2E}"/>
              </a:ext>
            </a:extLst>
          </p:cNvPr>
          <p:cNvCxnSpPr>
            <a:stCxn id="21" idx="3"/>
          </p:cNvCxnSpPr>
          <p:nvPr/>
        </p:nvCxnSpPr>
        <p:spPr>
          <a:xfrm>
            <a:off x="877871" y="4239491"/>
            <a:ext cx="600409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684165-DB02-5BEC-4D40-58E5067EEAD4}"/>
              </a:ext>
            </a:extLst>
          </p:cNvPr>
          <p:cNvSpPr txBox="1"/>
          <p:nvPr/>
        </p:nvSpPr>
        <p:spPr>
          <a:xfrm>
            <a:off x="1467426" y="4101644"/>
            <a:ext cx="1733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>
                <a:latin typeface="Montserrat" panose="00000500000000000000" pitchFamily="2" charset="0"/>
              </a:rPr>
              <a:t>Not global optimal</a:t>
            </a:r>
            <a:endParaRPr lang="en-US" sz="1200">
              <a:latin typeface="Montserrat" panose="00000500000000000000" pitchFamily="2" charset="0"/>
            </a:endParaRPr>
          </a:p>
        </p:txBody>
      </p:sp>
      <p:pic>
        <p:nvPicPr>
          <p:cNvPr id="26" name="Graphic 25" descr="DNA with solid fill">
            <a:extLst>
              <a:ext uri="{FF2B5EF4-FFF2-40B4-BE49-F238E27FC236}">
                <a16:creationId xmlns:a16="http://schemas.microsoft.com/office/drawing/2014/main" id="{9F713233-197A-A075-B32A-E6A0CE288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2719" y="1951897"/>
            <a:ext cx="1808480" cy="1808480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1A72F1C8-A830-92EE-BB78-5B720B7A90E5}"/>
              </a:ext>
            </a:extLst>
          </p:cNvPr>
          <p:cNvSpPr txBox="1">
            <a:spLocks/>
          </p:cNvSpPr>
          <p:nvPr/>
        </p:nvSpPr>
        <p:spPr>
          <a:xfrm>
            <a:off x="-4922907" y="633193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GA</a:t>
            </a:r>
            <a:r>
              <a:rPr lang="vi-VN"/>
              <a:t> Method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77E9E-692E-970F-058B-D14B17BE39A8}"/>
              </a:ext>
            </a:extLst>
          </p:cNvPr>
          <p:cNvSpPr txBox="1"/>
          <p:nvPr/>
        </p:nvSpPr>
        <p:spPr>
          <a:xfrm>
            <a:off x="-5715387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01907-D1A7-F385-3A64-E7830A102E70}"/>
              </a:ext>
            </a:extLst>
          </p:cNvPr>
          <p:cNvSpPr txBox="1"/>
          <p:nvPr/>
        </p:nvSpPr>
        <p:spPr>
          <a:xfrm>
            <a:off x="-7004620" y="2222938"/>
            <a:ext cx="297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GA are great for global optimization as </a:t>
            </a:r>
            <a:r>
              <a:rPr lang="vi-VN">
                <a:latin typeface="Montserrat" panose="00000500000000000000" pitchFamily="2" charset="0"/>
              </a:rPr>
              <a:t>they can explore a wide range of solution for the problem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problems with non-linear and non-convex problem</a:t>
            </a:r>
            <a:endParaRPr lang="en-US">
              <a:latin typeface="Montserrat" panose="00000500000000000000" pitchFamily="2" charset="0"/>
            </a:endParaRPr>
          </a:p>
          <a:p>
            <a:pPr marL="14400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8677B-3230-415B-5129-AB647C67417F}"/>
              </a:ext>
            </a:extLst>
          </p:cNvPr>
          <p:cNvSpPr txBox="1"/>
          <p:nvPr/>
        </p:nvSpPr>
        <p:spPr>
          <a:xfrm>
            <a:off x="-3788980" y="2222938"/>
            <a:ext cx="3419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Greedy algorithms are often simple and easy to understand and implement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Are more efficient comparing to other method, make it practical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Can be used to solve problems that is difficult and impossible to solve exactly</a:t>
            </a:r>
          </a:p>
        </p:txBody>
      </p:sp>
      <p:pic>
        <p:nvPicPr>
          <p:cNvPr id="31" name="Graphic 30" descr="Run with solid fill">
            <a:extLst>
              <a:ext uri="{FF2B5EF4-FFF2-40B4-BE49-F238E27FC236}">
                <a16:creationId xmlns:a16="http://schemas.microsoft.com/office/drawing/2014/main" id="{9E3301FC-FA3F-0F7A-8472-E8F5B1DA0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76322" y="2222938"/>
            <a:ext cx="1591518" cy="1591518"/>
          </a:xfrm>
          <a:prstGeom prst="rect">
            <a:avLst/>
          </a:prstGeom>
        </p:spPr>
      </p:pic>
      <p:pic>
        <p:nvPicPr>
          <p:cNvPr id="32" name="Graphic 31" descr="Windy outline">
            <a:extLst>
              <a:ext uri="{FF2B5EF4-FFF2-40B4-BE49-F238E27FC236}">
                <a16:creationId xmlns:a16="http://schemas.microsoft.com/office/drawing/2014/main" id="{04A8BD17-0B80-4F06-CD9A-FDE74B6C6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15396205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6A08FE3D-49FD-478A-1B66-833B1B6A8F21}"/>
              </a:ext>
            </a:extLst>
          </p:cNvPr>
          <p:cNvSpPr txBox="1">
            <a:spLocks/>
          </p:cNvSpPr>
          <p:nvPr/>
        </p:nvSpPr>
        <p:spPr>
          <a:xfrm>
            <a:off x="959733" y="633193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GA</a:t>
            </a:r>
            <a:r>
              <a:rPr lang="vi-VN"/>
              <a:t> Method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DC4EB2-F91D-D64D-5338-D405989F77A6}"/>
              </a:ext>
            </a:extLst>
          </p:cNvPr>
          <p:cNvCxnSpPr/>
          <p:nvPr/>
        </p:nvCxnSpPr>
        <p:spPr>
          <a:xfrm>
            <a:off x="4572000" y="19057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4E1689-F726-28D7-AE4D-93303C664D7C}"/>
              </a:ext>
            </a:extLst>
          </p:cNvPr>
          <p:cNvSpPr txBox="1"/>
          <p:nvPr/>
        </p:nvSpPr>
        <p:spPr>
          <a:xfrm>
            <a:off x="1087820" y="2222938"/>
            <a:ext cx="297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GA are great for global optimization as </a:t>
            </a:r>
            <a:r>
              <a:rPr lang="vi-VN">
                <a:latin typeface="Montserrat" panose="00000500000000000000" pitchFamily="2" charset="0"/>
              </a:rPr>
              <a:t>they can explore a wide range of solution for the problem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problems with non-linear and non-convex problem</a:t>
            </a:r>
            <a:endParaRPr lang="en-US">
              <a:latin typeface="Montserrat" panose="00000500000000000000" pitchFamily="2" charset="0"/>
            </a:endParaRPr>
          </a:p>
          <a:p>
            <a:pPr marL="14400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pic>
        <p:nvPicPr>
          <p:cNvPr id="2" name="Graphic 1" descr="DNA with solid fill">
            <a:extLst>
              <a:ext uri="{FF2B5EF4-FFF2-40B4-BE49-F238E27FC236}">
                <a16:creationId xmlns:a16="http://schemas.microsoft.com/office/drawing/2014/main" id="{FC4896FE-ECEA-5D5B-7419-631C9FDE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759" y="1951897"/>
            <a:ext cx="1808480" cy="18084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72C9D1F-0DBD-059A-685A-FB4D178CBE9B}"/>
              </a:ext>
            </a:extLst>
          </p:cNvPr>
          <p:cNvGrpSpPr/>
          <p:nvPr/>
        </p:nvGrpSpPr>
        <p:grpSpPr>
          <a:xfrm>
            <a:off x="7902940" y="-3234096"/>
            <a:ext cx="1562582" cy="1562582"/>
            <a:chOff x="1056658" y="2064736"/>
            <a:chExt cx="1562582" cy="1562582"/>
          </a:xfrm>
        </p:grpSpPr>
        <p:sp>
          <p:nvSpPr>
            <p:cNvPr id="19" name="Partial Circle 18">
              <a:extLst>
                <a:ext uri="{FF2B5EF4-FFF2-40B4-BE49-F238E27FC236}">
                  <a16:creationId xmlns:a16="http://schemas.microsoft.com/office/drawing/2014/main" id="{B5E3DEED-A5D1-BECD-DFEC-7A25C87B5922}"/>
                </a:ext>
              </a:extLst>
            </p:cNvPr>
            <p:cNvSpPr/>
            <p:nvPr/>
          </p:nvSpPr>
          <p:spPr>
            <a:xfrm rot="20383667">
              <a:off x="1056658" y="2064736"/>
              <a:ext cx="1562582" cy="1562582"/>
            </a:xfrm>
            <a:prstGeom prst="pie">
              <a:avLst>
                <a:gd name="adj1" fmla="val 1970946"/>
                <a:gd name="adj2" fmla="val 18201062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ECA7F3-CB67-BF65-85AF-D9E7338643F8}"/>
                </a:ext>
              </a:extLst>
            </p:cNvPr>
            <p:cNvSpPr/>
            <p:nvPr/>
          </p:nvSpPr>
          <p:spPr>
            <a:xfrm>
              <a:off x="1270425" y="2571750"/>
              <a:ext cx="172639" cy="17263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B71963E-D8D3-E86B-E199-D8BB28555D85}"/>
              </a:ext>
            </a:extLst>
          </p:cNvPr>
          <p:cNvSpPr txBox="1"/>
          <p:nvPr/>
        </p:nvSpPr>
        <p:spPr>
          <a:xfrm>
            <a:off x="10455435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2CE7DC-F81F-2DF6-E24C-6940C270585B}"/>
              </a:ext>
            </a:extLst>
          </p:cNvPr>
          <p:cNvSpPr txBox="1"/>
          <p:nvPr/>
        </p:nvSpPr>
        <p:spPr>
          <a:xfrm>
            <a:off x="16176925" y="2175941"/>
            <a:ext cx="29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Not likely to provide the global optimizal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Easy to lull oneself into believing they work</a:t>
            </a:r>
            <a:r>
              <a:rPr lang="en-US">
                <a:latin typeface="Montserrat" panose="00000500000000000000" pitchFamily="2" charset="0"/>
              </a:rPr>
              <a:t> as it relies heavily on how we provide the constraints for </a:t>
            </a:r>
            <a:r>
              <a:rPr lang="vi-VN">
                <a:latin typeface="Montserrat" panose="00000500000000000000" pitchFamily="2" charset="0"/>
              </a:rPr>
              <a:t>them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38B59-437F-5049-569B-7B27D04FC080}"/>
              </a:ext>
            </a:extLst>
          </p:cNvPr>
          <p:cNvSpPr txBox="1"/>
          <p:nvPr/>
        </p:nvSpPr>
        <p:spPr>
          <a:xfrm>
            <a:off x="12026952" y="2175941"/>
            <a:ext cx="297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computationally complex as it require significant computational resources to run, especially when facing large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dependent on randomness, which makes it difficult to evaluate solution and compare with other algorithms</a:t>
            </a:r>
          </a:p>
        </p:txBody>
      </p:sp>
      <p:pic>
        <p:nvPicPr>
          <p:cNvPr id="24" name="Graphic 23" descr="Dice with solid fill">
            <a:extLst>
              <a:ext uri="{FF2B5EF4-FFF2-40B4-BE49-F238E27FC236}">
                <a16:creationId xmlns:a16="http://schemas.microsoft.com/office/drawing/2014/main" id="{04E43759-DC95-3781-A23E-693DD4529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1895" y="6902501"/>
            <a:ext cx="2325230" cy="23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9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719C0-7395-C09F-AE42-B7F9F836258A}"/>
              </a:ext>
            </a:extLst>
          </p:cNvPr>
          <p:cNvSpPr txBox="1"/>
          <p:nvPr/>
        </p:nvSpPr>
        <p:spPr>
          <a:xfrm>
            <a:off x="95973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B9B758-5FCF-2FC6-1D7C-E28A37585266}"/>
              </a:ext>
            </a:extLst>
          </p:cNvPr>
          <p:cNvCxnSpPr>
            <a:stCxn id="4" idx="2"/>
          </p:cNvCxnSpPr>
          <p:nvPr/>
        </p:nvCxnSpPr>
        <p:spPr>
          <a:xfrm>
            <a:off x="4572000" y="190571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D389B2-8345-DC95-1D64-E42D8415B59E}"/>
              </a:ext>
            </a:extLst>
          </p:cNvPr>
          <p:cNvSpPr txBox="1"/>
          <p:nvPr/>
        </p:nvSpPr>
        <p:spPr>
          <a:xfrm>
            <a:off x="4852424" y="2175941"/>
            <a:ext cx="297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computationally complex as it require significant computational resources to run, especially when facing large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dependent on randomness, which makes it difficult to evaluate solution and compare with other algorithms</a:t>
            </a:r>
          </a:p>
        </p:txBody>
      </p:sp>
      <p:pic>
        <p:nvPicPr>
          <p:cNvPr id="9" name="Graphic 8" descr="Dice with solid fill">
            <a:extLst>
              <a:ext uri="{FF2B5EF4-FFF2-40B4-BE49-F238E27FC236}">
                <a16:creationId xmlns:a16="http://schemas.microsoft.com/office/drawing/2014/main" id="{7203697F-14BE-FAA2-1298-F68395B1D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895" y="1838131"/>
            <a:ext cx="2325230" cy="2325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F0DFA9-7AA2-FEA5-BAC2-0688D9E872C2}"/>
              </a:ext>
            </a:extLst>
          </p:cNvPr>
          <p:cNvSpPr txBox="1"/>
          <p:nvPr/>
        </p:nvSpPr>
        <p:spPr>
          <a:xfrm>
            <a:off x="-5933436" y="1505607"/>
            <a:ext cx="232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latin typeface="Montserrat" panose="00000500000000000000" pitchFamily="2" charset="0"/>
              </a:rPr>
              <a:t>Pros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9BFC0-BBE3-B1EB-9955-2BB16CC34176}"/>
              </a:ext>
            </a:extLst>
          </p:cNvPr>
          <p:cNvSpPr txBox="1"/>
          <p:nvPr/>
        </p:nvSpPr>
        <p:spPr>
          <a:xfrm>
            <a:off x="-3976550" y="2222938"/>
            <a:ext cx="297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285750">
              <a:buFont typeface="Arial" panose="020B0604020202020204" pitchFamily="34" charset="0"/>
              <a:buChar char="•"/>
            </a:pPr>
            <a:r>
              <a:rPr lang="en-US">
                <a:latin typeface="Montserrat" panose="00000500000000000000" pitchFamily="2" charset="0"/>
              </a:rPr>
              <a:t>GA are great for global optimization as </a:t>
            </a:r>
            <a:r>
              <a:rPr lang="vi-VN">
                <a:latin typeface="Montserrat" panose="00000500000000000000" pitchFamily="2" charset="0"/>
              </a:rPr>
              <a:t>they can explore a wide range of solution for the problem</a:t>
            </a:r>
          </a:p>
          <a:p>
            <a:pPr marL="14400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Be able to handle problems with non-linear and non-convex problem</a:t>
            </a:r>
            <a:endParaRPr lang="en-US">
              <a:latin typeface="Montserrat" panose="00000500000000000000" pitchFamily="2" charset="0"/>
            </a:endParaRPr>
          </a:p>
          <a:p>
            <a:pPr marL="144000" indent="-285750">
              <a:buFont typeface="Arial" panose="020B0604020202020204" pitchFamily="34" charset="0"/>
              <a:buChar char="•"/>
            </a:pPr>
            <a:endParaRPr lang="vi-VN">
              <a:latin typeface="Montserrat" panose="00000500000000000000" pitchFamily="2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FA8B744E-9DD0-06B8-70CC-3D3A500E3C93}"/>
              </a:ext>
            </a:extLst>
          </p:cNvPr>
          <p:cNvSpPr txBox="1">
            <a:spLocks/>
          </p:cNvSpPr>
          <p:nvPr/>
        </p:nvSpPr>
        <p:spPr>
          <a:xfrm>
            <a:off x="959733" y="633193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GA</a:t>
            </a:r>
            <a:r>
              <a:rPr lang="vi-VN"/>
              <a:t> Method</a:t>
            </a:r>
            <a:endParaRPr lang="en-US"/>
          </a:p>
        </p:txBody>
      </p:sp>
      <p:pic>
        <p:nvPicPr>
          <p:cNvPr id="18" name="Graphic 17" descr="DNA with solid fill">
            <a:extLst>
              <a:ext uri="{FF2B5EF4-FFF2-40B4-BE49-F238E27FC236}">
                <a16:creationId xmlns:a16="http://schemas.microsoft.com/office/drawing/2014/main" id="{BD579199-3590-FC2D-1BF1-6143F5C1E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759" y="7227283"/>
            <a:ext cx="1808480" cy="1808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4F0DD-7F01-63B8-D9AB-2A35A4F7C60F}"/>
              </a:ext>
            </a:extLst>
          </p:cNvPr>
          <p:cNvSpPr txBox="1"/>
          <p:nvPr/>
        </p:nvSpPr>
        <p:spPr>
          <a:xfrm>
            <a:off x="1300480" y="-136144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31FF9-AE15-5ECE-BE3E-187F5DC9A570}"/>
              </a:ext>
            </a:extLst>
          </p:cNvPr>
          <p:cNvSpPr txBox="1"/>
          <p:nvPr/>
        </p:nvSpPr>
        <p:spPr>
          <a:xfrm>
            <a:off x="1452880" y="576072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8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3AEFF-AC99-8FFD-9036-9B943B34EF3A}"/>
              </a:ext>
            </a:extLst>
          </p:cNvPr>
          <p:cNvSpPr txBox="1"/>
          <p:nvPr/>
        </p:nvSpPr>
        <p:spPr>
          <a:xfrm>
            <a:off x="1300480" y="83312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C0656-3921-FA4C-22B7-2A0DD1EB4BB2}"/>
              </a:ext>
            </a:extLst>
          </p:cNvPr>
          <p:cNvSpPr txBox="1"/>
          <p:nvPr/>
        </p:nvSpPr>
        <p:spPr>
          <a:xfrm>
            <a:off x="1452880" y="222504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9DD515-FB5A-48FE-25E5-9F03CA939D8D}"/>
              </a:ext>
            </a:extLst>
          </p:cNvPr>
          <p:cNvCxnSpPr/>
          <p:nvPr/>
        </p:nvCxnSpPr>
        <p:spPr>
          <a:xfrm>
            <a:off x="4572000" y="5502357"/>
            <a:ext cx="0" cy="302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0D9E42-7244-C64A-A732-422D2B05AFFD}"/>
              </a:ext>
            </a:extLst>
          </p:cNvPr>
          <p:cNvSpPr txBox="1"/>
          <p:nvPr/>
        </p:nvSpPr>
        <p:spPr>
          <a:xfrm>
            <a:off x="12716264" y="2175941"/>
            <a:ext cx="2979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computationally complex as it require significant computational resources to run, especially when facing large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Montserrat" panose="00000500000000000000" pitchFamily="2" charset="0"/>
              </a:rPr>
              <a:t>GA is dependent on randomness, which makes it difficult to evaluate solution and compare with other algorithms</a:t>
            </a:r>
          </a:p>
        </p:txBody>
      </p:sp>
      <p:pic>
        <p:nvPicPr>
          <p:cNvPr id="6" name="Graphic 5" descr="Dice with solid fill">
            <a:extLst>
              <a:ext uri="{FF2B5EF4-FFF2-40B4-BE49-F238E27FC236}">
                <a16:creationId xmlns:a16="http://schemas.microsoft.com/office/drawing/2014/main" id="{5CD87181-DDA1-8966-A12E-F141D4B1E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08745" y="1838131"/>
            <a:ext cx="2325230" cy="232523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4439042-1A1A-4BB4-AE02-F7BF9527E332}"/>
              </a:ext>
            </a:extLst>
          </p:cNvPr>
          <p:cNvSpPr txBox="1">
            <a:spLocks/>
          </p:cNvSpPr>
          <p:nvPr/>
        </p:nvSpPr>
        <p:spPr>
          <a:xfrm>
            <a:off x="-6294507" y="633193"/>
            <a:ext cx="4905600" cy="1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GA</a:t>
            </a:r>
            <a:r>
              <a:rPr lang="vi-VN"/>
              <a:t> Method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C260B-9C73-3A09-760F-1CF2F2F20120}"/>
              </a:ext>
            </a:extLst>
          </p:cNvPr>
          <p:cNvSpPr txBox="1"/>
          <p:nvPr/>
        </p:nvSpPr>
        <p:spPr>
          <a:xfrm>
            <a:off x="10652373" y="1505607"/>
            <a:ext cx="7224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000" b="1">
                <a:latin typeface="Montserrat" panose="00000500000000000000" pitchFamily="2" charset="0"/>
              </a:rPr>
              <a:t>Cons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189D5-F459-6203-FD04-A1044097AF18}"/>
              </a:ext>
            </a:extLst>
          </p:cNvPr>
          <p:cNvSpPr txBox="1"/>
          <p:nvPr/>
        </p:nvSpPr>
        <p:spPr>
          <a:xfrm>
            <a:off x="1608881" y="5764192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E3E37-BCD4-D744-4BFB-2B049A891547}"/>
              </a:ext>
            </a:extLst>
          </p:cNvPr>
          <p:cNvSpPr txBox="1"/>
          <p:nvPr/>
        </p:nvSpPr>
        <p:spPr>
          <a:xfrm>
            <a:off x="2865120" y="-5798819"/>
            <a:ext cx="355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 Running time of Different solvers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DB517E-F0A7-C17D-0F5B-559944371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97439"/>
              </p:ext>
            </p:extLst>
          </p:nvPr>
        </p:nvGraphicFramePr>
        <p:xfrm>
          <a:off x="2133400" y="-3259148"/>
          <a:ext cx="4166000" cy="3017520"/>
        </p:xfrm>
        <a:graphic>
          <a:graphicData uri="http://schemas.openxmlformats.org/drawingml/2006/table">
            <a:tbl>
              <a:tblPr>
                <a:tableStyleId>{0B050BE8-9A2B-4208-9293-92A02F0AE260}</a:tableStyleId>
              </a:tblPr>
              <a:tblGrid>
                <a:gridCol w="833200">
                  <a:extLst>
                    <a:ext uri="{9D8B030D-6E8A-4147-A177-3AD203B41FA5}">
                      <a16:colId xmlns:a16="http://schemas.microsoft.com/office/drawing/2014/main" val="577340411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3572230676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2473060306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1202682590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26173784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ILP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Greedy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8105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0,2668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1,3512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0182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3,0454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4,4787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1,4688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2224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2,7124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3,7591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0861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14,037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16,037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1,5728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1713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97,502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22,484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2,1405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252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17,946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12,084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1,7978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11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105,93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136,29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2,3035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9792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338,36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468,97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2,8062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3895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27,566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44,124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1,9913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8964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2062,5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2157,8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2,5575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102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8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C4535C0-0D20-80C2-C8B2-C494AF8121EE}"/>
              </a:ext>
            </a:extLst>
          </p:cNvPr>
          <p:cNvGrpSpPr/>
          <p:nvPr/>
        </p:nvGrpSpPr>
        <p:grpSpPr>
          <a:xfrm>
            <a:off x="5457968" y="599999"/>
            <a:ext cx="1295009" cy="1077268"/>
            <a:chOff x="4809262" y="692475"/>
            <a:chExt cx="894940" cy="744466"/>
          </a:xfrm>
        </p:grpSpPr>
        <p:grpSp>
          <p:nvGrpSpPr>
            <p:cNvPr id="12" name="Graphic 4" descr="Taxi outline">
              <a:extLst>
                <a:ext uri="{FF2B5EF4-FFF2-40B4-BE49-F238E27FC236}">
                  <a16:creationId xmlns:a16="http://schemas.microsoft.com/office/drawing/2014/main" id="{F50B850D-306F-6906-2349-A63BAEBB7562}"/>
                </a:ext>
              </a:extLst>
            </p:cNvPr>
            <p:cNvGrpSpPr/>
            <p:nvPr/>
          </p:nvGrpSpPr>
          <p:grpSpPr>
            <a:xfrm>
              <a:off x="4809262" y="738604"/>
              <a:ext cx="354608" cy="323356"/>
              <a:chOff x="2058442" y="887883"/>
              <a:chExt cx="354608" cy="323356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0971BC3-B8A1-BD68-8C55-4F5A3D1C5D0F}"/>
                  </a:ext>
                </a:extLst>
              </p:cNvPr>
              <p:cNvSpPr/>
              <p:nvPr/>
            </p:nvSpPr>
            <p:spPr>
              <a:xfrm>
                <a:off x="2058442" y="887883"/>
                <a:ext cx="354608" cy="323356"/>
              </a:xfrm>
              <a:custGeom>
                <a:avLst/>
                <a:gdLst>
                  <a:gd name="connsiteX0" fmla="*/ 323320 w 354608"/>
                  <a:gd name="connsiteY0" fmla="*/ 130407 h 323356"/>
                  <a:gd name="connsiteX1" fmla="*/ 289423 w 354608"/>
                  <a:gd name="connsiteY1" fmla="*/ 50620 h 323356"/>
                  <a:gd name="connsiteX2" fmla="*/ 260742 w 354608"/>
                  <a:gd name="connsiteY2" fmla="*/ 31326 h 323356"/>
                  <a:gd name="connsiteX3" fmla="*/ 219023 w 354608"/>
                  <a:gd name="connsiteY3" fmla="*/ 31326 h 323356"/>
                  <a:gd name="connsiteX4" fmla="*/ 219023 w 354608"/>
                  <a:gd name="connsiteY4" fmla="*/ 20859 h 323356"/>
                  <a:gd name="connsiteX5" fmla="*/ 198164 w 354608"/>
                  <a:gd name="connsiteY5" fmla="*/ 0 h 323356"/>
                  <a:gd name="connsiteX6" fmla="*/ 156445 w 354608"/>
                  <a:gd name="connsiteY6" fmla="*/ 0 h 323356"/>
                  <a:gd name="connsiteX7" fmla="*/ 135586 w 354608"/>
                  <a:gd name="connsiteY7" fmla="*/ 20859 h 323356"/>
                  <a:gd name="connsiteX8" fmla="*/ 135586 w 354608"/>
                  <a:gd name="connsiteY8" fmla="*/ 31289 h 323356"/>
                  <a:gd name="connsiteX9" fmla="*/ 93867 w 354608"/>
                  <a:gd name="connsiteY9" fmla="*/ 31289 h 323356"/>
                  <a:gd name="connsiteX10" fmla="*/ 65185 w 354608"/>
                  <a:gd name="connsiteY10" fmla="*/ 50584 h 323356"/>
                  <a:gd name="connsiteX11" fmla="*/ 31289 w 354608"/>
                  <a:gd name="connsiteY11" fmla="*/ 130371 h 323356"/>
                  <a:gd name="connsiteX12" fmla="*/ 31289 w 354608"/>
                  <a:gd name="connsiteY12" fmla="*/ 130371 h 323356"/>
                  <a:gd name="connsiteX13" fmla="*/ 31289 w 354608"/>
                  <a:gd name="connsiteY13" fmla="*/ 130407 h 323356"/>
                  <a:gd name="connsiteX14" fmla="*/ 0 w 354608"/>
                  <a:gd name="connsiteY14" fmla="*/ 161696 h 323356"/>
                  <a:gd name="connsiteX15" fmla="*/ 0 w 354608"/>
                  <a:gd name="connsiteY15" fmla="*/ 245134 h 323356"/>
                  <a:gd name="connsiteX16" fmla="*/ 20859 w 354608"/>
                  <a:gd name="connsiteY16" fmla="*/ 265993 h 323356"/>
                  <a:gd name="connsiteX17" fmla="*/ 31289 w 354608"/>
                  <a:gd name="connsiteY17" fmla="*/ 265993 h 323356"/>
                  <a:gd name="connsiteX18" fmla="*/ 31289 w 354608"/>
                  <a:gd name="connsiteY18" fmla="*/ 302497 h 323356"/>
                  <a:gd name="connsiteX19" fmla="*/ 52148 w 354608"/>
                  <a:gd name="connsiteY19" fmla="*/ 323356 h 323356"/>
                  <a:gd name="connsiteX20" fmla="*/ 62578 w 354608"/>
                  <a:gd name="connsiteY20" fmla="*/ 323356 h 323356"/>
                  <a:gd name="connsiteX21" fmla="*/ 83437 w 354608"/>
                  <a:gd name="connsiteY21" fmla="*/ 302497 h 323356"/>
                  <a:gd name="connsiteX22" fmla="*/ 83437 w 354608"/>
                  <a:gd name="connsiteY22" fmla="*/ 265993 h 323356"/>
                  <a:gd name="connsiteX23" fmla="*/ 271171 w 354608"/>
                  <a:gd name="connsiteY23" fmla="*/ 265993 h 323356"/>
                  <a:gd name="connsiteX24" fmla="*/ 271171 w 354608"/>
                  <a:gd name="connsiteY24" fmla="*/ 302497 h 323356"/>
                  <a:gd name="connsiteX25" fmla="*/ 292031 w 354608"/>
                  <a:gd name="connsiteY25" fmla="*/ 323356 h 323356"/>
                  <a:gd name="connsiteX26" fmla="*/ 302460 w 354608"/>
                  <a:gd name="connsiteY26" fmla="*/ 323356 h 323356"/>
                  <a:gd name="connsiteX27" fmla="*/ 323320 w 354608"/>
                  <a:gd name="connsiteY27" fmla="*/ 302497 h 323356"/>
                  <a:gd name="connsiteX28" fmla="*/ 323320 w 354608"/>
                  <a:gd name="connsiteY28" fmla="*/ 265993 h 323356"/>
                  <a:gd name="connsiteX29" fmla="*/ 333749 w 354608"/>
                  <a:gd name="connsiteY29" fmla="*/ 265993 h 323356"/>
                  <a:gd name="connsiteX30" fmla="*/ 354609 w 354608"/>
                  <a:gd name="connsiteY30" fmla="*/ 245134 h 323356"/>
                  <a:gd name="connsiteX31" fmla="*/ 354609 w 354608"/>
                  <a:gd name="connsiteY31" fmla="*/ 161696 h 323356"/>
                  <a:gd name="connsiteX32" fmla="*/ 323320 w 354608"/>
                  <a:gd name="connsiteY32" fmla="*/ 130407 h 323356"/>
                  <a:gd name="connsiteX33" fmla="*/ 156435 w 354608"/>
                  <a:gd name="connsiteY33" fmla="*/ 10430 h 323356"/>
                  <a:gd name="connsiteX34" fmla="*/ 198153 w 354608"/>
                  <a:gd name="connsiteY34" fmla="*/ 10430 h 323356"/>
                  <a:gd name="connsiteX35" fmla="*/ 208583 w 354608"/>
                  <a:gd name="connsiteY35" fmla="*/ 20859 h 323356"/>
                  <a:gd name="connsiteX36" fmla="*/ 208583 w 354608"/>
                  <a:gd name="connsiteY36" fmla="*/ 31289 h 323356"/>
                  <a:gd name="connsiteX37" fmla="*/ 146005 w 354608"/>
                  <a:gd name="connsiteY37" fmla="*/ 31289 h 323356"/>
                  <a:gd name="connsiteX38" fmla="*/ 146005 w 354608"/>
                  <a:gd name="connsiteY38" fmla="*/ 20859 h 323356"/>
                  <a:gd name="connsiteX39" fmla="*/ 156435 w 354608"/>
                  <a:gd name="connsiteY39" fmla="*/ 10430 h 323356"/>
                  <a:gd name="connsiteX40" fmla="*/ 260731 w 354608"/>
                  <a:gd name="connsiteY40" fmla="*/ 41719 h 323356"/>
                  <a:gd name="connsiteX41" fmla="*/ 279703 w 354608"/>
                  <a:gd name="connsiteY41" fmla="*/ 54386 h 323356"/>
                  <a:gd name="connsiteX42" fmla="*/ 279760 w 354608"/>
                  <a:gd name="connsiteY42" fmla="*/ 54526 h 323356"/>
                  <a:gd name="connsiteX43" fmla="*/ 279818 w 354608"/>
                  <a:gd name="connsiteY43" fmla="*/ 54667 h 323356"/>
                  <a:gd name="connsiteX44" fmla="*/ 311972 w 354608"/>
                  <a:gd name="connsiteY44" fmla="*/ 130371 h 323356"/>
                  <a:gd name="connsiteX45" fmla="*/ 42621 w 354608"/>
                  <a:gd name="connsiteY45" fmla="*/ 130371 h 323356"/>
                  <a:gd name="connsiteX46" fmla="*/ 74770 w 354608"/>
                  <a:gd name="connsiteY46" fmla="*/ 54678 h 323356"/>
                  <a:gd name="connsiteX47" fmla="*/ 74833 w 354608"/>
                  <a:gd name="connsiteY47" fmla="*/ 54537 h 323356"/>
                  <a:gd name="connsiteX48" fmla="*/ 74885 w 354608"/>
                  <a:gd name="connsiteY48" fmla="*/ 54396 h 323356"/>
                  <a:gd name="connsiteX49" fmla="*/ 93857 w 354608"/>
                  <a:gd name="connsiteY49" fmla="*/ 41719 h 323356"/>
                  <a:gd name="connsiteX50" fmla="*/ 72997 w 354608"/>
                  <a:gd name="connsiteY50" fmla="*/ 302533 h 323356"/>
                  <a:gd name="connsiteX51" fmla="*/ 62568 w 354608"/>
                  <a:gd name="connsiteY51" fmla="*/ 312963 h 323356"/>
                  <a:gd name="connsiteX52" fmla="*/ 52112 w 354608"/>
                  <a:gd name="connsiteY52" fmla="*/ 312963 h 323356"/>
                  <a:gd name="connsiteX53" fmla="*/ 41682 w 354608"/>
                  <a:gd name="connsiteY53" fmla="*/ 302533 h 323356"/>
                  <a:gd name="connsiteX54" fmla="*/ 41682 w 354608"/>
                  <a:gd name="connsiteY54" fmla="*/ 266030 h 323356"/>
                  <a:gd name="connsiteX55" fmla="*/ 72971 w 354608"/>
                  <a:gd name="connsiteY55" fmla="*/ 266030 h 323356"/>
                  <a:gd name="connsiteX56" fmla="*/ 312880 w 354608"/>
                  <a:gd name="connsiteY56" fmla="*/ 302533 h 323356"/>
                  <a:gd name="connsiteX57" fmla="*/ 302450 w 354608"/>
                  <a:gd name="connsiteY57" fmla="*/ 312963 h 323356"/>
                  <a:gd name="connsiteX58" fmla="*/ 292020 w 354608"/>
                  <a:gd name="connsiteY58" fmla="*/ 312963 h 323356"/>
                  <a:gd name="connsiteX59" fmla="*/ 281591 w 354608"/>
                  <a:gd name="connsiteY59" fmla="*/ 302533 h 323356"/>
                  <a:gd name="connsiteX60" fmla="*/ 281591 w 354608"/>
                  <a:gd name="connsiteY60" fmla="*/ 266030 h 323356"/>
                  <a:gd name="connsiteX61" fmla="*/ 312880 w 354608"/>
                  <a:gd name="connsiteY61" fmla="*/ 266030 h 323356"/>
                  <a:gd name="connsiteX62" fmla="*/ 20849 w 354608"/>
                  <a:gd name="connsiteY62" fmla="*/ 255600 h 323356"/>
                  <a:gd name="connsiteX63" fmla="*/ 10419 w 354608"/>
                  <a:gd name="connsiteY63" fmla="*/ 245170 h 323356"/>
                  <a:gd name="connsiteX64" fmla="*/ 10419 w 354608"/>
                  <a:gd name="connsiteY64" fmla="*/ 161733 h 323356"/>
                  <a:gd name="connsiteX65" fmla="*/ 31279 w 354608"/>
                  <a:gd name="connsiteY65" fmla="*/ 140874 h 323356"/>
                  <a:gd name="connsiteX66" fmla="*/ 323309 w 354608"/>
                  <a:gd name="connsiteY66" fmla="*/ 140874 h 323356"/>
                  <a:gd name="connsiteX67" fmla="*/ 344169 w 354608"/>
                  <a:gd name="connsiteY67" fmla="*/ 161733 h 323356"/>
                  <a:gd name="connsiteX68" fmla="*/ 344169 w 354608"/>
                  <a:gd name="connsiteY68" fmla="*/ 245170 h 323356"/>
                  <a:gd name="connsiteX69" fmla="*/ 333739 w 354608"/>
                  <a:gd name="connsiteY69" fmla="*/ 255600 h 32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54608" h="323356">
                    <a:moveTo>
                      <a:pt x="323320" y="130407"/>
                    </a:moveTo>
                    <a:lnTo>
                      <a:pt x="289423" y="50620"/>
                    </a:lnTo>
                    <a:cubicBezTo>
                      <a:pt x="284779" y="38871"/>
                      <a:pt x="273375" y="31199"/>
                      <a:pt x="260742" y="31326"/>
                    </a:cubicBezTo>
                    <a:lnTo>
                      <a:pt x="219023" y="31326"/>
                    </a:lnTo>
                    <a:lnTo>
                      <a:pt x="219023" y="20859"/>
                    </a:lnTo>
                    <a:cubicBezTo>
                      <a:pt x="218989" y="9353"/>
                      <a:pt x="209670" y="34"/>
                      <a:pt x="198164" y="0"/>
                    </a:cubicBezTo>
                    <a:lnTo>
                      <a:pt x="156445" y="0"/>
                    </a:lnTo>
                    <a:cubicBezTo>
                      <a:pt x="144939" y="34"/>
                      <a:pt x="135620" y="9353"/>
                      <a:pt x="135586" y="20859"/>
                    </a:cubicBezTo>
                    <a:lnTo>
                      <a:pt x="135586" y="31289"/>
                    </a:lnTo>
                    <a:lnTo>
                      <a:pt x="93867" y="31289"/>
                    </a:lnTo>
                    <a:cubicBezTo>
                      <a:pt x="81234" y="31162"/>
                      <a:pt x="69829" y="38834"/>
                      <a:pt x="65185" y="50584"/>
                    </a:cubicBezTo>
                    <a:lnTo>
                      <a:pt x="31289" y="130371"/>
                    </a:lnTo>
                    <a:lnTo>
                      <a:pt x="31289" y="130371"/>
                    </a:lnTo>
                    <a:lnTo>
                      <a:pt x="31289" y="130407"/>
                    </a:lnTo>
                    <a:cubicBezTo>
                      <a:pt x="14031" y="130462"/>
                      <a:pt x="54" y="144438"/>
                      <a:pt x="0" y="161696"/>
                    </a:cubicBezTo>
                    <a:lnTo>
                      <a:pt x="0" y="245134"/>
                    </a:lnTo>
                    <a:cubicBezTo>
                      <a:pt x="34" y="256640"/>
                      <a:pt x="9353" y="265959"/>
                      <a:pt x="20859" y="265993"/>
                    </a:cubicBezTo>
                    <a:lnTo>
                      <a:pt x="31289" y="265993"/>
                    </a:lnTo>
                    <a:lnTo>
                      <a:pt x="31289" y="302497"/>
                    </a:lnTo>
                    <a:cubicBezTo>
                      <a:pt x="31323" y="314003"/>
                      <a:pt x="40642" y="323322"/>
                      <a:pt x="52148" y="323356"/>
                    </a:cubicBezTo>
                    <a:lnTo>
                      <a:pt x="62578" y="323356"/>
                    </a:lnTo>
                    <a:cubicBezTo>
                      <a:pt x="74084" y="323322"/>
                      <a:pt x="83403" y="314003"/>
                      <a:pt x="83437" y="302497"/>
                    </a:cubicBezTo>
                    <a:lnTo>
                      <a:pt x="83437" y="265993"/>
                    </a:lnTo>
                    <a:lnTo>
                      <a:pt x="271171" y="265993"/>
                    </a:lnTo>
                    <a:lnTo>
                      <a:pt x="271171" y="302497"/>
                    </a:lnTo>
                    <a:cubicBezTo>
                      <a:pt x="271206" y="314003"/>
                      <a:pt x="280525" y="323322"/>
                      <a:pt x="292031" y="323356"/>
                    </a:cubicBezTo>
                    <a:lnTo>
                      <a:pt x="302460" y="323356"/>
                    </a:lnTo>
                    <a:cubicBezTo>
                      <a:pt x="313966" y="323322"/>
                      <a:pt x="323285" y="314003"/>
                      <a:pt x="323320" y="302497"/>
                    </a:cubicBezTo>
                    <a:lnTo>
                      <a:pt x="323320" y="265993"/>
                    </a:lnTo>
                    <a:lnTo>
                      <a:pt x="333749" y="265993"/>
                    </a:lnTo>
                    <a:cubicBezTo>
                      <a:pt x="345255" y="265959"/>
                      <a:pt x="354574" y="256640"/>
                      <a:pt x="354609" y="245134"/>
                    </a:cubicBezTo>
                    <a:lnTo>
                      <a:pt x="354609" y="161696"/>
                    </a:lnTo>
                    <a:cubicBezTo>
                      <a:pt x="354554" y="144438"/>
                      <a:pt x="340578" y="130462"/>
                      <a:pt x="323320" y="130407"/>
                    </a:cubicBezTo>
                    <a:close/>
                    <a:moveTo>
                      <a:pt x="156435" y="10430"/>
                    </a:moveTo>
                    <a:lnTo>
                      <a:pt x="198153" y="10430"/>
                    </a:lnTo>
                    <a:cubicBezTo>
                      <a:pt x="203914" y="10430"/>
                      <a:pt x="208583" y="15099"/>
                      <a:pt x="208583" y="20859"/>
                    </a:cubicBezTo>
                    <a:lnTo>
                      <a:pt x="208583" y="31289"/>
                    </a:lnTo>
                    <a:lnTo>
                      <a:pt x="146005" y="31289"/>
                    </a:lnTo>
                    <a:lnTo>
                      <a:pt x="146005" y="20859"/>
                    </a:lnTo>
                    <a:cubicBezTo>
                      <a:pt x="146005" y="15099"/>
                      <a:pt x="150674" y="10430"/>
                      <a:pt x="156435" y="10430"/>
                    </a:cubicBezTo>
                    <a:close/>
                    <a:moveTo>
                      <a:pt x="260731" y="41719"/>
                    </a:moveTo>
                    <a:cubicBezTo>
                      <a:pt x="269070" y="41598"/>
                      <a:pt x="276617" y="46638"/>
                      <a:pt x="279703" y="54386"/>
                    </a:cubicBezTo>
                    <a:lnTo>
                      <a:pt x="279760" y="54526"/>
                    </a:lnTo>
                    <a:lnTo>
                      <a:pt x="279818" y="54667"/>
                    </a:lnTo>
                    <a:lnTo>
                      <a:pt x="311972" y="130371"/>
                    </a:lnTo>
                    <a:lnTo>
                      <a:pt x="42621" y="130371"/>
                    </a:lnTo>
                    <a:lnTo>
                      <a:pt x="74770" y="54678"/>
                    </a:lnTo>
                    <a:lnTo>
                      <a:pt x="74833" y="54537"/>
                    </a:lnTo>
                    <a:lnTo>
                      <a:pt x="74885" y="54396"/>
                    </a:lnTo>
                    <a:cubicBezTo>
                      <a:pt x="77967" y="46644"/>
                      <a:pt x="85515" y="41600"/>
                      <a:pt x="93857" y="41719"/>
                    </a:cubicBezTo>
                    <a:close/>
                    <a:moveTo>
                      <a:pt x="72997" y="302533"/>
                    </a:moveTo>
                    <a:cubicBezTo>
                      <a:pt x="72997" y="308294"/>
                      <a:pt x="68328" y="312963"/>
                      <a:pt x="62568" y="312963"/>
                    </a:cubicBezTo>
                    <a:lnTo>
                      <a:pt x="52112" y="312963"/>
                    </a:lnTo>
                    <a:cubicBezTo>
                      <a:pt x="46352" y="312963"/>
                      <a:pt x="41682" y="308294"/>
                      <a:pt x="41682" y="302533"/>
                    </a:cubicBezTo>
                    <a:lnTo>
                      <a:pt x="41682" y="266030"/>
                    </a:lnTo>
                    <a:lnTo>
                      <a:pt x="72971" y="266030"/>
                    </a:lnTo>
                    <a:close/>
                    <a:moveTo>
                      <a:pt x="312880" y="302533"/>
                    </a:moveTo>
                    <a:cubicBezTo>
                      <a:pt x="312880" y="308294"/>
                      <a:pt x="308210" y="312963"/>
                      <a:pt x="302450" y="312963"/>
                    </a:cubicBezTo>
                    <a:lnTo>
                      <a:pt x="292020" y="312963"/>
                    </a:lnTo>
                    <a:cubicBezTo>
                      <a:pt x="286260" y="312963"/>
                      <a:pt x="281591" y="308294"/>
                      <a:pt x="281591" y="302533"/>
                    </a:cubicBezTo>
                    <a:lnTo>
                      <a:pt x="281591" y="266030"/>
                    </a:lnTo>
                    <a:lnTo>
                      <a:pt x="312880" y="266030"/>
                    </a:lnTo>
                    <a:close/>
                    <a:moveTo>
                      <a:pt x="20849" y="255600"/>
                    </a:moveTo>
                    <a:cubicBezTo>
                      <a:pt x="15089" y="255600"/>
                      <a:pt x="10419" y="250930"/>
                      <a:pt x="10419" y="245170"/>
                    </a:cubicBezTo>
                    <a:lnTo>
                      <a:pt x="10419" y="161733"/>
                    </a:lnTo>
                    <a:cubicBezTo>
                      <a:pt x="10434" y="150218"/>
                      <a:pt x="19764" y="140888"/>
                      <a:pt x="31279" y="140874"/>
                    </a:cubicBezTo>
                    <a:lnTo>
                      <a:pt x="323309" y="140874"/>
                    </a:lnTo>
                    <a:cubicBezTo>
                      <a:pt x="334824" y="140888"/>
                      <a:pt x="344154" y="150218"/>
                      <a:pt x="344169" y="161733"/>
                    </a:cubicBezTo>
                    <a:lnTo>
                      <a:pt x="344169" y="245170"/>
                    </a:lnTo>
                    <a:cubicBezTo>
                      <a:pt x="344169" y="250930"/>
                      <a:pt x="339499" y="255600"/>
                      <a:pt x="333739" y="255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F117EFB-0BC3-A55E-735C-30D56A57298C}"/>
                  </a:ext>
                </a:extLst>
              </p:cNvPr>
              <p:cNvSpPr/>
              <p:nvPr/>
            </p:nvSpPr>
            <p:spPr>
              <a:xfrm>
                <a:off x="2084479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D0C6EAD-D7DD-3F38-230A-E18EBE7A5356}"/>
                  </a:ext>
                </a:extLst>
              </p:cNvPr>
              <p:cNvSpPr/>
              <p:nvPr/>
            </p:nvSpPr>
            <p:spPr>
              <a:xfrm>
                <a:off x="2324362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3" descr="Taxi outline">
              <a:extLst>
                <a:ext uri="{FF2B5EF4-FFF2-40B4-BE49-F238E27FC236}">
                  <a16:creationId xmlns:a16="http://schemas.microsoft.com/office/drawing/2014/main" id="{4C66B0D4-C019-0A13-2A2C-AC1782BF03B1}"/>
                </a:ext>
              </a:extLst>
            </p:cNvPr>
            <p:cNvGrpSpPr/>
            <p:nvPr/>
          </p:nvGrpSpPr>
          <p:grpSpPr>
            <a:xfrm>
              <a:off x="5169767" y="949607"/>
              <a:ext cx="534435" cy="487334"/>
              <a:chOff x="2418947" y="1098886"/>
              <a:chExt cx="534435" cy="487334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CD043F-DD1C-5842-4011-5A19AB4C49EE}"/>
                  </a:ext>
                </a:extLst>
              </p:cNvPr>
              <p:cNvSpPr/>
              <p:nvPr/>
            </p:nvSpPr>
            <p:spPr>
              <a:xfrm>
                <a:off x="2418947" y="1098886"/>
                <a:ext cx="534435" cy="487334"/>
              </a:xfrm>
              <a:custGeom>
                <a:avLst/>
                <a:gdLst>
                  <a:gd name="connsiteX0" fmla="*/ 487279 w 534435"/>
                  <a:gd name="connsiteY0" fmla="*/ 196539 h 487334"/>
                  <a:gd name="connsiteX1" fmla="*/ 436194 w 534435"/>
                  <a:gd name="connsiteY1" fmla="*/ 76291 h 487334"/>
                  <a:gd name="connsiteX2" fmla="*/ 392967 w 534435"/>
                  <a:gd name="connsiteY2" fmla="*/ 47211 h 487334"/>
                  <a:gd name="connsiteX3" fmla="*/ 330092 w 534435"/>
                  <a:gd name="connsiteY3" fmla="*/ 47211 h 487334"/>
                  <a:gd name="connsiteX4" fmla="*/ 330092 w 534435"/>
                  <a:gd name="connsiteY4" fmla="*/ 31437 h 487334"/>
                  <a:gd name="connsiteX5" fmla="*/ 298655 w 534435"/>
                  <a:gd name="connsiteY5" fmla="*/ 0 h 487334"/>
                  <a:gd name="connsiteX6" fmla="*/ 235780 w 534435"/>
                  <a:gd name="connsiteY6" fmla="*/ 0 h 487334"/>
                  <a:gd name="connsiteX7" fmla="*/ 204343 w 534435"/>
                  <a:gd name="connsiteY7" fmla="*/ 31437 h 487334"/>
                  <a:gd name="connsiteX8" fmla="*/ 204343 w 534435"/>
                  <a:gd name="connsiteY8" fmla="*/ 47156 h 487334"/>
                  <a:gd name="connsiteX9" fmla="*/ 141468 w 534435"/>
                  <a:gd name="connsiteY9" fmla="*/ 47156 h 487334"/>
                  <a:gd name="connsiteX10" fmla="*/ 98242 w 534435"/>
                  <a:gd name="connsiteY10" fmla="*/ 76236 h 487334"/>
                  <a:gd name="connsiteX11" fmla="*/ 47156 w 534435"/>
                  <a:gd name="connsiteY11" fmla="*/ 196484 h 487334"/>
                  <a:gd name="connsiteX12" fmla="*/ 47156 w 534435"/>
                  <a:gd name="connsiteY12" fmla="*/ 196484 h 487334"/>
                  <a:gd name="connsiteX13" fmla="*/ 47156 w 534435"/>
                  <a:gd name="connsiteY13" fmla="*/ 196539 h 487334"/>
                  <a:gd name="connsiteX14" fmla="*/ 0 w 534435"/>
                  <a:gd name="connsiteY14" fmla="*/ 243695 h 487334"/>
                  <a:gd name="connsiteX15" fmla="*/ 0 w 534435"/>
                  <a:gd name="connsiteY15" fmla="*/ 369444 h 487334"/>
                  <a:gd name="connsiteX16" fmla="*/ 31437 w 534435"/>
                  <a:gd name="connsiteY16" fmla="*/ 400882 h 487334"/>
                  <a:gd name="connsiteX17" fmla="*/ 47156 w 534435"/>
                  <a:gd name="connsiteY17" fmla="*/ 400882 h 487334"/>
                  <a:gd name="connsiteX18" fmla="*/ 47156 w 534435"/>
                  <a:gd name="connsiteY18" fmla="*/ 455897 h 487334"/>
                  <a:gd name="connsiteX19" fmla="*/ 78593 w 534435"/>
                  <a:gd name="connsiteY19" fmla="*/ 487334 h 487334"/>
                  <a:gd name="connsiteX20" fmla="*/ 94312 w 534435"/>
                  <a:gd name="connsiteY20" fmla="*/ 487334 h 487334"/>
                  <a:gd name="connsiteX21" fmla="*/ 125750 w 534435"/>
                  <a:gd name="connsiteY21" fmla="*/ 455897 h 487334"/>
                  <a:gd name="connsiteX22" fmla="*/ 125750 w 534435"/>
                  <a:gd name="connsiteY22" fmla="*/ 400882 h 487334"/>
                  <a:gd name="connsiteX23" fmla="*/ 408686 w 534435"/>
                  <a:gd name="connsiteY23" fmla="*/ 400882 h 487334"/>
                  <a:gd name="connsiteX24" fmla="*/ 408686 w 534435"/>
                  <a:gd name="connsiteY24" fmla="*/ 455897 h 487334"/>
                  <a:gd name="connsiteX25" fmla="*/ 440123 w 534435"/>
                  <a:gd name="connsiteY25" fmla="*/ 487334 h 487334"/>
                  <a:gd name="connsiteX26" fmla="*/ 455842 w 534435"/>
                  <a:gd name="connsiteY26" fmla="*/ 487334 h 487334"/>
                  <a:gd name="connsiteX27" fmla="*/ 487279 w 534435"/>
                  <a:gd name="connsiteY27" fmla="*/ 455897 h 487334"/>
                  <a:gd name="connsiteX28" fmla="*/ 487279 w 534435"/>
                  <a:gd name="connsiteY28" fmla="*/ 400882 h 487334"/>
                  <a:gd name="connsiteX29" fmla="*/ 502998 w 534435"/>
                  <a:gd name="connsiteY29" fmla="*/ 400882 h 487334"/>
                  <a:gd name="connsiteX30" fmla="*/ 534435 w 534435"/>
                  <a:gd name="connsiteY30" fmla="*/ 369444 h 487334"/>
                  <a:gd name="connsiteX31" fmla="*/ 534435 w 534435"/>
                  <a:gd name="connsiteY31" fmla="*/ 243695 h 487334"/>
                  <a:gd name="connsiteX32" fmla="*/ 487279 w 534435"/>
                  <a:gd name="connsiteY32" fmla="*/ 196539 h 487334"/>
                  <a:gd name="connsiteX33" fmla="*/ 235765 w 534435"/>
                  <a:gd name="connsiteY33" fmla="*/ 15719 h 487334"/>
                  <a:gd name="connsiteX34" fmla="*/ 298639 w 534435"/>
                  <a:gd name="connsiteY34" fmla="*/ 15719 h 487334"/>
                  <a:gd name="connsiteX35" fmla="*/ 314358 w 534435"/>
                  <a:gd name="connsiteY35" fmla="*/ 31437 h 487334"/>
                  <a:gd name="connsiteX36" fmla="*/ 314358 w 534435"/>
                  <a:gd name="connsiteY36" fmla="*/ 47156 h 487334"/>
                  <a:gd name="connsiteX37" fmla="*/ 220046 w 534435"/>
                  <a:gd name="connsiteY37" fmla="*/ 47156 h 487334"/>
                  <a:gd name="connsiteX38" fmla="*/ 220046 w 534435"/>
                  <a:gd name="connsiteY38" fmla="*/ 31437 h 487334"/>
                  <a:gd name="connsiteX39" fmla="*/ 235765 w 534435"/>
                  <a:gd name="connsiteY39" fmla="*/ 15719 h 487334"/>
                  <a:gd name="connsiteX40" fmla="*/ 392951 w 534435"/>
                  <a:gd name="connsiteY40" fmla="*/ 62875 h 487334"/>
                  <a:gd name="connsiteX41" fmla="*/ 421544 w 534435"/>
                  <a:gd name="connsiteY41" fmla="*/ 81965 h 487334"/>
                  <a:gd name="connsiteX42" fmla="*/ 421630 w 534435"/>
                  <a:gd name="connsiteY42" fmla="*/ 82177 h 487334"/>
                  <a:gd name="connsiteX43" fmla="*/ 421717 w 534435"/>
                  <a:gd name="connsiteY43" fmla="*/ 82390 h 487334"/>
                  <a:gd name="connsiteX44" fmla="*/ 470177 w 534435"/>
                  <a:gd name="connsiteY44" fmla="*/ 196484 h 487334"/>
                  <a:gd name="connsiteX45" fmla="*/ 64234 w 534435"/>
                  <a:gd name="connsiteY45" fmla="*/ 196484 h 487334"/>
                  <a:gd name="connsiteX46" fmla="*/ 112687 w 534435"/>
                  <a:gd name="connsiteY46" fmla="*/ 82405 h 487334"/>
                  <a:gd name="connsiteX47" fmla="*/ 112782 w 534435"/>
                  <a:gd name="connsiteY47" fmla="*/ 82193 h 487334"/>
                  <a:gd name="connsiteX48" fmla="*/ 112860 w 534435"/>
                  <a:gd name="connsiteY48" fmla="*/ 81981 h 487334"/>
                  <a:gd name="connsiteX49" fmla="*/ 141452 w 534435"/>
                  <a:gd name="connsiteY49" fmla="*/ 62875 h 487334"/>
                  <a:gd name="connsiteX50" fmla="*/ 110015 w 534435"/>
                  <a:gd name="connsiteY50" fmla="*/ 455952 h 487334"/>
                  <a:gd name="connsiteX51" fmla="*/ 94296 w 534435"/>
                  <a:gd name="connsiteY51" fmla="*/ 471671 h 487334"/>
                  <a:gd name="connsiteX52" fmla="*/ 78538 w 534435"/>
                  <a:gd name="connsiteY52" fmla="*/ 471671 h 487334"/>
                  <a:gd name="connsiteX53" fmla="*/ 62820 w 534435"/>
                  <a:gd name="connsiteY53" fmla="*/ 455952 h 487334"/>
                  <a:gd name="connsiteX54" fmla="*/ 62820 w 534435"/>
                  <a:gd name="connsiteY54" fmla="*/ 400937 h 487334"/>
                  <a:gd name="connsiteX55" fmla="*/ 109976 w 534435"/>
                  <a:gd name="connsiteY55" fmla="*/ 400937 h 487334"/>
                  <a:gd name="connsiteX56" fmla="*/ 471545 w 534435"/>
                  <a:gd name="connsiteY56" fmla="*/ 455952 h 487334"/>
                  <a:gd name="connsiteX57" fmla="*/ 455826 w 534435"/>
                  <a:gd name="connsiteY57" fmla="*/ 471671 h 487334"/>
                  <a:gd name="connsiteX58" fmla="*/ 440108 w 534435"/>
                  <a:gd name="connsiteY58" fmla="*/ 471671 h 487334"/>
                  <a:gd name="connsiteX59" fmla="*/ 424389 w 534435"/>
                  <a:gd name="connsiteY59" fmla="*/ 455952 h 487334"/>
                  <a:gd name="connsiteX60" fmla="*/ 424389 w 534435"/>
                  <a:gd name="connsiteY60" fmla="*/ 400937 h 487334"/>
                  <a:gd name="connsiteX61" fmla="*/ 471545 w 534435"/>
                  <a:gd name="connsiteY61" fmla="*/ 400937 h 487334"/>
                  <a:gd name="connsiteX62" fmla="*/ 31422 w 534435"/>
                  <a:gd name="connsiteY62" fmla="*/ 385218 h 487334"/>
                  <a:gd name="connsiteX63" fmla="*/ 15703 w 534435"/>
                  <a:gd name="connsiteY63" fmla="*/ 369499 h 487334"/>
                  <a:gd name="connsiteX64" fmla="*/ 15703 w 534435"/>
                  <a:gd name="connsiteY64" fmla="*/ 243750 h 487334"/>
                  <a:gd name="connsiteX65" fmla="*/ 47140 w 534435"/>
                  <a:gd name="connsiteY65" fmla="*/ 212312 h 487334"/>
                  <a:gd name="connsiteX66" fmla="*/ 487264 w 534435"/>
                  <a:gd name="connsiteY66" fmla="*/ 212312 h 487334"/>
                  <a:gd name="connsiteX67" fmla="*/ 518701 w 534435"/>
                  <a:gd name="connsiteY67" fmla="*/ 243750 h 487334"/>
                  <a:gd name="connsiteX68" fmla="*/ 518701 w 534435"/>
                  <a:gd name="connsiteY68" fmla="*/ 369499 h 487334"/>
                  <a:gd name="connsiteX69" fmla="*/ 502982 w 534435"/>
                  <a:gd name="connsiteY69" fmla="*/ 385218 h 48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34435" h="487334">
                    <a:moveTo>
                      <a:pt x="487279" y="196539"/>
                    </a:moveTo>
                    <a:lnTo>
                      <a:pt x="436194" y="76291"/>
                    </a:lnTo>
                    <a:cubicBezTo>
                      <a:pt x="429195" y="58583"/>
                      <a:pt x="412006" y="47020"/>
                      <a:pt x="392967" y="47211"/>
                    </a:cubicBezTo>
                    <a:lnTo>
                      <a:pt x="330092" y="47211"/>
                    </a:lnTo>
                    <a:lnTo>
                      <a:pt x="330092" y="31437"/>
                    </a:lnTo>
                    <a:cubicBezTo>
                      <a:pt x="330041" y="14097"/>
                      <a:pt x="315996" y="52"/>
                      <a:pt x="298655" y="0"/>
                    </a:cubicBezTo>
                    <a:lnTo>
                      <a:pt x="235780" y="0"/>
                    </a:lnTo>
                    <a:cubicBezTo>
                      <a:pt x="218439" y="52"/>
                      <a:pt x="204395" y="14097"/>
                      <a:pt x="204343" y="31437"/>
                    </a:cubicBezTo>
                    <a:lnTo>
                      <a:pt x="204343" y="47156"/>
                    </a:lnTo>
                    <a:lnTo>
                      <a:pt x="141468" y="47156"/>
                    </a:lnTo>
                    <a:cubicBezTo>
                      <a:pt x="122429" y="46965"/>
                      <a:pt x="105241" y="58528"/>
                      <a:pt x="98242" y="76236"/>
                    </a:cubicBezTo>
                    <a:lnTo>
                      <a:pt x="47156" y="196484"/>
                    </a:lnTo>
                    <a:lnTo>
                      <a:pt x="47156" y="196484"/>
                    </a:lnTo>
                    <a:lnTo>
                      <a:pt x="47156" y="196539"/>
                    </a:lnTo>
                    <a:cubicBezTo>
                      <a:pt x="21146" y="196620"/>
                      <a:pt x="82" y="217685"/>
                      <a:pt x="0" y="243695"/>
                    </a:cubicBezTo>
                    <a:lnTo>
                      <a:pt x="0" y="369444"/>
                    </a:lnTo>
                    <a:cubicBezTo>
                      <a:pt x="52" y="386785"/>
                      <a:pt x="14097" y="400830"/>
                      <a:pt x="31437" y="400882"/>
                    </a:cubicBezTo>
                    <a:lnTo>
                      <a:pt x="47156" y="400882"/>
                    </a:lnTo>
                    <a:lnTo>
                      <a:pt x="47156" y="455897"/>
                    </a:lnTo>
                    <a:cubicBezTo>
                      <a:pt x="47208" y="473238"/>
                      <a:pt x="61253" y="487282"/>
                      <a:pt x="78593" y="487334"/>
                    </a:cubicBezTo>
                    <a:lnTo>
                      <a:pt x="94312" y="487334"/>
                    </a:lnTo>
                    <a:cubicBezTo>
                      <a:pt x="111653" y="487282"/>
                      <a:pt x="125698" y="473238"/>
                      <a:pt x="125750" y="455897"/>
                    </a:cubicBezTo>
                    <a:lnTo>
                      <a:pt x="125750" y="400882"/>
                    </a:lnTo>
                    <a:lnTo>
                      <a:pt x="408686" y="400882"/>
                    </a:lnTo>
                    <a:lnTo>
                      <a:pt x="408686" y="455897"/>
                    </a:lnTo>
                    <a:cubicBezTo>
                      <a:pt x="408738" y="473238"/>
                      <a:pt x="422782" y="487282"/>
                      <a:pt x="440123" y="487334"/>
                    </a:cubicBezTo>
                    <a:lnTo>
                      <a:pt x="455842" y="487334"/>
                    </a:lnTo>
                    <a:cubicBezTo>
                      <a:pt x="473183" y="487282"/>
                      <a:pt x="487227" y="473238"/>
                      <a:pt x="487279" y="455897"/>
                    </a:cubicBezTo>
                    <a:lnTo>
                      <a:pt x="487279" y="400882"/>
                    </a:lnTo>
                    <a:lnTo>
                      <a:pt x="502998" y="400882"/>
                    </a:lnTo>
                    <a:cubicBezTo>
                      <a:pt x="520339" y="400830"/>
                      <a:pt x="534384" y="386785"/>
                      <a:pt x="534435" y="369444"/>
                    </a:cubicBezTo>
                    <a:lnTo>
                      <a:pt x="534435" y="243695"/>
                    </a:lnTo>
                    <a:cubicBezTo>
                      <a:pt x="534354" y="217685"/>
                      <a:pt x="513289" y="196620"/>
                      <a:pt x="487279" y="196539"/>
                    </a:cubicBezTo>
                    <a:close/>
                    <a:moveTo>
                      <a:pt x="235765" y="15719"/>
                    </a:moveTo>
                    <a:lnTo>
                      <a:pt x="298639" y="15719"/>
                    </a:lnTo>
                    <a:cubicBezTo>
                      <a:pt x="307321" y="15719"/>
                      <a:pt x="314358" y="22756"/>
                      <a:pt x="314358" y="31437"/>
                    </a:cubicBezTo>
                    <a:lnTo>
                      <a:pt x="314358" y="47156"/>
                    </a:lnTo>
                    <a:lnTo>
                      <a:pt x="220046" y="47156"/>
                    </a:lnTo>
                    <a:lnTo>
                      <a:pt x="220046" y="31437"/>
                    </a:lnTo>
                    <a:cubicBezTo>
                      <a:pt x="220046" y="22756"/>
                      <a:pt x="227083" y="15719"/>
                      <a:pt x="235765" y="15719"/>
                    </a:cubicBezTo>
                    <a:close/>
                    <a:moveTo>
                      <a:pt x="392951" y="62875"/>
                    </a:moveTo>
                    <a:cubicBezTo>
                      <a:pt x="405519" y="62693"/>
                      <a:pt x="416893" y="70288"/>
                      <a:pt x="421544" y="81965"/>
                    </a:cubicBezTo>
                    <a:lnTo>
                      <a:pt x="421630" y="82177"/>
                    </a:lnTo>
                    <a:lnTo>
                      <a:pt x="421717" y="82390"/>
                    </a:lnTo>
                    <a:lnTo>
                      <a:pt x="470177" y="196484"/>
                    </a:lnTo>
                    <a:lnTo>
                      <a:pt x="64234" y="196484"/>
                    </a:lnTo>
                    <a:lnTo>
                      <a:pt x="112687" y="82405"/>
                    </a:lnTo>
                    <a:lnTo>
                      <a:pt x="112782" y="82193"/>
                    </a:lnTo>
                    <a:lnTo>
                      <a:pt x="112860" y="81981"/>
                    </a:lnTo>
                    <a:cubicBezTo>
                      <a:pt x="117505" y="70298"/>
                      <a:pt x="128881" y="62696"/>
                      <a:pt x="141452" y="62875"/>
                    </a:cubicBezTo>
                    <a:close/>
                    <a:moveTo>
                      <a:pt x="110015" y="455952"/>
                    </a:moveTo>
                    <a:cubicBezTo>
                      <a:pt x="110015" y="464633"/>
                      <a:pt x="102978" y="471671"/>
                      <a:pt x="94296" y="471671"/>
                    </a:cubicBezTo>
                    <a:lnTo>
                      <a:pt x="78538" y="471671"/>
                    </a:lnTo>
                    <a:cubicBezTo>
                      <a:pt x="69857" y="471671"/>
                      <a:pt x="62820" y="464633"/>
                      <a:pt x="62820" y="455952"/>
                    </a:cubicBezTo>
                    <a:lnTo>
                      <a:pt x="62820" y="400937"/>
                    </a:lnTo>
                    <a:lnTo>
                      <a:pt x="109976" y="400937"/>
                    </a:lnTo>
                    <a:close/>
                    <a:moveTo>
                      <a:pt x="471545" y="455952"/>
                    </a:moveTo>
                    <a:cubicBezTo>
                      <a:pt x="471545" y="464633"/>
                      <a:pt x="464508" y="471671"/>
                      <a:pt x="455826" y="471671"/>
                    </a:cubicBezTo>
                    <a:lnTo>
                      <a:pt x="440108" y="471671"/>
                    </a:lnTo>
                    <a:cubicBezTo>
                      <a:pt x="431426" y="471671"/>
                      <a:pt x="424389" y="464633"/>
                      <a:pt x="424389" y="455952"/>
                    </a:cubicBezTo>
                    <a:lnTo>
                      <a:pt x="424389" y="400937"/>
                    </a:lnTo>
                    <a:lnTo>
                      <a:pt x="471545" y="400937"/>
                    </a:lnTo>
                    <a:close/>
                    <a:moveTo>
                      <a:pt x="31422" y="385218"/>
                    </a:moveTo>
                    <a:cubicBezTo>
                      <a:pt x="22740" y="385218"/>
                      <a:pt x="15703" y="378181"/>
                      <a:pt x="15703" y="369499"/>
                    </a:cubicBezTo>
                    <a:lnTo>
                      <a:pt x="15703" y="243750"/>
                    </a:lnTo>
                    <a:cubicBezTo>
                      <a:pt x="15725" y="226396"/>
                      <a:pt x="29787" y="212334"/>
                      <a:pt x="47140" y="212312"/>
                    </a:cubicBezTo>
                    <a:lnTo>
                      <a:pt x="487264" y="212312"/>
                    </a:lnTo>
                    <a:cubicBezTo>
                      <a:pt x="504617" y="212334"/>
                      <a:pt x="518679" y="226396"/>
                      <a:pt x="518701" y="243750"/>
                    </a:cubicBezTo>
                    <a:lnTo>
                      <a:pt x="518701" y="369499"/>
                    </a:lnTo>
                    <a:cubicBezTo>
                      <a:pt x="518701" y="378181"/>
                      <a:pt x="511664" y="385218"/>
                      <a:pt x="502982" y="385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DD6389A-69C7-9C50-49A8-DEBD293E2143}"/>
                  </a:ext>
                </a:extLst>
              </p:cNvPr>
              <p:cNvSpPr/>
              <p:nvPr/>
            </p:nvSpPr>
            <p:spPr>
              <a:xfrm>
                <a:off x="245818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271CBAB-F7EB-401D-2C8C-844E265066E1}"/>
                  </a:ext>
                </a:extLst>
              </p:cNvPr>
              <p:cNvSpPr/>
              <p:nvPr/>
            </p:nvSpPr>
            <p:spPr>
              <a:xfrm>
                <a:off x="281971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5" descr="Taxi outline">
              <a:extLst>
                <a:ext uri="{FF2B5EF4-FFF2-40B4-BE49-F238E27FC236}">
                  <a16:creationId xmlns:a16="http://schemas.microsoft.com/office/drawing/2014/main" id="{C3083BCA-B7B8-1C3D-0F89-418C68C7114F}"/>
                </a:ext>
              </a:extLst>
            </p:cNvPr>
            <p:cNvGrpSpPr/>
            <p:nvPr/>
          </p:nvGrpSpPr>
          <p:grpSpPr>
            <a:xfrm>
              <a:off x="5240763" y="692475"/>
              <a:ext cx="265008" cy="241652"/>
              <a:chOff x="2489943" y="841754"/>
              <a:chExt cx="265008" cy="241652"/>
            </a:xfrm>
            <a:solidFill>
              <a:schemeClr val="accent1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FFA72D-E4DB-9DC4-7864-D6405CE04420}"/>
                  </a:ext>
                </a:extLst>
              </p:cNvPr>
              <p:cNvSpPr/>
              <p:nvPr/>
            </p:nvSpPr>
            <p:spPr>
              <a:xfrm>
                <a:off x="2489943" y="841754"/>
                <a:ext cx="265008" cy="241652"/>
              </a:xfrm>
              <a:custGeom>
                <a:avLst/>
                <a:gdLst>
                  <a:gd name="connsiteX0" fmla="*/ 241626 w 265008"/>
                  <a:gd name="connsiteY0" fmla="*/ 97457 h 241652"/>
                  <a:gd name="connsiteX1" fmla="*/ 216294 w 265008"/>
                  <a:gd name="connsiteY1" fmla="*/ 37830 h 241652"/>
                  <a:gd name="connsiteX2" fmla="*/ 194859 w 265008"/>
                  <a:gd name="connsiteY2" fmla="*/ 23410 h 241652"/>
                  <a:gd name="connsiteX3" fmla="*/ 163682 w 265008"/>
                  <a:gd name="connsiteY3" fmla="*/ 23410 h 241652"/>
                  <a:gd name="connsiteX4" fmla="*/ 163682 w 265008"/>
                  <a:gd name="connsiteY4" fmla="*/ 15589 h 241652"/>
                  <a:gd name="connsiteX5" fmla="*/ 148093 w 265008"/>
                  <a:gd name="connsiteY5" fmla="*/ 0 h 241652"/>
                  <a:gd name="connsiteX6" fmla="*/ 116916 w 265008"/>
                  <a:gd name="connsiteY6" fmla="*/ 0 h 241652"/>
                  <a:gd name="connsiteX7" fmla="*/ 101327 w 265008"/>
                  <a:gd name="connsiteY7" fmla="*/ 15589 h 241652"/>
                  <a:gd name="connsiteX8" fmla="*/ 101327 w 265008"/>
                  <a:gd name="connsiteY8" fmla="*/ 23383 h 241652"/>
                  <a:gd name="connsiteX9" fmla="*/ 70149 w 265008"/>
                  <a:gd name="connsiteY9" fmla="*/ 23383 h 241652"/>
                  <a:gd name="connsiteX10" fmla="*/ 48715 w 265008"/>
                  <a:gd name="connsiteY10" fmla="*/ 37803 h 241652"/>
                  <a:gd name="connsiteX11" fmla="*/ 23383 w 265008"/>
                  <a:gd name="connsiteY11" fmla="*/ 97430 h 241652"/>
                  <a:gd name="connsiteX12" fmla="*/ 23383 w 265008"/>
                  <a:gd name="connsiteY12" fmla="*/ 97430 h 241652"/>
                  <a:gd name="connsiteX13" fmla="*/ 23383 w 265008"/>
                  <a:gd name="connsiteY13" fmla="*/ 97457 h 241652"/>
                  <a:gd name="connsiteX14" fmla="*/ 0 w 265008"/>
                  <a:gd name="connsiteY14" fmla="*/ 120840 h 241652"/>
                  <a:gd name="connsiteX15" fmla="*/ 0 w 265008"/>
                  <a:gd name="connsiteY15" fmla="*/ 183195 h 241652"/>
                  <a:gd name="connsiteX16" fmla="*/ 15589 w 265008"/>
                  <a:gd name="connsiteY16" fmla="*/ 198784 h 241652"/>
                  <a:gd name="connsiteX17" fmla="*/ 23383 w 265008"/>
                  <a:gd name="connsiteY17" fmla="*/ 198784 h 241652"/>
                  <a:gd name="connsiteX18" fmla="*/ 23383 w 265008"/>
                  <a:gd name="connsiteY18" fmla="*/ 226064 h 241652"/>
                  <a:gd name="connsiteX19" fmla="*/ 38972 w 265008"/>
                  <a:gd name="connsiteY19" fmla="*/ 241653 h 241652"/>
                  <a:gd name="connsiteX20" fmla="*/ 46766 w 265008"/>
                  <a:gd name="connsiteY20" fmla="*/ 241653 h 241652"/>
                  <a:gd name="connsiteX21" fmla="*/ 62355 w 265008"/>
                  <a:gd name="connsiteY21" fmla="*/ 226064 h 241652"/>
                  <a:gd name="connsiteX22" fmla="*/ 62355 w 265008"/>
                  <a:gd name="connsiteY22" fmla="*/ 198784 h 241652"/>
                  <a:gd name="connsiteX23" fmla="*/ 202654 w 265008"/>
                  <a:gd name="connsiteY23" fmla="*/ 198784 h 241652"/>
                  <a:gd name="connsiteX24" fmla="*/ 202654 w 265008"/>
                  <a:gd name="connsiteY24" fmla="*/ 226064 h 241652"/>
                  <a:gd name="connsiteX25" fmla="*/ 218243 w 265008"/>
                  <a:gd name="connsiteY25" fmla="*/ 241653 h 241652"/>
                  <a:gd name="connsiteX26" fmla="*/ 226037 w 265008"/>
                  <a:gd name="connsiteY26" fmla="*/ 241653 h 241652"/>
                  <a:gd name="connsiteX27" fmla="*/ 241626 w 265008"/>
                  <a:gd name="connsiteY27" fmla="*/ 226064 h 241652"/>
                  <a:gd name="connsiteX28" fmla="*/ 241626 w 265008"/>
                  <a:gd name="connsiteY28" fmla="*/ 198784 h 241652"/>
                  <a:gd name="connsiteX29" fmla="*/ 249420 w 265008"/>
                  <a:gd name="connsiteY29" fmla="*/ 198784 h 241652"/>
                  <a:gd name="connsiteX30" fmla="*/ 265009 w 265008"/>
                  <a:gd name="connsiteY30" fmla="*/ 183195 h 241652"/>
                  <a:gd name="connsiteX31" fmla="*/ 265009 w 265008"/>
                  <a:gd name="connsiteY31" fmla="*/ 120840 h 241652"/>
                  <a:gd name="connsiteX32" fmla="*/ 241626 w 265008"/>
                  <a:gd name="connsiteY32" fmla="*/ 97457 h 241652"/>
                  <a:gd name="connsiteX33" fmla="*/ 116908 w 265008"/>
                  <a:gd name="connsiteY33" fmla="*/ 7794 h 241652"/>
                  <a:gd name="connsiteX34" fmla="*/ 148085 w 265008"/>
                  <a:gd name="connsiteY34" fmla="*/ 7794 h 241652"/>
                  <a:gd name="connsiteX35" fmla="*/ 155880 w 265008"/>
                  <a:gd name="connsiteY35" fmla="*/ 15589 h 241652"/>
                  <a:gd name="connsiteX36" fmla="*/ 155880 w 265008"/>
                  <a:gd name="connsiteY36" fmla="*/ 23383 h 241652"/>
                  <a:gd name="connsiteX37" fmla="*/ 109113 w 265008"/>
                  <a:gd name="connsiteY37" fmla="*/ 23383 h 241652"/>
                  <a:gd name="connsiteX38" fmla="*/ 109113 w 265008"/>
                  <a:gd name="connsiteY38" fmla="*/ 15589 h 241652"/>
                  <a:gd name="connsiteX39" fmla="*/ 116908 w 265008"/>
                  <a:gd name="connsiteY39" fmla="*/ 7794 h 241652"/>
                  <a:gd name="connsiteX40" fmla="*/ 194852 w 265008"/>
                  <a:gd name="connsiteY40" fmla="*/ 31178 h 241652"/>
                  <a:gd name="connsiteX41" fmla="*/ 209030 w 265008"/>
                  <a:gd name="connsiteY41" fmla="*/ 40644 h 241652"/>
                  <a:gd name="connsiteX42" fmla="*/ 209072 w 265008"/>
                  <a:gd name="connsiteY42" fmla="*/ 40749 h 241652"/>
                  <a:gd name="connsiteX43" fmla="*/ 209115 w 265008"/>
                  <a:gd name="connsiteY43" fmla="*/ 40854 h 241652"/>
                  <a:gd name="connsiteX44" fmla="*/ 233145 w 265008"/>
                  <a:gd name="connsiteY44" fmla="*/ 97430 h 241652"/>
                  <a:gd name="connsiteX45" fmla="*/ 31852 w 265008"/>
                  <a:gd name="connsiteY45" fmla="*/ 97430 h 241652"/>
                  <a:gd name="connsiteX46" fmla="*/ 55878 w 265008"/>
                  <a:gd name="connsiteY46" fmla="*/ 40862 h 241652"/>
                  <a:gd name="connsiteX47" fmla="*/ 55925 w 265008"/>
                  <a:gd name="connsiteY47" fmla="*/ 40757 h 241652"/>
                  <a:gd name="connsiteX48" fmla="*/ 55964 w 265008"/>
                  <a:gd name="connsiteY48" fmla="*/ 40652 h 241652"/>
                  <a:gd name="connsiteX49" fmla="*/ 70142 w 265008"/>
                  <a:gd name="connsiteY49" fmla="*/ 31178 h 241652"/>
                  <a:gd name="connsiteX50" fmla="*/ 54553 w 265008"/>
                  <a:gd name="connsiteY50" fmla="*/ 226091 h 241652"/>
                  <a:gd name="connsiteX51" fmla="*/ 46758 w 265008"/>
                  <a:gd name="connsiteY51" fmla="*/ 233886 h 241652"/>
                  <a:gd name="connsiteX52" fmla="*/ 38945 w 265008"/>
                  <a:gd name="connsiteY52" fmla="*/ 233886 h 241652"/>
                  <a:gd name="connsiteX53" fmla="*/ 31150 w 265008"/>
                  <a:gd name="connsiteY53" fmla="*/ 226091 h 241652"/>
                  <a:gd name="connsiteX54" fmla="*/ 31150 w 265008"/>
                  <a:gd name="connsiteY54" fmla="*/ 198811 h 241652"/>
                  <a:gd name="connsiteX55" fmla="*/ 54533 w 265008"/>
                  <a:gd name="connsiteY55" fmla="*/ 198811 h 241652"/>
                  <a:gd name="connsiteX56" fmla="*/ 233823 w 265008"/>
                  <a:gd name="connsiteY56" fmla="*/ 226091 h 241652"/>
                  <a:gd name="connsiteX57" fmla="*/ 226029 w 265008"/>
                  <a:gd name="connsiteY57" fmla="*/ 233886 h 241652"/>
                  <a:gd name="connsiteX58" fmla="*/ 218235 w 265008"/>
                  <a:gd name="connsiteY58" fmla="*/ 233886 h 241652"/>
                  <a:gd name="connsiteX59" fmla="*/ 210440 w 265008"/>
                  <a:gd name="connsiteY59" fmla="*/ 226091 h 241652"/>
                  <a:gd name="connsiteX60" fmla="*/ 210440 w 265008"/>
                  <a:gd name="connsiteY60" fmla="*/ 198811 h 241652"/>
                  <a:gd name="connsiteX61" fmla="*/ 233823 w 265008"/>
                  <a:gd name="connsiteY61" fmla="*/ 198811 h 241652"/>
                  <a:gd name="connsiteX62" fmla="*/ 15581 w 265008"/>
                  <a:gd name="connsiteY62" fmla="*/ 191017 h 241652"/>
                  <a:gd name="connsiteX63" fmla="*/ 7787 w 265008"/>
                  <a:gd name="connsiteY63" fmla="*/ 183222 h 241652"/>
                  <a:gd name="connsiteX64" fmla="*/ 7787 w 265008"/>
                  <a:gd name="connsiteY64" fmla="*/ 120867 h 241652"/>
                  <a:gd name="connsiteX65" fmla="*/ 23375 w 265008"/>
                  <a:gd name="connsiteY65" fmla="*/ 105279 h 241652"/>
                  <a:gd name="connsiteX66" fmla="*/ 241618 w 265008"/>
                  <a:gd name="connsiteY66" fmla="*/ 105279 h 241652"/>
                  <a:gd name="connsiteX67" fmla="*/ 257207 w 265008"/>
                  <a:gd name="connsiteY67" fmla="*/ 120867 h 241652"/>
                  <a:gd name="connsiteX68" fmla="*/ 257207 w 265008"/>
                  <a:gd name="connsiteY68" fmla="*/ 183222 h 241652"/>
                  <a:gd name="connsiteX69" fmla="*/ 249412 w 265008"/>
                  <a:gd name="connsiteY69" fmla="*/ 191017 h 241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65008" h="241652">
                    <a:moveTo>
                      <a:pt x="241626" y="97457"/>
                    </a:moveTo>
                    <a:lnTo>
                      <a:pt x="216294" y="37830"/>
                    </a:lnTo>
                    <a:cubicBezTo>
                      <a:pt x="212823" y="29049"/>
                      <a:pt x="204300" y="23316"/>
                      <a:pt x="194859" y="23410"/>
                    </a:cubicBezTo>
                    <a:lnTo>
                      <a:pt x="163682" y="23410"/>
                    </a:lnTo>
                    <a:lnTo>
                      <a:pt x="163682" y="15589"/>
                    </a:lnTo>
                    <a:cubicBezTo>
                      <a:pt x="163656" y="6990"/>
                      <a:pt x="156692" y="26"/>
                      <a:pt x="148093" y="0"/>
                    </a:cubicBezTo>
                    <a:lnTo>
                      <a:pt x="116916" y="0"/>
                    </a:lnTo>
                    <a:cubicBezTo>
                      <a:pt x="108317" y="26"/>
                      <a:pt x="101353" y="6990"/>
                      <a:pt x="101327" y="15589"/>
                    </a:cubicBezTo>
                    <a:lnTo>
                      <a:pt x="101327" y="23383"/>
                    </a:lnTo>
                    <a:lnTo>
                      <a:pt x="70149" y="23383"/>
                    </a:lnTo>
                    <a:cubicBezTo>
                      <a:pt x="60708" y="23288"/>
                      <a:pt x="52185" y="29022"/>
                      <a:pt x="48715" y="37803"/>
                    </a:cubicBezTo>
                    <a:lnTo>
                      <a:pt x="23383" y="97430"/>
                    </a:lnTo>
                    <a:lnTo>
                      <a:pt x="23383" y="97430"/>
                    </a:lnTo>
                    <a:lnTo>
                      <a:pt x="23383" y="97457"/>
                    </a:lnTo>
                    <a:cubicBezTo>
                      <a:pt x="10486" y="97497"/>
                      <a:pt x="41" y="107943"/>
                      <a:pt x="0" y="120840"/>
                    </a:cubicBezTo>
                    <a:lnTo>
                      <a:pt x="0" y="183195"/>
                    </a:lnTo>
                    <a:cubicBezTo>
                      <a:pt x="26" y="191794"/>
                      <a:pt x="6990" y="198758"/>
                      <a:pt x="15589" y="198784"/>
                    </a:cubicBezTo>
                    <a:lnTo>
                      <a:pt x="23383" y="198784"/>
                    </a:lnTo>
                    <a:lnTo>
                      <a:pt x="23383" y="226064"/>
                    </a:lnTo>
                    <a:cubicBezTo>
                      <a:pt x="23409" y="234663"/>
                      <a:pt x="30373" y="241627"/>
                      <a:pt x="38972" y="241653"/>
                    </a:cubicBezTo>
                    <a:lnTo>
                      <a:pt x="46766" y="241653"/>
                    </a:lnTo>
                    <a:cubicBezTo>
                      <a:pt x="55365" y="241627"/>
                      <a:pt x="62329" y="234663"/>
                      <a:pt x="62355" y="226064"/>
                    </a:cubicBezTo>
                    <a:lnTo>
                      <a:pt x="62355" y="198784"/>
                    </a:lnTo>
                    <a:lnTo>
                      <a:pt x="202654" y="198784"/>
                    </a:lnTo>
                    <a:lnTo>
                      <a:pt x="202654" y="226064"/>
                    </a:lnTo>
                    <a:cubicBezTo>
                      <a:pt x="202679" y="234663"/>
                      <a:pt x="209644" y="241627"/>
                      <a:pt x="218243" y="241653"/>
                    </a:cubicBezTo>
                    <a:lnTo>
                      <a:pt x="226037" y="241653"/>
                    </a:lnTo>
                    <a:cubicBezTo>
                      <a:pt x="234636" y="241627"/>
                      <a:pt x="241600" y="234663"/>
                      <a:pt x="241626" y="226064"/>
                    </a:cubicBezTo>
                    <a:lnTo>
                      <a:pt x="241626" y="198784"/>
                    </a:lnTo>
                    <a:lnTo>
                      <a:pt x="249420" y="198784"/>
                    </a:lnTo>
                    <a:cubicBezTo>
                      <a:pt x="258019" y="198758"/>
                      <a:pt x="264983" y="191794"/>
                      <a:pt x="265009" y="183195"/>
                    </a:cubicBezTo>
                    <a:lnTo>
                      <a:pt x="265009" y="120840"/>
                    </a:lnTo>
                    <a:cubicBezTo>
                      <a:pt x="264968" y="107943"/>
                      <a:pt x="254523" y="97497"/>
                      <a:pt x="241626" y="97457"/>
                    </a:cubicBezTo>
                    <a:close/>
                    <a:moveTo>
                      <a:pt x="116908" y="7794"/>
                    </a:moveTo>
                    <a:lnTo>
                      <a:pt x="148085" y="7794"/>
                    </a:lnTo>
                    <a:cubicBezTo>
                      <a:pt x="152390" y="7794"/>
                      <a:pt x="155880" y="11284"/>
                      <a:pt x="155880" y="15589"/>
                    </a:cubicBezTo>
                    <a:lnTo>
                      <a:pt x="155880" y="23383"/>
                    </a:lnTo>
                    <a:lnTo>
                      <a:pt x="109113" y="23383"/>
                    </a:lnTo>
                    <a:lnTo>
                      <a:pt x="109113" y="15589"/>
                    </a:lnTo>
                    <a:cubicBezTo>
                      <a:pt x="109113" y="11284"/>
                      <a:pt x="112603" y="7794"/>
                      <a:pt x="116908" y="7794"/>
                    </a:cubicBezTo>
                    <a:close/>
                    <a:moveTo>
                      <a:pt x="194852" y="31178"/>
                    </a:moveTo>
                    <a:cubicBezTo>
                      <a:pt x="201083" y="31087"/>
                      <a:pt x="206724" y="34854"/>
                      <a:pt x="209030" y="40644"/>
                    </a:cubicBezTo>
                    <a:lnTo>
                      <a:pt x="209072" y="40749"/>
                    </a:lnTo>
                    <a:lnTo>
                      <a:pt x="209115" y="40854"/>
                    </a:lnTo>
                    <a:lnTo>
                      <a:pt x="233145" y="97430"/>
                    </a:lnTo>
                    <a:lnTo>
                      <a:pt x="31852" y="97430"/>
                    </a:lnTo>
                    <a:lnTo>
                      <a:pt x="55878" y="40862"/>
                    </a:lnTo>
                    <a:lnTo>
                      <a:pt x="55925" y="40757"/>
                    </a:lnTo>
                    <a:lnTo>
                      <a:pt x="55964" y="40652"/>
                    </a:lnTo>
                    <a:cubicBezTo>
                      <a:pt x="58267" y="34858"/>
                      <a:pt x="63908" y="31089"/>
                      <a:pt x="70142" y="31178"/>
                    </a:cubicBezTo>
                    <a:close/>
                    <a:moveTo>
                      <a:pt x="54553" y="226091"/>
                    </a:moveTo>
                    <a:cubicBezTo>
                      <a:pt x="54553" y="230396"/>
                      <a:pt x="51063" y="233886"/>
                      <a:pt x="46758" y="233886"/>
                    </a:cubicBezTo>
                    <a:lnTo>
                      <a:pt x="38945" y="233886"/>
                    </a:lnTo>
                    <a:cubicBezTo>
                      <a:pt x="34640" y="233886"/>
                      <a:pt x="31150" y="230396"/>
                      <a:pt x="31150" y="226091"/>
                    </a:cubicBezTo>
                    <a:lnTo>
                      <a:pt x="31150" y="198811"/>
                    </a:lnTo>
                    <a:lnTo>
                      <a:pt x="54533" y="198811"/>
                    </a:lnTo>
                    <a:close/>
                    <a:moveTo>
                      <a:pt x="233823" y="226091"/>
                    </a:moveTo>
                    <a:cubicBezTo>
                      <a:pt x="233823" y="230396"/>
                      <a:pt x="230334" y="233886"/>
                      <a:pt x="226029" y="233886"/>
                    </a:cubicBezTo>
                    <a:lnTo>
                      <a:pt x="218235" y="233886"/>
                    </a:lnTo>
                    <a:cubicBezTo>
                      <a:pt x="213930" y="233886"/>
                      <a:pt x="210440" y="230396"/>
                      <a:pt x="210440" y="226091"/>
                    </a:cubicBezTo>
                    <a:lnTo>
                      <a:pt x="210440" y="198811"/>
                    </a:lnTo>
                    <a:lnTo>
                      <a:pt x="233823" y="198811"/>
                    </a:lnTo>
                    <a:close/>
                    <a:moveTo>
                      <a:pt x="15581" y="191017"/>
                    </a:moveTo>
                    <a:cubicBezTo>
                      <a:pt x="11276" y="191017"/>
                      <a:pt x="7787" y="187527"/>
                      <a:pt x="7787" y="183222"/>
                    </a:cubicBezTo>
                    <a:lnTo>
                      <a:pt x="7787" y="120867"/>
                    </a:lnTo>
                    <a:cubicBezTo>
                      <a:pt x="7797" y="112262"/>
                      <a:pt x="14770" y="105290"/>
                      <a:pt x="23375" y="105279"/>
                    </a:cubicBezTo>
                    <a:lnTo>
                      <a:pt x="241618" y="105279"/>
                    </a:lnTo>
                    <a:cubicBezTo>
                      <a:pt x="250223" y="105290"/>
                      <a:pt x="257196" y="112262"/>
                      <a:pt x="257207" y="120867"/>
                    </a:cubicBezTo>
                    <a:lnTo>
                      <a:pt x="257207" y="183222"/>
                    </a:lnTo>
                    <a:cubicBezTo>
                      <a:pt x="257207" y="187527"/>
                      <a:pt x="253717" y="191017"/>
                      <a:pt x="249412" y="191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E2EB8A5-0318-FAD6-EEBB-9BF6E3968FC8}"/>
                  </a:ext>
                </a:extLst>
              </p:cNvPr>
              <p:cNvSpPr/>
              <p:nvPr/>
            </p:nvSpPr>
            <p:spPr>
              <a:xfrm>
                <a:off x="2509402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390F8B-B78F-FC81-62D6-901FB4C5FA1C}"/>
                  </a:ext>
                </a:extLst>
              </p:cNvPr>
              <p:cNvSpPr/>
              <p:nvPr/>
            </p:nvSpPr>
            <p:spPr>
              <a:xfrm>
                <a:off x="2688673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76B3AA-63DA-4722-560E-DFE7BAF2E9F5}"/>
              </a:ext>
            </a:extLst>
          </p:cNvPr>
          <p:cNvSpPr txBox="1"/>
          <p:nvPr/>
        </p:nvSpPr>
        <p:spPr>
          <a:xfrm>
            <a:off x="1552769" y="630802"/>
            <a:ext cx="2978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A vehicle routing problem where:</a:t>
            </a:r>
          </a:p>
          <a:p>
            <a:r>
              <a:rPr lang="vi-VN" sz="2000" b="1">
                <a:latin typeface="Montserrat" panose="00000500000000000000" pitchFamily="2" charset="0"/>
              </a:rPr>
              <a:t>K taxis</a:t>
            </a:r>
            <a:r>
              <a:rPr lang="vi-VN" sz="2000">
                <a:latin typeface="Montserrat" panose="00000500000000000000" pitchFamily="2" charset="0"/>
              </a:rPr>
              <a:t> </a:t>
            </a:r>
            <a:r>
              <a:rPr lang="vi-VN" sz="2000" b="1">
                <a:latin typeface="Montserrat" panose="00000500000000000000" pitchFamily="2" charset="0"/>
              </a:rPr>
              <a:t>(1, 2, 3, …, </a:t>
            </a:r>
            <a:r>
              <a:rPr lang="en-US" sz="2000" b="1">
                <a:latin typeface="Montserrat" panose="00000500000000000000" pitchFamily="2" charset="0"/>
              </a:rPr>
              <a:t>K</a:t>
            </a:r>
            <a:r>
              <a:rPr lang="vi-VN" sz="2000" b="1">
                <a:latin typeface="Montserrat" panose="00000500000000000000" pitchFamily="2" charset="0"/>
              </a:rPr>
              <a:t>)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991EF-264C-6AD0-4B8E-A786FD9B246F}"/>
              </a:ext>
            </a:extLst>
          </p:cNvPr>
          <p:cNvSpPr txBox="1"/>
          <p:nvPr/>
        </p:nvSpPr>
        <p:spPr>
          <a:xfrm>
            <a:off x="4897877" y="2066544"/>
            <a:ext cx="403796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Montserrat"/>
              </a:rPr>
              <a:t>Serving transport </a:t>
            </a:r>
            <a:r>
              <a:rPr lang="vi-VN" sz="2000" err="1">
                <a:latin typeface="Montserrat"/>
              </a:rPr>
              <a:t>requests</a:t>
            </a:r>
            <a:r>
              <a:rPr lang="en-US" sz="2000">
                <a:latin typeface="Montserrat"/>
              </a:rPr>
              <a:t> for </a:t>
            </a:r>
            <a:r>
              <a:rPr lang="en-US" sz="2000" b="1">
                <a:latin typeface="Montserrat"/>
              </a:rPr>
              <a:t>N </a:t>
            </a:r>
            <a:r>
              <a:rPr lang="vi-VN" sz="2000" b="1" err="1">
                <a:latin typeface="Montserrat"/>
              </a:rPr>
              <a:t>passengers</a:t>
            </a:r>
            <a:r>
              <a:rPr lang="en-US" sz="2000" b="1">
                <a:latin typeface="Montserrat"/>
              </a:rPr>
              <a:t> (1, 2, 3, …, N) </a:t>
            </a:r>
            <a:r>
              <a:rPr lang="en-US" sz="2000">
                <a:latin typeface="Montserrat"/>
              </a:rPr>
              <a:t>and </a:t>
            </a:r>
            <a:r>
              <a:rPr lang="en-US" sz="2000" b="1">
                <a:latin typeface="Montserrat"/>
              </a:rPr>
              <a:t>M parcels (1, 2, 3, …, M)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7A486B-9BF5-4AEF-B68A-0C2D4374BE8B}"/>
              </a:ext>
            </a:extLst>
          </p:cNvPr>
          <p:cNvGrpSpPr/>
          <p:nvPr/>
        </p:nvGrpSpPr>
        <p:grpSpPr>
          <a:xfrm>
            <a:off x="1338725" y="1841619"/>
            <a:ext cx="2839558" cy="1125519"/>
            <a:chOff x="1338725" y="1841619"/>
            <a:chExt cx="2839558" cy="11255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05E3DC-E40B-77BE-5A9D-AD7C04E2C20B}"/>
                </a:ext>
              </a:extLst>
            </p:cNvPr>
            <p:cNvGrpSpPr/>
            <p:nvPr/>
          </p:nvGrpSpPr>
          <p:grpSpPr>
            <a:xfrm>
              <a:off x="1338725" y="1930981"/>
              <a:ext cx="1205564" cy="1036157"/>
              <a:chOff x="1338725" y="1930981"/>
              <a:chExt cx="1205564" cy="1036157"/>
            </a:xfrm>
          </p:grpSpPr>
          <p:pic>
            <p:nvPicPr>
              <p:cNvPr id="21" name="Graphic 20" descr="Box outline">
                <a:extLst>
                  <a:ext uri="{FF2B5EF4-FFF2-40B4-BE49-F238E27FC236}">
                    <a16:creationId xmlns:a16="http://schemas.microsoft.com/office/drawing/2014/main" id="{093BA751-E9DA-6A74-5106-AC4C1AE22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9596" y="2054802"/>
                <a:ext cx="664693" cy="664693"/>
              </a:xfrm>
              <a:prstGeom prst="rect">
                <a:avLst/>
              </a:prstGeom>
            </p:spPr>
          </p:pic>
          <p:pic>
            <p:nvPicPr>
              <p:cNvPr id="24" name="Graphic 23" descr="Box outline">
                <a:extLst>
                  <a:ext uri="{FF2B5EF4-FFF2-40B4-BE49-F238E27FC236}">
                    <a16:creationId xmlns:a16="http://schemas.microsoft.com/office/drawing/2014/main" id="{176BAE0F-64D4-65B2-0F2C-FC21E6E20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31954" y="2471853"/>
                <a:ext cx="495285" cy="495285"/>
              </a:xfrm>
              <a:prstGeom prst="rect">
                <a:avLst/>
              </a:prstGeom>
            </p:spPr>
          </p:pic>
          <p:pic>
            <p:nvPicPr>
              <p:cNvPr id="25" name="Graphic 24" descr="Box outline">
                <a:extLst>
                  <a:ext uri="{FF2B5EF4-FFF2-40B4-BE49-F238E27FC236}">
                    <a16:creationId xmlns:a16="http://schemas.microsoft.com/office/drawing/2014/main" id="{0285103F-2169-21B5-8168-097DB239B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38725" y="1930981"/>
                <a:ext cx="664693" cy="664693"/>
              </a:xfrm>
              <a:prstGeom prst="rect">
                <a:avLst/>
              </a:prstGeom>
            </p:spPr>
          </p:pic>
        </p:grpSp>
        <p:pic>
          <p:nvPicPr>
            <p:cNvPr id="27" name="Graphic 26" descr="Users outline">
              <a:extLst>
                <a:ext uri="{FF2B5EF4-FFF2-40B4-BE49-F238E27FC236}">
                  <a16:creationId xmlns:a16="http://schemas.microsoft.com/office/drawing/2014/main" id="{D421EA36-1CF8-AAAE-1FD9-2F3E529A7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5160" y="1841619"/>
              <a:ext cx="1093123" cy="109312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0246B2-9B41-C19A-FA11-94EFDC9C1C75}"/>
              </a:ext>
            </a:extLst>
          </p:cNvPr>
          <p:cNvSpPr txBox="1"/>
          <p:nvPr/>
        </p:nvSpPr>
        <p:spPr>
          <a:xfrm>
            <a:off x="1493520" y="3390900"/>
            <a:ext cx="2978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Our goal is to </a:t>
            </a:r>
            <a:r>
              <a:rPr lang="vi-VN" sz="2000" b="1">
                <a:latin typeface="Montserrat" panose="00000500000000000000" pitchFamily="2" charset="0"/>
              </a:rPr>
              <a:t>minimize</a:t>
            </a:r>
            <a:r>
              <a:rPr lang="vi-VN" sz="2000">
                <a:latin typeface="Montserrat" panose="00000500000000000000" pitchFamily="2" charset="0"/>
              </a:rPr>
              <a:t> the length of the </a:t>
            </a:r>
            <a:r>
              <a:rPr lang="vi-VN" sz="2000" b="1">
                <a:latin typeface="Montserrat" panose="00000500000000000000" pitchFamily="2" charset="0"/>
              </a:rPr>
              <a:t>longest road </a:t>
            </a:r>
            <a:r>
              <a:rPr lang="vi-VN" sz="2000">
                <a:latin typeface="Montserrat" panose="00000500000000000000" pitchFamily="2" charset="0"/>
              </a:rPr>
              <a:t>among taxis</a:t>
            </a:r>
            <a:endParaRPr lang="en-US" sz="2000">
              <a:latin typeface="Montserrat" panose="00000500000000000000" pitchFamily="2" charset="0"/>
            </a:endParaRPr>
          </a:p>
        </p:txBody>
      </p:sp>
      <p:sp>
        <p:nvSpPr>
          <p:cNvPr id="23" name="Google Shape;1653;p24">
            <a:extLst>
              <a:ext uri="{FF2B5EF4-FFF2-40B4-BE49-F238E27FC236}">
                <a16:creationId xmlns:a16="http://schemas.microsoft.com/office/drawing/2014/main" id="{F5AD4C92-61A6-D0CF-C9A0-0043C31BC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2800" y="-2788723"/>
            <a:ext cx="11274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" name="Google Shape;1654;p24">
            <a:extLst>
              <a:ext uri="{FF2B5EF4-FFF2-40B4-BE49-F238E27FC236}">
                <a16:creationId xmlns:a16="http://schemas.microsoft.com/office/drawing/2014/main" id="{089C4857-86E2-2917-50F2-CF9BB04AAD55}"/>
              </a:ext>
            </a:extLst>
          </p:cNvPr>
          <p:cNvSpPr txBox="1">
            <a:spLocks/>
          </p:cNvSpPr>
          <p:nvPr/>
        </p:nvSpPr>
        <p:spPr>
          <a:xfrm>
            <a:off x="2810766" y="6990974"/>
            <a:ext cx="6245100" cy="13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/>
              <a:t>Introduction</a:t>
            </a:r>
            <a:br>
              <a:rPr lang="en-US"/>
            </a:br>
            <a:r>
              <a:rPr lang="en-US" sz="2000"/>
              <a:t>People and Parcel share a ride</a:t>
            </a:r>
            <a:br>
              <a:rPr lang="en-US"/>
            </a:b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C8A7711-4A7B-9F3A-B5A4-C3C73C40BFF4}"/>
              </a:ext>
            </a:extLst>
          </p:cNvPr>
          <p:cNvGrpSpPr/>
          <p:nvPr/>
        </p:nvGrpSpPr>
        <p:grpSpPr>
          <a:xfrm>
            <a:off x="5348977" y="3411291"/>
            <a:ext cx="1672234" cy="1023070"/>
            <a:chOff x="5348977" y="3411291"/>
            <a:chExt cx="1672234" cy="1023070"/>
          </a:xfrm>
        </p:grpSpPr>
        <p:pic>
          <p:nvPicPr>
            <p:cNvPr id="68" name="Graphic 67" descr="Traffic cone outline">
              <a:extLst>
                <a:ext uri="{FF2B5EF4-FFF2-40B4-BE49-F238E27FC236}">
                  <a16:creationId xmlns:a16="http://schemas.microsoft.com/office/drawing/2014/main" id="{CA8BB2BD-3473-DCEA-7ED0-E3ACA8EF5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Traffic cone outline">
              <a:extLst>
                <a:ext uri="{FF2B5EF4-FFF2-40B4-BE49-F238E27FC236}">
                  <a16:creationId xmlns:a16="http://schemas.microsoft.com/office/drawing/2014/main" id="{C76354C1-8189-DF06-351E-89208405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71" name="Graphic 70" descr="Traffic cone outline">
              <a:extLst>
                <a:ext uri="{FF2B5EF4-FFF2-40B4-BE49-F238E27FC236}">
                  <a16:creationId xmlns:a16="http://schemas.microsoft.com/office/drawing/2014/main" id="{F6167A51-A426-2CBC-9E9B-92A87FF4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290BF2BF-6D2B-57EE-C062-0023D1B599DC}"/>
              </a:ext>
            </a:extLst>
          </p:cNvPr>
          <p:cNvSpPr txBox="1">
            <a:spLocks/>
          </p:cNvSpPr>
          <p:nvPr/>
        </p:nvSpPr>
        <p:spPr>
          <a:xfrm>
            <a:off x="91681" y="-3060005"/>
            <a:ext cx="549451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ebo"/>
              <a:buNone/>
              <a:defRPr sz="48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-US" sz="2500"/>
              <a:t>Constraints for this problem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2CAE5A-3136-A73B-774A-0E1057AF8FB0}"/>
              </a:ext>
            </a:extLst>
          </p:cNvPr>
          <p:cNvGrpSpPr/>
          <p:nvPr/>
        </p:nvGrpSpPr>
        <p:grpSpPr>
          <a:xfrm>
            <a:off x="11007586" y="267208"/>
            <a:ext cx="2525768" cy="1138774"/>
            <a:chOff x="3703327" y="1480215"/>
            <a:chExt cx="2525768" cy="113877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77B81B-89AE-03E1-7A5C-F1EC0394749C}"/>
                </a:ext>
              </a:extLst>
            </p:cNvPr>
            <p:cNvSpPr txBox="1"/>
            <p:nvPr/>
          </p:nvSpPr>
          <p:spPr>
            <a:xfrm>
              <a:off x="4689862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3D35BA4-6937-B1E2-F891-915E83FB1953}"/>
                </a:ext>
              </a:extLst>
            </p:cNvPr>
            <p:cNvSpPr txBox="1"/>
            <p:nvPr/>
          </p:nvSpPr>
          <p:spPr>
            <a:xfrm>
              <a:off x="3703327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a pickup point </a:t>
              </a:r>
              <a:r>
                <a:rPr lang="en-US" b="1">
                  <a:latin typeface="Montserrat" panose="00000500000000000000" pitchFamily="2" charset="0"/>
                </a:rPr>
                <a:t>i + N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74FBD7-4785-C437-046E-5558E81ECAD8}"/>
              </a:ext>
            </a:extLst>
          </p:cNvPr>
          <p:cNvGrpSpPr/>
          <p:nvPr/>
        </p:nvGrpSpPr>
        <p:grpSpPr>
          <a:xfrm>
            <a:off x="16525079" y="402691"/>
            <a:ext cx="2525768" cy="1138774"/>
            <a:chOff x="6332723" y="1480215"/>
            <a:chExt cx="2525768" cy="113877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33DB2F0-7F4B-1212-1E91-982FB4F15A3D}"/>
                </a:ext>
              </a:extLst>
            </p:cNvPr>
            <p:cNvSpPr txBox="1"/>
            <p:nvPr/>
          </p:nvSpPr>
          <p:spPr>
            <a:xfrm>
              <a:off x="7319258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03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534579-F9A1-A3D8-02C0-52288B6C4AEE}"/>
                </a:ext>
              </a:extLst>
            </p:cNvPr>
            <p:cNvSpPr txBox="1"/>
            <p:nvPr/>
          </p:nvSpPr>
          <p:spPr>
            <a:xfrm>
              <a:off x="6332723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must be served by a direct trip</a:t>
              </a:r>
            </a:p>
            <a:p>
              <a:pPr algn="ctr"/>
              <a:r>
                <a:rPr lang="en-US" b="1">
                  <a:latin typeface="Montserrat" panose="00000500000000000000" pitchFamily="2" charset="0"/>
                </a:rPr>
                <a:t>(without interruption)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80FB08-2AB3-D34D-9855-B7988DEF8C40}"/>
              </a:ext>
            </a:extLst>
          </p:cNvPr>
          <p:cNvGrpSpPr/>
          <p:nvPr/>
        </p:nvGrpSpPr>
        <p:grpSpPr>
          <a:xfrm>
            <a:off x="18079008" y="2892032"/>
            <a:ext cx="2525768" cy="936277"/>
            <a:chOff x="5158223" y="2893546"/>
            <a:chExt cx="2525768" cy="93627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6E6B08C-75FB-7A22-890B-79CC47BFEC5B}"/>
                </a:ext>
              </a:extLst>
            </p:cNvPr>
            <p:cNvSpPr txBox="1"/>
            <p:nvPr/>
          </p:nvSpPr>
          <p:spPr>
            <a:xfrm>
              <a:off x="6144758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4FFE8FA-7FF3-27E8-3C3B-C612E266A1B8}"/>
                </a:ext>
              </a:extLst>
            </p:cNvPr>
            <p:cNvSpPr txBox="1"/>
            <p:nvPr/>
          </p:nvSpPr>
          <p:spPr>
            <a:xfrm>
              <a:off x="5158223" y="3306603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capacity </a:t>
              </a:r>
              <a:r>
                <a:rPr lang="en-US" b="1">
                  <a:latin typeface="Montserrat" panose="00000500000000000000" pitchFamily="2" charset="0"/>
                </a:rPr>
                <a:t>q[i] </a:t>
              </a:r>
              <a:r>
                <a:rPr lang="en-US">
                  <a:latin typeface="Montserrat" panose="00000500000000000000" pitchFamily="2" charset="0"/>
                </a:rPr>
                <a:t>for request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C312C6D-40E3-6E57-BA4D-1BD7CD69D69C}"/>
              </a:ext>
            </a:extLst>
          </p:cNvPr>
          <p:cNvGrpSpPr/>
          <p:nvPr/>
        </p:nvGrpSpPr>
        <p:grpSpPr>
          <a:xfrm>
            <a:off x="-7274470" y="949678"/>
            <a:ext cx="2707647" cy="1145789"/>
            <a:chOff x="747267" y="1473200"/>
            <a:chExt cx="2707647" cy="114578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0F06F1-C39B-22EB-6CB2-C35960E6783E}"/>
                </a:ext>
              </a:extLst>
            </p:cNvPr>
            <p:cNvSpPr txBox="1"/>
            <p:nvPr/>
          </p:nvSpPr>
          <p:spPr>
            <a:xfrm>
              <a:off x="1824742" y="1473200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A6DBF2-92D2-2190-ED66-2F78CB89135F}"/>
                </a:ext>
              </a:extLst>
            </p:cNvPr>
            <p:cNvSpPr txBox="1"/>
            <p:nvPr/>
          </p:nvSpPr>
          <p:spPr>
            <a:xfrm>
              <a:off x="747267" y="1880325"/>
              <a:ext cx="27076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has a pickup point</a:t>
              </a:r>
              <a:r>
                <a:rPr lang="en-US" b="1">
                  <a:latin typeface="Montserrat" panose="00000500000000000000" pitchFamily="2" charset="0"/>
                </a:rPr>
                <a:t> i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0B4B9DE-D68F-E83D-4DE5-36216AFB5543}"/>
              </a:ext>
            </a:extLst>
          </p:cNvPr>
          <p:cNvGrpSpPr/>
          <p:nvPr/>
        </p:nvGrpSpPr>
        <p:grpSpPr>
          <a:xfrm>
            <a:off x="-10224210" y="2387148"/>
            <a:ext cx="2525768" cy="923330"/>
            <a:chOff x="1982215" y="2893546"/>
            <a:chExt cx="2525768" cy="9233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99D5B3-C095-4B82-3AF8-A8FC4A2BBD4B}"/>
                </a:ext>
              </a:extLst>
            </p:cNvPr>
            <p:cNvSpPr txBox="1"/>
            <p:nvPr/>
          </p:nvSpPr>
          <p:spPr>
            <a:xfrm>
              <a:off x="2968750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288E3E-6307-A6DA-158A-73E43E874AA9}"/>
                </a:ext>
              </a:extLst>
            </p:cNvPr>
            <p:cNvSpPr txBox="1"/>
            <p:nvPr/>
          </p:nvSpPr>
          <p:spPr>
            <a:xfrm>
              <a:off x="1982215" y="3293656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taxis has capacity </a:t>
              </a:r>
              <a:r>
                <a:rPr lang="en-US" b="1">
                  <a:latin typeface="Montserrat" panose="00000500000000000000" pitchFamily="2" charset="0"/>
                </a:rPr>
                <a:t>Q[k] </a:t>
              </a:r>
              <a:r>
                <a:rPr lang="en-US">
                  <a:latin typeface="Montserrat" panose="00000500000000000000" pitchFamily="2" charset="0"/>
                </a:rPr>
                <a:t>for parcel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45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09EFD-D739-6FC4-08B4-7DF3FCDC05F9}"/>
              </a:ext>
            </a:extLst>
          </p:cNvPr>
          <p:cNvSpPr txBox="1"/>
          <p:nvPr/>
        </p:nvSpPr>
        <p:spPr>
          <a:xfrm>
            <a:off x="1300480" y="-169672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B7683-7E93-80AB-C9F8-83683E516104}"/>
              </a:ext>
            </a:extLst>
          </p:cNvPr>
          <p:cNvSpPr txBox="1"/>
          <p:nvPr/>
        </p:nvSpPr>
        <p:spPr>
          <a:xfrm>
            <a:off x="1452880" y="733044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8C082-9AAA-600D-2F2D-02744477356D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86A6D8-91C9-E4D2-3735-151C09279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37352"/>
              </p:ext>
            </p:extLst>
          </p:nvPr>
        </p:nvGraphicFramePr>
        <p:xfrm>
          <a:off x="2356762" y="1252384"/>
          <a:ext cx="4166000" cy="3017520"/>
        </p:xfrm>
        <a:graphic>
          <a:graphicData uri="http://schemas.openxmlformats.org/drawingml/2006/table">
            <a:tbl>
              <a:tblPr>
                <a:tableStyleId>{0B050BE8-9A2B-4208-9293-92A02F0AE260}</a:tableStyleId>
              </a:tblPr>
              <a:tblGrid>
                <a:gridCol w="833200">
                  <a:extLst>
                    <a:ext uri="{9D8B030D-6E8A-4147-A177-3AD203B41FA5}">
                      <a16:colId xmlns:a16="http://schemas.microsoft.com/office/drawing/2014/main" val="577340411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3572230676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2473060306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1202682590"/>
                    </a:ext>
                  </a:extLst>
                </a:gridCol>
                <a:gridCol w="833200">
                  <a:extLst>
                    <a:ext uri="{9D8B030D-6E8A-4147-A177-3AD203B41FA5}">
                      <a16:colId xmlns:a16="http://schemas.microsoft.com/office/drawing/2014/main" val="26173784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Test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CP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ILP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Greedy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GA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8105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0,2668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1,3512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0182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3,0454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4,4787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1,4688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02224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2,7124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3,7591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2,0138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0861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14,037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16,037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1,5728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1713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97,502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22,484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2,1405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3252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17,946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12,084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1,7978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114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105,93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136,29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2,3035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97928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338,36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468,97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2,8062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3895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27,566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44,124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1,9913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8964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2062,5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2157,8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0,001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Montserrat" panose="00000500000000000000" pitchFamily="2" charset="0"/>
                        </a:rPr>
                        <a:t>2,5575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10291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CF6B48-3B53-4FA4-D75E-2A1A50459322}"/>
              </a:ext>
            </a:extLst>
          </p:cNvPr>
          <p:cNvSpPr txBox="1"/>
          <p:nvPr/>
        </p:nvSpPr>
        <p:spPr>
          <a:xfrm>
            <a:off x="2184001" y="587486"/>
            <a:ext cx="4511523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0" b="1">
                <a:solidFill>
                  <a:srgbClr val="777777"/>
                </a:solidFill>
                <a:latin typeface="Montserrat" panose="00000500000000000000" pitchFamily="2" charset="0"/>
              </a:rPr>
              <a:t> Running time of Different solvers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109C40-E8A4-57C3-3223-B86D211BD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89727"/>
              </p:ext>
            </p:extLst>
          </p:nvPr>
        </p:nvGraphicFramePr>
        <p:xfrm>
          <a:off x="-8380033" y="1062990"/>
          <a:ext cx="7053355" cy="357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43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09EFD-D739-6FC4-08B4-7DF3FCDC05F9}"/>
              </a:ext>
            </a:extLst>
          </p:cNvPr>
          <p:cNvSpPr txBox="1"/>
          <p:nvPr/>
        </p:nvSpPr>
        <p:spPr>
          <a:xfrm>
            <a:off x="1300480" y="-169672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B7683-7E93-80AB-C9F8-83683E516104}"/>
              </a:ext>
            </a:extLst>
          </p:cNvPr>
          <p:cNvSpPr txBox="1"/>
          <p:nvPr/>
        </p:nvSpPr>
        <p:spPr>
          <a:xfrm>
            <a:off x="1452880" y="733044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447A76B-1F9A-74E6-C957-9EBC6A1C1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324058"/>
              </p:ext>
            </p:extLst>
          </p:nvPr>
        </p:nvGraphicFramePr>
        <p:xfrm>
          <a:off x="1045322" y="1062990"/>
          <a:ext cx="7053355" cy="357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821AD42-B877-02F2-A24D-E72B6AD01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821708"/>
              </p:ext>
            </p:extLst>
          </p:nvPr>
        </p:nvGraphicFramePr>
        <p:xfrm>
          <a:off x="1524000" y="-56324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18C082-9AAA-600D-2F2D-02744477356D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22343C-32A5-7DC0-3DB0-3ABC33CFE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09412"/>
              </p:ext>
            </p:extLst>
          </p:nvPr>
        </p:nvGraphicFramePr>
        <p:xfrm>
          <a:off x="13199258" y="1062990"/>
          <a:ext cx="3877310" cy="3017520"/>
        </p:xfrm>
        <a:graphic>
          <a:graphicData uri="http://schemas.openxmlformats.org/drawingml/2006/table">
            <a:tbl>
              <a:tblPr>
                <a:tableStyleId>{0B050BE8-9A2B-4208-9293-92A02F0AE260}</a:tableStyleId>
              </a:tblPr>
              <a:tblGrid>
                <a:gridCol w="775462">
                  <a:extLst>
                    <a:ext uri="{9D8B030D-6E8A-4147-A177-3AD203B41FA5}">
                      <a16:colId xmlns:a16="http://schemas.microsoft.com/office/drawing/2014/main" val="2197991688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2884701207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2215646755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844566950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33852988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ILP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Greedy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4302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6667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65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2738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6407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694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35412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6909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979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701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0355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24A3FB-7DAD-30E2-2638-7C186C7F4C8E}"/>
              </a:ext>
            </a:extLst>
          </p:cNvPr>
          <p:cNvSpPr txBox="1"/>
          <p:nvPr/>
        </p:nvSpPr>
        <p:spPr>
          <a:xfrm>
            <a:off x="9694851" y="592785"/>
            <a:ext cx="498662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0" b="1">
                <a:solidFill>
                  <a:srgbClr val="6F6F6F"/>
                </a:solidFill>
                <a:latin typeface="Montserrat" panose="00000500000000000000" pitchFamily="2" charset="0"/>
              </a:rPr>
              <a:t>Objective Value of Different solvers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0A1F4-91F6-5574-921D-EF1133FD199A}"/>
              </a:ext>
            </a:extLst>
          </p:cNvPr>
          <p:cNvSpPr txBox="1"/>
          <p:nvPr/>
        </p:nvSpPr>
        <p:spPr>
          <a:xfrm>
            <a:off x="2184001" y="587486"/>
            <a:ext cx="4511523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0" b="1">
                <a:solidFill>
                  <a:srgbClr val="777777"/>
                </a:solidFill>
                <a:latin typeface="Montserrat" panose="00000500000000000000" pitchFamily="2" charset="0"/>
              </a:rPr>
              <a:t> Running time of Different solvers</a:t>
            </a:r>
          </a:p>
        </p:txBody>
      </p:sp>
    </p:spTree>
    <p:extLst>
      <p:ext uri="{BB962C8B-B14F-4D97-AF65-F5344CB8AC3E}">
        <p14:creationId xmlns:p14="http://schemas.microsoft.com/office/powerpoint/2010/main" val="413764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09EFD-D739-6FC4-08B4-7DF3FCDC05F9}"/>
              </a:ext>
            </a:extLst>
          </p:cNvPr>
          <p:cNvSpPr txBox="1"/>
          <p:nvPr/>
        </p:nvSpPr>
        <p:spPr>
          <a:xfrm>
            <a:off x="1300480" y="-1696720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Montserrat" panose="00000500000000000000" pitchFamily="2" charset="0"/>
              </a:rPr>
              <a:t>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B7683-7E93-80AB-C9F8-83683E516104}"/>
              </a:ext>
            </a:extLst>
          </p:cNvPr>
          <p:cNvSpPr txBox="1"/>
          <p:nvPr/>
        </p:nvSpPr>
        <p:spPr>
          <a:xfrm>
            <a:off x="1452880" y="7330440"/>
            <a:ext cx="451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Integer 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Montserrat" panose="00000500000000000000" pitchFamily="2" charset="0"/>
              </a:rPr>
              <a:t>Constraint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Montserrat" panose="00000500000000000000" pitchFamily="2" charset="0"/>
              </a:rPr>
              <a:t>Genetic Algorithms</a:t>
            </a:r>
            <a:endParaRPr lang="en-US" sz="2000">
              <a:latin typeface="Montserrat" panose="00000500000000000000" pitchFamily="2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821AD42-B877-02F2-A24D-E72B6AD01003}"/>
              </a:ext>
            </a:extLst>
          </p:cNvPr>
          <p:cNvGraphicFramePr/>
          <p:nvPr/>
        </p:nvGraphicFramePr>
        <p:xfrm>
          <a:off x="1524000" y="-56324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18C082-9AAA-600D-2F2D-02744477356D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531B0D-336D-3C4D-76F6-7FBAFCFF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67357"/>
              </p:ext>
            </p:extLst>
          </p:nvPr>
        </p:nvGraphicFramePr>
        <p:xfrm>
          <a:off x="2633345" y="1062990"/>
          <a:ext cx="3877310" cy="3017520"/>
        </p:xfrm>
        <a:graphic>
          <a:graphicData uri="http://schemas.openxmlformats.org/drawingml/2006/table">
            <a:tbl>
              <a:tblPr>
                <a:tableStyleId>{0B050BE8-9A2B-4208-9293-92A02F0AE260}</a:tableStyleId>
              </a:tblPr>
              <a:tblGrid>
                <a:gridCol w="775462">
                  <a:extLst>
                    <a:ext uri="{9D8B030D-6E8A-4147-A177-3AD203B41FA5}">
                      <a16:colId xmlns:a16="http://schemas.microsoft.com/office/drawing/2014/main" val="2197991688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2884701207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2215646755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844566950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33852988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ILP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Greedy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4302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6667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65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2738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6407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694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35412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6909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979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701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0355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70A769-17B7-12A1-AA25-63B930D31732}"/>
              </a:ext>
            </a:extLst>
          </p:cNvPr>
          <p:cNvSpPr txBox="1"/>
          <p:nvPr/>
        </p:nvSpPr>
        <p:spPr>
          <a:xfrm>
            <a:off x="2268378" y="592785"/>
            <a:ext cx="498662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0" b="1">
                <a:solidFill>
                  <a:srgbClr val="6F6F6F"/>
                </a:solidFill>
                <a:latin typeface="Montserrat" panose="00000500000000000000" pitchFamily="2" charset="0"/>
              </a:rPr>
              <a:t>Objective Value of Different solvers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DACF2-F895-63DA-238A-86D7E6938585}"/>
              </a:ext>
            </a:extLst>
          </p:cNvPr>
          <p:cNvSpPr txBox="1"/>
          <p:nvPr/>
        </p:nvSpPr>
        <p:spPr>
          <a:xfrm>
            <a:off x="-4946010" y="587486"/>
            <a:ext cx="4511523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0" b="1">
                <a:solidFill>
                  <a:srgbClr val="777777"/>
                </a:solidFill>
                <a:latin typeface="Montserrat" panose="00000500000000000000" pitchFamily="2" charset="0"/>
              </a:rPr>
              <a:t> Running time of Different solvers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A253B9-EC90-0189-9BC5-8DC2DFD6D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350191"/>
              </p:ext>
            </p:extLst>
          </p:nvPr>
        </p:nvGraphicFramePr>
        <p:xfrm>
          <a:off x="-9672846" y="1062990"/>
          <a:ext cx="7053355" cy="357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1454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DA4867-2B7F-8D5A-98D6-6FEC78130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23966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6957E2-DC58-C908-1532-D6E3FCA1A843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58CE0A-5311-A5F3-052D-92CE0E50D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19115"/>
              </p:ext>
            </p:extLst>
          </p:nvPr>
        </p:nvGraphicFramePr>
        <p:xfrm>
          <a:off x="2633345" y="5679239"/>
          <a:ext cx="3877310" cy="3017520"/>
        </p:xfrm>
        <a:graphic>
          <a:graphicData uri="http://schemas.openxmlformats.org/drawingml/2006/table">
            <a:tbl>
              <a:tblPr>
                <a:tableStyleId>{0B050BE8-9A2B-4208-9293-92A02F0AE260}</a:tableStyleId>
              </a:tblPr>
              <a:tblGrid>
                <a:gridCol w="775462">
                  <a:extLst>
                    <a:ext uri="{9D8B030D-6E8A-4147-A177-3AD203B41FA5}">
                      <a16:colId xmlns:a16="http://schemas.microsoft.com/office/drawing/2014/main" val="2197991688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2884701207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2215646755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844566950"/>
                    </a:ext>
                  </a:extLst>
                </a:gridCol>
                <a:gridCol w="775462">
                  <a:extLst>
                    <a:ext uri="{9D8B030D-6E8A-4147-A177-3AD203B41FA5}">
                      <a16:colId xmlns:a16="http://schemas.microsoft.com/office/drawing/2014/main" val="33852988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ILP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Greedy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4302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6667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65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2738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6407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6948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35412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6909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69796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323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701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" panose="00000500000000000000" pitchFamily="2" charset="0"/>
                        </a:rPr>
                        <a:t>140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50355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104476-A60D-67E9-DBFB-AB9501C169BF}"/>
              </a:ext>
            </a:extLst>
          </p:cNvPr>
          <p:cNvSpPr txBox="1"/>
          <p:nvPr/>
        </p:nvSpPr>
        <p:spPr>
          <a:xfrm>
            <a:off x="2268378" y="592785"/>
            <a:ext cx="498662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0" b="1">
                <a:solidFill>
                  <a:srgbClr val="6F6F6F"/>
                </a:solidFill>
                <a:latin typeface="Montserrat" panose="00000500000000000000" pitchFamily="2" charset="0"/>
              </a:rPr>
              <a:t>Objective Value of Different solvers</a:t>
            </a:r>
          </a:p>
        </p:txBody>
      </p:sp>
    </p:spTree>
    <p:extLst>
      <p:ext uri="{BB962C8B-B14F-4D97-AF65-F5344CB8AC3E}">
        <p14:creationId xmlns:p14="http://schemas.microsoft.com/office/powerpoint/2010/main" val="149772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5BE934-6CED-A628-6703-A05453920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939615"/>
              </p:ext>
            </p:extLst>
          </p:nvPr>
        </p:nvGraphicFramePr>
        <p:xfrm>
          <a:off x="130048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1E665D-F5D7-C4E5-B658-57CE604B961F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F68498-CDA5-02A4-AD8A-BE040F1C6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694308"/>
              </p:ext>
            </p:extLst>
          </p:nvPr>
        </p:nvGraphicFramePr>
        <p:xfrm>
          <a:off x="1524000" y="-504043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54BDB9-8781-3F25-6B1A-4578FBE0DAAD}"/>
              </a:ext>
            </a:extLst>
          </p:cNvPr>
          <p:cNvSpPr txBox="1"/>
          <p:nvPr/>
        </p:nvSpPr>
        <p:spPr>
          <a:xfrm>
            <a:off x="2268378" y="-6816195"/>
            <a:ext cx="498662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0" b="1">
                <a:solidFill>
                  <a:srgbClr val="6F6F6F"/>
                </a:solidFill>
                <a:latin typeface="Montserrat" panose="00000500000000000000" pitchFamily="2" charset="0"/>
              </a:rPr>
              <a:t>Objective Value of Different solvers</a:t>
            </a:r>
          </a:p>
        </p:txBody>
      </p:sp>
    </p:spTree>
    <p:extLst>
      <p:ext uri="{BB962C8B-B14F-4D97-AF65-F5344CB8AC3E}">
        <p14:creationId xmlns:p14="http://schemas.microsoft.com/office/powerpoint/2010/main" val="3348170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73198E-4685-7E5B-E594-E1C12B2CA97C}"/>
              </a:ext>
            </a:extLst>
          </p:cNvPr>
          <p:cNvSpPr txBox="1"/>
          <p:nvPr/>
        </p:nvSpPr>
        <p:spPr>
          <a:xfrm>
            <a:off x="1946030" y="5963238"/>
            <a:ext cx="525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>
                <a:latin typeface="Montserrat" panose="00000500000000000000" pitchFamily="2" charset="0"/>
              </a:rPr>
              <a:t>Thank you for listening</a:t>
            </a:r>
            <a:endParaRPr lang="en-US" sz="6000">
              <a:latin typeface="Montserrat" panose="00000500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A9511F-AF81-6358-2BCB-FD8643827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37094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9868803-56BF-839C-3400-9CB903EA5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878205"/>
              </p:ext>
            </p:extLst>
          </p:nvPr>
        </p:nvGraphicFramePr>
        <p:xfrm>
          <a:off x="1062736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7E53299-2891-E3C7-B61E-C0E075530F39}"/>
              </a:ext>
            </a:extLst>
          </p:cNvPr>
          <p:cNvSpPr txBox="1"/>
          <p:nvPr/>
        </p:nvSpPr>
        <p:spPr>
          <a:xfrm>
            <a:off x="1608881" y="4687747"/>
            <a:ext cx="4074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ontserrat" panose="00000500000000000000" pitchFamily="2" charset="0"/>
              </a:rPr>
              <a:t>*: All tests are </a:t>
            </a:r>
            <a:r>
              <a:rPr lang="vi-VN">
                <a:latin typeface="Montserrat" panose="00000500000000000000" pitchFamily="2" charset="0"/>
              </a:rPr>
              <a:t>ru</a:t>
            </a:r>
            <a:r>
              <a:rPr lang="en-US">
                <a:latin typeface="Montserrat" panose="00000500000000000000" pitchFamily="2" charset="0"/>
              </a:rPr>
              <a:t>n on the same device</a:t>
            </a:r>
          </a:p>
        </p:txBody>
      </p:sp>
    </p:spTree>
    <p:extLst>
      <p:ext uri="{BB962C8B-B14F-4D97-AF65-F5344CB8AC3E}">
        <p14:creationId xmlns:p14="http://schemas.microsoft.com/office/powerpoint/2010/main" val="69719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F91A2-31CE-E6FE-88D5-7832E6FC86BF}"/>
              </a:ext>
            </a:extLst>
          </p:cNvPr>
          <p:cNvSpPr txBox="1"/>
          <p:nvPr/>
        </p:nvSpPr>
        <p:spPr>
          <a:xfrm>
            <a:off x="1946030" y="1602254"/>
            <a:ext cx="525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>
                <a:latin typeface="Montserrat" panose="00000500000000000000" pitchFamily="2" charset="0"/>
              </a:rPr>
              <a:t>Thank you for listening</a:t>
            </a:r>
            <a:endParaRPr lang="en-US" sz="60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5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83E1-1FAA-3969-4D99-576515BE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742" y="0"/>
            <a:ext cx="5494516" cy="946500"/>
          </a:xfrm>
        </p:spPr>
        <p:txBody>
          <a:bodyPr/>
          <a:lstStyle/>
          <a:p>
            <a:pPr algn="l"/>
            <a:r>
              <a:rPr lang="en-US" sz="2500"/>
              <a:t>Constraints for this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00C9B3-02EE-C189-8AC4-B874AE00B759}"/>
              </a:ext>
            </a:extLst>
          </p:cNvPr>
          <p:cNvGrpSpPr/>
          <p:nvPr/>
        </p:nvGrpSpPr>
        <p:grpSpPr>
          <a:xfrm>
            <a:off x="747267" y="1473200"/>
            <a:ext cx="2707647" cy="1145789"/>
            <a:chOff x="747267" y="1473200"/>
            <a:chExt cx="2707647" cy="11457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3DA611-EBEF-2FB9-F274-7F37BD1AA984}"/>
                </a:ext>
              </a:extLst>
            </p:cNvPr>
            <p:cNvSpPr txBox="1"/>
            <p:nvPr/>
          </p:nvSpPr>
          <p:spPr>
            <a:xfrm>
              <a:off x="1824742" y="1473200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E6431-2B67-E7D6-3B5E-419938E01842}"/>
                </a:ext>
              </a:extLst>
            </p:cNvPr>
            <p:cNvSpPr txBox="1"/>
            <p:nvPr/>
          </p:nvSpPr>
          <p:spPr>
            <a:xfrm>
              <a:off x="747267" y="1880325"/>
              <a:ext cx="27076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has a pickup point</a:t>
              </a:r>
              <a:r>
                <a:rPr lang="en-US" b="1">
                  <a:latin typeface="Montserrat" panose="00000500000000000000" pitchFamily="2" charset="0"/>
                </a:rPr>
                <a:t> i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EC49D7-EB57-C9AA-4665-096F27D2BFD7}"/>
              </a:ext>
            </a:extLst>
          </p:cNvPr>
          <p:cNvGrpSpPr/>
          <p:nvPr/>
        </p:nvGrpSpPr>
        <p:grpSpPr>
          <a:xfrm>
            <a:off x="3703327" y="1480215"/>
            <a:ext cx="2525768" cy="1138774"/>
            <a:chOff x="3703327" y="1480215"/>
            <a:chExt cx="2525768" cy="1138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88B88E-CC94-4EFF-DD0A-856A4B3ED758}"/>
                </a:ext>
              </a:extLst>
            </p:cNvPr>
            <p:cNvSpPr txBox="1"/>
            <p:nvPr/>
          </p:nvSpPr>
          <p:spPr>
            <a:xfrm>
              <a:off x="4689862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09EC5-CC01-6FCF-8FF7-8521FFAF775C}"/>
                </a:ext>
              </a:extLst>
            </p:cNvPr>
            <p:cNvSpPr txBox="1"/>
            <p:nvPr/>
          </p:nvSpPr>
          <p:spPr>
            <a:xfrm>
              <a:off x="3703327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a pickup point </a:t>
              </a:r>
              <a:r>
                <a:rPr lang="en-US" b="1">
                  <a:latin typeface="Montserrat" panose="00000500000000000000" pitchFamily="2" charset="0"/>
                </a:rPr>
                <a:t>i + N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5F7F7E-AFB6-34C6-F8AA-5A3679AE67A7}"/>
              </a:ext>
            </a:extLst>
          </p:cNvPr>
          <p:cNvGrpSpPr/>
          <p:nvPr/>
        </p:nvGrpSpPr>
        <p:grpSpPr>
          <a:xfrm>
            <a:off x="6332723" y="1480215"/>
            <a:ext cx="2525768" cy="1138774"/>
            <a:chOff x="6332723" y="1480215"/>
            <a:chExt cx="2525768" cy="11387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5D10F0-0648-50B7-AEBF-0877810BE8B5}"/>
                </a:ext>
              </a:extLst>
            </p:cNvPr>
            <p:cNvSpPr txBox="1"/>
            <p:nvPr/>
          </p:nvSpPr>
          <p:spPr>
            <a:xfrm>
              <a:off x="7319258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57F4EC-B7F0-39E2-238C-A37C9042BE75}"/>
                </a:ext>
              </a:extLst>
            </p:cNvPr>
            <p:cNvSpPr txBox="1"/>
            <p:nvPr/>
          </p:nvSpPr>
          <p:spPr>
            <a:xfrm>
              <a:off x="6332723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must be served by a direct trip</a:t>
              </a:r>
            </a:p>
            <a:p>
              <a:pPr algn="ctr"/>
              <a:r>
                <a:rPr lang="en-US" b="1">
                  <a:latin typeface="Montserrat" panose="00000500000000000000" pitchFamily="2" charset="0"/>
                </a:rPr>
                <a:t>(without interruption)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408B71-8214-6A24-6059-DD9C84FE4E1E}"/>
              </a:ext>
            </a:extLst>
          </p:cNvPr>
          <p:cNvGrpSpPr/>
          <p:nvPr/>
        </p:nvGrpSpPr>
        <p:grpSpPr>
          <a:xfrm>
            <a:off x="1982215" y="2893546"/>
            <a:ext cx="2525768" cy="923330"/>
            <a:chOff x="1982215" y="2893546"/>
            <a:chExt cx="2525768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14A49C-80A6-3EB0-C232-2D9D418C9E27}"/>
                </a:ext>
              </a:extLst>
            </p:cNvPr>
            <p:cNvSpPr txBox="1"/>
            <p:nvPr/>
          </p:nvSpPr>
          <p:spPr>
            <a:xfrm>
              <a:off x="2968750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DD1E80-8A6C-8A32-7E17-B4BFE425ECA6}"/>
                </a:ext>
              </a:extLst>
            </p:cNvPr>
            <p:cNvSpPr txBox="1"/>
            <p:nvPr/>
          </p:nvSpPr>
          <p:spPr>
            <a:xfrm>
              <a:off x="1982215" y="3293656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taxis has capacity </a:t>
              </a:r>
              <a:r>
                <a:rPr lang="en-US" b="1">
                  <a:latin typeface="Montserrat" panose="00000500000000000000" pitchFamily="2" charset="0"/>
                </a:rPr>
                <a:t>Q[k] </a:t>
              </a:r>
              <a:r>
                <a:rPr lang="en-US">
                  <a:latin typeface="Montserrat" panose="00000500000000000000" pitchFamily="2" charset="0"/>
                </a:rPr>
                <a:t>for parcel requests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B0D996-B806-F9E9-FD49-ACA4E1BB7D61}"/>
              </a:ext>
            </a:extLst>
          </p:cNvPr>
          <p:cNvGrpSpPr/>
          <p:nvPr/>
        </p:nvGrpSpPr>
        <p:grpSpPr>
          <a:xfrm>
            <a:off x="5158223" y="2893546"/>
            <a:ext cx="2525768" cy="936277"/>
            <a:chOff x="5158223" y="2893546"/>
            <a:chExt cx="2525768" cy="9362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CE2874-AA15-26FA-870F-8ADBC3E1FE32}"/>
                </a:ext>
              </a:extLst>
            </p:cNvPr>
            <p:cNvSpPr txBox="1"/>
            <p:nvPr/>
          </p:nvSpPr>
          <p:spPr>
            <a:xfrm>
              <a:off x="6144758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B4AAF9-02C5-2BAC-A877-15E0C501E4EA}"/>
                </a:ext>
              </a:extLst>
            </p:cNvPr>
            <p:cNvSpPr txBox="1"/>
            <p:nvPr/>
          </p:nvSpPr>
          <p:spPr>
            <a:xfrm>
              <a:off x="5158223" y="3306603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capacity </a:t>
              </a:r>
              <a:r>
                <a:rPr lang="en-US" b="1">
                  <a:latin typeface="Montserrat" panose="00000500000000000000" pitchFamily="2" charset="0"/>
                </a:rPr>
                <a:t>q[i] </a:t>
              </a:r>
              <a:r>
                <a:rPr lang="en-US">
                  <a:latin typeface="Montserrat" panose="00000500000000000000" pitchFamily="2" charset="0"/>
                </a:rPr>
                <a:t>for request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6F7A80-6488-4B53-591E-56904DABB414}"/>
              </a:ext>
            </a:extLst>
          </p:cNvPr>
          <p:cNvGrpSpPr/>
          <p:nvPr/>
        </p:nvGrpSpPr>
        <p:grpSpPr>
          <a:xfrm>
            <a:off x="21018547" y="377063"/>
            <a:ext cx="1295009" cy="1077268"/>
            <a:chOff x="4809262" y="692475"/>
            <a:chExt cx="894940" cy="744466"/>
          </a:xfrm>
        </p:grpSpPr>
        <p:grpSp>
          <p:nvGrpSpPr>
            <p:cNvPr id="34" name="Graphic 4" descr="Taxi outline">
              <a:extLst>
                <a:ext uri="{FF2B5EF4-FFF2-40B4-BE49-F238E27FC236}">
                  <a16:creationId xmlns:a16="http://schemas.microsoft.com/office/drawing/2014/main" id="{5848328A-5744-080A-7DE1-9A266D299D69}"/>
                </a:ext>
              </a:extLst>
            </p:cNvPr>
            <p:cNvGrpSpPr/>
            <p:nvPr/>
          </p:nvGrpSpPr>
          <p:grpSpPr>
            <a:xfrm>
              <a:off x="4809262" y="738604"/>
              <a:ext cx="354608" cy="323356"/>
              <a:chOff x="2058442" y="887883"/>
              <a:chExt cx="354608" cy="323356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03173BC-1B6C-A133-2934-3A371C65B1F5}"/>
                  </a:ext>
                </a:extLst>
              </p:cNvPr>
              <p:cNvSpPr/>
              <p:nvPr/>
            </p:nvSpPr>
            <p:spPr>
              <a:xfrm>
                <a:off x="2058442" y="887883"/>
                <a:ext cx="354608" cy="323356"/>
              </a:xfrm>
              <a:custGeom>
                <a:avLst/>
                <a:gdLst>
                  <a:gd name="connsiteX0" fmla="*/ 323320 w 354608"/>
                  <a:gd name="connsiteY0" fmla="*/ 130407 h 323356"/>
                  <a:gd name="connsiteX1" fmla="*/ 289423 w 354608"/>
                  <a:gd name="connsiteY1" fmla="*/ 50620 h 323356"/>
                  <a:gd name="connsiteX2" fmla="*/ 260742 w 354608"/>
                  <a:gd name="connsiteY2" fmla="*/ 31326 h 323356"/>
                  <a:gd name="connsiteX3" fmla="*/ 219023 w 354608"/>
                  <a:gd name="connsiteY3" fmla="*/ 31326 h 323356"/>
                  <a:gd name="connsiteX4" fmla="*/ 219023 w 354608"/>
                  <a:gd name="connsiteY4" fmla="*/ 20859 h 323356"/>
                  <a:gd name="connsiteX5" fmla="*/ 198164 w 354608"/>
                  <a:gd name="connsiteY5" fmla="*/ 0 h 323356"/>
                  <a:gd name="connsiteX6" fmla="*/ 156445 w 354608"/>
                  <a:gd name="connsiteY6" fmla="*/ 0 h 323356"/>
                  <a:gd name="connsiteX7" fmla="*/ 135586 w 354608"/>
                  <a:gd name="connsiteY7" fmla="*/ 20859 h 323356"/>
                  <a:gd name="connsiteX8" fmla="*/ 135586 w 354608"/>
                  <a:gd name="connsiteY8" fmla="*/ 31289 h 323356"/>
                  <a:gd name="connsiteX9" fmla="*/ 93867 w 354608"/>
                  <a:gd name="connsiteY9" fmla="*/ 31289 h 323356"/>
                  <a:gd name="connsiteX10" fmla="*/ 65185 w 354608"/>
                  <a:gd name="connsiteY10" fmla="*/ 50584 h 323356"/>
                  <a:gd name="connsiteX11" fmla="*/ 31289 w 354608"/>
                  <a:gd name="connsiteY11" fmla="*/ 130371 h 323356"/>
                  <a:gd name="connsiteX12" fmla="*/ 31289 w 354608"/>
                  <a:gd name="connsiteY12" fmla="*/ 130371 h 323356"/>
                  <a:gd name="connsiteX13" fmla="*/ 31289 w 354608"/>
                  <a:gd name="connsiteY13" fmla="*/ 130407 h 323356"/>
                  <a:gd name="connsiteX14" fmla="*/ 0 w 354608"/>
                  <a:gd name="connsiteY14" fmla="*/ 161696 h 323356"/>
                  <a:gd name="connsiteX15" fmla="*/ 0 w 354608"/>
                  <a:gd name="connsiteY15" fmla="*/ 245134 h 323356"/>
                  <a:gd name="connsiteX16" fmla="*/ 20859 w 354608"/>
                  <a:gd name="connsiteY16" fmla="*/ 265993 h 323356"/>
                  <a:gd name="connsiteX17" fmla="*/ 31289 w 354608"/>
                  <a:gd name="connsiteY17" fmla="*/ 265993 h 323356"/>
                  <a:gd name="connsiteX18" fmla="*/ 31289 w 354608"/>
                  <a:gd name="connsiteY18" fmla="*/ 302497 h 323356"/>
                  <a:gd name="connsiteX19" fmla="*/ 52148 w 354608"/>
                  <a:gd name="connsiteY19" fmla="*/ 323356 h 323356"/>
                  <a:gd name="connsiteX20" fmla="*/ 62578 w 354608"/>
                  <a:gd name="connsiteY20" fmla="*/ 323356 h 323356"/>
                  <a:gd name="connsiteX21" fmla="*/ 83437 w 354608"/>
                  <a:gd name="connsiteY21" fmla="*/ 302497 h 323356"/>
                  <a:gd name="connsiteX22" fmla="*/ 83437 w 354608"/>
                  <a:gd name="connsiteY22" fmla="*/ 265993 h 323356"/>
                  <a:gd name="connsiteX23" fmla="*/ 271171 w 354608"/>
                  <a:gd name="connsiteY23" fmla="*/ 265993 h 323356"/>
                  <a:gd name="connsiteX24" fmla="*/ 271171 w 354608"/>
                  <a:gd name="connsiteY24" fmla="*/ 302497 h 323356"/>
                  <a:gd name="connsiteX25" fmla="*/ 292031 w 354608"/>
                  <a:gd name="connsiteY25" fmla="*/ 323356 h 323356"/>
                  <a:gd name="connsiteX26" fmla="*/ 302460 w 354608"/>
                  <a:gd name="connsiteY26" fmla="*/ 323356 h 323356"/>
                  <a:gd name="connsiteX27" fmla="*/ 323320 w 354608"/>
                  <a:gd name="connsiteY27" fmla="*/ 302497 h 323356"/>
                  <a:gd name="connsiteX28" fmla="*/ 323320 w 354608"/>
                  <a:gd name="connsiteY28" fmla="*/ 265993 h 323356"/>
                  <a:gd name="connsiteX29" fmla="*/ 333749 w 354608"/>
                  <a:gd name="connsiteY29" fmla="*/ 265993 h 323356"/>
                  <a:gd name="connsiteX30" fmla="*/ 354609 w 354608"/>
                  <a:gd name="connsiteY30" fmla="*/ 245134 h 323356"/>
                  <a:gd name="connsiteX31" fmla="*/ 354609 w 354608"/>
                  <a:gd name="connsiteY31" fmla="*/ 161696 h 323356"/>
                  <a:gd name="connsiteX32" fmla="*/ 323320 w 354608"/>
                  <a:gd name="connsiteY32" fmla="*/ 130407 h 323356"/>
                  <a:gd name="connsiteX33" fmla="*/ 156435 w 354608"/>
                  <a:gd name="connsiteY33" fmla="*/ 10430 h 323356"/>
                  <a:gd name="connsiteX34" fmla="*/ 198153 w 354608"/>
                  <a:gd name="connsiteY34" fmla="*/ 10430 h 323356"/>
                  <a:gd name="connsiteX35" fmla="*/ 208583 w 354608"/>
                  <a:gd name="connsiteY35" fmla="*/ 20859 h 323356"/>
                  <a:gd name="connsiteX36" fmla="*/ 208583 w 354608"/>
                  <a:gd name="connsiteY36" fmla="*/ 31289 h 323356"/>
                  <a:gd name="connsiteX37" fmla="*/ 146005 w 354608"/>
                  <a:gd name="connsiteY37" fmla="*/ 31289 h 323356"/>
                  <a:gd name="connsiteX38" fmla="*/ 146005 w 354608"/>
                  <a:gd name="connsiteY38" fmla="*/ 20859 h 323356"/>
                  <a:gd name="connsiteX39" fmla="*/ 156435 w 354608"/>
                  <a:gd name="connsiteY39" fmla="*/ 10430 h 323356"/>
                  <a:gd name="connsiteX40" fmla="*/ 260731 w 354608"/>
                  <a:gd name="connsiteY40" fmla="*/ 41719 h 323356"/>
                  <a:gd name="connsiteX41" fmla="*/ 279703 w 354608"/>
                  <a:gd name="connsiteY41" fmla="*/ 54386 h 323356"/>
                  <a:gd name="connsiteX42" fmla="*/ 279760 w 354608"/>
                  <a:gd name="connsiteY42" fmla="*/ 54526 h 323356"/>
                  <a:gd name="connsiteX43" fmla="*/ 279818 w 354608"/>
                  <a:gd name="connsiteY43" fmla="*/ 54667 h 323356"/>
                  <a:gd name="connsiteX44" fmla="*/ 311972 w 354608"/>
                  <a:gd name="connsiteY44" fmla="*/ 130371 h 323356"/>
                  <a:gd name="connsiteX45" fmla="*/ 42621 w 354608"/>
                  <a:gd name="connsiteY45" fmla="*/ 130371 h 323356"/>
                  <a:gd name="connsiteX46" fmla="*/ 74770 w 354608"/>
                  <a:gd name="connsiteY46" fmla="*/ 54678 h 323356"/>
                  <a:gd name="connsiteX47" fmla="*/ 74833 w 354608"/>
                  <a:gd name="connsiteY47" fmla="*/ 54537 h 323356"/>
                  <a:gd name="connsiteX48" fmla="*/ 74885 w 354608"/>
                  <a:gd name="connsiteY48" fmla="*/ 54396 h 323356"/>
                  <a:gd name="connsiteX49" fmla="*/ 93857 w 354608"/>
                  <a:gd name="connsiteY49" fmla="*/ 41719 h 323356"/>
                  <a:gd name="connsiteX50" fmla="*/ 72997 w 354608"/>
                  <a:gd name="connsiteY50" fmla="*/ 302533 h 323356"/>
                  <a:gd name="connsiteX51" fmla="*/ 62568 w 354608"/>
                  <a:gd name="connsiteY51" fmla="*/ 312963 h 323356"/>
                  <a:gd name="connsiteX52" fmla="*/ 52112 w 354608"/>
                  <a:gd name="connsiteY52" fmla="*/ 312963 h 323356"/>
                  <a:gd name="connsiteX53" fmla="*/ 41682 w 354608"/>
                  <a:gd name="connsiteY53" fmla="*/ 302533 h 323356"/>
                  <a:gd name="connsiteX54" fmla="*/ 41682 w 354608"/>
                  <a:gd name="connsiteY54" fmla="*/ 266030 h 323356"/>
                  <a:gd name="connsiteX55" fmla="*/ 72971 w 354608"/>
                  <a:gd name="connsiteY55" fmla="*/ 266030 h 323356"/>
                  <a:gd name="connsiteX56" fmla="*/ 312880 w 354608"/>
                  <a:gd name="connsiteY56" fmla="*/ 302533 h 323356"/>
                  <a:gd name="connsiteX57" fmla="*/ 302450 w 354608"/>
                  <a:gd name="connsiteY57" fmla="*/ 312963 h 323356"/>
                  <a:gd name="connsiteX58" fmla="*/ 292020 w 354608"/>
                  <a:gd name="connsiteY58" fmla="*/ 312963 h 323356"/>
                  <a:gd name="connsiteX59" fmla="*/ 281591 w 354608"/>
                  <a:gd name="connsiteY59" fmla="*/ 302533 h 323356"/>
                  <a:gd name="connsiteX60" fmla="*/ 281591 w 354608"/>
                  <a:gd name="connsiteY60" fmla="*/ 266030 h 323356"/>
                  <a:gd name="connsiteX61" fmla="*/ 312880 w 354608"/>
                  <a:gd name="connsiteY61" fmla="*/ 266030 h 323356"/>
                  <a:gd name="connsiteX62" fmla="*/ 20849 w 354608"/>
                  <a:gd name="connsiteY62" fmla="*/ 255600 h 323356"/>
                  <a:gd name="connsiteX63" fmla="*/ 10419 w 354608"/>
                  <a:gd name="connsiteY63" fmla="*/ 245170 h 323356"/>
                  <a:gd name="connsiteX64" fmla="*/ 10419 w 354608"/>
                  <a:gd name="connsiteY64" fmla="*/ 161733 h 323356"/>
                  <a:gd name="connsiteX65" fmla="*/ 31279 w 354608"/>
                  <a:gd name="connsiteY65" fmla="*/ 140874 h 323356"/>
                  <a:gd name="connsiteX66" fmla="*/ 323309 w 354608"/>
                  <a:gd name="connsiteY66" fmla="*/ 140874 h 323356"/>
                  <a:gd name="connsiteX67" fmla="*/ 344169 w 354608"/>
                  <a:gd name="connsiteY67" fmla="*/ 161733 h 323356"/>
                  <a:gd name="connsiteX68" fmla="*/ 344169 w 354608"/>
                  <a:gd name="connsiteY68" fmla="*/ 245170 h 323356"/>
                  <a:gd name="connsiteX69" fmla="*/ 333739 w 354608"/>
                  <a:gd name="connsiteY69" fmla="*/ 255600 h 32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354608" h="323356">
                    <a:moveTo>
                      <a:pt x="323320" y="130407"/>
                    </a:moveTo>
                    <a:lnTo>
                      <a:pt x="289423" y="50620"/>
                    </a:lnTo>
                    <a:cubicBezTo>
                      <a:pt x="284779" y="38871"/>
                      <a:pt x="273375" y="31199"/>
                      <a:pt x="260742" y="31326"/>
                    </a:cubicBezTo>
                    <a:lnTo>
                      <a:pt x="219023" y="31326"/>
                    </a:lnTo>
                    <a:lnTo>
                      <a:pt x="219023" y="20859"/>
                    </a:lnTo>
                    <a:cubicBezTo>
                      <a:pt x="218989" y="9353"/>
                      <a:pt x="209670" y="34"/>
                      <a:pt x="198164" y="0"/>
                    </a:cubicBezTo>
                    <a:lnTo>
                      <a:pt x="156445" y="0"/>
                    </a:lnTo>
                    <a:cubicBezTo>
                      <a:pt x="144939" y="34"/>
                      <a:pt x="135620" y="9353"/>
                      <a:pt x="135586" y="20859"/>
                    </a:cubicBezTo>
                    <a:lnTo>
                      <a:pt x="135586" y="31289"/>
                    </a:lnTo>
                    <a:lnTo>
                      <a:pt x="93867" y="31289"/>
                    </a:lnTo>
                    <a:cubicBezTo>
                      <a:pt x="81234" y="31162"/>
                      <a:pt x="69829" y="38834"/>
                      <a:pt x="65185" y="50584"/>
                    </a:cubicBezTo>
                    <a:lnTo>
                      <a:pt x="31289" y="130371"/>
                    </a:lnTo>
                    <a:lnTo>
                      <a:pt x="31289" y="130371"/>
                    </a:lnTo>
                    <a:lnTo>
                      <a:pt x="31289" y="130407"/>
                    </a:lnTo>
                    <a:cubicBezTo>
                      <a:pt x="14031" y="130462"/>
                      <a:pt x="54" y="144438"/>
                      <a:pt x="0" y="161696"/>
                    </a:cubicBezTo>
                    <a:lnTo>
                      <a:pt x="0" y="245134"/>
                    </a:lnTo>
                    <a:cubicBezTo>
                      <a:pt x="34" y="256640"/>
                      <a:pt x="9353" y="265959"/>
                      <a:pt x="20859" y="265993"/>
                    </a:cubicBezTo>
                    <a:lnTo>
                      <a:pt x="31289" y="265993"/>
                    </a:lnTo>
                    <a:lnTo>
                      <a:pt x="31289" y="302497"/>
                    </a:lnTo>
                    <a:cubicBezTo>
                      <a:pt x="31323" y="314003"/>
                      <a:pt x="40642" y="323322"/>
                      <a:pt x="52148" y="323356"/>
                    </a:cubicBezTo>
                    <a:lnTo>
                      <a:pt x="62578" y="323356"/>
                    </a:lnTo>
                    <a:cubicBezTo>
                      <a:pt x="74084" y="323322"/>
                      <a:pt x="83403" y="314003"/>
                      <a:pt x="83437" y="302497"/>
                    </a:cubicBezTo>
                    <a:lnTo>
                      <a:pt x="83437" y="265993"/>
                    </a:lnTo>
                    <a:lnTo>
                      <a:pt x="271171" y="265993"/>
                    </a:lnTo>
                    <a:lnTo>
                      <a:pt x="271171" y="302497"/>
                    </a:lnTo>
                    <a:cubicBezTo>
                      <a:pt x="271206" y="314003"/>
                      <a:pt x="280525" y="323322"/>
                      <a:pt x="292031" y="323356"/>
                    </a:cubicBezTo>
                    <a:lnTo>
                      <a:pt x="302460" y="323356"/>
                    </a:lnTo>
                    <a:cubicBezTo>
                      <a:pt x="313966" y="323322"/>
                      <a:pt x="323285" y="314003"/>
                      <a:pt x="323320" y="302497"/>
                    </a:cubicBezTo>
                    <a:lnTo>
                      <a:pt x="323320" y="265993"/>
                    </a:lnTo>
                    <a:lnTo>
                      <a:pt x="333749" y="265993"/>
                    </a:lnTo>
                    <a:cubicBezTo>
                      <a:pt x="345255" y="265959"/>
                      <a:pt x="354574" y="256640"/>
                      <a:pt x="354609" y="245134"/>
                    </a:cubicBezTo>
                    <a:lnTo>
                      <a:pt x="354609" y="161696"/>
                    </a:lnTo>
                    <a:cubicBezTo>
                      <a:pt x="354554" y="144438"/>
                      <a:pt x="340578" y="130462"/>
                      <a:pt x="323320" y="130407"/>
                    </a:cubicBezTo>
                    <a:close/>
                    <a:moveTo>
                      <a:pt x="156435" y="10430"/>
                    </a:moveTo>
                    <a:lnTo>
                      <a:pt x="198153" y="10430"/>
                    </a:lnTo>
                    <a:cubicBezTo>
                      <a:pt x="203914" y="10430"/>
                      <a:pt x="208583" y="15099"/>
                      <a:pt x="208583" y="20859"/>
                    </a:cubicBezTo>
                    <a:lnTo>
                      <a:pt x="208583" y="31289"/>
                    </a:lnTo>
                    <a:lnTo>
                      <a:pt x="146005" y="31289"/>
                    </a:lnTo>
                    <a:lnTo>
                      <a:pt x="146005" y="20859"/>
                    </a:lnTo>
                    <a:cubicBezTo>
                      <a:pt x="146005" y="15099"/>
                      <a:pt x="150674" y="10430"/>
                      <a:pt x="156435" y="10430"/>
                    </a:cubicBezTo>
                    <a:close/>
                    <a:moveTo>
                      <a:pt x="260731" y="41719"/>
                    </a:moveTo>
                    <a:cubicBezTo>
                      <a:pt x="269070" y="41598"/>
                      <a:pt x="276617" y="46638"/>
                      <a:pt x="279703" y="54386"/>
                    </a:cubicBezTo>
                    <a:lnTo>
                      <a:pt x="279760" y="54526"/>
                    </a:lnTo>
                    <a:lnTo>
                      <a:pt x="279818" y="54667"/>
                    </a:lnTo>
                    <a:lnTo>
                      <a:pt x="311972" y="130371"/>
                    </a:lnTo>
                    <a:lnTo>
                      <a:pt x="42621" y="130371"/>
                    </a:lnTo>
                    <a:lnTo>
                      <a:pt x="74770" y="54678"/>
                    </a:lnTo>
                    <a:lnTo>
                      <a:pt x="74833" y="54537"/>
                    </a:lnTo>
                    <a:lnTo>
                      <a:pt x="74885" y="54396"/>
                    </a:lnTo>
                    <a:cubicBezTo>
                      <a:pt x="77967" y="46644"/>
                      <a:pt x="85515" y="41600"/>
                      <a:pt x="93857" y="41719"/>
                    </a:cubicBezTo>
                    <a:close/>
                    <a:moveTo>
                      <a:pt x="72997" y="302533"/>
                    </a:moveTo>
                    <a:cubicBezTo>
                      <a:pt x="72997" y="308294"/>
                      <a:pt x="68328" y="312963"/>
                      <a:pt x="62568" y="312963"/>
                    </a:cubicBezTo>
                    <a:lnTo>
                      <a:pt x="52112" y="312963"/>
                    </a:lnTo>
                    <a:cubicBezTo>
                      <a:pt x="46352" y="312963"/>
                      <a:pt x="41682" y="308294"/>
                      <a:pt x="41682" y="302533"/>
                    </a:cubicBezTo>
                    <a:lnTo>
                      <a:pt x="41682" y="266030"/>
                    </a:lnTo>
                    <a:lnTo>
                      <a:pt x="72971" y="266030"/>
                    </a:lnTo>
                    <a:close/>
                    <a:moveTo>
                      <a:pt x="312880" y="302533"/>
                    </a:moveTo>
                    <a:cubicBezTo>
                      <a:pt x="312880" y="308294"/>
                      <a:pt x="308210" y="312963"/>
                      <a:pt x="302450" y="312963"/>
                    </a:cubicBezTo>
                    <a:lnTo>
                      <a:pt x="292020" y="312963"/>
                    </a:lnTo>
                    <a:cubicBezTo>
                      <a:pt x="286260" y="312963"/>
                      <a:pt x="281591" y="308294"/>
                      <a:pt x="281591" y="302533"/>
                    </a:cubicBezTo>
                    <a:lnTo>
                      <a:pt x="281591" y="266030"/>
                    </a:lnTo>
                    <a:lnTo>
                      <a:pt x="312880" y="266030"/>
                    </a:lnTo>
                    <a:close/>
                    <a:moveTo>
                      <a:pt x="20849" y="255600"/>
                    </a:moveTo>
                    <a:cubicBezTo>
                      <a:pt x="15089" y="255600"/>
                      <a:pt x="10419" y="250930"/>
                      <a:pt x="10419" y="245170"/>
                    </a:cubicBezTo>
                    <a:lnTo>
                      <a:pt x="10419" y="161733"/>
                    </a:lnTo>
                    <a:cubicBezTo>
                      <a:pt x="10434" y="150218"/>
                      <a:pt x="19764" y="140888"/>
                      <a:pt x="31279" y="140874"/>
                    </a:cubicBezTo>
                    <a:lnTo>
                      <a:pt x="323309" y="140874"/>
                    </a:lnTo>
                    <a:cubicBezTo>
                      <a:pt x="334824" y="140888"/>
                      <a:pt x="344154" y="150218"/>
                      <a:pt x="344169" y="161733"/>
                    </a:cubicBezTo>
                    <a:lnTo>
                      <a:pt x="344169" y="245170"/>
                    </a:lnTo>
                    <a:cubicBezTo>
                      <a:pt x="344169" y="250930"/>
                      <a:pt x="339499" y="255600"/>
                      <a:pt x="333739" y="255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10DC99-B1AC-8667-F10E-F3581A664E0D}"/>
                  </a:ext>
                </a:extLst>
              </p:cNvPr>
              <p:cNvSpPr/>
              <p:nvPr/>
            </p:nvSpPr>
            <p:spPr>
              <a:xfrm>
                <a:off x="2084479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4E57D1-346F-5203-B7CA-1FB8EA3A0CA3}"/>
                  </a:ext>
                </a:extLst>
              </p:cNvPr>
              <p:cNvSpPr/>
              <p:nvPr/>
            </p:nvSpPr>
            <p:spPr>
              <a:xfrm>
                <a:off x="2324362" y="1045126"/>
                <a:ext cx="62578" cy="41718"/>
              </a:xfrm>
              <a:custGeom>
                <a:avLst/>
                <a:gdLst>
                  <a:gd name="connsiteX0" fmla="*/ 46934 w 62578"/>
                  <a:gd name="connsiteY0" fmla="*/ 0 h 41718"/>
                  <a:gd name="connsiteX1" fmla="*/ 15645 w 62578"/>
                  <a:gd name="connsiteY1" fmla="*/ 0 h 41718"/>
                  <a:gd name="connsiteX2" fmla="*/ 0 w 62578"/>
                  <a:gd name="connsiteY2" fmla="*/ 15645 h 41718"/>
                  <a:gd name="connsiteX3" fmla="*/ 0 w 62578"/>
                  <a:gd name="connsiteY3" fmla="*/ 26074 h 41718"/>
                  <a:gd name="connsiteX4" fmla="*/ 15645 w 62578"/>
                  <a:gd name="connsiteY4" fmla="*/ 41719 h 41718"/>
                  <a:gd name="connsiteX5" fmla="*/ 46934 w 62578"/>
                  <a:gd name="connsiteY5" fmla="*/ 41719 h 41718"/>
                  <a:gd name="connsiteX6" fmla="*/ 62578 w 62578"/>
                  <a:gd name="connsiteY6" fmla="*/ 26074 h 41718"/>
                  <a:gd name="connsiteX7" fmla="*/ 62578 w 62578"/>
                  <a:gd name="connsiteY7" fmla="*/ 15645 h 41718"/>
                  <a:gd name="connsiteX8" fmla="*/ 46934 w 62578"/>
                  <a:gd name="connsiteY8" fmla="*/ 0 h 41718"/>
                  <a:gd name="connsiteX9" fmla="*/ 52148 w 62578"/>
                  <a:gd name="connsiteY9" fmla="*/ 26074 h 41718"/>
                  <a:gd name="connsiteX10" fmla="*/ 46934 w 62578"/>
                  <a:gd name="connsiteY10" fmla="*/ 31289 h 41718"/>
                  <a:gd name="connsiteX11" fmla="*/ 15645 w 62578"/>
                  <a:gd name="connsiteY11" fmla="*/ 31289 h 41718"/>
                  <a:gd name="connsiteX12" fmla="*/ 10430 w 62578"/>
                  <a:gd name="connsiteY12" fmla="*/ 26074 h 41718"/>
                  <a:gd name="connsiteX13" fmla="*/ 10430 w 62578"/>
                  <a:gd name="connsiteY13" fmla="*/ 15645 h 41718"/>
                  <a:gd name="connsiteX14" fmla="*/ 15645 w 62578"/>
                  <a:gd name="connsiteY14" fmla="*/ 10430 h 41718"/>
                  <a:gd name="connsiteX15" fmla="*/ 46934 w 62578"/>
                  <a:gd name="connsiteY15" fmla="*/ 10430 h 41718"/>
                  <a:gd name="connsiteX16" fmla="*/ 52148 w 62578"/>
                  <a:gd name="connsiteY16" fmla="*/ 15645 h 4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78" h="41718">
                    <a:moveTo>
                      <a:pt x="46934" y="0"/>
                    </a:moveTo>
                    <a:lnTo>
                      <a:pt x="15645" y="0"/>
                    </a:lnTo>
                    <a:cubicBezTo>
                      <a:pt x="7004" y="0"/>
                      <a:pt x="0" y="7004"/>
                      <a:pt x="0" y="15645"/>
                    </a:cubicBezTo>
                    <a:lnTo>
                      <a:pt x="0" y="26074"/>
                    </a:lnTo>
                    <a:cubicBezTo>
                      <a:pt x="0" y="34715"/>
                      <a:pt x="7004" y="41719"/>
                      <a:pt x="15645" y="41719"/>
                    </a:cubicBezTo>
                    <a:lnTo>
                      <a:pt x="46934" y="41719"/>
                    </a:lnTo>
                    <a:cubicBezTo>
                      <a:pt x="55574" y="41719"/>
                      <a:pt x="62578" y="34715"/>
                      <a:pt x="62578" y="26074"/>
                    </a:cubicBezTo>
                    <a:lnTo>
                      <a:pt x="62578" y="15645"/>
                    </a:lnTo>
                    <a:cubicBezTo>
                      <a:pt x="62578" y="7004"/>
                      <a:pt x="55574" y="0"/>
                      <a:pt x="46934" y="0"/>
                    </a:cubicBezTo>
                    <a:close/>
                    <a:moveTo>
                      <a:pt x="52148" y="26074"/>
                    </a:moveTo>
                    <a:cubicBezTo>
                      <a:pt x="52148" y="28954"/>
                      <a:pt x="49814" y="31289"/>
                      <a:pt x="46934" y="31289"/>
                    </a:cubicBezTo>
                    <a:lnTo>
                      <a:pt x="15645" y="31289"/>
                    </a:lnTo>
                    <a:cubicBezTo>
                      <a:pt x="12764" y="31289"/>
                      <a:pt x="10430" y="28954"/>
                      <a:pt x="10430" y="26074"/>
                    </a:cubicBezTo>
                    <a:lnTo>
                      <a:pt x="10430" y="15645"/>
                    </a:lnTo>
                    <a:cubicBezTo>
                      <a:pt x="10430" y="12764"/>
                      <a:pt x="12764" y="10430"/>
                      <a:pt x="15645" y="10430"/>
                    </a:cubicBezTo>
                    <a:lnTo>
                      <a:pt x="46934" y="10430"/>
                    </a:lnTo>
                    <a:cubicBezTo>
                      <a:pt x="49814" y="10430"/>
                      <a:pt x="52148" y="12764"/>
                      <a:pt x="52148" y="15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aphic 3" descr="Taxi outline">
              <a:extLst>
                <a:ext uri="{FF2B5EF4-FFF2-40B4-BE49-F238E27FC236}">
                  <a16:creationId xmlns:a16="http://schemas.microsoft.com/office/drawing/2014/main" id="{3C0628FC-D1BB-251A-19A0-EC5F0F8EC9B6}"/>
                </a:ext>
              </a:extLst>
            </p:cNvPr>
            <p:cNvGrpSpPr/>
            <p:nvPr/>
          </p:nvGrpSpPr>
          <p:grpSpPr>
            <a:xfrm>
              <a:off x="5169767" y="949607"/>
              <a:ext cx="534435" cy="487334"/>
              <a:chOff x="2418947" y="1098886"/>
              <a:chExt cx="534435" cy="487334"/>
            </a:xfrm>
            <a:solidFill>
              <a:schemeClr val="accent2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1F54793-8072-F962-C5A8-21F557D8EC58}"/>
                  </a:ext>
                </a:extLst>
              </p:cNvPr>
              <p:cNvSpPr/>
              <p:nvPr/>
            </p:nvSpPr>
            <p:spPr>
              <a:xfrm>
                <a:off x="2418947" y="1098886"/>
                <a:ext cx="534435" cy="487334"/>
              </a:xfrm>
              <a:custGeom>
                <a:avLst/>
                <a:gdLst>
                  <a:gd name="connsiteX0" fmla="*/ 487279 w 534435"/>
                  <a:gd name="connsiteY0" fmla="*/ 196539 h 487334"/>
                  <a:gd name="connsiteX1" fmla="*/ 436194 w 534435"/>
                  <a:gd name="connsiteY1" fmla="*/ 76291 h 487334"/>
                  <a:gd name="connsiteX2" fmla="*/ 392967 w 534435"/>
                  <a:gd name="connsiteY2" fmla="*/ 47211 h 487334"/>
                  <a:gd name="connsiteX3" fmla="*/ 330092 w 534435"/>
                  <a:gd name="connsiteY3" fmla="*/ 47211 h 487334"/>
                  <a:gd name="connsiteX4" fmla="*/ 330092 w 534435"/>
                  <a:gd name="connsiteY4" fmla="*/ 31437 h 487334"/>
                  <a:gd name="connsiteX5" fmla="*/ 298655 w 534435"/>
                  <a:gd name="connsiteY5" fmla="*/ 0 h 487334"/>
                  <a:gd name="connsiteX6" fmla="*/ 235780 w 534435"/>
                  <a:gd name="connsiteY6" fmla="*/ 0 h 487334"/>
                  <a:gd name="connsiteX7" fmla="*/ 204343 w 534435"/>
                  <a:gd name="connsiteY7" fmla="*/ 31437 h 487334"/>
                  <a:gd name="connsiteX8" fmla="*/ 204343 w 534435"/>
                  <a:gd name="connsiteY8" fmla="*/ 47156 h 487334"/>
                  <a:gd name="connsiteX9" fmla="*/ 141468 w 534435"/>
                  <a:gd name="connsiteY9" fmla="*/ 47156 h 487334"/>
                  <a:gd name="connsiteX10" fmla="*/ 98242 w 534435"/>
                  <a:gd name="connsiteY10" fmla="*/ 76236 h 487334"/>
                  <a:gd name="connsiteX11" fmla="*/ 47156 w 534435"/>
                  <a:gd name="connsiteY11" fmla="*/ 196484 h 487334"/>
                  <a:gd name="connsiteX12" fmla="*/ 47156 w 534435"/>
                  <a:gd name="connsiteY12" fmla="*/ 196484 h 487334"/>
                  <a:gd name="connsiteX13" fmla="*/ 47156 w 534435"/>
                  <a:gd name="connsiteY13" fmla="*/ 196539 h 487334"/>
                  <a:gd name="connsiteX14" fmla="*/ 0 w 534435"/>
                  <a:gd name="connsiteY14" fmla="*/ 243695 h 487334"/>
                  <a:gd name="connsiteX15" fmla="*/ 0 w 534435"/>
                  <a:gd name="connsiteY15" fmla="*/ 369444 h 487334"/>
                  <a:gd name="connsiteX16" fmla="*/ 31437 w 534435"/>
                  <a:gd name="connsiteY16" fmla="*/ 400882 h 487334"/>
                  <a:gd name="connsiteX17" fmla="*/ 47156 w 534435"/>
                  <a:gd name="connsiteY17" fmla="*/ 400882 h 487334"/>
                  <a:gd name="connsiteX18" fmla="*/ 47156 w 534435"/>
                  <a:gd name="connsiteY18" fmla="*/ 455897 h 487334"/>
                  <a:gd name="connsiteX19" fmla="*/ 78593 w 534435"/>
                  <a:gd name="connsiteY19" fmla="*/ 487334 h 487334"/>
                  <a:gd name="connsiteX20" fmla="*/ 94312 w 534435"/>
                  <a:gd name="connsiteY20" fmla="*/ 487334 h 487334"/>
                  <a:gd name="connsiteX21" fmla="*/ 125750 w 534435"/>
                  <a:gd name="connsiteY21" fmla="*/ 455897 h 487334"/>
                  <a:gd name="connsiteX22" fmla="*/ 125750 w 534435"/>
                  <a:gd name="connsiteY22" fmla="*/ 400882 h 487334"/>
                  <a:gd name="connsiteX23" fmla="*/ 408686 w 534435"/>
                  <a:gd name="connsiteY23" fmla="*/ 400882 h 487334"/>
                  <a:gd name="connsiteX24" fmla="*/ 408686 w 534435"/>
                  <a:gd name="connsiteY24" fmla="*/ 455897 h 487334"/>
                  <a:gd name="connsiteX25" fmla="*/ 440123 w 534435"/>
                  <a:gd name="connsiteY25" fmla="*/ 487334 h 487334"/>
                  <a:gd name="connsiteX26" fmla="*/ 455842 w 534435"/>
                  <a:gd name="connsiteY26" fmla="*/ 487334 h 487334"/>
                  <a:gd name="connsiteX27" fmla="*/ 487279 w 534435"/>
                  <a:gd name="connsiteY27" fmla="*/ 455897 h 487334"/>
                  <a:gd name="connsiteX28" fmla="*/ 487279 w 534435"/>
                  <a:gd name="connsiteY28" fmla="*/ 400882 h 487334"/>
                  <a:gd name="connsiteX29" fmla="*/ 502998 w 534435"/>
                  <a:gd name="connsiteY29" fmla="*/ 400882 h 487334"/>
                  <a:gd name="connsiteX30" fmla="*/ 534435 w 534435"/>
                  <a:gd name="connsiteY30" fmla="*/ 369444 h 487334"/>
                  <a:gd name="connsiteX31" fmla="*/ 534435 w 534435"/>
                  <a:gd name="connsiteY31" fmla="*/ 243695 h 487334"/>
                  <a:gd name="connsiteX32" fmla="*/ 487279 w 534435"/>
                  <a:gd name="connsiteY32" fmla="*/ 196539 h 487334"/>
                  <a:gd name="connsiteX33" fmla="*/ 235765 w 534435"/>
                  <a:gd name="connsiteY33" fmla="*/ 15719 h 487334"/>
                  <a:gd name="connsiteX34" fmla="*/ 298639 w 534435"/>
                  <a:gd name="connsiteY34" fmla="*/ 15719 h 487334"/>
                  <a:gd name="connsiteX35" fmla="*/ 314358 w 534435"/>
                  <a:gd name="connsiteY35" fmla="*/ 31437 h 487334"/>
                  <a:gd name="connsiteX36" fmla="*/ 314358 w 534435"/>
                  <a:gd name="connsiteY36" fmla="*/ 47156 h 487334"/>
                  <a:gd name="connsiteX37" fmla="*/ 220046 w 534435"/>
                  <a:gd name="connsiteY37" fmla="*/ 47156 h 487334"/>
                  <a:gd name="connsiteX38" fmla="*/ 220046 w 534435"/>
                  <a:gd name="connsiteY38" fmla="*/ 31437 h 487334"/>
                  <a:gd name="connsiteX39" fmla="*/ 235765 w 534435"/>
                  <a:gd name="connsiteY39" fmla="*/ 15719 h 487334"/>
                  <a:gd name="connsiteX40" fmla="*/ 392951 w 534435"/>
                  <a:gd name="connsiteY40" fmla="*/ 62875 h 487334"/>
                  <a:gd name="connsiteX41" fmla="*/ 421544 w 534435"/>
                  <a:gd name="connsiteY41" fmla="*/ 81965 h 487334"/>
                  <a:gd name="connsiteX42" fmla="*/ 421630 w 534435"/>
                  <a:gd name="connsiteY42" fmla="*/ 82177 h 487334"/>
                  <a:gd name="connsiteX43" fmla="*/ 421717 w 534435"/>
                  <a:gd name="connsiteY43" fmla="*/ 82390 h 487334"/>
                  <a:gd name="connsiteX44" fmla="*/ 470177 w 534435"/>
                  <a:gd name="connsiteY44" fmla="*/ 196484 h 487334"/>
                  <a:gd name="connsiteX45" fmla="*/ 64234 w 534435"/>
                  <a:gd name="connsiteY45" fmla="*/ 196484 h 487334"/>
                  <a:gd name="connsiteX46" fmla="*/ 112687 w 534435"/>
                  <a:gd name="connsiteY46" fmla="*/ 82405 h 487334"/>
                  <a:gd name="connsiteX47" fmla="*/ 112782 w 534435"/>
                  <a:gd name="connsiteY47" fmla="*/ 82193 h 487334"/>
                  <a:gd name="connsiteX48" fmla="*/ 112860 w 534435"/>
                  <a:gd name="connsiteY48" fmla="*/ 81981 h 487334"/>
                  <a:gd name="connsiteX49" fmla="*/ 141452 w 534435"/>
                  <a:gd name="connsiteY49" fmla="*/ 62875 h 487334"/>
                  <a:gd name="connsiteX50" fmla="*/ 110015 w 534435"/>
                  <a:gd name="connsiteY50" fmla="*/ 455952 h 487334"/>
                  <a:gd name="connsiteX51" fmla="*/ 94296 w 534435"/>
                  <a:gd name="connsiteY51" fmla="*/ 471671 h 487334"/>
                  <a:gd name="connsiteX52" fmla="*/ 78538 w 534435"/>
                  <a:gd name="connsiteY52" fmla="*/ 471671 h 487334"/>
                  <a:gd name="connsiteX53" fmla="*/ 62820 w 534435"/>
                  <a:gd name="connsiteY53" fmla="*/ 455952 h 487334"/>
                  <a:gd name="connsiteX54" fmla="*/ 62820 w 534435"/>
                  <a:gd name="connsiteY54" fmla="*/ 400937 h 487334"/>
                  <a:gd name="connsiteX55" fmla="*/ 109976 w 534435"/>
                  <a:gd name="connsiteY55" fmla="*/ 400937 h 487334"/>
                  <a:gd name="connsiteX56" fmla="*/ 471545 w 534435"/>
                  <a:gd name="connsiteY56" fmla="*/ 455952 h 487334"/>
                  <a:gd name="connsiteX57" fmla="*/ 455826 w 534435"/>
                  <a:gd name="connsiteY57" fmla="*/ 471671 h 487334"/>
                  <a:gd name="connsiteX58" fmla="*/ 440108 w 534435"/>
                  <a:gd name="connsiteY58" fmla="*/ 471671 h 487334"/>
                  <a:gd name="connsiteX59" fmla="*/ 424389 w 534435"/>
                  <a:gd name="connsiteY59" fmla="*/ 455952 h 487334"/>
                  <a:gd name="connsiteX60" fmla="*/ 424389 w 534435"/>
                  <a:gd name="connsiteY60" fmla="*/ 400937 h 487334"/>
                  <a:gd name="connsiteX61" fmla="*/ 471545 w 534435"/>
                  <a:gd name="connsiteY61" fmla="*/ 400937 h 487334"/>
                  <a:gd name="connsiteX62" fmla="*/ 31422 w 534435"/>
                  <a:gd name="connsiteY62" fmla="*/ 385218 h 487334"/>
                  <a:gd name="connsiteX63" fmla="*/ 15703 w 534435"/>
                  <a:gd name="connsiteY63" fmla="*/ 369499 h 487334"/>
                  <a:gd name="connsiteX64" fmla="*/ 15703 w 534435"/>
                  <a:gd name="connsiteY64" fmla="*/ 243750 h 487334"/>
                  <a:gd name="connsiteX65" fmla="*/ 47140 w 534435"/>
                  <a:gd name="connsiteY65" fmla="*/ 212312 h 487334"/>
                  <a:gd name="connsiteX66" fmla="*/ 487264 w 534435"/>
                  <a:gd name="connsiteY66" fmla="*/ 212312 h 487334"/>
                  <a:gd name="connsiteX67" fmla="*/ 518701 w 534435"/>
                  <a:gd name="connsiteY67" fmla="*/ 243750 h 487334"/>
                  <a:gd name="connsiteX68" fmla="*/ 518701 w 534435"/>
                  <a:gd name="connsiteY68" fmla="*/ 369499 h 487334"/>
                  <a:gd name="connsiteX69" fmla="*/ 502982 w 534435"/>
                  <a:gd name="connsiteY69" fmla="*/ 385218 h 48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34435" h="487334">
                    <a:moveTo>
                      <a:pt x="487279" y="196539"/>
                    </a:moveTo>
                    <a:lnTo>
                      <a:pt x="436194" y="76291"/>
                    </a:lnTo>
                    <a:cubicBezTo>
                      <a:pt x="429195" y="58583"/>
                      <a:pt x="412006" y="47020"/>
                      <a:pt x="392967" y="47211"/>
                    </a:cubicBezTo>
                    <a:lnTo>
                      <a:pt x="330092" y="47211"/>
                    </a:lnTo>
                    <a:lnTo>
                      <a:pt x="330092" y="31437"/>
                    </a:lnTo>
                    <a:cubicBezTo>
                      <a:pt x="330041" y="14097"/>
                      <a:pt x="315996" y="52"/>
                      <a:pt x="298655" y="0"/>
                    </a:cubicBezTo>
                    <a:lnTo>
                      <a:pt x="235780" y="0"/>
                    </a:lnTo>
                    <a:cubicBezTo>
                      <a:pt x="218439" y="52"/>
                      <a:pt x="204395" y="14097"/>
                      <a:pt x="204343" y="31437"/>
                    </a:cubicBezTo>
                    <a:lnTo>
                      <a:pt x="204343" y="47156"/>
                    </a:lnTo>
                    <a:lnTo>
                      <a:pt x="141468" y="47156"/>
                    </a:lnTo>
                    <a:cubicBezTo>
                      <a:pt x="122429" y="46965"/>
                      <a:pt x="105241" y="58528"/>
                      <a:pt x="98242" y="76236"/>
                    </a:cubicBezTo>
                    <a:lnTo>
                      <a:pt x="47156" y="196484"/>
                    </a:lnTo>
                    <a:lnTo>
                      <a:pt x="47156" y="196484"/>
                    </a:lnTo>
                    <a:lnTo>
                      <a:pt x="47156" y="196539"/>
                    </a:lnTo>
                    <a:cubicBezTo>
                      <a:pt x="21146" y="196620"/>
                      <a:pt x="82" y="217685"/>
                      <a:pt x="0" y="243695"/>
                    </a:cubicBezTo>
                    <a:lnTo>
                      <a:pt x="0" y="369444"/>
                    </a:lnTo>
                    <a:cubicBezTo>
                      <a:pt x="52" y="386785"/>
                      <a:pt x="14097" y="400830"/>
                      <a:pt x="31437" y="400882"/>
                    </a:cubicBezTo>
                    <a:lnTo>
                      <a:pt x="47156" y="400882"/>
                    </a:lnTo>
                    <a:lnTo>
                      <a:pt x="47156" y="455897"/>
                    </a:lnTo>
                    <a:cubicBezTo>
                      <a:pt x="47208" y="473238"/>
                      <a:pt x="61253" y="487282"/>
                      <a:pt x="78593" y="487334"/>
                    </a:cubicBezTo>
                    <a:lnTo>
                      <a:pt x="94312" y="487334"/>
                    </a:lnTo>
                    <a:cubicBezTo>
                      <a:pt x="111653" y="487282"/>
                      <a:pt x="125698" y="473238"/>
                      <a:pt x="125750" y="455897"/>
                    </a:cubicBezTo>
                    <a:lnTo>
                      <a:pt x="125750" y="400882"/>
                    </a:lnTo>
                    <a:lnTo>
                      <a:pt x="408686" y="400882"/>
                    </a:lnTo>
                    <a:lnTo>
                      <a:pt x="408686" y="455897"/>
                    </a:lnTo>
                    <a:cubicBezTo>
                      <a:pt x="408738" y="473238"/>
                      <a:pt x="422782" y="487282"/>
                      <a:pt x="440123" y="487334"/>
                    </a:cubicBezTo>
                    <a:lnTo>
                      <a:pt x="455842" y="487334"/>
                    </a:lnTo>
                    <a:cubicBezTo>
                      <a:pt x="473183" y="487282"/>
                      <a:pt x="487227" y="473238"/>
                      <a:pt x="487279" y="455897"/>
                    </a:cubicBezTo>
                    <a:lnTo>
                      <a:pt x="487279" y="400882"/>
                    </a:lnTo>
                    <a:lnTo>
                      <a:pt x="502998" y="400882"/>
                    </a:lnTo>
                    <a:cubicBezTo>
                      <a:pt x="520339" y="400830"/>
                      <a:pt x="534384" y="386785"/>
                      <a:pt x="534435" y="369444"/>
                    </a:cubicBezTo>
                    <a:lnTo>
                      <a:pt x="534435" y="243695"/>
                    </a:lnTo>
                    <a:cubicBezTo>
                      <a:pt x="534354" y="217685"/>
                      <a:pt x="513289" y="196620"/>
                      <a:pt x="487279" y="196539"/>
                    </a:cubicBezTo>
                    <a:close/>
                    <a:moveTo>
                      <a:pt x="235765" y="15719"/>
                    </a:moveTo>
                    <a:lnTo>
                      <a:pt x="298639" y="15719"/>
                    </a:lnTo>
                    <a:cubicBezTo>
                      <a:pt x="307321" y="15719"/>
                      <a:pt x="314358" y="22756"/>
                      <a:pt x="314358" y="31437"/>
                    </a:cubicBezTo>
                    <a:lnTo>
                      <a:pt x="314358" y="47156"/>
                    </a:lnTo>
                    <a:lnTo>
                      <a:pt x="220046" y="47156"/>
                    </a:lnTo>
                    <a:lnTo>
                      <a:pt x="220046" y="31437"/>
                    </a:lnTo>
                    <a:cubicBezTo>
                      <a:pt x="220046" y="22756"/>
                      <a:pt x="227083" y="15719"/>
                      <a:pt x="235765" y="15719"/>
                    </a:cubicBezTo>
                    <a:close/>
                    <a:moveTo>
                      <a:pt x="392951" y="62875"/>
                    </a:moveTo>
                    <a:cubicBezTo>
                      <a:pt x="405519" y="62693"/>
                      <a:pt x="416893" y="70288"/>
                      <a:pt x="421544" y="81965"/>
                    </a:cubicBezTo>
                    <a:lnTo>
                      <a:pt x="421630" y="82177"/>
                    </a:lnTo>
                    <a:lnTo>
                      <a:pt x="421717" y="82390"/>
                    </a:lnTo>
                    <a:lnTo>
                      <a:pt x="470177" y="196484"/>
                    </a:lnTo>
                    <a:lnTo>
                      <a:pt x="64234" y="196484"/>
                    </a:lnTo>
                    <a:lnTo>
                      <a:pt x="112687" y="82405"/>
                    </a:lnTo>
                    <a:lnTo>
                      <a:pt x="112782" y="82193"/>
                    </a:lnTo>
                    <a:lnTo>
                      <a:pt x="112860" y="81981"/>
                    </a:lnTo>
                    <a:cubicBezTo>
                      <a:pt x="117505" y="70298"/>
                      <a:pt x="128881" y="62696"/>
                      <a:pt x="141452" y="62875"/>
                    </a:cubicBezTo>
                    <a:close/>
                    <a:moveTo>
                      <a:pt x="110015" y="455952"/>
                    </a:moveTo>
                    <a:cubicBezTo>
                      <a:pt x="110015" y="464633"/>
                      <a:pt x="102978" y="471671"/>
                      <a:pt x="94296" y="471671"/>
                    </a:cubicBezTo>
                    <a:lnTo>
                      <a:pt x="78538" y="471671"/>
                    </a:lnTo>
                    <a:cubicBezTo>
                      <a:pt x="69857" y="471671"/>
                      <a:pt x="62820" y="464633"/>
                      <a:pt x="62820" y="455952"/>
                    </a:cubicBezTo>
                    <a:lnTo>
                      <a:pt x="62820" y="400937"/>
                    </a:lnTo>
                    <a:lnTo>
                      <a:pt x="109976" y="400937"/>
                    </a:lnTo>
                    <a:close/>
                    <a:moveTo>
                      <a:pt x="471545" y="455952"/>
                    </a:moveTo>
                    <a:cubicBezTo>
                      <a:pt x="471545" y="464633"/>
                      <a:pt x="464508" y="471671"/>
                      <a:pt x="455826" y="471671"/>
                    </a:cubicBezTo>
                    <a:lnTo>
                      <a:pt x="440108" y="471671"/>
                    </a:lnTo>
                    <a:cubicBezTo>
                      <a:pt x="431426" y="471671"/>
                      <a:pt x="424389" y="464633"/>
                      <a:pt x="424389" y="455952"/>
                    </a:cubicBezTo>
                    <a:lnTo>
                      <a:pt x="424389" y="400937"/>
                    </a:lnTo>
                    <a:lnTo>
                      <a:pt x="471545" y="400937"/>
                    </a:lnTo>
                    <a:close/>
                    <a:moveTo>
                      <a:pt x="31422" y="385218"/>
                    </a:moveTo>
                    <a:cubicBezTo>
                      <a:pt x="22740" y="385218"/>
                      <a:pt x="15703" y="378181"/>
                      <a:pt x="15703" y="369499"/>
                    </a:cubicBezTo>
                    <a:lnTo>
                      <a:pt x="15703" y="243750"/>
                    </a:lnTo>
                    <a:cubicBezTo>
                      <a:pt x="15725" y="226396"/>
                      <a:pt x="29787" y="212334"/>
                      <a:pt x="47140" y="212312"/>
                    </a:cubicBezTo>
                    <a:lnTo>
                      <a:pt x="487264" y="212312"/>
                    </a:lnTo>
                    <a:cubicBezTo>
                      <a:pt x="504617" y="212334"/>
                      <a:pt x="518679" y="226396"/>
                      <a:pt x="518701" y="243750"/>
                    </a:cubicBezTo>
                    <a:lnTo>
                      <a:pt x="518701" y="369499"/>
                    </a:lnTo>
                    <a:cubicBezTo>
                      <a:pt x="518701" y="378181"/>
                      <a:pt x="511664" y="385218"/>
                      <a:pt x="502982" y="385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5C4ADC9-0AB5-650D-D188-89313D15F137}"/>
                  </a:ext>
                </a:extLst>
              </p:cNvPr>
              <p:cNvSpPr/>
              <p:nvPr/>
            </p:nvSpPr>
            <p:spPr>
              <a:xfrm>
                <a:off x="245818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2EEA0D2-1727-A954-5A76-E5DC3741C581}"/>
                  </a:ext>
                </a:extLst>
              </p:cNvPr>
              <p:cNvSpPr/>
              <p:nvPr/>
            </p:nvSpPr>
            <p:spPr>
              <a:xfrm>
                <a:off x="2819719" y="1335869"/>
                <a:ext cx="94312" cy="62874"/>
              </a:xfrm>
              <a:custGeom>
                <a:avLst/>
                <a:gdLst>
                  <a:gd name="connsiteX0" fmla="*/ 70734 w 94312"/>
                  <a:gd name="connsiteY0" fmla="*/ 0 h 62874"/>
                  <a:gd name="connsiteX1" fmla="*/ 23578 w 94312"/>
                  <a:gd name="connsiteY1" fmla="*/ 0 h 62874"/>
                  <a:gd name="connsiteX2" fmla="*/ 0 w 94312"/>
                  <a:gd name="connsiteY2" fmla="*/ 23578 h 62874"/>
                  <a:gd name="connsiteX3" fmla="*/ 0 w 94312"/>
                  <a:gd name="connsiteY3" fmla="*/ 39297 h 62874"/>
                  <a:gd name="connsiteX4" fmla="*/ 23578 w 94312"/>
                  <a:gd name="connsiteY4" fmla="*/ 62875 h 62874"/>
                  <a:gd name="connsiteX5" fmla="*/ 70734 w 94312"/>
                  <a:gd name="connsiteY5" fmla="*/ 62875 h 62874"/>
                  <a:gd name="connsiteX6" fmla="*/ 94312 w 94312"/>
                  <a:gd name="connsiteY6" fmla="*/ 39297 h 62874"/>
                  <a:gd name="connsiteX7" fmla="*/ 94312 w 94312"/>
                  <a:gd name="connsiteY7" fmla="*/ 23578 h 62874"/>
                  <a:gd name="connsiteX8" fmla="*/ 70734 w 94312"/>
                  <a:gd name="connsiteY8" fmla="*/ 0 h 62874"/>
                  <a:gd name="connsiteX9" fmla="*/ 78593 w 94312"/>
                  <a:gd name="connsiteY9" fmla="*/ 39297 h 62874"/>
                  <a:gd name="connsiteX10" fmla="*/ 70734 w 94312"/>
                  <a:gd name="connsiteY10" fmla="*/ 47156 h 62874"/>
                  <a:gd name="connsiteX11" fmla="*/ 23578 w 94312"/>
                  <a:gd name="connsiteY11" fmla="*/ 47156 h 62874"/>
                  <a:gd name="connsiteX12" fmla="*/ 15719 w 94312"/>
                  <a:gd name="connsiteY12" fmla="*/ 39297 h 62874"/>
                  <a:gd name="connsiteX13" fmla="*/ 15719 w 94312"/>
                  <a:gd name="connsiteY13" fmla="*/ 23578 h 62874"/>
                  <a:gd name="connsiteX14" fmla="*/ 23578 w 94312"/>
                  <a:gd name="connsiteY14" fmla="*/ 15719 h 62874"/>
                  <a:gd name="connsiteX15" fmla="*/ 70734 w 94312"/>
                  <a:gd name="connsiteY15" fmla="*/ 15719 h 62874"/>
                  <a:gd name="connsiteX16" fmla="*/ 78593 w 94312"/>
                  <a:gd name="connsiteY16" fmla="*/ 23578 h 62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4312" h="62874">
                    <a:moveTo>
                      <a:pt x="70734" y="0"/>
                    </a:moveTo>
                    <a:lnTo>
                      <a:pt x="23578" y="0"/>
                    </a:lnTo>
                    <a:cubicBezTo>
                      <a:pt x="10556" y="0"/>
                      <a:pt x="0" y="10556"/>
                      <a:pt x="0" y="23578"/>
                    </a:cubicBezTo>
                    <a:lnTo>
                      <a:pt x="0" y="39297"/>
                    </a:lnTo>
                    <a:cubicBezTo>
                      <a:pt x="0" y="52319"/>
                      <a:pt x="10556" y="62875"/>
                      <a:pt x="23578" y="62875"/>
                    </a:cubicBezTo>
                    <a:lnTo>
                      <a:pt x="70734" y="62875"/>
                    </a:lnTo>
                    <a:cubicBezTo>
                      <a:pt x="83756" y="62875"/>
                      <a:pt x="94312" y="52319"/>
                      <a:pt x="94312" y="39297"/>
                    </a:cubicBezTo>
                    <a:lnTo>
                      <a:pt x="94312" y="23578"/>
                    </a:lnTo>
                    <a:cubicBezTo>
                      <a:pt x="94312" y="10556"/>
                      <a:pt x="83756" y="0"/>
                      <a:pt x="70734" y="0"/>
                    </a:cubicBezTo>
                    <a:close/>
                    <a:moveTo>
                      <a:pt x="78593" y="39297"/>
                    </a:moveTo>
                    <a:cubicBezTo>
                      <a:pt x="78593" y="43637"/>
                      <a:pt x="75075" y="47156"/>
                      <a:pt x="70734" y="47156"/>
                    </a:cubicBezTo>
                    <a:lnTo>
                      <a:pt x="23578" y="47156"/>
                    </a:lnTo>
                    <a:cubicBezTo>
                      <a:pt x="19237" y="47156"/>
                      <a:pt x="15719" y="43637"/>
                      <a:pt x="15719" y="39297"/>
                    </a:cubicBezTo>
                    <a:lnTo>
                      <a:pt x="15719" y="23578"/>
                    </a:lnTo>
                    <a:cubicBezTo>
                      <a:pt x="15719" y="19237"/>
                      <a:pt x="19237" y="15719"/>
                      <a:pt x="23578" y="15719"/>
                    </a:cubicBezTo>
                    <a:lnTo>
                      <a:pt x="70734" y="15719"/>
                    </a:lnTo>
                    <a:cubicBezTo>
                      <a:pt x="75075" y="15719"/>
                      <a:pt x="78593" y="19237"/>
                      <a:pt x="78593" y="23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5" descr="Taxi outline">
              <a:extLst>
                <a:ext uri="{FF2B5EF4-FFF2-40B4-BE49-F238E27FC236}">
                  <a16:creationId xmlns:a16="http://schemas.microsoft.com/office/drawing/2014/main" id="{E9599D6A-98B8-AC8A-47F2-F492D6100FDD}"/>
                </a:ext>
              </a:extLst>
            </p:cNvPr>
            <p:cNvGrpSpPr/>
            <p:nvPr/>
          </p:nvGrpSpPr>
          <p:grpSpPr>
            <a:xfrm>
              <a:off x="5240763" y="692475"/>
              <a:ext cx="265008" cy="241652"/>
              <a:chOff x="2489943" y="841754"/>
              <a:chExt cx="265008" cy="241652"/>
            </a:xfrm>
            <a:solidFill>
              <a:schemeClr val="accent1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E9CC602-A576-018C-07E4-F5605E093E31}"/>
                  </a:ext>
                </a:extLst>
              </p:cNvPr>
              <p:cNvSpPr/>
              <p:nvPr/>
            </p:nvSpPr>
            <p:spPr>
              <a:xfrm>
                <a:off x="2489943" y="841754"/>
                <a:ext cx="265008" cy="241652"/>
              </a:xfrm>
              <a:custGeom>
                <a:avLst/>
                <a:gdLst>
                  <a:gd name="connsiteX0" fmla="*/ 241626 w 265008"/>
                  <a:gd name="connsiteY0" fmla="*/ 97457 h 241652"/>
                  <a:gd name="connsiteX1" fmla="*/ 216294 w 265008"/>
                  <a:gd name="connsiteY1" fmla="*/ 37830 h 241652"/>
                  <a:gd name="connsiteX2" fmla="*/ 194859 w 265008"/>
                  <a:gd name="connsiteY2" fmla="*/ 23410 h 241652"/>
                  <a:gd name="connsiteX3" fmla="*/ 163682 w 265008"/>
                  <a:gd name="connsiteY3" fmla="*/ 23410 h 241652"/>
                  <a:gd name="connsiteX4" fmla="*/ 163682 w 265008"/>
                  <a:gd name="connsiteY4" fmla="*/ 15589 h 241652"/>
                  <a:gd name="connsiteX5" fmla="*/ 148093 w 265008"/>
                  <a:gd name="connsiteY5" fmla="*/ 0 h 241652"/>
                  <a:gd name="connsiteX6" fmla="*/ 116916 w 265008"/>
                  <a:gd name="connsiteY6" fmla="*/ 0 h 241652"/>
                  <a:gd name="connsiteX7" fmla="*/ 101327 w 265008"/>
                  <a:gd name="connsiteY7" fmla="*/ 15589 h 241652"/>
                  <a:gd name="connsiteX8" fmla="*/ 101327 w 265008"/>
                  <a:gd name="connsiteY8" fmla="*/ 23383 h 241652"/>
                  <a:gd name="connsiteX9" fmla="*/ 70149 w 265008"/>
                  <a:gd name="connsiteY9" fmla="*/ 23383 h 241652"/>
                  <a:gd name="connsiteX10" fmla="*/ 48715 w 265008"/>
                  <a:gd name="connsiteY10" fmla="*/ 37803 h 241652"/>
                  <a:gd name="connsiteX11" fmla="*/ 23383 w 265008"/>
                  <a:gd name="connsiteY11" fmla="*/ 97430 h 241652"/>
                  <a:gd name="connsiteX12" fmla="*/ 23383 w 265008"/>
                  <a:gd name="connsiteY12" fmla="*/ 97430 h 241652"/>
                  <a:gd name="connsiteX13" fmla="*/ 23383 w 265008"/>
                  <a:gd name="connsiteY13" fmla="*/ 97457 h 241652"/>
                  <a:gd name="connsiteX14" fmla="*/ 0 w 265008"/>
                  <a:gd name="connsiteY14" fmla="*/ 120840 h 241652"/>
                  <a:gd name="connsiteX15" fmla="*/ 0 w 265008"/>
                  <a:gd name="connsiteY15" fmla="*/ 183195 h 241652"/>
                  <a:gd name="connsiteX16" fmla="*/ 15589 w 265008"/>
                  <a:gd name="connsiteY16" fmla="*/ 198784 h 241652"/>
                  <a:gd name="connsiteX17" fmla="*/ 23383 w 265008"/>
                  <a:gd name="connsiteY17" fmla="*/ 198784 h 241652"/>
                  <a:gd name="connsiteX18" fmla="*/ 23383 w 265008"/>
                  <a:gd name="connsiteY18" fmla="*/ 226064 h 241652"/>
                  <a:gd name="connsiteX19" fmla="*/ 38972 w 265008"/>
                  <a:gd name="connsiteY19" fmla="*/ 241653 h 241652"/>
                  <a:gd name="connsiteX20" fmla="*/ 46766 w 265008"/>
                  <a:gd name="connsiteY20" fmla="*/ 241653 h 241652"/>
                  <a:gd name="connsiteX21" fmla="*/ 62355 w 265008"/>
                  <a:gd name="connsiteY21" fmla="*/ 226064 h 241652"/>
                  <a:gd name="connsiteX22" fmla="*/ 62355 w 265008"/>
                  <a:gd name="connsiteY22" fmla="*/ 198784 h 241652"/>
                  <a:gd name="connsiteX23" fmla="*/ 202654 w 265008"/>
                  <a:gd name="connsiteY23" fmla="*/ 198784 h 241652"/>
                  <a:gd name="connsiteX24" fmla="*/ 202654 w 265008"/>
                  <a:gd name="connsiteY24" fmla="*/ 226064 h 241652"/>
                  <a:gd name="connsiteX25" fmla="*/ 218243 w 265008"/>
                  <a:gd name="connsiteY25" fmla="*/ 241653 h 241652"/>
                  <a:gd name="connsiteX26" fmla="*/ 226037 w 265008"/>
                  <a:gd name="connsiteY26" fmla="*/ 241653 h 241652"/>
                  <a:gd name="connsiteX27" fmla="*/ 241626 w 265008"/>
                  <a:gd name="connsiteY27" fmla="*/ 226064 h 241652"/>
                  <a:gd name="connsiteX28" fmla="*/ 241626 w 265008"/>
                  <a:gd name="connsiteY28" fmla="*/ 198784 h 241652"/>
                  <a:gd name="connsiteX29" fmla="*/ 249420 w 265008"/>
                  <a:gd name="connsiteY29" fmla="*/ 198784 h 241652"/>
                  <a:gd name="connsiteX30" fmla="*/ 265009 w 265008"/>
                  <a:gd name="connsiteY30" fmla="*/ 183195 h 241652"/>
                  <a:gd name="connsiteX31" fmla="*/ 265009 w 265008"/>
                  <a:gd name="connsiteY31" fmla="*/ 120840 h 241652"/>
                  <a:gd name="connsiteX32" fmla="*/ 241626 w 265008"/>
                  <a:gd name="connsiteY32" fmla="*/ 97457 h 241652"/>
                  <a:gd name="connsiteX33" fmla="*/ 116908 w 265008"/>
                  <a:gd name="connsiteY33" fmla="*/ 7794 h 241652"/>
                  <a:gd name="connsiteX34" fmla="*/ 148085 w 265008"/>
                  <a:gd name="connsiteY34" fmla="*/ 7794 h 241652"/>
                  <a:gd name="connsiteX35" fmla="*/ 155880 w 265008"/>
                  <a:gd name="connsiteY35" fmla="*/ 15589 h 241652"/>
                  <a:gd name="connsiteX36" fmla="*/ 155880 w 265008"/>
                  <a:gd name="connsiteY36" fmla="*/ 23383 h 241652"/>
                  <a:gd name="connsiteX37" fmla="*/ 109113 w 265008"/>
                  <a:gd name="connsiteY37" fmla="*/ 23383 h 241652"/>
                  <a:gd name="connsiteX38" fmla="*/ 109113 w 265008"/>
                  <a:gd name="connsiteY38" fmla="*/ 15589 h 241652"/>
                  <a:gd name="connsiteX39" fmla="*/ 116908 w 265008"/>
                  <a:gd name="connsiteY39" fmla="*/ 7794 h 241652"/>
                  <a:gd name="connsiteX40" fmla="*/ 194852 w 265008"/>
                  <a:gd name="connsiteY40" fmla="*/ 31178 h 241652"/>
                  <a:gd name="connsiteX41" fmla="*/ 209030 w 265008"/>
                  <a:gd name="connsiteY41" fmla="*/ 40644 h 241652"/>
                  <a:gd name="connsiteX42" fmla="*/ 209072 w 265008"/>
                  <a:gd name="connsiteY42" fmla="*/ 40749 h 241652"/>
                  <a:gd name="connsiteX43" fmla="*/ 209115 w 265008"/>
                  <a:gd name="connsiteY43" fmla="*/ 40854 h 241652"/>
                  <a:gd name="connsiteX44" fmla="*/ 233145 w 265008"/>
                  <a:gd name="connsiteY44" fmla="*/ 97430 h 241652"/>
                  <a:gd name="connsiteX45" fmla="*/ 31852 w 265008"/>
                  <a:gd name="connsiteY45" fmla="*/ 97430 h 241652"/>
                  <a:gd name="connsiteX46" fmla="*/ 55878 w 265008"/>
                  <a:gd name="connsiteY46" fmla="*/ 40862 h 241652"/>
                  <a:gd name="connsiteX47" fmla="*/ 55925 w 265008"/>
                  <a:gd name="connsiteY47" fmla="*/ 40757 h 241652"/>
                  <a:gd name="connsiteX48" fmla="*/ 55964 w 265008"/>
                  <a:gd name="connsiteY48" fmla="*/ 40652 h 241652"/>
                  <a:gd name="connsiteX49" fmla="*/ 70142 w 265008"/>
                  <a:gd name="connsiteY49" fmla="*/ 31178 h 241652"/>
                  <a:gd name="connsiteX50" fmla="*/ 54553 w 265008"/>
                  <a:gd name="connsiteY50" fmla="*/ 226091 h 241652"/>
                  <a:gd name="connsiteX51" fmla="*/ 46758 w 265008"/>
                  <a:gd name="connsiteY51" fmla="*/ 233886 h 241652"/>
                  <a:gd name="connsiteX52" fmla="*/ 38945 w 265008"/>
                  <a:gd name="connsiteY52" fmla="*/ 233886 h 241652"/>
                  <a:gd name="connsiteX53" fmla="*/ 31150 w 265008"/>
                  <a:gd name="connsiteY53" fmla="*/ 226091 h 241652"/>
                  <a:gd name="connsiteX54" fmla="*/ 31150 w 265008"/>
                  <a:gd name="connsiteY54" fmla="*/ 198811 h 241652"/>
                  <a:gd name="connsiteX55" fmla="*/ 54533 w 265008"/>
                  <a:gd name="connsiteY55" fmla="*/ 198811 h 241652"/>
                  <a:gd name="connsiteX56" fmla="*/ 233823 w 265008"/>
                  <a:gd name="connsiteY56" fmla="*/ 226091 h 241652"/>
                  <a:gd name="connsiteX57" fmla="*/ 226029 w 265008"/>
                  <a:gd name="connsiteY57" fmla="*/ 233886 h 241652"/>
                  <a:gd name="connsiteX58" fmla="*/ 218235 w 265008"/>
                  <a:gd name="connsiteY58" fmla="*/ 233886 h 241652"/>
                  <a:gd name="connsiteX59" fmla="*/ 210440 w 265008"/>
                  <a:gd name="connsiteY59" fmla="*/ 226091 h 241652"/>
                  <a:gd name="connsiteX60" fmla="*/ 210440 w 265008"/>
                  <a:gd name="connsiteY60" fmla="*/ 198811 h 241652"/>
                  <a:gd name="connsiteX61" fmla="*/ 233823 w 265008"/>
                  <a:gd name="connsiteY61" fmla="*/ 198811 h 241652"/>
                  <a:gd name="connsiteX62" fmla="*/ 15581 w 265008"/>
                  <a:gd name="connsiteY62" fmla="*/ 191017 h 241652"/>
                  <a:gd name="connsiteX63" fmla="*/ 7787 w 265008"/>
                  <a:gd name="connsiteY63" fmla="*/ 183222 h 241652"/>
                  <a:gd name="connsiteX64" fmla="*/ 7787 w 265008"/>
                  <a:gd name="connsiteY64" fmla="*/ 120867 h 241652"/>
                  <a:gd name="connsiteX65" fmla="*/ 23375 w 265008"/>
                  <a:gd name="connsiteY65" fmla="*/ 105279 h 241652"/>
                  <a:gd name="connsiteX66" fmla="*/ 241618 w 265008"/>
                  <a:gd name="connsiteY66" fmla="*/ 105279 h 241652"/>
                  <a:gd name="connsiteX67" fmla="*/ 257207 w 265008"/>
                  <a:gd name="connsiteY67" fmla="*/ 120867 h 241652"/>
                  <a:gd name="connsiteX68" fmla="*/ 257207 w 265008"/>
                  <a:gd name="connsiteY68" fmla="*/ 183222 h 241652"/>
                  <a:gd name="connsiteX69" fmla="*/ 249412 w 265008"/>
                  <a:gd name="connsiteY69" fmla="*/ 191017 h 241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65008" h="241652">
                    <a:moveTo>
                      <a:pt x="241626" y="97457"/>
                    </a:moveTo>
                    <a:lnTo>
                      <a:pt x="216294" y="37830"/>
                    </a:lnTo>
                    <a:cubicBezTo>
                      <a:pt x="212823" y="29049"/>
                      <a:pt x="204300" y="23316"/>
                      <a:pt x="194859" y="23410"/>
                    </a:cubicBezTo>
                    <a:lnTo>
                      <a:pt x="163682" y="23410"/>
                    </a:lnTo>
                    <a:lnTo>
                      <a:pt x="163682" y="15589"/>
                    </a:lnTo>
                    <a:cubicBezTo>
                      <a:pt x="163656" y="6990"/>
                      <a:pt x="156692" y="26"/>
                      <a:pt x="148093" y="0"/>
                    </a:cubicBezTo>
                    <a:lnTo>
                      <a:pt x="116916" y="0"/>
                    </a:lnTo>
                    <a:cubicBezTo>
                      <a:pt x="108317" y="26"/>
                      <a:pt x="101353" y="6990"/>
                      <a:pt x="101327" y="15589"/>
                    </a:cubicBezTo>
                    <a:lnTo>
                      <a:pt x="101327" y="23383"/>
                    </a:lnTo>
                    <a:lnTo>
                      <a:pt x="70149" y="23383"/>
                    </a:lnTo>
                    <a:cubicBezTo>
                      <a:pt x="60708" y="23288"/>
                      <a:pt x="52185" y="29022"/>
                      <a:pt x="48715" y="37803"/>
                    </a:cubicBezTo>
                    <a:lnTo>
                      <a:pt x="23383" y="97430"/>
                    </a:lnTo>
                    <a:lnTo>
                      <a:pt x="23383" y="97430"/>
                    </a:lnTo>
                    <a:lnTo>
                      <a:pt x="23383" y="97457"/>
                    </a:lnTo>
                    <a:cubicBezTo>
                      <a:pt x="10486" y="97497"/>
                      <a:pt x="41" y="107943"/>
                      <a:pt x="0" y="120840"/>
                    </a:cubicBezTo>
                    <a:lnTo>
                      <a:pt x="0" y="183195"/>
                    </a:lnTo>
                    <a:cubicBezTo>
                      <a:pt x="26" y="191794"/>
                      <a:pt x="6990" y="198758"/>
                      <a:pt x="15589" y="198784"/>
                    </a:cubicBezTo>
                    <a:lnTo>
                      <a:pt x="23383" y="198784"/>
                    </a:lnTo>
                    <a:lnTo>
                      <a:pt x="23383" y="226064"/>
                    </a:lnTo>
                    <a:cubicBezTo>
                      <a:pt x="23409" y="234663"/>
                      <a:pt x="30373" y="241627"/>
                      <a:pt x="38972" y="241653"/>
                    </a:cubicBezTo>
                    <a:lnTo>
                      <a:pt x="46766" y="241653"/>
                    </a:lnTo>
                    <a:cubicBezTo>
                      <a:pt x="55365" y="241627"/>
                      <a:pt x="62329" y="234663"/>
                      <a:pt x="62355" y="226064"/>
                    </a:cubicBezTo>
                    <a:lnTo>
                      <a:pt x="62355" y="198784"/>
                    </a:lnTo>
                    <a:lnTo>
                      <a:pt x="202654" y="198784"/>
                    </a:lnTo>
                    <a:lnTo>
                      <a:pt x="202654" y="226064"/>
                    </a:lnTo>
                    <a:cubicBezTo>
                      <a:pt x="202679" y="234663"/>
                      <a:pt x="209644" y="241627"/>
                      <a:pt x="218243" y="241653"/>
                    </a:cubicBezTo>
                    <a:lnTo>
                      <a:pt x="226037" y="241653"/>
                    </a:lnTo>
                    <a:cubicBezTo>
                      <a:pt x="234636" y="241627"/>
                      <a:pt x="241600" y="234663"/>
                      <a:pt x="241626" y="226064"/>
                    </a:cubicBezTo>
                    <a:lnTo>
                      <a:pt x="241626" y="198784"/>
                    </a:lnTo>
                    <a:lnTo>
                      <a:pt x="249420" y="198784"/>
                    </a:lnTo>
                    <a:cubicBezTo>
                      <a:pt x="258019" y="198758"/>
                      <a:pt x="264983" y="191794"/>
                      <a:pt x="265009" y="183195"/>
                    </a:cubicBezTo>
                    <a:lnTo>
                      <a:pt x="265009" y="120840"/>
                    </a:lnTo>
                    <a:cubicBezTo>
                      <a:pt x="264968" y="107943"/>
                      <a:pt x="254523" y="97497"/>
                      <a:pt x="241626" y="97457"/>
                    </a:cubicBezTo>
                    <a:close/>
                    <a:moveTo>
                      <a:pt x="116908" y="7794"/>
                    </a:moveTo>
                    <a:lnTo>
                      <a:pt x="148085" y="7794"/>
                    </a:lnTo>
                    <a:cubicBezTo>
                      <a:pt x="152390" y="7794"/>
                      <a:pt x="155880" y="11284"/>
                      <a:pt x="155880" y="15589"/>
                    </a:cubicBezTo>
                    <a:lnTo>
                      <a:pt x="155880" y="23383"/>
                    </a:lnTo>
                    <a:lnTo>
                      <a:pt x="109113" y="23383"/>
                    </a:lnTo>
                    <a:lnTo>
                      <a:pt x="109113" y="15589"/>
                    </a:lnTo>
                    <a:cubicBezTo>
                      <a:pt x="109113" y="11284"/>
                      <a:pt x="112603" y="7794"/>
                      <a:pt x="116908" y="7794"/>
                    </a:cubicBezTo>
                    <a:close/>
                    <a:moveTo>
                      <a:pt x="194852" y="31178"/>
                    </a:moveTo>
                    <a:cubicBezTo>
                      <a:pt x="201083" y="31087"/>
                      <a:pt x="206724" y="34854"/>
                      <a:pt x="209030" y="40644"/>
                    </a:cubicBezTo>
                    <a:lnTo>
                      <a:pt x="209072" y="40749"/>
                    </a:lnTo>
                    <a:lnTo>
                      <a:pt x="209115" y="40854"/>
                    </a:lnTo>
                    <a:lnTo>
                      <a:pt x="233145" y="97430"/>
                    </a:lnTo>
                    <a:lnTo>
                      <a:pt x="31852" y="97430"/>
                    </a:lnTo>
                    <a:lnTo>
                      <a:pt x="55878" y="40862"/>
                    </a:lnTo>
                    <a:lnTo>
                      <a:pt x="55925" y="40757"/>
                    </a:lnTo>
                    <a:lnTo>
                      <a:pt x="55964" y="40652"/>
                    </a:lnTo>
                    <a:cubicBezTo>
                      <a:pt x="58267" y="34858"/>
                      <a:pt x="63908" y="31089"/>
                      <a:pt x="70142" y="31178"/>
                    </a:cubicBezTo>
                    <a:close/>
                    <a:moveTo>
                      <a:pt x="54553" y="226091"/>
                    </a:moveTo>
                    <a:cubicBezTo>
                      <a:pt x="54553" y="230396"/>
                      <a:pt x="51063" y="233886"/>
                      <a:pt x="46758" y="233886"/>
                    </a:cubicBezTo>
                    <a:lnTo>
                      <a:pt x="38945" y="233886"/>
                    </a:lnTo>
                    <a:cubicBezTo>
                      <a:pt x="34640" y="233886"/>
                      <a:pt x="31150" y="230396"/>
                      <a:pt x="31150" y="226091"/>
                    </a:cubicBezTo>
                    <a:lnTo>
                      <a:pt x="31150" y="198811"/>
                    </a:lnTo>
                    <a:lnTo>
                      <a:pt x="54533" y="198811"/>
                    </a:lnTo>
                    <a:close/>
                    <a:moveTo>
                      <a:pt x="233823" y="226091"/>
                    </a:moveTo>
                    <a:cubicBezTo>
                      <a:pt x="233823" y="230396"/>
                      <a:pt x="230334" y="233886"/>
                      <a:pt x="226029" y="233886"/>
                    </a:cubicBezTo>
                    <a:lnTo>
                      <a:pt x="218235" y="233886"/>
                    </a:lnTo>
                    <a:cubicBezTo>
                      <a:pt x="213930" y="233886"/>
                      <a:pt x="210440" y="230396"/>
                      <a:pt x="210440" y="226091"/>
                    </a:cubicBezTo>
                    <a:lnTo>
                      <a:pt x="210440" y="198811"/>
                    </a:lnTo>
                    <a:lnTo>
                      <a:pt x="233823" y="198811"/>
                    </a:lnTo>
                    <a:close/>
                    <a:moveTo>
                      <a:pt x="15581" y="191017"/>
                    </a:moveTo>
                    <a:cubicBezTo>
                      <a:pt x="11276" y="191017"/>
                      <a:pt x="7787" y="187527"/>
                      <a:pt x="7787" y="183222"/>
                    </a:cubicBezTo>
                    <a:lnTo>
                      <a:pt x="7787" y="120867"/>
                    </a:lnTo>
                    <a:cubicBezTo>
                      <a:pt x="7797" y="112262"/>
                      <a:pt x="14770" y="105290"/>
                      <a:pt x="23375" y="105279"/>
                    </a:cubicBezTo>
                    <a:lnTo>
                      <a:pt x="241618" y="105279"/>
                    </a:lnTo>
                    <a:cubicBezTo>
                      <a:pt x="250223" y="105290"/>
                      <a:pt x="257196" y="112262"/>
                      <a:pt x="257207" y="120867"/>
                    </a:cubicBezTo>
                    <a:lnTo>
                      <a:pt x="257207" y="183222"/>
                    </a:lnTo>
                    <a:cubicBezTo>
                      <a:pt x="257207" y="187527"/>
                      <a:pt x="253717" y="191017"/>
                      <a:pt x="249412" y="1910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1B96E56-17CA-047E-4F5B-327F84BE02B7}"/>
                  </a:ext>
                </a:extLst>
              </p:cNvPr>
              <p:cNvSpPr/>
              <p:nvPr/>
            </p:nvSpPr>
            <p:spPr>
              <a:xfrm>
                <a:off x="2509402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ABF7729-0B8A-5AE3-E612-E1D99B687E51}"/>
                  </a:ext>
                </a:extLst>
              </p:cNvPr>
              <p:cNvSpPr/>
              <p:nvPr/>
            </p:nvSpPr>
            <p:spPr>
              <a:xfrm>
                <a:off x="2688673" y="959266"/>
                <a:ext cx="46766" cy="31177"/>
              </a:xfrm>
              <a:custGeom>
                <a:avLst/>
                <a:gdLst>
                  <a:gd name="connsiteX0" fmla="*/ 35075 w 46766"/>
                  <a:gd name="connsiteY0" fmla="*/ 0 h 31177"/>
                  <a:gd name="connsiteX1" fmla="*/ 11692 w 46766"/>
                  <a:gd name="connsiteY1" fmla="*/ 0 h 31177"/>
                  <a:gd name="connsiteX2" fmla="*/ 0 w 46766"/>
                  <a:gd name="connsiteY2" fmla="*/ 11692 h 31177"/>
                  <a:gd name="connsiteX3" fmla="*/ 0 w 46766"/>
                  <a:gd name="connsiteY3" fmla="*/ 19486 h 31177"/>
                  <a:gd name="connsiteX4" fmla="*/ 11692 w 46766"/>
                  <a:gd name="connsiteY4" fmla="*/ 31178 h 31177"/>
                  <a:gd name="connsiteX5" fmla="*/ 35075 w 46766"/>
                  <a:gd name="connsiteY5" fmla="*/ 31178 h 31177"/>
                  <a:gd name="connsiteX6" fmla="*/ 46766 w 46766"/>
                  <a:gd name="connsiteY6" fmla="*/ 19486 h 31177"/>
                  <a:gd name="connsiteX7" fmla="*/ 46766 w 46766"/>
                  <a:gd name="connsiteY7" fmla="*/ 11692 h 31177"/>
                  <a:gd name="connsiteX8" fmla="*/ 35075 w 46766"/>
                  <a:gd name="connsiteY8" fmla="*/ 0 h 31177"/>
                  <a:gd name="connsiteX9" fmla="*/ 38972 w 46766"/>
                  <a:gd name="connsiteY9" fmla="*/ 19486 h 31177"/>
                  <a:gd name="connsiteX10" fmla="*/ 35075 w 46766"/>
                  <a:gd name="connsiteY10" fmla="*/ 23383 h 31177"/>
                  <a:gd name="connsiteX11" fmla="*/ 11692 w 46766"/>
                  <a:gd name="connsiteY11" fmla="*/ 23383 h 31177"/>
                  <a:gd name="connsiteX12" fmla="*/ 7794 w 46766"/>
                  <a:gd name="connsiteY12" fmla="*/ 19486 h 31177"/>
                  <a:gd name="connsiteX13" fmla="*/ 7794 w 46766"/>
                  <a:gd name="connsiteY13" fmla="*/ 11692 h 31177"/>
                  <a:gd name="connsiteX14" fmla="*/ 11692 w 46766"/>
                  <a:gd name="connsiteY14" fmla="*/ 7794 h 31177"/>
                  <a:gd name="connsiteX15" fmla="*/ 35075 w 46766"/>
                  <a:gd name="connsiteY15" fmla="*/ 7794 h 31177"/>
                  <a:gd name="connsiteX16" fmla="*/ 38972 w 46766"/>
                  <a:gd name="connsiteY16" fmla="*/ 11692 h 3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766" h="31177">
                    <a:moveTo>
                      <a:pt x="35075" y="0"/>
                    </a:moveTo>
                    <a:lnTo>
                      <a:pt x="11692" y="0"/>
                    </a:lnTo>
                    <a:cubicBezTo>
                      <a:pt x="5234" y="0"/>
                      <a:pt x="0" y="5234"/>
                      <a:pt x="0" y="11692"/>
                    </a:cubicBezTo>
                    <a:lnTo>
                      <a:pt x="0" y="19486"/>
                    </a:lnTo>
                    <a:cubicBezTo>
                      <a:pt x="0" y="25943"/>
                      <a:pt x="5234" y="31178"/>
                      <a:pt x="11692" y="31178"/>
                    </a:cubicBezTo>
                    <a:lnTo>
                      <a:pt x="35075" y="31178"/>
                    </a:lnTo>
                    <a:cubicBezTo>
                      <a:pt x="41532" y="31178"/>
                      <a:pt x="46766" y="25943"/>
                      <a:pt x="46766" y="19486"/>
                    </a:cubicBezTo>
                    <a:lnTo>
                      <a:pt x="46766" y="11692"/>
                    </a:lnTo>
                    <a:cubicBezTo>
                      <a:pt x="46766" y="5234"/>
                      <a:pt x="41532" y="0"/>
                      <a:pt x="35075" y="0"/>
                    </a:cubicBezTo>
                    <a:close/>
                    <a:moveTo>
                      <a:pt x="38972" y="19486"/>
                    </a:moveTo>
                    <a:cubicBezTo>
                      <a:pt x="38972" y="21638"/>
                      <a:pt x="37227" y="23383"/>
                      <a:pt x="35075" y="23383"/>
                    </a:cubicBezTo>
                    <a:lnTo>
                      <a:pt x="11692" y="23383"/>
                    </a:lnTo>
                    <a:cubicBezTo>
                      <a:pt x="9539" y="23383"/>
                      <a:pt x="7794" y="21638"/>
                      <a:pt x="7794" y="19486"/>
                    </a:cubicBezTo>
                    <a:lnTo>
                      <a:pt x="7794" y="11692"/>
                    </a:lnTo>
                    <a:cubicBezTo>
                      <a:pt x="7794" y="9539"/>
                      <a:pt x="9539" y="7794"/>
                      <a:pt x="11692" y="7794"/>
                    </a:cubicBezTo>
                    <a:lnTo>
                      <a:pt x="35075" y="7794"/>
                    </a:lnTo>
                    <a:cubicBezTo>
                      <a:pt x="37227" y="7794"/>
                      <a:pt x="38972" y="9539"/>
                      <a:pt x="38972" y="11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9073BBB-2C9C-8222-E198-28C5404B3152}"/>
              </a:ext>
            </a:extLst>
          </p:cNvPr>
          <p:cNvSpPr txBox="1"/>
          <p:nvPr/>
        </p:nvSpPr>
        <p:spPr>
          <a:xfrm>
            <a:off x="-18706553" y="121892"/>
            <a:ext cx="2978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A vehicle routing problem where:</a:t>
            </a:r>
          </a:p>
          <a:p>
            <a:r>
              <a:rPr lang="vi-VN" sz="2000" b="1">
                <a:latin typeface="Montserrat" panose="00000500000000000000" pitchFamily="2" charset="0"/>
              </a:rPr>
              <a:t>K taxis</a:t>
            </a:r>
            <a:r>
              <a:rPr lang="vi-VN" sz="2000">
                <a:latin typeface="Montserrat" panose="00000500000000000000" pitchFamily="2" charset="0"/>
              </a:rPr>
              <a:t> </a:t>
            </a:r>
            <a:r>
              <a:rPr lang="vi-VN" sz="2000" b="1">
                <a:latin typeface="Montserrat" panose="00000500000000000000" pitchFamily="2" charset="0"/>
              </a:rPr>
              <a:t>(1, 2, 3, …, </a:t>
            </a:r>
            <a:r>
              <a:rPr lang="en-US" sz="2000" b="1">
                <a:latin typeface="Montserrat" panose="00000500000000000000" pitchFamily="2" charset="0"/>
              </a:rPr>
              <a:t>K</a:t>
            </a:r>
            <a:r>
              <a:rPr lang="vi-VN" sz="2000" b="1">
                <a:latin typeface="Montserrat" panose="00000500000000000000" pitchFamily="2" charset="0"/>
              </a:rPr>
              <a:t>)</a:t>
            </a:r>
            <a:endParaRPr lang="en-US" sz="2000" b="1">
              <a:latin typeface="Montserrat" panose="00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7FF7C3-C0AF-728A-F22A-DF1460A9BBCC}"/>
              </a:ext>
            </a:extLst>
          </p:cNvPr>
          <p:cNvSpPr txBox="1"/>
          <p:nvPr/>
        </p:nvSpPr>
        <p:spPr>
          <a:xfrm>
            <a:off x="15863010" y="2019529"/>
            <a:ext cx="403796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Montserrat"/>
              </a:rPr>
              <a:t>Serving transport </a:t>
            </a:r>
            <a:r>
              <a:rPr lang="vi-VN" sz="2000" err="1">
                <a:latin typeface="Montserrat"/>
              </a:rPr>
              <a:t>requests</a:t>
            </a:r>
            <a:r>
              <a:rPr lang="en-US" sz="2000">
                <a:latin typeface="Montserrat"/>
              </a:rPr>
              <a:t> for </a:t>
            </a:r>
            <a:r>
              <a:rPr lang="en-US" sz="2000" b="1">
                <a:latin typeface="Montserrat"/>
              </a:rPr>
              <a:t>N </a:t>
            </a:r>
            <a:r>
              <a:rPr lang="vi-VN" sz="2000" b="1" err="1">
                <a:latin typeface="Montserrat"/>
              </a:rPr>
              <a:t>passengers</a:t>
            </a:r>
            <a:r>
              <a:rPr lang="en-US" sz="2000" b="1">
                <a:latin typeface="Montserrat"/>
              </a:rPr>
              <a:t> (1, 2, 3, …, N) </a:t>
            </a:r>
            <a:r>
              <a:rPr lang="en-US" sz="2000">
                <a:latin typeface="Montserrat"/>
              </a:rPr>
              <a:t>and </a:t>
            </a:r>
            <a:r>
              <a:rPr lang="en-US" sz="2000" b="1">
                <a:latin typeface="Montserrat"/>
              </a:rPr>
              <a:t>M parcels (1, 2, 3, …, M)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F45E2C-C3B3-1049-92AC-7C072A74BFD4}"/>
              </a:ext>
            </a:extLst>
          </p:cNvPr>
          <p:cNvGrpSpPr/>
          <p:nvPr/>
        </p:nvGrpSpPr>
        <p:grpSpPr>
          <a:xfrm>
            <a:off x="-13188013" y="1673255"/>
            <a:ext cx="2839558" cy="1125519"/>
            <a:chOff x="1338725" y="1841619"/>
            <a:chExt cx="2839558" cy="112551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7B52F7-78D0-2E24-4FC6-F321E82AD7E6}"/>
                </a:ext>
              </a:extLst>
            </p:cNvPr>
            <p:cNvGrpSpPr/>
            <p:nvPr/>
          </p:nvGrpSpPr>
          <p:grpSpPr>
            <a:xfrm>
              <a:off x="1338725" y="1930981"/>
              <a:ext cx="1205564" cy="1036157"/>
              <a:chOff x="1338725" y="1930981"/>
              <a:chExt cx="1205564" cy="1036157"/>
            </a:xfrm>
          </p:grpSpPr>
          <p:pic>
            <p:nvPicPr>
              <p:cNvPr id="51" name="Graphic 50" descr="Box outline">
                <a:extLst>
                  <a:ext uri="{FF2B5EF4-FFF2-40B4-BE49-F238E27FC236}">
                    <a16:creationId xmlns:a16="http://schemas.microsoft.com/office/drawing/2014/main" id="{A738585C-33FD-7280-2A62-9A2F94B63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9596" y="2054802"/>
                <a:ext cx="664693" cy="664693"/>
              </a:xfrm>
              <a:prstGeom prst="rect">
                <a:avLst/>
              </a:prstGeom>
            </p:spPr>
          </p:pic>
          <p:pic>
            <p:nvPicPr>
              <p:cNvPr id="52" name="Graphic 51" descr="Box outline">
                <a:extLst>
                  <a:ext uri="{FF2B5EF4-FFF2-40B4-BE49-F238E27FC236}">
                    <a16:creationId xmlns:a16="http://schemas.microsoft.com/office/drawing/2014/main" id="{619A2BA4-69EF-43FD-ADA9-15126221D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31954" y="2471853"/>
                <a:ext cx="495285" cy="495285"/>
              </a:xfrm>
              <a:prstGeom prst="rect">
                <a:avLst/>
              </a:prstGeom>
            </p:spPr>
          </p:pic>
          <p:pic>
            <p:nvPicPr>
              <p:cNvPr id="53" name="Graphic 52" descr="Box outline">
                <a:extLst>
                  <a:ext uri="{FF2B5EF4-FFF2-40B4-BE49-F238E27FC236}">
                    <a16:creationId xmlns:a16="http://schemas.microsoft.com/office/drawing/2014/main" id="{7D6B2B3D-0155-105E-E222-B5BDDC224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38725" y="1930981"/>
                <a:ext cx="664693" cy="664693"/>
              </a:xfrm>
              <a:prstGeom prst="rect">
                <a:avLst/>
              </a:prstGeom>
            </p:spPr>
          </p:pic>
        </p:grpSp>
        <p:pic>
          <p:nvPicPr>
            <p:cNvPr id="50" name="Graphic 49" descr="Users outline">
              <a:extLst>
                <a:ext uri="{FF2B5EF4-FFF2-40B4-BE49-F238E27FC236}">
                  <a16:creationId xmlns:a16="http://schemas.microsoft.com/office/drawing/2014/main" id="{A6DBBD23-CE67-9480-BFA2-AE9DDEB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5160" y="1841619"/>
              <a:ext cx="1093123" cy="1093123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823A6F1-88B7-E1A4-17F6-AB9F205665EF}"/>
              </a:ext>
            </a:extLst>
          </p:cNvPr>
          <p:cNvSpPr txBox="1"/>
          <p:nvPr/>
        </p:nvSpPr>
        <p:spPr>
          <a:xfrm>
            <a:off x="-8812910" y="3198766"/>
            <a:ext cx="2978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Montserrat" panose="00000500000000000000" pitchFamily="2" charset="0"/>
              </a:rPr>
              <a:t>Our goal is to </a:t>
            </a:r>
            <a:r>
              <a:rPr lang="vi-VN" sz="2000" b="1">
                <a:latin typeface="Montserrat" panose="00000500000000000000" pitchFamily="2" charset="0"/>
              </a:rPr>
              <a:t>minimize</a:t>
            </a:r>
            <a:r>
              <a:rPr lang="vi-VN" sz="2000">
                <a:latin typeface="Montserrat" panose="00000500000000000000" pitchFamily="2" charset="0"/>
              </a:rPr>
              <a:t> the length of the </a:t>
            </a:r>
            <a:r>
              <a:rPr lang="vi-VN" sz="2000" b="1">
                <a:latin typeface="Montserrat" panose="00000500000000000000" pitchFamily="2" charset="0"/>
              </a:rPr>
              <a:t>longest road </a:t>
            </a:r>
            <a:r>
              <a:rPr lang="vi-VN" sz="2000">
                <a:latin typeface="Montserrat" panose="00000500000000000000" pitchFamily="2" charset="0"/>
              </a:rPr>
              <a:t>among taxis</a:t>
            </a:r>
            <a:endParaRPr lang="en-US" sz="2000">
              <a:latin typeface="Montserrat" panose="000005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91C7BE-1D25-908A-0693-AC7A68901624}"/>
              </a:ext>
            </a:extLst>
          </p:cNvPr>
          <p:cNvGrpSpPr/>
          <p:nvPr/>
        </p:nvGrpSpPr>
        <p:grpSpPr>
          <a:xfrm>
            <a:off x="12539279" y="3383509"/>
            <a:ext cx="1672234" cy="1023070"/>
            <a:chOff x="5348977" y="3411291"/>
            <a:chExt cx="1672234" cy="1023070"/>
          </a:xfrm>
        </p:grpSpPr>
        <p:pic>
          <p:nvPicPr>
            <p:cNvPr id="56" name="Graphic 55" descr="Traffic cone outline">
              <a:extLst>
                <a:ext uri="{FF2B5EF4-FFF2-40B4-BE49-F238E27FC236}">
                  <a16:creationId xmlns:a16="http://schemas.microsoft.com/office/drawing/2014/main" id="{EE705CE5-9D90-150E-1CED-1695EF06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8977" y="3411291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Traffic cone outline">
              <a:extLst>
                <a:ext uri="{FF2B5EF4-FFF2-40B4-BE49-F238E27FC236}">
                  <a16:creationId xmlns:a16="http://schemas.microsoft.com/office/drawing/2014/main" id="{1B5D2CE7-1B6E-22B9-2D07-824CC393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14487" y="3435228"/>
              <a:ext cx="729422" cy="729422"/>
            </a:xfrm>
            <a:prstGeom prst="rect">
              <a:avLst/>
            </a:prstGeom>
          </p:spPr>
        </p:pic>
        <p:pic>
          <p:nvPicPr>
            <p:cNvPr id="58" name="Graphic 57" descr="Traffic cone outline">
              <a:extLst>
                <a:ext uri="{FF2B5EF4-FFF2-40B4-BE49-F238E27FC236}">
                  <a16:creationId xmlns:a16="http://schemas.microsoft.com/office/drawing/2014/main" id="{7590D207-8120-48BD-85CD-341EC44B8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95018" y="3708168"/>
              <a:ext cx="726193" cy="726193"/>
            </a:xfrm>
            <a:prstGeom prst="rect">
              <a:avLst/>
            </a:prstGeom>
          </p:spPr>
        </p:pic>
      </p:grpSp>
      <p:sp>
        <p:nvSpPr>
          <p:cNvPr id="63" name="Google Shape;1666;p26">
            <a:extLst>
              <a:ext uri="{FF2B5EF4-FFF2-40B4-BE49-F238E27FC236}">
                <a16:creationId xmlns:a16="http://schemas.microsoft.com/office/drawing/2014/main" id="{3997D996-187A-6A8F-EFA0-FBEAEBFEE451}"/>
              </a:ext>
            </a:extLst>
          </p:cNvPr>
          <p:cNvSpPr txBox="1">
            <a:spLocks/>
          </p:cNvSpPr>
          <p:nvPr/>
        </p:nvSpPr>
        <p:spPr>
          <a:xfrm>
            <a:off x="1374865" y="-3280317"/>
            <a:ext cx="1214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pPr algn="l"/>
            <a:r>
              <a:rPr lang="en"/>
              <a:t>02</a:t>
            </a:r>
          </a:p>
        </p:txBody>
      </p:sp>
      <p:sp>
        <p:nvSpPr>
          <p:cNvPr id="64" name="Google Shape;1667;p26">
            <a:extLst>
              <a:ext uri="{FF2B5EF4-FFF2-40B4-BE49-F238E27FC236}">
                <a16:creationId xmlns:a16="http://schemas.microsoft.com/office/drawing/2014/main" id="{14DB1951-EA2B-819E-8E71-4C66872C3C6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02114" y="8823848"/>
            <a:ext cx="490560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Solutions</a:t>
            </a:r>
            <a:r>
              <a:rPr lang="en"/>
              <a:t> </a:t>
            </a:r>
            <a:r>
              <a:rPr lang="vi-VN" b="0"/>
              <a:t>for the problem</a:t>
            </a:r>
            <a:endParaRPr b="0"/>
          </a:p>
        </p:txBody>
      </p:sp>
    </p:spTree>
    <p:extLst>
      <p:ext uri="{BB962C8B-B14F-4D97-AF65-F5344CB8AC3E}">
        <p14:creationId xmlns:p14="http://schemas.microsoft.com/office/powerpoint/2010/main" val="370507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6"/>
          <p:cNvSpPr txBox="1">
            <a:spLocks noGrp="1"/>
          </p:cNvSpPr>
          <p:nvPr>
            <p:ph type="title"/>
          </p:nvPr>
        </p:nvSpPr>
        <p:spPr>
          <a:xfrm>
            <a:off x="1142613" y="1497975"/>
            <a:ext cx="12147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7" name="Google Shape;1667;p26"/>
          <p:cNvSpPr txBox="1">
            <a:spLocks noGrp="1"/>
          </p:cNvSpPr>
          <p:nvPr>
            <p:ph type="title" idx="2"/>
          </p:nvPr>
        </p:nvSpPr>
        <p:spPr>
          <a:xfrm>
            <a:off x="1142613" y="2258925"/>
            <a:ext cx="490560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Solutions</a:t>
            </a:r>
            <a:r>
              <a:rPr lang="en"/>
              <a:t> </a:t>
            </a:r>
            <a:r>
              <a:rPr lang="vi-VN" b="0"/>
              <a:t>for the problem</a:t>
            </a:r>
            <a:endParaRPr b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358216F-6E3E-9874-E50C-88CDF3C15317}"/>
              </a:ext>
            </a:extLst>
          </p:cNvPr>
          <p:cNvSpPr txBox="1">
            <a:spLocks/>
          </p:cNvSpPr>
          <p:nvPr/>
        </p:nvSpPr>
        <p:spPr>
          <a:xfrm>
            <a:off x="1458982" y="-2575560"/>
            <a:ext cx="549451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ebo"/>
              <a:buNone/>
              <a:defRPr sz="6000" b="1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r>
              <a:rPr lang="en-US" sz="2500"/>
              <a:t>Constraints for this problem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6308F7-4A8B-6EB0-344F-B9742D4E3823}"/>
              </a:ext>
            </a:extLst>
          </p:cNvPr>
          <p:cNvGrpSpPr/>
          <p:nvPr/>
        </p:nvGrpSpPr>
        <p:grpSpPr>
          <a:xfrm>
            <a:off x="-8503413" y="1366227"/>
            <a:ext cx="2707647" cy="1145789"/>
            <a:chOff x="747267" y="1473200"/>
            <a:chExt cx="2707647" cy="114578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A8FBA6-B6E3-2872-1DD3-2D08F8EC8CB0}"/>
                </a:ext>
              </a:extLst>
            </p:cNvPr>
            <p:cNvSpPr txBox="1"/>
            <p:nvPr/>
          </p:nvSpPr>
          <p:spPr>
            <a:xfrm>
              <a:off x="1824742" y="1473200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92C7C9-DC1D-B4F1-CEED-CC77F6893FAB}"/>
                </a:ext>
              </a:extLst>
            </p:cNvPr>
            <p:cNvSpPr txBox="1"/>
            <p:nvPr/>
          </p:nvSpPr>
          <p:spPr>
            <a:xfrm>
              <a:off x="747267" y="1880325"/>
              <a:ext cx="27076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has a pickup point</a:t>
              </a:r>
              <a:r>
                <a:rPr lang="en-US" b="1">
                  <a:latin typeface="Montserrat" panose="00000500000000000000" pitchFamily="2" charset="0"/>
                </a:rPr>
                <a:t> i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86CB01-E71B-3983-B3B5-AB54E8186940}"/>
              </a:ext>
            </a:extLst>
          </p:cNvPr>
          <p:cNvGrpSpPr/>
          <p:nvPr/>
        </p:nvGrpSpPr>
        <p:grpSpPr>
          <a:xfrm>
            <a:off x="18022302" y="1566282"/>
            <a:ext cx="2525768" cy="1138774"/>
            <a:chOff x="3703327" y="1480215"/>
            <a:chExt cx="2525768" cy="113877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DF999E-EF5B-F1E9-E354-C77DD227982B}"/>
                </a:ext>
              </a:extLst>
            </p:cNvPr>
            <p:cNvSpPr txBox="1"/>
            <p:nvPr/>
          </p:nvSpPr>
          <p:spPr>
            <a:xfrm>
              <a:off x="4689862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059684-A1CF-BD8E-6B31-A5BA718B8172}"/>
                </a:ext>
              </a:extLst>
            </p:cNvPr>
            <p:cNvSpPr txBox="1"/>
            <p:nvPr/>
          </p:nvSpPr>
          <p:spPr>
            <a:xfrm>
              <a:off x="3703327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a pickup point </a:t>
              </a:r>
              <a:r>
                <a:rPr lang="en-US" b="1">
                  <a:latin typeface="Montserrat" panose="00000500000000000000" pitchFamily="2" charset="0"/>
                </a:rPr>
                <a:t>i + N </a:t>
              </a:r>
              <a:r>
                <a:rPr lang="en-US">
                  <a:latin typeface="Montserrat" panose="00000500000000000000" pitchFamily="2" charset="0"/>
                </a:rPr>
                <a:t>and drop-off point </a:t>
              </a:r>
              <a:r>
                <a:rPr lang="en-US" b="1">
                  <a:latin typeface="Montserrat" panose="00000500000000000000" pitchFamily="2" charset="0"/>
                </a:rPr>
                <a:t>i + N + M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1D22C1-B884-166B-455F-0F909C380F39}"/>
              </a:ext>
            </a:extLst>
          </p:cNvPr>
          <p:cNvGrpSpPr/>
          <p:nvPr/>
        </p:nvGrpSpPr>
        <p:grpSpPr>
          <a:xfrm>
            <a:off x="13983203" y="1497975"/>
            <a:ext cx="2525768" cy="1138774"/>
            <a:chOff x="6332723" y="1480215"/>
            <a:chExt cx="2525768" cy="11387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E986D6-39E6-7FF1-18D6-A294DBCA647D}"/>
                </a:ext>
              </a:extLst>
            </p:cNvPr>
            <p:cNvSpPr txBox="1"/>
            <p:nvPr/>
          </p:nvSpPr>
          <p:spPr>
            <a:xfrm>
              <a:off x="7319258" y="1480215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A7D07A-A9F6-28E2-A1AB-C104ED0A0E33}"/>
                </a:ext>
              </a:extLst>
            </p:cNvPr>
            <p:cNvSpPr txBox="1"/>
            <p:nvPr/>
          </p:nvSpPr>
          <p:spPr>
            <a:xfrm>
              <a:off x="6332723" y="1880325"/>
              <a:ext cx="2525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passenger must be served by a direct trip</a:t>
              </a:r>
            </a:p>
            <a:p>
              <a:pPr algn="ctr"/>
              <a:r>
                <a:rPr lang="en-US" b="1">
                  <a:latin typeface="Montserrat" panose="00000500000000000000" pitchFamily="2" charset="0"/>
                </a:rPr>
                <a:t>(without interruption)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1C4850-5605-53B1-2E45-CACF722FB1E6}"/>
              </a:ext>
            </a:extLst>
          </p:cNvPr>
          <p:cNvGrpSpPr/>
          <p:nvPr/>
        </p:nvGrpSpPr>
        <p:grpSpPr>
          <a:xfrm>
            <a:off x="-6064505" y="3368158"/>
            <a:ext cx="2525768" cy="923330"/>
            <a:chOff x="1982215" y="2893546"/>
            <a:chExt cx="2525768" cy="9233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D69587A-70B9-9421-47FB-23DAB895F982}"/>
                </a:ext>
              </a:extLst>
            </p:cNvPr>
            <p:cNvSpPr txBox="1"/>
            <p:nvPr/>
          </p:nvSpPr>
          <p:spPr>
            <a:xfrm>
              <a:off x="2968750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803FB7-5B0D-8B43-A7D9-144617ADF90B}"/>
                </a:ext>
              </a:extLst>
            </p:cNvPr>
            <p:cNvSpPr txBox="1"/>
            <p:nvPr/>
          </p:nvSpPr>
          <p:spPr>
            <a:xfrm>
              <a:off x="1982215" y="3293656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taxis has capacity </a:t>
              </a:r>
              <a:r>
                <a:rPr lang="en-US" b="1">
                  <a:latin typeface="Montserrat" panose="00000500000000000000" pitchFamily="2" charset="0"/>
                </a:rPr>
                <a:t>Q[k] </a:t>
              </a:r>
              <a:r>
                <a:rPr lang="en-US">
                  <a:latin typeface="Montserrat" panose="00000500000000000000" pitchFamily="2" charset="0"/>
                </a:rPr>
                <a:t>for parcel requests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5D63E-C429-9D00-069C-BFA9D33AE0B0}"/>
              </a:ext>
            </a:extLst>
          </p:cNvPr>
          <p:cNvGrpSpPr/>
          <p:nvPr/>
        </p:nvGrpSpPr>
        <p:grpSpPr>
          <a:xfrm>
            <a:off x="17035767" y="3300129"/>
            <a:ext cx="2525768" cy="936277"/>
            <a:chOff x="5158223" y="2893546"/>
            <a:chExt cx="2525768" cy="9362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E5356B-6E73-C951-BDA6-EDC46B421533}"/>
                </a:ext>
              </a:extLst>
            </p:cNvPr>
            <p:cNvSpPr txBox="1"/>
            <p:nvPr/>
          </p:nvSpPr>
          <p:spPr>
            <a:xfrm>
              <a:off x="6144758" y="2893546"/>
              <a:ext cx="55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Montserrat" panose="00000500000000000000" pitchFamily="2" charset="0"/>
                </a:rPr>
                <a:t>05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7BD12C-B13C-D34D-2E6B-60498CA694BF}"/>
                </a:ext>
              </a:extLst>
            </p:cNvPr>
            <p:cNvSpPr txBox="1"/>
            <p:nvPr/>
          </p:nvSpPr>
          <p:spPr>
            <a:xfrm>
              <a:off x="5158223" y="3306603"/>
              <a:ext cx="2525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Montserrat" panose="00000500000000000000" pitchFamily="2" charset="0"/>
                </a:rPr>
                <a:t>Each parcel has capacity </a:t>
              </a:r>
              <a:r>
                <a:rPr lang="en-US" b="1">
                  <a:latin typeface="Montserrat" panose="00000500000000000000" pitchFamily="2" charset="0"/>
                </a:rPr>
                <a:t>q[i] </a:t>
              </a:r>
              <a:r>
                <a:rPr lang="en-US">
                  <a:latin typeface="Montserrat" panose="00000500000000000000" pitchFamily="2" charset="0"/>
                </a:rPr>
                <a:t>for request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AE345F-84C6-6FE7-8C68-6BA5AAEF6EB0}"/>
              </a:ext>
            </a:extLst>
          </p:cNvPr>
          <p:cNvSpPr txBox="1"/>
          <p:nvPr/>
        </p:nvSpPr>
        <p:spPr>
          <a:xfrm>
            <a:off x="2511038" y="9575006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Integer Linear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F1D55-539A-C215-CEDD-DD23D8B22B38}"/>
              </a:ext>
            </a:extLst>
          </p:cNvPr>
          <p:cNvSpPr txBox="1"/>
          <p:nvPr/>
        </p:nvSpPr>
        <p:spPr>
          <a:xfrm>
            <a:off x="2511038" y="5756903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Integer Linear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929B5-55DE-6B91-23B1-B9BFE96E31B2}"/>
              </a:ext>
            </a:extLst>
          </p:cNvPr>
          <p:cNvSpPr txBox="1"/>
          <p:nvPr/>
        </p:nvSpPr>
        <p:spPr>
          <a:xfrm>
            <a:off x="2350770" y="1833086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Integer Linear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sp>
        <p:nvSpPr>
          <p:cNvPr id="3" name="Google Shape;1666;p26">
            <a:extLst>
              <a:ext uri="{FF2B5EF4-FFF2-40B4-BE49-F238E27FC236}">
                <a16:creationId xmlns:a16="http://schemas.microsoft.com/office/drawing/2014/main" id="{CF6FD455-EAD2-CE8B-67A8-2BFA225A3888}"/>
              </a:ext>
            </a:extLst>
          </p:cNvPr>
          <p:cNvSpPr txBox="1">
            <a:spLocks/>
          </p:cNvSpPr>
          <p:nvPr/>
        </p:nvSpPr>
        <p:spPr>
          <a:xfrm>
            <a:off x="1136070" y="-2342505"/>
            <a:ext cx="1214700" cy="9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4" name="Google Shape;1667;p26">
            <a:extLst>
              <a:ext uri="{FF2B5EF4-FFF2-40B4-BE49-F238E27FC236}">
                <a16:creationId xmlns:a16="http://schemas.microsoft.com/office/drawing/2014/main" id="{B0288196-2ABE-E33D-E774-32E988025176}"/>
              </a:ext>
            </a:extLst>
          </p:cNvPr>
          <p:cNvSpPr txBox="1">
            <a:spLocks/>
          </p:cNvSpPr>
          <p:nvPr/>
        </p:nvSpPr>
        <p:spPr>
          <a:xfrm>
            <a:off x="1136070" y="7242405"/>
            <a:ext cx="1576650" cy="13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vi-VN"/>
              <a:t>Solutions for the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EC7CD6-1282-7C31-E555-56E0F91F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53876" y="2211661"/>
            <a:ext cx="2834886" cy="1402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3567-80D3-0D79-554B-E477FD4212E3}"/>
              </a:ext>
            </a:extLst>
          </p:cNvPr>
          <p:cNvSpPr txBox="1"/>
          <p:nvPr/>
        </p:nvSpPr>
        <p:spPr>
          <a:xfrm>
            <a:off x="13198621" y="1334498"/>
            <a:ext cx="5334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ED977-C598-F0A6-EE65-E3184BD91A07}"/>
              </a:ext>
            </a:extLst>
          </p:cNvPr>
          <p:cNvCxnSpPr>
            <a:cxnSpLocks/>
          </p:cNvCxnSpPr>
          <p:nvPr/>
        </p:nvCxnSpPr>
        <p:spPr>
          <a:xfrm flipH="1">
            <a:off x="3644783" y="560481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2CF4CA-1243-848E-F7BD-0E01EEB36E35}"/>
              </a:ext>
            </a:extLst>
          </p:cNvPr>
          <p:cNvSpPr txBox="1"/>
          <p:nvPr/>
        </p:nvSpPr>
        <p:spPr>
          <a:xfrm>
            <a:off x="10403388" y="1793874"/>
            <a:ext cx="5334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= {(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| </a:t>
            </a:r>
            <a:r>
              <a:rPr lang="en-US" sz="1800" dirty="0" err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j 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</p:spTree>
    <p:extLst>
      <p:ext uri="{BB962C8B-B14F-4D97-AF65-F5344CB8AC3E}">
        <p14:creationId xmlns:p14="http://schemas.microsoft.com/office/powerpoint/2010/main" val="4121306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19D29-2531-5AA7-BA59-57D51FD047FA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D26806D-B085-1243-1178-D4B470DD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2404701"/>
            <a:ext cx="2834886" cy="14022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36F9613-434B-C747-DA53-8FF83E07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30" y="2038197"/>
            <a:ext cx="2834886" cy="156071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C3602C6-F4CF-B05A-7BCD-33B6A9D9F048}"/>
              </a:ext>
            </a:extLst>
          </p:cNvPr>
          <p:cNvSpPr txBox="1"/>
          <p:nvPr/>
        </p:nvSpPr>
        <p:spPr>
          <a:xfrm>
            <a:off x="1690370" y="-5149712"/>
            <a:ext cx="44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>
                <a:latin typeface="Montserrat" panose="00000500000000000000" pitchFamily="2" charset="0"/>
              </a:rPr>
              <a:t>Exact solutions:</a:t>
            </a:r>
          </a:p>
          <a:p>
            <a:pPr algn="ctr"/>
            <a:r>
              <a:rPr lang="vi-VN" sz="3000" b="1">
                <a:latin typeface="Montserrat" panose="00000500000000000000" pitchFamily="2" charset="0"/>
              </a:rPr>
              <a:t>Integer Linear Programming</a:t>
            </a:r>
            <a:endParaRPr lang="en-US" sz="3000" b="1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FC7F2-A269-A8A4-3CEF-3ED6B93BF8C1}"/>
              </a:ext>
            </a:extLst>
          </p:cNvPr>
          <p:cNvSpPr txBox="1"/>
          <p:nvPr/>
        </p:nvSpPr>
        <p:spPr>
          <a:xfrm>
            <a:off x="3934008" y="1763394"/>
            <a:ext cx="5334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F = {(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, 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) | 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j 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3EE5F3-F341-45B9-3847-FF0BC6D4E1DE}"/>
                  </a:ext>
                </a:extLst>
              </p:cNvPr>
              <p:cNvSpPr txBox="1"/>
              <p:nvPr/>
            </p:nvSpPr>
            <p:spPr>
              <a:xfrm>
                <a:off x="-10148502" y="2141840"/>
                <a:ext cx="583667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X(k,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 = 1 if taxi k travel from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Y(k,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number of parcel on taxi k after leaving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 ∀ k = 1,…,K, ∀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Z(k,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the order of point </a:t>
                </a:r>
                <a:r>
                  <a:rPr lang="en-US" sz="1600" dirty="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in the k</a:t>
                </a:r>
                <a:r>
                  <a:rPr lang="en-US" sz="1600" baseline="300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</a:t>
                </a:r>
                <a:r>
                  <a:rPr lang="en-US" sz="1600" dirty="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route, 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∀ k = 1,…,K, ∀ </a:t>
                </a:r>
                <a:r>
                  <a:rPr lang="en-US" sz="1600" dirty="0" err="1">
                    <a:solidFill>
                      <a:schemeClr val="accent3"/>
                    </a:solidFill>
                    <a:ea typeface="Cambria Math"/>
                  </a:rPr>
                  <a:t>i</a:t>
                </a:r>
                <a:r>
                  <a:rPr lang="en-US" sz="1600" dirty="0">
                    <a:solidFill>
                      <a:schemeClr val="accent3"/>
                    </a:solidFill>
                    <a:ea typeface="Cambria Math"/>
                  </a:rPr>
                  <a:t> = 0,…, 2N + 2M + 1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3EE5F3-F341-45B9-3847-FF0BC6D4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48502" y="2141840"/>
                <a:ext cx="5836673" cy="1569660"/>
              </a:xfrm>
              <a:prstGeom prst="rect">
                <a:avLst/>
              </a:prstGeom>
              <a:blipFill>
                <a:blip r:embed="rId4"/>
                <a:stretch>
                  <a:fillRect l="-418" t="-1550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5BF3F00-849F-C925-4CF6-15C827F12D9F}"/>
              </a:ext>
            </a:extLst>
          </p:cNvPr>
          <p:cNvGrpSpPr/>
          <p:nvPr/>
        </p:nvGrpSpPr>
        <p:grpSpPr>
          <a:xfrm>
            <a:off x="3934008" y="6386376"/>
            <a:ext cx="5402580" cy="1702967"/>
            <a:chOff x="3680460" y="1577340"/>
            <a:chExt cx="5402580" cy="1702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1881F8-2EE1-4846-8BC1-D6DF13DA9F28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F25C628A-C686-D6F9-D830-455643388C59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22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EB54-652A-2CD0-F9EA-B5EA3A84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68B45E-C423-2F45-4583-A9A416F97A11}"/>
              </a:ext>
            </a:extLst>
          </p:cNvPr>
          <p:cNvCxnSpPr>
            <a:cxnSpLocks/>
          </p:cNvCxnSpPr>
          <p:nvPr/>
        </p:nvCxnSpPr>
        <p:spPr>
          <a:xfrm flipH="1">
            <a:off x="3644783" y="1550971"/>
            <a:ext cx="1" cy="327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64F114C-5361-4A73-F0C6-7DDEAEA9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2404701"/>
            <a:ext cx="2834886" cy="14022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3EA5469-8065-63F4-F3B0-72CAFC1F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30" y="2038197"/>
            <a:ext cx="2834886" cy="1560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B53C0C-E03B-895C-A00E-7A2AF2091367}"/>
                  </a:ext>
                </a:extLst>
              </p:cNvPr>
              <p:cNvSpPr txBox="1"/>
              <p:nvPr/>
            </p:nvSpPr>
            <p:spPr>
              <a:xfrm>
                <a:off x="-10148502" y="2141840"/>
                <a:ext cx="5836673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Char char="•"/>
                </a:pP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X(k,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 = 1 if taxi k travel from point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to point j, ∀ k = 1,…,K,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(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 j) ∈ A</a:t>
                </a:r>
              </a:p>
              <a:p>
                <a:pPr marL="285750" indent="-285750">
                  <a:buChar char="•"/>
                </a:pP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Y(k,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number of parcel on taxi k after leaving point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, ∀ k = 1,…,K, ∀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= 0,…, 2N + 2M + 1</a:t>
                </a:r>
              </a:p>
              <a:p>
                <a:pPr marL="285750" indent="-285750">
                  <a:buChar char="•"/>
                </a:pP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Z(k,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): the order of point </a:t>
                </a:r>
                <a:r>
                  <a:rPr lang="en-US" sz="1600" err="1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in the k</a:t>
                </a:r>
                <a:r>
                  <a:rPr lang="en-US" sz="1600" baseline="300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th</a:t>
                </a:r>
                <a:r>
                  <a:rPr lang="en-US" sz="1600">
                    <a:solidFill>
                      <a:schemeClr val="accent3"/>
                    </a:solidFill>
                    <a:latin typeface="Cambria Math"/>
                    <a:ea typeface="Cambria Math"/>
                  </a:rPr>
                  <a:t> route, </a:t>
                </a:r>
                <a:r>
                  <a:rPr lang="en-US" sz="1600">
                    <a:solidFill>
                      <a:schemeClr val="accent3"/>
                    </a:solidFill>
                    <a:ea typeface="Cambria Math"/>
                  </a:rPr>
                  <a:t>∀ k = 1,…,K, ∀ </a:t>
                </a:r>
                <a:r>
                  <a:rPr lang="en-US" sz="1600" err="1">
                    <a:solidFill>
                      <a:schemeClr val="accent3"/>
                    </a:solidFill>
                    <a:ea typeface="Cambria Math"/>
                  </a:rPr>
                  <a:t>i</a:t>
                </a:r>
                <a:r>
                  <a:rPr lang="en-US" sz="1600">
                    <a:solidFill>
                      <a:schemeClr val="accent3"/>
                    </a:solidFill>
                    <a:ea typeface="Cambria Math"/>
                  </a:rPr>
                  <a:t> = 0,…, 2N + 2M + 1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B53C0C-E03B-895C-A00E-7A2AF209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48502" y="2141840"/>
                <a:ext cx="5836673" cy="1569660"/>
              </a:xfrm>
              <a:prstGeom prst="rect">
                <a:avLst/>
              </a:prstGeom>
              <a:blipFill>
                <a:blip r:embed="rId4"/>
                <a:stretch>
                  <a:fillRect l="-418" t="-1550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C9823F9-2595-6AAC-3129-0C3EA9D0A6E5}"/>
              </a:ext>
            </a:extLst>
          </p:cNvPr>
          <p:cNvGrpSpPr/>
          <p:nvPr/>
        </p:nvGrpSpPr>
        <p:grpSpPr>
          <a:xfrm>
            <a:off x="3934008" y="2103936"/>
            <a:ext cx="5402580" cy="1702967"/>
            <a:chOff x="3680460" y="1577340"/>
            <a:chExt cx="5402580" cy="1702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8AE881-586A-57E8-4B88-60F55E34ED92}"/>
                </a:ext>
              </a:extLst>
            </p:cNvPr>
            <p:cNvSpPr txBox="1"/>
            <p:nvPr/>
          </p:nvSpPr>
          <p:spPr>
            <a:xfrm>
              <a:off x="3680460" y="1577340"/>
              <a:ext cx="5402580" cy="170296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Char char="•"/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Expanding list q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 	</a:t>
              </a:r>
              <a:r>
                <a:rPr lang="en-US" sz="1800" u="sng">
                  <a:solidFill>
                    <a:schemeClr val="accent3"/>
                  </a:solidFill>
                  <a:latin typeface="Cambria Math"/>
                  <a:ea typeface="Cambria Math"/>
                </a:rPr>
                <a:t>Example</a:t>
              </a: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: 	N, M, K = 3, 3, 2</a:t>
              </a:r>
            </a:p>
            <a:p>
              <a:pPr>
                <a:lnSpc>
                  <a:spcPct val="150000"/>
                </a:lnSpc>
                <a:tabLst>
                  <a:tab pos="360000" algn="l"/>
                  <a:tab pos="1476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	q = [8, 4, 5]</a:t>
              </a:r>
            </a:p>
            <a:p>
              <a:pPr>
                <a:lnSpc>
                  <a:spcPct val="150000"/>
                </a:lnSpc>
                <a:tabLst>
                  <a:tab pos="720000" algn="l"/>
                </a:tabLst>
              </a:pPr>
              <a:r>
                <a:rPr lang="en-US" sz="1800">
                  <a:solidFill>
                    <a:schemeClr val="accent3"/>
                  </a:solidFill>
                  <a:latin typeface="Cambria Math"/>
                  <a:ea typeface="Cambria Math"/>
                </a:rPr>
                <a:t>	=&gt;q = [0, 0, 0, 0, 8, 4, 5, 0, 0, 0, -8, -4, -5, 0]</a:t>
              </a:r>
              <a:endParaRPr lang="vi-VN" sz="1800">
                <a:solidFill>
                  <a:schemeClr val="accent3"/>
                </a:solidFill>
                <a:latin typeface="Cambria Math"/>
                <a:ea typeface="Cambria Math"/>
              </a:endParaRP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041AA671-669A-6D72-4E4D-93BDFBC87CD3}"/>
                </a:ext>
              </a:extLst>
            </p:cNvPr>
            <p:cNvSpPr/>
            <p:nvPr/>
          </p:nvSpPr>
          <p:spPr>
            <a:xfrm>
              <a:off x="5060442" y="2255519"/>
              <a:ext cx="149733" cy="447675"/>
            </a:xfrm>
            <a:prstGeom prst="leftBrace">
              <a:avLst>
                <a:gd name="adj1" fmla="val 20003"/>
                <a:gd name="adj2" fmla="val 49658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F51ABD-903C-E95F-543F-08C3C4852AA7}"/>
              </a:ext>
            </a:extLst>
          </p:cNvPr>
          <p:cNvSpPr txBox="1"/>
          <p:nvPr/>
        </p:nvSpPr>
        <p:spPr>
          <a:xfrm>
            <a:off x="3934008" y="-2412366"/>
            <a:ext cx="5334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B = {0,…, 2N + 2M + 1}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F = {(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, 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) | </a:t>
            </a:r>
            <a:r>
              <a:rPr lang="en-US" sz="180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∈ B}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 = B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2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\ F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-25000" dirty="0">
                <a:solidFill>
                  <a:schemeClr val="accent3"/>
                </a:solidFill>
                <a:latin typeface="Cambria Math"/>
                <a:ea typeface="Cambria Math"/>
              </a:rPr>
              <a:t>N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 = {(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|</a:t>
            </a:r>
            <a:r>
              <a:rPr lang="en-US" sz="1800">
                <a:solidFill>
                  <a:schemeClr val="accent3"/>
                </a:solidFill>
                <a:latin typeface="Cambria Math"/>
                <a:ea typeface="Cambria Math"/>
              </a:rPr>
              <a:t> j 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∈{1,…,N}}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+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, j) ∈A}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A</a:t>
            </a:r>
            <a:r>
              <a:rPr lang="en-US" sz="1800" baseline="30000" dirty="0">
                <a:solidFill>
                  <a:schemeClr val="accent3"/>
                </a:solidFill>
                <a:latin typeface="Cambria Math"/>
                <a:ea typeface="Cambria Math"/>
              </a:rPr>
              <a:t>-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(j) = { j | (j, </a:t>
            </a:r>
            <a:r>
              <a:rPr lang="en-US" sz="1800" dirty="0" err="1">
                <a:solidFill>
                  <a:schemeClr val="accent3"/>
                </a:solidFill>
                <a:latin typeface="Cambria Math"/>
                <a:ea typeface="Cambria Math"/>
              </a:rPr>
              <a:t>i</a:t>
            </a:r>
            <a:r>
              <a:rPr lang="en-US" sz="1800" dirty="0">
                <a:solidFill>
                  <a:schemeClr val="accent3"/>
                </a:solidFill>
                <a:latin typeface="Cambria Math"/>
                <a:ea typeface="Cambria Math"/>
              </a:rPr>
              <a:t>) ∈ A}</a:t>
            </a:r>
          </a:p>
        </p:txBody>
      </p:sp>
    </p:spTree>
    <p:extLst>
      <p:ext uri="{BB962C8B-B14F-4D97-AF65-F5344CB8AC3E}">
        <p14:creationId xmlns:p14="http://schemas.microsoft.com/office/powerpoint/2010/main" val="2109982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 Fundamental Theorem of Calculus by Slidesgo">
  <a:themeElements>
    <a:clrScheme name="Simple Light">
      <a:dk1>
        <a:srgbClr val="212121"/>
      </a:dk1>
      <a:lt1>
        <a:srgbClr val="FFFFFF"/>
      </a:lt1>
      <a:dk2>
        <a:srgbClr val="F9EDF7"/>
      </a:dk2>
      <a:lt2>
        <a:srgbClr val="FFC5BD"/>
      </a:lt2>
      <a:accent1>
        <a:srgbClr val="FF8D83"/>
      </a:accent1>
      <a:accent2>
        <a:srgbClr val="E8A63A"/>
      </a:accent2>
      <a:accent3>
        <a:srgbClr val="455A93"/>
      </a:accent3>
      <a:accent4>
        <a:srgbClr val="FDFCFD"/>
      </a:accent4>
      <a:accent5>
        <a:srgbClr val="FDFCFD"/>
      </a:accent5>
      <a:accent6>
        <a:srgbClr val="FDFCFD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02ca988-026b-479f-8c59-d58bc8ba19f4" xsi:nil="true"/>
    <lcf76f155ced4ddcb4097134ff3c332f xmlns="5146bf3b-b0e6-45aa-a2bc-54ad1b07977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11" ma:contentTypeDescription="Create a new document." ma:contentTypeScope="" ma:versionID="4947adca6e16981f2c593c01852d9bdc">
  <xsd:schema xmlns:xsd="http://www.w3.org/2001/XMLSchema" xmlns:xs="http://www.w3.org/2001/XMLSchema" xmlns:p="http://schemas.microsoft.com/office/2006/metadata/properties" xmlns:ns2="5146bf3b-b0e6-45aa-a2bc-54ad1b07977e" xmlns:ns3="502ca988-026b-479f-8c59-d58bc8ba19f4" targetNamespace="http://schemas.microsoft.com/office/2006/metadata/properties" ma:root="true" ma:fieldsID="7d2a2328750d70ecf6b33981f925db62" ns2:_="" ns3:_="">
    <xsd:import namespace="5146bf3b-b0e6-45aa-a2bc-54ad1b07977e"/>
    <xsd:import namespace="502ca988-026b-479f-8c59-d58bc8ba19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6bf3b-b0e6-45aa-a2bc-54ad1b079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ca988-026b-479f-8c59-d58bc8ba19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88626ac-2191-40fd-b03a-2255b10b95e1}" ma:internalName="TaxCatchAll" ma:showField="CatchAllData" ma:web="502ca988-026b-479f-8c59-d58bc8ba19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F694D-C44D-4DAE-AC63-90485F30BF0E}">
  <ds:schemaRefs>
    <ds:schemaRef ds:uri="http://purl.org/dc/elements/1.1/"/>
    <ds:schemaRef ds:uri="http://schemas.microsoft.com/office/2006/metadata/properties"/>
    <ds:schemaRef ds:uri="2a660bb1-2241-48a6-aaaa-4d835ea00b2f"/>
    <ds:schemaRef ds:uri="http://schemas.microsoft.com/office/infopath/2007/PartnerControls"/>
    <ds:schemaRef ds:uri="734ad12e-f028-4e8d-9eec-fc3955d1bf9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CB0E51-BB96-4E72-8961-51948338A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588826-5286-4E61-9862-B72321CFD7B6}"/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6594</Words>
  <Application>Microsoft Office PowerPoint</Application>
  <PresentationFormat>On-screen Show (16:9)</PresentationFormat>
  <Paragraphs>1079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Montserrat</vt:lpstr>
      <vt:lpstr>DM Sans</vt:lpstr>
      <vt:lpstr>Nunito Light</vt:lpstr>
      <vt:lpstr>Cambria Math</vt:lpstr>
      <vt:lpstr>Courier New</vt:lpstr>
      <vt:lpstr>Roboto</vt:lpstr>
      <vt:lpstr>Heebo</vt:lpstr>
      <vt:lpstr>Actor</vt:lpstr>
      <vt:lpstr>Arial</vt:lpstr>
      <vt:lpstr>Libre Franklin Black</vt:lpstr>
      <vt:lpstr>The Fundamental Theorem of Calculus by Slidesgo</vt:lpstr>
      <vt:lpstr>People and parcel share a ride:  Minimize longest road among vehicles</vt:lpstr>
      <vt:lpstr>Table of contents</vt:lpstr>
      <vt:lpstr>Introduction People and Parcel share a ride </vt:lpstr>
      <vt:lpstr>01</vt:lpstr>
      <vt:lpstr>Constraints for this problem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parcel share ride – minimize longest road among taxis</dc:title>
  <dc:creator>Lê Long;Dat.LT225543@sis.hust.edu.vn;An.NT225541@sis.hust.edu.vn;Nam.LT225581@sis.hust.edu.vn</dc:creator>
  <cp:lastModifiedBy>Le Tran Long 20225577</cp:lastModifiedBy>
  <cp:revision>17</cp:revision>
  <dcterms:modified xsi:type="dcterms:W3CDTF">2024-01-08T18:09:59Z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