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341" r:id="rId3"/>
    <p:sldId id="265" r:id="rId4"/>
    <p:sldId id="269" r:id="rId5"/>
    <p:sldId id="266" r:id="rId6"/>
    <p:sldId id="267" r:id="rId7"/>
    <p:sldId id="335" r:id="rId8"/>
    <p:sldId id="320" r:id="rId9"/>
    <p:sldId id="268" r:id="rId10"/>
    <p:sldId id="270" r:id="rId11"/>
    <p:sldId id="272" r:id="rId12"/>
    <p:sldId id="277" r:id="rId13"/>
    <p:sldId id="278" r:id="rId14"/>
    <p:sldId id="273" r:id="rId15"/>
    <p:sldId id="276" r:id="rId16"/>
    <p:sldId id="336" r:id="rId17"/>
    <p:sldId id="337" r:id="rId18"/>
    <p:sldId id="338" r:id="rId19"/>
    <p:sldId id="339" r:id="rId2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6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70138" cy="48102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427" y="1"/>
            <a:ext cx="3170138" cy="48102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EB0411-77FC-4D5A-9404-D835BB83CA2F}" type="datetimeFigureOut">
              <a:rPr lang="en-IN" smtClean="0"/>
              <a:t>12-02-2019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172"/>
            <a:ext cx="3170138" cy="481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427" y="9120172"/>
            <a:ext cx="3170138" cy="481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30ED41-E7E3-467A-AA9E-4C41A5307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2277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7960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47960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CCEFEED-C9BA-4052-853B-5334BD7E31C4}" type="datetimeFigureOut">
              <a:rPr lang="en-US"/>
              <a:pPr>
                <a:defRPr/>
              </a:pPr>
              <a:t>12-Feb-19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2188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034"/>
            <a:ext cx="5852160" cy="4321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068"/>
            <a:ext cx="3169920" cy="479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20068"/>
            <a:ext cx="3169920" cy="479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D8B0CFB6-814E-4A28-8BCB-F1AE377B44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250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10AE0C-7F85-43CD-8F7D-A035505E452E}" type="datetime1">
              <a:rPr lang="en-US"/>
              <a:pPr>
                <a:defRPr/>
              </a:pPr>
              <a:t>12-Feb-19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4BC2E6-C676-46D7-BB01-AA6072B3F2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0CBAF5-AD20-4459-B5D8-FD3916087475}" type="datetime1">
              <a:rPr lang="en-US"/>
              <a:pPr>
                <a:defRPr/>
              </a:pPr>
              <a:t>12-Feb-19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780907-0651-40E9-87C6-3F048F4C85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A7B554-5D0E-46D1-ADCF-4DA9AA9B01F6}" type="datetime1">
              <a:rPr lang="en-US"/>
              <a:pPr>
                <a:defRPr/>
              </a:pPr>
              <a:t>12-Feb-19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119F2E-3CB0-4DFC-83DF-5A1E7D0EAA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A6E1B9-E3FB-4B35-A1F6-BD7409C4DC8F}" type="datetime1">
              <a:rPr lang="en-US"/>
              <a:pPr>
                <a:defRPr/>
              </a:pPr>
              <a:t>12-Feb-19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56C8-4E36-4841-A3BC-FAC1345E74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D82ABD-1984-4DF8-A519-19F8010698EC}" type="datetime1">
              <a:rPr lang="en-US"/>
              <a:pPr>
                <a:defRPr/>
              </a:pPr>
              <a:t>12-Feb-19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B17A30-E67F-4E77-BC5E-F723554ECB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66C297-C839-49DF-9E0F-85D7B8CF2DCF}" type="datetime1">
              <a:rPr lang="en-US"/>
              <a:pPr>
                <a:defRPr/>
              </a:pPr>
              <a:t>12-Feb-19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E47341-1555-4B05-8316-09A0530C1C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084EB-D649-4951-AC0E-34FAFA7116BC}" type="datetime1">
              <a:rPr lang="en-US"/>
              <a:pPr>
                <a:defRPr/>
              </a:pPr>
              <a:t>12-Feb-19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73F45-9F86-416C-A6B7-D59C2D9163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22521-46F9-4114-8EBD-2DC95E3A131D}" type="datetime1">
              <a:rPr lang="en-US"/>
              <a:pPr>
                <a:defRPr/>
              </a:pPr>
              <a:t>12-Feb-19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A72D74-F38E-4065-A6C2-D9C4962379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381D0A-DD97-4C28-BA68-4E09256A4627}" type="datetime1">
              <a:rPr lang="en-US"/>
              <a:pPr>
                <a:defRPr/>
              </a:pPr>
              <a:t>12-Feb-19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2AEF6-E309-4BB2-86EA-C1A7D1D14A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42CB6F-4F16-471B-A6B1-260CF7A9461C}" type="datetime1">
              <a:rPr lang="en-US"/>
              <a:pPr>
                <a:defRPr/>
              </a:pPr>
              <a:t>12-Feb-19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D30BD9-52E9-453C-96BD-DC8C0A6E6A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A33BBD-22CD-46DF-86E1-252E8762809F}" type="datetime1">
              <a:rPr lang="en-US"/>
              <a:pPr>
                <a:defRPr/>
              </a:pPr>
              <a:t>12-Feb-19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A6A942-4E37-419F-AB49-738BCE0B33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F16906D-5F81-4548-A21A-016A768B02D9}" type="datetime1">
              <a:rPr lang="en-US"/>
              <a:pPr>
                <a:defRPr/>
              </a:pPr>
              <a:t>12-Feb-19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8B24375-A556-451A-A171-D1ECBB8295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306E41-2BD4-40DC-9737-E152C03871FA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772400" cy="1470025"/>
          </a:xfrm>
        </p:spPr>
        <p:txBody>
          <a:bodyPr/>
          <a:lstStyle/>
          <a:p>
            <a:r>
              <a:rPr lang="en-US" b="1" dirty="0"/>
              <a:t>ELEMENTS OF </a:t>
            </a:r>
            <a:r>
              <a:rPr lang="en-US" b="1" dirty="0" smtClean="0"/>
              <a:t>ENGINEERING</a:t>
            </a:r>
            <a:br>
              <a:rPr lang="en-US" b="1" dirty="0" smtClean="0"/>
            </a:br>
            <a:r>
              <a:rPr lang="en-US" dirty="0" smtClean="0"/>
              <a:t>ME144</a:t>
            </a:r>
          </a:p>
        </p:txBody>
      </p:sp>
      <p:sp>
        <p:nvSpPr>
          <p:cNvPr id="14338" name="Subtitle 2"/>
          <p:cNvSpPr>
            <a:spLocks noGrp="1"/>
          </p:cNvSpPr>
          <p:nvPr>
            <p:ph type="subTitle" idx="1"/>
          </p:nvPr>
        </p:nvSpPr>
        <p:spPr>
          <a:xfrm>
            <a:off x="1066800" y="2971800"/>
            <a:ext cx="70104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Prof. </a:t>
            </a:r>
            <a:r>
              <a:rPr lang="en-US" dirty="0" err="1" smtClean="0">
                <a:solidFill>
                  <a:schemeClr val="tx1"/>
                </a:solidFill>
              </a:rPr>
              <a:t>Bhargav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Shobhana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Department of Civil Engineering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bhargavshobhana.cv@charusat.ac.in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2B05AE-AC12-4E14-B45E-B6275B8F922D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205105" y="1033785"/>
            <a:ext cx="4222750" cy="400050"/>
          </a:xfrm>
        </p:spPr>
        <p:txBody>
          <a:bodyPr/>
          <a:lstStyle/>
          <a:p>
            <a:r>
              <a:rPr lang="en-GB" sz="1800" b="1" dirty="0" smtClean="0"/>
              <a:t>Classification based on objective of survey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9689" y="1622077"/>
            <a:ext cx="4460875" cy="2590800"/>
            <a:chOff x="9689" y="1622077"/>
            <a:chExt cx="4460875" cy="2590800"/>
          </a:xfrm>
        </p:grpSpPr>
        <p:sp>
          <p:nvSpPr>
            <p:cNvPr id="4" name="Rounded Rectangle 3"/>
            <p:cNvSpPr/>
            <p:nvPr/>
          </p:nvSpPr>
          <p:spPr>
            <a:xfrm>
              <a:off x="1357477" y="1704627"/>
              <a:ext cx="1960562" cy="468313"/>
            </a:xfrm>
            <a:prstGeom prst="round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dirty="0">
                  <a:solidFill>
                    <a:schemeClr val="tx1"/>
                  </a:solidFill>
                </a:rPr>
                <a:t>Objective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03364" y="2331690"/>
              <a:ext cx="1960563" cy="469900"/>
            </a:xfrm>
            <a:prstGeom prst="round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tx1"/>
                  </a:solidFill>
                </a:rPr>
                <a:t>Control Survey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475077" y="2325340"/>
              <a:ext cx="1960562" cy="469900"/>
            </a:xfrm>
            <a:prstGeom prst="round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tx1"/>
                  </a:solidFill>
                </a:rPr>
                <a:t>Military survey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03364" y="2917477"/>
              <a:ext cx="1960563" cy="469900"/>
            </a:xfrm>
            <a:prstGeom prst="round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tx1"/>
                  </a:solidFill>
                </a:rPr>
                <a:t>Archaeological survey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475077" y="2917477"/>
              <a:ext cx="1960562" cy="469900"/>
            </a:xfrm>
            <a:prstGeom prst="round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tx1"/>
                  </a:solidFill>
                </a:rPr>
                <a:t>Mine survey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357477" y="3539777"/>
              <a:ext cx="1960562" cy="468313"/>
            </a:xfrm>
            <a:prstGeom prst="round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tx1"/>
                  </a:solidFill>
                </a:rPr>
                <a:t>Geological Survey</a:t>
              </a:r>
            </a:p>
          </p:txBody>
        </p:sp>
        <p:cxnSp>
          <p:nvCxnSpPr>
            <p:cNvPr id="11" name="Straight Arrow Connector 10"/>
            <p:cNvCxnSpPr>
              <a:stCxn id="4" idx="2"/>
              <a:endCxn id="5" idx="0"/>
            </p:cNvCxnSpPr>
            <p:nvPr/>
          </p:nvCxnSpPr>
          <p:spPr>
            <a:xfrm flipH="1">
              <a:off x="1182852" y="2172940"/>
              <a:ext cx="1155700" cy="1587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4" idx="2"/>
              <a:endCxn id="6" idx="0"/>
            </p:cNvCxnSpPr>
            <p:nvPr/>
          </p:nvCxnSpPr>
          <p:spPr>
            <a:xfrm>
              <a:off x="2338552" y="2172940"/>
              <a:ext cx="1116012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4" idx="2"/>
              <a:endCxn id="7" idx="3"/>
            </p:cNvCxnSpPr>
            <p:nvPr/>
          </p:nvCxnSpPr>
          <p:spPr>
            <a:xfrm rot="5400000">
              <a:off x="1761496" y="2575371"/>
              <a:ext cx="979487" cy="174625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4" idx="2"/>
              <a:endCxn id="8" idx="1"/>
            </p:cNvCxnSpPr>
            <p:nvPr/>
          </p:nvCxnSpPr>
          <p:spPr>
            <a:xfrm rot="16200000" flipH="1">
              <a:off x="1917071" y="2594421"/>
              <a:ext cx="979487" cy="136525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4" idx="2"/>
              <a:endCxn id="9" idx="0"/>
            </p:cNvCxnSpPr>
            <p:nvPr/>
          </p:nvCxnSpPr>
          <p:spPr>
            <a:xfrm>
              <a:off x="2338552" y="2172940"/>
              <a:ext cx="0" cy="13668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9689" y="1622077"/>
              <a:ext cx="4460875" cy="2590800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  <p:sp>
          <p:nvSpPr>
            <p:cNvPr id="21" name="Oval 20"/>
            <p:cNvSpPr/>
            <p:nvPr/>
          </p:nvSpPr>
          <p:spPr>
            <a:xfrm>
              <a:off x="203364" y="1726852"/>
              <a:ext cx="528638" cy="4238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b="1" dirty="0"/>
                <a:t>C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648200" y="274638"/>
            <a:ext cx="4460875" cy="1962819"/>
            <a:chOff x="4648200" y="274638"/>
            <a:chExt cx="4460875" cy="1962819"/>
          </a:xfrm>
        </p:grpSpPr>
        <p:sp>
          <p:nvSpPr>
            <p:cNvPr id="27664" name="Title 1"/>
            <p:cNvSpPr txBox="1">
              <a:spLocks/>
            </p:cNvSpPr>
            <p:nvPr/>
          </p:nvSpPr>
          <p:spPr bwMode="auto">
            <a:xfrm>
              <a:off x="4725988" y="274638"/>
              <a:ext cx="422275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GB" b="1" dirty="0">
                  <a:latin typeface="Calibri" pitchFamily="34" charset="0"/>
                </a:rPr>
                <a:t>Classification based on Method used</a:t>
              </a: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991225" y="1024607"/>
              <a:ext cx="1958975" cy="468313"/>
            </a:xfrm>
            <a:prstGeom prst="round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dirty="0">
                  <a:solidFill>
                    <a:schemeClr val="tx1"/>
                  </a:solidFill>
                </a:rPr>
                <a:t>Method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835525" y="1651670"/>
              <a:ext cx="1960563" cy="469900"/>
            </a:xfrm>
            <a:prstGeom prst="round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tx1"/>
                  </a:solidFill>
                </a:rPr>
                <a:t>Triangular Survey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7107238" y="1645320"/>
              <a:ext cx="1960562" cy="469900"/>
            </a:xfrm>
            <a:prstGeom prst="round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tx1"/>
                  </a:solidFill>
                </a:rPr>
                <a:t> Travers survey</a:t>
              </a:r>
            </a:p>
          </p:txBody>
        </p:sp>
        <p:cxnSp>
          <p:nvCxnSpPr>
            <p:cNvPr id="26" name="Straight Arrow Connector 25"/>
            <p:cNvCxnSpPr>
              <a:stCxn id="23" idx="2"/>
              <a:endCxn id="24" idx="0"/>
            </p:cNvCxnSpPr>
            <p:nvPr/>
          </p:nvCxnSpPr>
          <p:spPr>
            <a:xfrm flipH="1">
              <a:off x="5816600" y="1492920"/>
              <a:ext cx="1154113" cy="1587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3" idx="2"/>
              <a:endCxn id="25" idx="0"/>
            </p:cNvCxnSpPr>
            <p:nvPr/>
          </p:nvCxnSpPr>
          <p:spPr>
            <a:xfrm>
              <a:off x="6970713" y="1492920"/>
              <a:ext cx="1116806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4648200" y="908720"/>
              <a:ext cx="4460875" cy="1328737"/>
            </a:xfrm>
            <a:prstGeom prst="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  <p:sp>
          <p:nvSpPr>
            <p:cNvPr id="30" name="Oval 29"/>
            <p:cNvSpPr/>
            <p:nvPr/>
          </p:nvSpPr>
          <p:spPr>
            <a:xfrm>
              <a:off x="4835525" y="916657"/>
              <a:ext cx="530225" cy="4238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b="1" dirty="0"/>
                <a:t>D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592180" y="3829713"/>
            <a:ext cx="4460875" cy="2990850"/>
            <a:chOff x="4648200" y="2492896"/>
            <a:chExt cx="4460875" cy="2990850"/>
          </a:xfrm>
        </p:grpSpPr>
        <p:sp>
          <p:nvSpPr>
            <p:cNvPr id="27672" name="Title 1"/>
            <p:cNvSpPr txBox="1">
              <a:spLocks/>
            </p:cNvSpPr>
            <p:nvPr/>
          </p:nvSpPr>
          <p:spPr bwMode="auto">
            <a:xfrm>
              <a:off x="4648200" y="2492896"/>
              <a:ext cx="422275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GB" b="1" dirty="0">
                  <a:latin typeface="Calibri" pitchFamily="34" charset="0"/>
                </a:rPr>
                <a:t>Classification based on instrument used</a:t>
              </a: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4648200" y="2892946"/>
              <a:ext cx="4460875" cy="2590800"/>
              <a:chOff x="4648200" y="2892946"/>
              <a:chExt cx="4460875" cy="2590800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5995988" y="2975496"/>
                <a:ext cx="1960562" cy="468313"/>
              </a:xfrm>
              <a:prstGeom prst="round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b="1" dirty="0">
                    <a:solidFill>
                      <a:schemeClr val="tx1"/>
                    </a:solidFill>
                  </a:rPr>
                  <a:t>Instrument</a:t>
                </a:r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4841875" y="3602559"/>
                <a:ext cx="1958975" cy="469900"/>
              </a:xfrm>
              <a:prstGeom prst="round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dirty="0">
                    <a:solidFill>
                      <a:schemeClr val="tx1"/>
                    </a:solidFill>
                  </a:rPr>
                  <a:t>Chain</a:t>
                </a:r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7112000" y="3596209"/>
                <a:ext cx="1960563" cy="469900"/>
              </a:xfrm>
              <a:prstGeom prst="round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dirty="0">
                    <a:solidFill>
                      <a:schemeClr val="tx1"/>
                    </a:solidFill>
                  </a:rPr>
                  <a:t>Theodolite</a:t>
                </a: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4841875" y="4188346"/>
                <a:ext cx="1958975" cy="469900"/>
              </a:xfrm>
              <a:prstGeom prst="round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dirty="0">
                    <a:solidFill>
                      <a:schemeClr val="tx1"/>
                    </a:solidFill>
                  </a:rPr>
                  <a:t>Compass</a:t>
                </a:r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7112000" y="4188346"/>
                <a:ext cx="1960563" cy="469900"/>
              </a:xfrm>
              <a:prstGeom prst="round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dirty="0" err="1">
                    <a:solidFill>
                      <a:schemeClr val="tx1"/>
                    </a:solidFill>
                  </a:rPr>
                  <a:t>Tacheometric</a:t>
                </a:r>
                <a:r>
                  <a:rPr lang="en-US" sz="1600" dirty="0">
                    <a:solidFill>
                      <a:schemeClr val="tx1"/>
                    </a:solidFill>
                  </a:rPr>
                  <a:t> survey</a:t>
                </a:r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4876800" y="4810646"/>
                <a:ext cx="1960563" cy="468313"/>
              </a:xfrm>
              <a:prstGeom prst="round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dirty="0">
                    <a:solidFill>
                      <a:schemeClr val="tx1"/>
                    </a:solidFill>
                  </a:rPr>
                  <a:t>Plane table Survey</a:t>
                </a:r>
              </a:p>
            </p:txBody>
          </p:sp>
          <p:cxnSp>
            <p:nvCxnSpPr>
              <p:cNvPr id="38" name="Straight Arrow Connector 37"/>
              <p:cNvCxnSpPr>
                <a:stCxn id="32" idx="2"/>
                <a:endCxn id="33" idx="0"/>
              </p:cNvCxnSpPr>
              <p:nvPr/>
            </p:nvCxnSpPr>
            <p:spPr>
              <a:xfrm flipH="1">
                <a:off x="5821363" y="3443809"/>
                <a:ext cx="1154112" cy="15875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32" idx="2"/>
                <a:endCxn id="34" idx="0"/>
              </p:cNvCxnSpPr>
              <p:nvPr/>
            </p:nvCxnSpPr>
            <p:spPr>
              <a:xfrm>
                <a:off x="6975475" y="3443809"/>
                <a:ext cx="1117600" cy="152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Elbow Connector 39"/>
              <p:cNvCxnSpPr>
                <a:stCxn id="32" idx="2"/>
                <a:endCxn id="35" idx="3"/>
              </p:cNvCxnSpPr>
              <p:nvPr/>
            </p:nvCxnSpPr>
            <p:spPr>
              <a:xfrm rot="5400000">
                <a:off x="6398419" y="3846240"/>
                <a:ext cx="979487" cy="174625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Elbow Connector 40"/>
              <p:cNvCxnSpPr>
                <a:stCxn id="32" idx="2"/>
                <a:endCxn id="36" idx="1"/>
              </p:cNvCxnSpPr>
              <p:nvPr/>
            </p:nvCxnSpPr>
            <p:spPr>
              <a:xfrm rot="16200000" flipH="1">
                <a:off x="6553994" y="3865290"/>
                <a:ext cx="979487" cy="136525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Rectangle 42"/>
              <p:cNvSpPr/>
              <p:nvPr/>
            </p:nvSpPr>
            <p:spPr>
              <a:xfrm>
                <a:off x="4648200" y="2892946"/>
                <a:ext cx="4460875" cy="2590800"/>
              </a:xfrm>
              <a:prstGeom prst="rect">
                <a:avLst/>
              </a:prstGeom>
              <a:noFill/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4841875" y="2997721"/>
                <a:ext cx="528638" cy="42386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GB" b="1" dirty="0"/>
                  <a:t>E</a:t>
                </a:r>
              </a:p>
            </p:txBody>
          </p:sp>
          <p:sp>
            <p:nvSpPr>
              <p:cNvPr id="45" name="Rounded Rectangle 44"/>
              <p:cNvSpPr/>
              <p:nvPr/>
            </p:nvSpPr>
            <p:spPr>
              <a:xfrm>
                <a:off x="7097713" y="4794771"/>
                <a:ext cx="1960562" cy="469900"/>
              </a:xfrm>
              <a:prstGeom prst="round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dirty="0">
                    <a:solidFill>
                      <a:schemeClr val="tx1"/>
                    </a:solidFill>
                  </a:rPr>
                  <a:t>Photometric Survey</a:t>
                </a:r>
              </a:p>
            </p:txBody>
          </p:sp>
          <p:cxnSp>
            <p:nvCxnSpPr>
              <p:cNvPr id="46" name="Elbow Connector 45"/>
              <p:cNvCxnSpPr/>
              <p:nvPr/>
            </p:nvCxnSpPr>
            <p:spPr>
              <a:xfrm rot="5400000">
                <a:off x="6443663" y="4540771"/>
                <a:ext cx="890588" cy="192087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Elbow Connector 46"/>
              <p:cNvCxnSpPr/>
              <p:nvPr/>
            </p:nvCxnSpPr>
            <p:spPr>
              <a:xfrm rot="16200000" flipH="1">
                <a:off x="6600032" y="4562202"/>
                <a:ext cx="890588" cy="149225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 and Maps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2A56C8-4E36-4841-A3BC-FAC1345E74E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7820" y="1600200"/>
            <a:ext cx="4419600" cy="4525963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n-US" sz="2000" b="1" dirty="0" smtClean="0"/>
              <a:t>Plan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Plans are a set of two-dimensional diagrams or drawings used to describe a place or object, or to communicate building or fabrication </a:t>
            </a:r>
            <a:r>
              <a:rPr lang="en-US" sz="2000" dirty="0" smtClean="0"/>
              <a:t>instructions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Plans are usually scale drawings, meaning that the plans are drawn at specific ratio relative to the actual size of the place or object</a:t>
            </a:r>
            <a:r>
              <a:rPr lang="en-US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Plans are large scale  (1:10, 1: 20 </a:t>
            </a:r>
            <a:r>
              <a:rPr lang="en-US" sz="2000" dirty="0" err="1" smtClean="0"/>
              <a:t>etc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 bwMode="auto">
          <a:xfrm>
            <a:off x="4724400" y="1600200"/>
            <a:ext cx="4343400" cy="4525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 smtClean="0"/>
              <a:t>Map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 map is a visual representation of an area—a symbolic depiction highlighting relationships between elements of that space such as objects, regions, and </a:t>
            </a:r>
            <a:r>
              <a:rPr lang="en-US" sz="2000" dirty="0" smtClean="0"/>
              <a:t>themes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Many but not all maps are drawn to a scale, allowing the reader to infer the actual sizes of, and distances between, depicted </a:t>
            </a:r>
            <a:r>
              <a:rPr lang="en-US" sz="2000" dirty="0" smtClean="0"/>
              <a:t>objects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Maps are small scale (1:1000, 1:5000 </a:t>
            </a:r>
            <a:r>
              <a:rPr lang="en-US" sz="2000" dirty="0" err="1" smtClean="0"/>
              <a:t>etc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3005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3490154" cy="440677"/>
          </a:xfrm>
        </p:spPr>
        <p:txBody>
          <a:bodyPr/>
          <a:lstStyle/>
          <a:p>
            <a:pPr algn="l"/>
            <a:r>
              <a:rPr lang="en-US" sz="2800" dirty="0" smtClean="0"/>
              <a:t>Conventional symbols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85800"/>
            <a:ext cx="3962400" cy="600816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2A56C8-4E36-4841-A3BC-FAC1345E74E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574" y="609600"/>
            <a:ext cx="4331026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45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3490154" cy="440677"/>
          </a:xfrm>
        </p:spPr>
        <p:txBody>
          <a:bodyPr/>
          <a:lstStyle/>
          <a:p>
            <a:pPr algn="l"/>
            <a:r>
              <a:rPr lang="en-US" sz="2800" dirty="0" smtClean="0"/>
              <a:t>Conventional symbols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2A56C8-4E36-4841-A3BC-FAC1345E74E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533400"/>
            <a:ext cx="4177414" cy="6096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715" y="793764"/>
            <a:ext cx="4742687" cy="202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86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260648"/>
            <a:ext cx="1791002" cy="709714"/>
          </a:xfrm>
        </p:spPr>
        <p:txBody>
          <a:bodyPr/>
          <a:lstStyle/>
          <a:p>
            <a:r>
              <a:rPr lang="en-US" dirty="0" smtClean="0"/>
              <a:t>Scale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4114800" cy="5410200"/>
              </a:xfr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 sz="2000" dirty="0" smtClean="0"/>
                  <a:t>Scale: Is the ratio of distance on the paper (Plan or map) to the distance on the ground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Scale=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𝑃𝑙𝑎𝑛</m:t>
                        </m:r>
                        <m:r>
                          <a:rPr lang="en-US" sz="20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𝑑𝑖𝑠𝑡𝑎𝑛𝑐𝑒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𝐺𝑟𝑜𝑢𝑛𝑑</m:t>
                        </m:r>
                        <m:r>
                          <a:rPr lang="en-US" sz="20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𝑑𝑖𝑠𝑡𝑎𝑛𝑐𝑒</m:t>
                        </m:r>
                      </m:den>
                    </m:f>
                  </m:oMath>
                </a14:m>
                <a:endParaRPr lang="en-US" sz="2000" dirty="0" smtClean="0"/>
              </a:p>
              <a:p>
                <a:r>
                  <a:rPr lang="en-US" sz="2000" dirty="0" smtClean="0"/>
                  <a:t>Selection of scale depends on</a:t>
                </a:r>
              </a:p>
              <a:p>
                <a:pPr lvl="1"/>
                <a:r>
                  <a:rPr lang="en-US" sz="1800" dirty="0" smtClean="0"/>
                  <a:t>Purpose</a:t>
                </a:r>
              </a:p>
              <a:p>
                <a:pPr lvl="1"/>
                <a:r>
                  <a:rPr lang="en-US" sz="1800" dirty="0" smtClean="0"/>
                  <a:t>Size </a:t>
                </a:r>
              </a:p>
              <a:p>
                <a:pPr lvl="1"/>
                <a:r>
                  <a:rPr lang="en-US" sz="1800" dirty="0" smtClean="0"/>
                  <a:t>Required precision</a:t>
                </a:r>
              </a:p>
              <a:p>
                <a:r>
                  <a:rPr lang="en-US" sz="2000" dirty="0" smtClean="0"/>
                  <a:t>Classification</a:t>
                </a:r>
              </a:p>
              <a:p>
                <a:pPr lvl="1"/>
                <a:r>
                  <a:rPr lang="en-US" sz="1800" dirty="0" smtClean="0"/>
                  <a:t>Large scale: 1cm =10 m or less than 10m</a:t>
                </a:r>
              </a:p>
              <a:p>
                <a:pPr lvl="1"/>
                <a:r>
                  <a:rPr lang="en-US" sz="1800" dirty="0" smtClean="0"/>
                  <a:t>Medium scale: 1cm = 10 m to 100 m</a:t>
                </a:r>
              </a:p>
              <a:p>
                <a:pPr lvl="1"/>
                <a:r>
                  <a:rPr lang="en-US" sz="1800" dirty="0" smtClean="0"/>
                  <a:t>Small : 1 cm = 100m or more than 100m 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4114800" cy="5410200"/>
              </a:xfrm>
              <a:blipFill rotWithShape="1">
                <a:blip r:embed="rId2"/>
                <a:stretch>
                  <a:fillRect l="-1183" t="-563" r="-1183"/>
                </a:stretch>
              </a:blipFill>
              <a:ln w="3175"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2A56C8-4E36-4841-A3BC-FAC1345E74E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 bwMode="auto">
              <a:xfrm>
                <a:off x="4716016" y="2997487"/>
                <a:ext cx="4114800" cy="3798168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 dirty="0" smtClean="0"/>
                  <a:t>Type of scale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800" b="1" u="sng" dirty="0" smtClean="0"/>
                  <a:t>Engineers scale: </a:t>
                </a:r>
              </a:p>
              <a:p>
                <a:pPr marL="1200150" lvl="2" indent="-342900">
                  <a:buFont typeface="+mj-lt"/>
                  <a:buAutoNum type="arabicPeriod"/>
                </a:pPr>
                <a:r>
                  <a:rPr lang="en-US" sz="1400" dirty="0" smtClean="0"/>
                  <a:t>Indicated by a statement (1 cm= 5 m)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800" b="1" u="sng" dirty="0" smtClean="0"/>
                  <a:t>Representative fraction</a:t>
                </a:r>
                <a:r>
                  <a:rPr lang="en-US" sz="1800" dirty="0" smtClean="0"/>
                  <a:t>: </a:t>
                </a:r>
              </a:p>
              <a:p>
                <a:pPr marL="1200150" lvl="2" indent="-342900">
                  <a:buFont typeface="+mj-lt"/>
                  <a:buAutoNum type="arabicPeriod"/>
                </a:pPr>
                <a:r>
                  <a:rPr lang="en-US" sz="1400" dirty="0" smtClean="0"/>
                  <a:t>Indicated by a ratio of the distance on the plan to the corresponding distance on the ground ( scale of 1cm=5m in RF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latin typeface="Cambria Math"/>
                          </a:rPr>
                          <m:t>500</m:t>
                        </m:r>
                      </m:den>
                    </m:f>
                    <m:r>
                      <a:rPr lang="en-US" sz="14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1400" dirty="0" smtClean="0"/>
              </a:p>
              <a:p>
                <a:pPr marL="1200150" lvl="2" indent="-342900">
                  <a:buFont typeface="+mj-lt"/>
                  <a:buAutoNum type="arabicPeriod"/>
                </a:pPr>
                <a:r>
                  <a:rPr lang="en-US" sz="1400" dirty="0" smtClean="0"/>
                  <a:t>RF is unit less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800" b="1" u="sng" dirty="0" smtClean="0"/>
                  <a:t>Graphical scale: 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800" b="1" u="sng" dirty="0" smtClean="0"/>
                  <a:t>Chord </a:t>
                </a:r>
                <a:r>
                  <a:rPr lang="en-US" sz="1800" b="1" u="sng" dirty="0"/>
                  <a:t>scale: 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800" b="1" u="sng" dirty="0"/>
                  <a:t>Comparative scale</a:t>
                </a:r>
              </a:p>
              <a:p>
                <a:pPr marL="800100" lvl="1" indent="-342900">
                  <a:buFont typeface="+mj-lt"/>
                  <a:buAutoNum type="arabicPeriod"/>
                </a:pPr>
                <a:endParaRPr lang="en-US" sz="1800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16016" y="2997487"/>
                <a:ext cx="4114800" cy="3798168"/>
              </a:xfrm>
              <a:prstGeom prst="rect">
                <a:avLst/>
              </a:prstGeom>
              <a:blipFill rotWithShape="0">
                <a:blip r:embed="rId3"/>
                <a:stretch>
                  <a:fillRect l="-2663" t="-1603" r="-1183"/>
                </a:stretch>
              </a:blipFill>
              <a:ln w="317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Image result for scale on ma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347" y="116632"/>
            <a:ext cx="4717705" cy="2653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349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00114"/>
            <a:ext cx="1791002" cy="709714"/>
          </a:xfrm>
        </p:spPr>
        <p:txBody>
          <a:bodyPr/>
          <a:lstStyle/>
          <a:p>
            <a:r>
              <a:rPr lang="en-US" dirty="0" smtClean="0"/>
              <a:t>Scale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2A56C8-4E36-4841-A3BC-FAC1345E74E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 bwMode="auto">
              <a:xfrm>
                <a:off x="152400" y="533400"/>
                <a:ext cx="4448629" cy="61722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00050">
                  <a:buFont typeface="+mj-lt"/>
                  <a:buAutoNum type="arabicPeriod" startAt="3"/>
                </a:pPr>
                <a:r>
                  <a:rPr lang="en-US" dirty="0" smtClean="0"/>
                  <a:t>Graphical scale: </a:t>
                </a:r>
              </a:p>
              <a:p>
                <a:pPr marL="457200" lvl="1" indent="0">
                  <a:buNone/>
                </a:pPr>
                <a:r>
                  <a:rPr lang="en-US" sz="2200" dirty="0" smtClean="0"/>
                  <a:t>Scale which is drawn on the plan itself</a:t>
                </a:r>
              </a:p>
              <a:p>
                <a:pPr marL="1200150" lvl="2" indent="-342900">
                  <a:buFont typeface="+mj-lt"/>
                  <a:buAutoNum type="alphaLcParenR"/>
                </a:pPr>
                <a:r>
                  <a:rPr lang="en-US" sz="1800" dirty="0" smtClean="0"/>
                  <a:t>Types:</a:t>
                </a:r>
              </a:p>
              <a:p>
                <a:pPr marL="1657350" lvl="3" indent="-342900">
                  <a:buFont typeface="+mj-lt"/>
                  <a:buAutoNum type="alphaLcParenR"/>
                </a:pPr>
                <a:r>
                  <a:rPr lang="en-US" sz="1400" dirty="0" smtClean="0"/>
                  <a:t>Plain scale: Possible to measure units and its submultiple.</a:t>
                </a:r>
              </a:p>
              <a:p>
                <a:pPr marL="1657350" lvl="3" indent="-342900">
                  <a:buFont typeface="+mj-lt"/>
                  <a:buAutoNum type="alphaLcParenR"/>
                </a:pPr>
                <a:r>
                  <a:rPr lang="en-US" sz="1400" dirty="0" smtClean="0"/>
                  <a:t>Diagonal Scale: Possible to measure unit, submultiple and further submultiple</a:t>
                </a:r>
              </a:p>
              <a:p>
                <a:pPr marL="1200150" lvl="2" indent="-342900">
                  <a:buFont typeface="+mj-lt"/>
                  <a:buAutoNum type="alphaLcParenR"/>
                </a:pPr>
                <a:r>
                  <a:rPr lang="en-US" sz="1800" dirty="0" smtClean="0"/>
                  <a:t>Importance</a:t>
                </a:r>
              </a:p>
              <a:p>
                <a:pPr marL="1314450" lvl="3" indent="0">
                  <a:buNone/>
                </a:pPr>
                <a:r>
                  <a:rPr lang="en-US" sz="1400" dirty="0" smtClean="0"/>
                  <a:t>Avoid the change in scale because of shrinkage of paper</a:t>
                </a:r>
              </a:p>
              <a:p>
                <a:pPr marL="1314450" lvl="3" indent="0">
                  <a:buNone/>
                </a:pPr>
                <a:r>
                  <a:rPr lang="en-US" sz="1400" dirty="0" smtClean="0"/>
                  <a:t>Shrunk scale= Shrinkage factor x Original scale</a:t>
                </a:r>
              </a:p>
              <a:p>
                <a:pPr marL="1314450" lvl="3" indent="0">
                  <a:buNone/>
                </a:pPr>
                <a:r>
                  <a:rPr lang="en-US" sz="1400" dirty="0" smtClean="0"/>
                  <a:t>Shrinkage </a:t>
                </a:r>
                <a:r>
                  <a:rPr lang="en-US" sz="1400" dirty="0"/>
                  <a:t>f</a:t>
                </a:r>
                <a:r>
                  <a:rPr lang="en-US" sz="1400" dirty="0" smtClean="0"/>
                  <a:t>actor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/>
                          </a:rPr>
                          <m:t>Shrunk</m:t>
                        </m:r>
                        <m:r>
                          <a:rPr lang="en-US" sz="1400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/>
                          </a:rPr>
                          <m:t>length</m:t>
                        </m:r>
                        <m:r>
                          <a:rPr lang="en-US" sz="1400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/>
                          </a:rPr>
                          <m:t>of</m:t>
                        </m:r>
                        <m:r>
                          <a:rPr lang="en-US" sz="1400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/>
                          </a:rPr>
                          <m:t>plain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/>
                          </a:rPr>
                          <m:t>Actual</m:t>
                        </m:r>
                        <m:r>
                          <a:rPr lang="en-US" sz="1400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/>
                          </a:rPr>
                          <m:t>lenth</m:t>
                        </m:r>
                        <m:r>
                          <a:rPr lang="en-US" sz="1400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/>
                          </a:rPr>
                          <m:t>of</m:t>
                        </m:r>
                        <m:r>
                          <a:rPr lang="en-US" sz="1400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/>
                          </a:rPr>
                          <m:t>plain</m:t>
                        </m:r>
                      </m:den>
                    </m:f>
                  </m:oMath>
                </a14:m>
                <a:endParaRPr lang="en-US" sz="1400" dirty="0" smtClean="0"/>
              </a:p>
              <a:p>
                <a:pPr marL="1543050" lvl="3"/>
                <a:r>
                  <a:rPr lang="en-US" sz="1400" dirty="0" smtClean="0"/>
                  <a:t>Shrinkage factor will always less than 1</a:t>
                </a:r>
              </a:p>
              <a:p>
                <a:pPr marL="1543050" lvl="3"/>
                <a:r>
                  <a:rPr lang="en-US" sz="1400" dirty="0" smtClean="0"/>
                  <a:t>Corrected distance=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/>
                          </a:rPr>
                          <m:t>𝑀𝑒𝑎𝑠𝑢𝑟𝑒𝑑</m:t>
                        </m:r>
                        <m:r>
                          <a:rPr lang="en-US" sz="1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𝑑𝑖𝑠𝑡𝑎𝑛𝑐𝑒</m:t>
                        </m:r>
                      </m:num>
                      <m:den>
                        <m:r>
                          <a:rPr lang="en-US" sz="1400" b="0" i="1" smtClean="0">
                            <a:latin typeface="Cambria Math"/>
                          </a:rPr>
                          <m:t>𝑆h𝑟𝑖𝑛𝑘𝑎𝑔𝑒</m:t>
                        </m:r>
                        <m:r>
                          <a:rPr lang="en-US" sz="1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𝑓𝑎𝑐𝑡𝑜𝑟</m:t>
                        </m:r>
                      </m:den>
                    </m:f>
                  </m:oMath>
                </a14:m>
                <a:endParaRPr lang="en-US" sz="1400" dirty="0" smtClean="0"/>
              </a:p>
              <a:p>
                <a:pPr marL="1543050" lvl="3"/>
                <a:r>
                  <a:rPr lang="en-US" sz="1400" dirty="0" smtClean="0"/>
                  <a:t>Corrected area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/>
                          </a:rPr>
                          <m:t>𝑀𝑒𝑎𝑠𝑢𝑟𝑒𝑑</m:t>
                        </m:r>
                        <m:r>
                          <a:rPr lang="en-US" sz="1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𝑎𝑟𝑒𝑎</m:t>
                        </m:r>
                      </m:num>
                      <m:den>
                        <m:r>
                          <a:rPr lang="en-US" sz="1400" b="0" i="1" smtClean="0">
                            <a:latin typeface="Cambria Math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𝑆h𝑟𝑖𝑛𝑘𝑎𝑔𝑒</m:t>
                        </m:r>
                        <m:r>
                          <a:rPr lang="en-US" sz="1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𝑓𝑎𝑐𝑡𝑜𝑟</m:t>
                        </m:r>
                        <m:r>
                          <a:rPr lang="en-US" sz="1400" b="0" i="1" smtClean="0">
                            <a:latin typeface="Cambria Math"/>
                          </a:rPr>
                          <m:t>)2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800100" lvl="1" indent="-342900">
                  <a:buFont typeface="+mj-lt"/>
                  <a:buAutoNum type="arabicPeriod" startAt="3"/>
                </a:pPr>
                <a:endParaRPr lang="en-US" sz="2400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" y="533400"/>
                <a:ext cx="4448629" cy="6172200"/>
              </a:xfrm>
              <a:prstGeom prst="rect">
                <a:avLst/>
              </a:prstGeom>
              <a:blipFill rotWithShape="0">
                <a:blip r:embed="rId2"/>
                <a:stretch>
                  <a:fillRect l="-2326" t="-1579" r="-684"/>
                </a:stretch>
              </a:blipFill>
              <a:ln w="317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/>
          <p:cNvGrpSpPr/>
          <p:nvPr/>
        </p:nvGrpSpPr>
        <p:grpSpPr>
          <a:xfrm>
            <a:off x="4495800" y="78797"/>
            <a:ext cx="4419600" cy="3959803"/>
            <a:chOff x="4495800" y="0"/>
            <a:chExt cx="4419600" cy="3959803"/>
          </a:xfrm>
        </p:grpSpPr>
        <p:pic>
          <p:nvPicPr>
            <p:cNvPr id="1026" name="Picture 2" descr="http://4.bp.blogspot.com/_nm98fXNhUco/TDxaB_m6WPI/AAAAAAAAALI/Gi1iHWCFkVA/s640/Untitled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5" r="35476" b="49360"/>
            <a:stretch/>
          </p:blipFill>
          <p:spPr bwMode="auto">
            <a:xfrm>
              <a:off x="4717143" y="230414"/>
              <a:ext cx="3817257" cy="9887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6494373" y="1034142"/>
              <a:ext cx="44114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345768" y="1034142"/>
              <a:ext cx="44114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305800" y="1034142"/>
              <a:ext cx="44114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95800" y="1019628"/>
              <a:ext cx="147187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 </a:t>
              </a:r>
              <a:r>
                <a:rPr lang="en-US" sz="1200" dirty="0" smtClean="0"/>
                <a:t>  10  8  6   4  2   0</a:t>
              </a:r>
              <a:endParaRPr lang="en-US" sz="1200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5352144" y="457200"/>
              <a:ext cx="3116173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178854" y="228600"/>
              <a:ext cx="44114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r>
                <a:rPr lang="en-US" dirty="0" smtClean="0"/>
                <a:t>4</a:t>
              </a:r>
              <a:endParaRPr lang="en-US" dirty="0"/>
            </a:p>
          </p:txBody>
        </p:sp>
        <p:pic>
          <p:nvPicPr>
            <p:cNvPr id="1028" name="Picture 4" descr="http://i262.photobucket.com/albums/ii105/shepherd1857/DiagonalScale.jp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05" t="22639" r="13679" b="22783"/>
            <a:stretch/>
          </p:blipFill>
          <p:spPr bwMode="auto">
            <a:xfrm>
              <a:off x="4717143" y="2514600"/>
              <a:ext cx="4053433" cy="11879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 descr="http://i262.photobucket.com/albums/ii105/shepherd1857/DiagonalScale.jp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068" t="27374" r="68373" b="32368"/>
            <a:stretch/>
          </p:blipFill>
          <p:spPr bwMode="auto">
            <a:xfrm>
              <a:off x="4840409" y="1843085"/>
              <a:ext cx="994891" cy="876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Rectangle 23"/>
            <p:cNvSpPr/>
            <p:nvPr/>
          </p:nvSpPr>
          <p:spPr>
            <a:xfrm>
              <a:off x="4717143" y="0"/>
              <a:ext cx="4198257" cy="395980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60052" y="1396484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Plain scale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099071" y="3590471"/>
              <a:ext cx="1697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Diagonal scale</a:t>
              </a:r>
              <a:endParaRPr lang="en-US" dirty="0"/>
            </a:p>
          </p:txBody>
        </p:sp>
      </p:grpSp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4648200" y="4152900"/>
            <a:ext cx="4448629" cy="25527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buFont typeface="+mj-lt"/>
              <a:buAutoNum type="arabicPeriod" startAt="4"/>
            </a:pPr>
            <a:r>
              <a:rPr lang="en-US" sz="1800" dirty="0" smtClean="0"/>
              <a:t>Comparative scale: </a:t>
            </a:r>
          </a:p>
          <a:p>
            <a:pPr marL="1314450" lvl="2" indent="-457200"/>
            <a:r>
              <a:rPr lang="en-US" sz="1400" dirty="0" smtClean="0"/>
              <a:t>Designed to read two units of measures which are interconnected.</a:t>
            </a:r>
          </a:p>
          <a:p>
            <a:pPr marL="1314450" lvl="2" indent="-457200"/>
            <a:r>
              <a:rPr lang="en-US" sz="1400" dirty="0" smtClean="0"/>
              <a:t>Representative fractions for both measures are same and  can easily computed</a:t>
            </a:r>
          </a:p>
          <a:p>
            <a:pPr marL="800100" lvl="1" indent="-342900">
              <a:buFont typeface="+mj-lt"/>
              <a:buAutoNum type="arabicPeriod" startAt="4"/>
            </a:pPr>
            <a:r>
              <a:rPr lang="en-US" sz="1800" dirty="0" smtClean="0"/>
              <a:t>Chord </a:t>
            </a:r>
            <a:r>
              <a:rPr lang="en-US" sz="1800" dirty="0"/>
              <a:t>scale: </a:t>
            </a:r>
            <a:endParaRPr lang="en-US" sz="1800" dirty="0" smtClean="0"/>
          </a:p>
          <a:p>
            <a:pPr marL="1200150" lvl="2" indent="-342900"/>
            <a:r>
              <a:rPr lang="en-US" sz="1400" dirty="0" smtClean="0"/>
              <a:t>Is used to measure angles or set off angles with considerable accuracy</a:t>
            </a:r>
            <a:endParaRPr lang="en-US" sz="1400" dirty="0"/>
          </a:p>
          <a:p>
            <a:pPr marL="800100" lvl="1" indent="-342900">
              <a:buFont typeface="+mj-lt"/>
              <a:buAutoNum type="arabicPeriod" startAt="4"/>
            </a:pPr>
            <a:endParaRPr lang="en-US" sz="1800" dirty="0"/>
          </a:p>
          <a:p>
            <a:pPr marL="800100" lvl="1" indent="-342900">
              <a:buFont typeface="+mj-lt"/>
              <a:buAutoNum type="arabicPeriod" startAt="4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2295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If scale is 1 cm = 10 m , RF is ???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r>
                  <a:rPr lang="en-US" dirty="0" smtClean="0"/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1000</m:t>
                        </m:r>
                      </m:den>
                    </m:f>
                  </m:oMath>
                </a14:m>
                <a:r>
                  <a:rPr lang="en-US" dirty="0" smtClean="0"/>
                  <a:t> or 1 :1000</a:t>
                </a:r>
              </a:p>
              <a:p>
                <a:r>
                  <a:rPr lang="en-US" dirty="0"/>
                  <a:t>If scale is 1 cm = </a:t>
                </a:r>
                <a:r>
                  <a:rPr lang="en-US" dirty="0" smtClean="0"/>
                  <a:t>100 </a:t>
                </a:r>
                <a:r>
                  <a:rPr lang="en-US" dirty="0"/>
                  <a:t>m , RF is ???</a:t>
                </a:r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r>
                  <a:rPr lang="en-US" dirty="0"/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1000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or 1 :</a:t>
                </a:r>
                <a:r>
                  <a:rPr lang="en-US" dirty="0" smtClean="0"/>
                  <a:t>10000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2A56C8-4E36-4841-A3BC-FAC1345E74E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5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6615" y="1383002"/>
                <a:ext cx="8229600" cy="4973348"/>
              </a:xfrm>
            </p:spPr>
            <p:txBody>
              <a:bodyPr/>
              <a:lstStyle/>
              <a:p>
                <a:r>
                  <a:rPr lang="en-US" dirty="0" smtClean="0"/>
                  <a:t>A 10 km long road is indicated in a map by 10cm straight line. Calculate the scale and RF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10 cm on drawing sheet = 10 km on ground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𝑆𝑐𝑎𝑙𝑒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𝑚𝑎𝑝</m:t>
                          </m:r>
                        </m:e>
                      </m:d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RF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1000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100000</m:t>
                        </m:r>
                      </m:den>
                    </m:f>
                  </m:oMath>
                </a14:m>
                <a:r>
                  <a:rPr lang="en-US" dirty="0" smtClean="0"/>
                  <a:t> or 1 : 100000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 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6615" y="1383002"/>
                <a:ext cx="8229600" cy="4973348"/>
              </a:xfrm>
              <a:blipFill>
                <a:blip r:embed="rId2"/>
                <a:stretch>
                  <a:fillRect l="-1852" t="-1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2A56C8-4E36-4841-A3BC-FAC1345E74E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1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2449"/>
                <a:ext cx="8229600" cy="5121275"/>
              </a:xfrm>
            </p:spPr>
            <p:txBody>
              <a:bodyPr/>
              <a:lstStyle/>
              <a:p>
                <a:r>
                  <a:rPr lang="en-US" dirty="0" smtClean="0"/>
                  <a:t>An area of 49 cm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 of a map represents an area of 2401 km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. Find the scale and R.F. of Map? </a:t>
                </a:r>
              </a:p>
              <a:p>
                <a:pPr marL="0" indent="0">
                  <a:buNone/>
                </a:pPr>
                <a:endParaRPr lang="en-US" baseline="30000" dirty="0"/>
              </a:p>
              <a:p>
                <a:pPr marL="0" indent="0">
                  <a:buNone/>
                </a:pPr>
                <a:r>
                  <a:rPr lang="en-US" baseline="30000" dirty="0" smtClean="0"/>
                  <a:t> </a:t>
                </a:r>
                <a:r>
                  <a:rPr lang="en-US" dirty="0" err="1" smtClean="0"/>
                  <a:t>ie</a:t>
                </a:r>
                <a:r>
                  <a:rPr lang="en-US" dirty="0" smtClean="0"/>
                  <a:t>. 49 </a:t>
                </a:r>
                <a:r>
                  <a:rPr lang="en-US" dirty="0"/>
                  <a:t>cm</a:t>
                </a:r>
                <a:r>
                  <a:rPr lang="en-US" baseline="30000" dirty="0"/>
                  <a:t>2</a:t>
                </a:r>
                <a:r>
                  <a:rPr lang="en-US" dirty="0"/>
                  <a:t> </a:t>
                </a:r>
                <a:r>
                  <a:rPr lang="en-US" dirty="0" smtClean="0"/>
                  <a:t>= 2401 km</a:t>
                </a:r>
                <a:r>
                  <a:rPr lang="en-US" baseline="30000" dirty="0" smtClean="0"/>
                  <a:t>2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𝑐𝑚</m:t>
                      </m:r>
                      <m:r>
                        <a:rPr lang="en-US" b="0" i="1" baseline="30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2401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49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=49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𝑘𝑚</m:t>
                      </m:r>
                      <m:r>
                        <a:rPr lang="en-US" b="0" i="1" baseline="30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b="0" baseline="3000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ea typeface="Cambria Math" panose="02040503050406030204" pitchFamily="18" charset="0"/>
                  </a:rPr>
                  <a:t>Or 1 cm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49</m:t>
                        </m:r>
                      </m:e>
                    </m:rad>
                  </m:oMath>
                </a14:m>
                <a:r>
                  <a:rPr lang="en-US" b="0" dirty="0" smtClean="0">
                    <a:ea typeface="Cambria Math" panose="02040503050406030204" pitchFamily="18" charset="0"/>
                  </a:rPr>
                  <a:t> = 7 km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dirty="0" smtClean="0"/>
                  <a:t> scale 1 cm = 7 km</a:t>
                </a:r>
              </a:p>
              <a:p>
                <a:pPr marL="0" indent="0">
                  <a:buNone/>
                </a:pPr>
                <a:r>
                  <a:rPr lang="en-US" dirty="0" smtClean="0"/>
                  <a:t>RF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1000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100</m:t>
                        </m:r>
                      </m:den>
                    </m:f>
                  </m:oMath>
                </a14:m>
                <a:r>
                  <a:rPr lang="en-US" dirty="0" smtClean="0"/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700000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2449"/>
                <a:ext cx="8229600" cy="5121275"/>
              </a:xfrm>
              <a:blipFill>
                <a:blip r:embed="rId2"/>
                <a:stretch>
                  <a:fillRect l="-1852" t="-1548" r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2A56C8-4E36-4841-A3BC-FAC1345E74E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098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964" y="1254680"/>
            <a:ext cx="8229600" cy="4525963"/>
          </a:xfrm>
        </p:spPr>
        <p:txBody>
          <a:bodyPr/>
          <a:lstStyle/>
          <a:p>
            <a:r>
              <a:rPr lang="en-US" sz="2800" dirty="0" smtClean="0"/>
              <a:t>Construct a plain scale of RF 1/500 to measure up to meters and represent 37 m on the scale.</a:t>
            </a:r>
          </a:p>
          <a:p>
            <a:r>
              <a:rPr lang="en-US" sz="2800" dirty="0" smtClean="0"/>
              <a:t>Construct </a:t>
            </a:r>
            <a:r>
              <a:rPr lang="en-US" sz="2800" dirty="0"/>
              <a:t>a </a:t>
            </a:r>
            <a:r>
              <a:rPr lang="en-US" sz="2800" dirty="0" smtClean="0"/>
              <a:t>diagonal </a:t>
            </a:r>
            <a:r>
              <a:rPr lang="en-US" sz="2800" dirty="0"/>
              <a:t>scale of RF 1/500 to measure up to meters and represent </a:t>
            </a:r>
            <a:r>
              <a:rPr lang="en-US" sz="2800" dirty="0" smtClean="0"/>
              <a:t>37.5 </a:t>
            </a:r>
            <a:r>
              <a:rPr lang="en-US" sz="2800" dirty="0"/>
              <a:t>m on the scale. </a:t>
            </a:r>
          </a:p>
          <a:p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278955"/>
              </p:ext>
            </p:extLst>
          </p:nvPr>
        </p:nvGraphicFramePr>
        <p:xfrm>
          <a:off x="1623003" y="3284984"/>
          <a:ext cx="1512170" cy="1080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17">
                  <a:extLst>
                    <a:ext uri="{9D8B030D-6E8A-4147-A177-3AD203B41FA5}">
                      <a16:colId xmlns:a16="http://schemas.microsoft.com/office/drawing/2014/main" xmlns="" val="2143291559"/>
                    </a:ext>
                  </a:extLst>
                </a:gridCol>
                <a:gridCol w="151217">
                  <a:extLst>
                    <a:ext uri="{9D8B030D-6E8A-4147-A177-3AD203B41FA5}">
                      <a16:colId xmlns:a16="http://schemas.microsoft.com/office/drawing/2014/main" xmlns="" val="1956446749"/>
                    </a:ext>
                  </a:extLst>
                </a:gridCol>
                <a:gridCol w="151217">
                  <a:extLst>
                    <a:ext uri="{9D8B030D-6E8A-4147-A177-3AD203B41FA5}">
                      <a16:colId xmlns:a16="http://schemas.microsoft.com/office/drawing/2014/main" xmlns="" val="3053305311"/>
                    </a:ext>
                  </a:extLst>
                </a:gridCol>
                <a:gridCol w="151217">
                  <a:extLst>
                    <a:ext uri="{9D8B030D-6E8A-4147-A177-3AD203B41FA5}">
                      <a16:colId xmlns:a16="http://schemas.microsoft.com/office/drawing/2014/main" xmlns="" val="137280388"/>
                    </a:ext>
                  </a:extLst>
                </a:gridCol>
                <a:gridCol w="151217">
                  <a:extLst>
                    <a:ext uri="{9D8B030D-6E8A-4147-A177-3AD203B41FA5}">
                      <a16:colId xmlns:a16="http://schemas.microsoft.com/office/drawing/2014/main" xmlns="" val="1022629929"/>
                    </a:ext>
                  </a:extLst>
                </a:gridCol>
                <a:gridCol w="151217">
                  <a:extLst>
                    <a:ext uri="{9D8B030D-6E8A-4147-A177-3AD203B41FA5}">
                      <a16:colId xmlns:a16="http://schemas.microsoft.com/office/drawing/2014/main" xmlns="" val="175939360"/>
                    </a:ext>
                  </a:extLst>
                </a:gridCol>
                <a:gridCol w="151217">
                  <a:extLst>
                    <a:ext uri="{9D8B030D-6E8A-4147-A177-3AD203B41FA5}">
                      <a16:colId xmlns:a16="http://schemas.microsoft.com/office/drawing/2014/main" xmlns="" val="1986017413"/>
                    </a:ext>
                  </a:extLst>
                </a:gridCol>
                <a:gridCol w="151217">
                  <a:extLst>
                    <a:ext uri="{9D8B030D-6E8A-4147-A177-3AD203B41FA5}">
                      <a16:colId xmlns:a16="http://schemas.microsoft.com/office/drawing/2014/main" xmlns="" val="1118833772"/>
                    </a:ext>
                  </a:extLst>
                </a:gridCol>
                <a:gridCol w="151217">
                  <a:extLst>
                    <a:ext uri="{9D8B030D-6E8A-4147-A177-3AD203B41FA5}">
                      <a16:colId xmlns:a16="http://schemas.microsoft.com/office/drawing/2014/main" xmlns="" val="3735267122"/>
                    </a:ext>
                  </a:extLst>
                </a:gridCol>
                <a:gridCol w="151217">
                  <a:extLst>
                    <a:ext uri="{9D8B030D-6E8A-4147-A177-3AD203B41FA5}">
                      <a16:colId xmlns:a16="http://schemas.microsoft.com/office/drawing/2014/main" xmlns="" val="2423440981"/>
                    </a:ext>
                  </a:extLst>
                </a:gridCol>
              </a:tblGrid>
              <a:tr h="108012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extLst>
                  <a:ext uri="{0D108BD9-81ED-4DB2-BD59-A6C34878D82A}">
                    <a16:rowId xmlns:a16="http://schemas.microsoft.com/office/drawing/2014/main" xmlns="" val="2962304204"/>
                  </a:ext>
                </a:extLst>
              </a:tr>
              <a:tr h="108012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extLst>
                  <a:ext uri="{0D108BD9-81ED-4DB2-BD59-A6C34878D82A}">
                    <a16:rowId xmlns:a16="http://schemas.microsoft.com/office/drawing/2014/main" xmlns="" val="1914976065"/>
                  </a:ext>
                </a:extLst>
              </a:tr>
              <a:tr h="108012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extLst>
                  <a:ext uri="{0D108BD9-81ED-4DB2-BD59-A6C34878D82A}">
                    <a16:rowId xmlns:a16="http://schemas.microsoft.com/office/drawing/2014/main" xmlns="" val="459131595"/>
                  </a:ext>
                </a:extLst>
              </a:tr>
              <a:tr h="108012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extLst>
                  <a:ext uri="{0D108BD9-81ED-4DB2-BD59-A6C34878D82A}">
                    <a16:rowId xmlns:a16="http://schemas.microsoft.com/office/drawing/2014/main" xmlns="" val="2077781514"/>
                  </a:ext>
                </a:extLst>
              </a:tr>
              <a:tr h="108012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extLst>
                  <a:ext uri="{0D108BD9-81ED-4DB2-BD59-A6C34878D82A}">
                    <a16:rowId xmlns:a16="http://schemas.microsoft.com/office/drawing/2014/main" xmlns="" val="3458461124"/>
                  </a:ext>
                </a:extLst>
              </a:tr>
              <a:tr h="108012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extLst>
                  <a:ext uri="{0D108BD9-81ED-4DB2-BD59-A6C34878D82A}">
                    <a16:rowId xmlns:a16="http://schemas.microsoft.com/office/drawing/2014/main" xmlns="" val="1449299873"/>
                  </a:ext>
                </a:extLst>
              </a:tr>
              <a:tr h="108012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extLst>
                  <a:ext uri="{0D108BD9-81ED-4DB2-BD59-A6C34878D82A}">
                    <a16:rowId xmlns:a16="http://schemas.microsoft.com/office/drawing/2014/main" xmlns="" val="2726835289"/>
                  </a:ext>
                </a:extLst>
              </a:tr>
              <a:tr h="108012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26633" marR="26633" marT="13317" marB="13317"/>
                </a:tc>
                <a:extLst>
                  <a:ext uri="{0D108BD9-81ED-4DB2-BD59-A6C34878D82A}">
                    <a16:rowId xmlns:a16="http://schemas.microsoft.com/office/drawing/2014/main" xmlns="" val="3726427456"/>
                  </a:ext>
                </a:extLst>
              </a:tr>
              <a:tr h="108012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26633" marR="26633" marT="13317" marB="13317"/>
                </a:tc>
                <a:extLst>
                  <a:ext uri="{0D108BD9-81ED-4DB2-BD59-A6C34878D82A}">
                    <a16:rowId xmlns:a16="http://schemas.microsoft.com/office/drawing/2014/main" xmlns="" val="227648135"/>
                  </a:ext>
                </a:extLst>
              </a:tr>
              <a:tr h="108012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26633" marR="26633" marT="13317" marB="13317"/>
                </a:tc>
                <a:extLst>
                  <a:ext uri="{0D108BD9-81ED-4DB2-BD59-A6C34878D82A}">
                    <a16:rowId xmlns:a16="http://schemas.microsoft.com/office/drawing/2014/main" xmlns="" val="322575178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313599"/>
              </p:ext>
            </p:extLst>
          </p:nvPr>
        </p:nvGraphicFramePr>
        <p:xfrm>
          <a:off x="3135173" y="3284984"/>
          <a:ext cx="1512170" cy="1080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170">
                  <a:extLst>
                    <a:ext uri="{9D8B030D-6E8A-4147-A177-3AD203B41FA5}">
                      <a16:colId xmlns:a16="http://schemas.microsoft.com/office/drawing/2014/main" xmlns="" val="2143291559"/>
                    </a:ext>
                  </a:extLst>
                </a:gridCol>
              </a:tblGrid>
              <a:tr h="108012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26633" marR="26633" marT="13317" marB="13317"/>
                </a:tc>
                <a:extLst>
                  <a:ext uri="{0D108BD9-81ED-4DB2-BD59-A6C34878D82A}">
                    <a16:rowId xmlns:a16="http://schemas.microsoft.com/office/drawing/2014/main" xmlns="" val="29623042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243840"/>
              </p:ext>
            </p:extLst>
          </p:nvPr>
        </p:nvGraphicFramePr>
        <p:xfrm>
          <a:off x="4647343" y="3284984"/>
          <a:ext cx="1512170" cy="1080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170">
                  <a:extLst>
                    <a:ext uri="{9D8B030D-6E8A-4147-A177-3AD203B41FA5}">
                      <a16:colId xmlns:a16="http://schemas.microsoft.com/office/drawing/2014/main" xmlns="" val="2143291559"/>
                    </a:ext>
                  </a:extLst>
                </a:gridCol>
              </a:tblGrid>
              <a:tr h="108012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26633" marR="26633" marT="13317" marB="13317"/>
                </a:tc>
                <a:extLst>
                  <a:ext uri="{0D108BD9-81ED-4DB2-BD59-A6C34878D82A}">
                    <a16:rowId xmlns:a16="http://schemas.microsoft.com/office/drawing/2014/main" xmlns="" val="29623042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894309"/>
              </p:ext>
            </p:extLst>
          </p:nvPr>
        </p:nvGraphicFramePr>
        <p:xfrm>
          <a:off x="6159513" y="3284984"/>
          <a:ext cx="1512170" cy="1080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170">
                  <a:extLst>
                    <a:ext uri="{9D8B030D-6E8A-4147-A177-3AD203B41FA5}">
                      <a16:colId xmlns:a16="http://schemas.microsoft.com/office/drawing/2014/main" xmlns="" val="2143291559"/>
                    </a:ext>
                  </a:extLst>
                </a:gridCol>
              </a:tblGrid>
              <a:tr h="108012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26633" marR="26633" marT="13317" marB="13317"/>
                </a:tc>
                <a:extLst>
                  <a:ext uri="{0D108BD9-81ED-4DB2-BD59-A6C34878D82A}">
                    <a16:rowId xmlns:a16="http://schemas.microsoft.com/office/drawing/2014/main" xmlns="" val="296230420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978720" y="43322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90890" y="433223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03060" y="433223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515230" y="433223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81943" y="440852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055051" y="3972197"/>
            <a:ext cx="5616632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944421" y="364037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37</a:t>
            </a:r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366671"/>
              </p:ext>
            </p:extLst>
          </p:nvPr>
        </p:nvGraphicFramePr>
        <p:xfrm>
          <a:off x="1631575" y="5013176"/>
          <a:ext cx="1512170" cy="1080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17">
                  <a:extLst>
                    <a:ext uri="{9D8B030D-6E8A-4147-A177-3AD203B41FA5}">
                      <a16:colId xmlns:a16="http://schemas.microsoft.com/office/drawing/2014/main" xmlns="" val="2143291559"/>
                    </a:ext>
                  </a:extLst>
                </a:gridCol>
                <a:gridCol w="151217">
                  <a:extLst>
                    <a:ext uri="{9D8B030D-6E8A-4147-A177-3AD203B41FA5}">
                      <a16:colId xmlns:a16="http://schemas.microsoft.com/office/drawing/2014/main" xmlns="" val="1956446749"/>
                    </a:ext>
                  </a:extLst>
                </a:gridCol>
                <a:gridCol w="151217">
                  <a:extLst>
                    <a:ext uri="{9D8B030D-6E8A-4147-A177-3AD203B41FA5}">
                      <a16:colId xmlns:a16="http://schemas.microsoft.com/office/drawing/2014/main" xmlns="" val="3053305311"/>
                    </a:ext>
                  </a:extLst>
                </a:gridCol>
                <a:gridCol w="151217">
                  <a:extLst>
                    <a:ext uri="{9D8B030D-6E8A-4147-A177-3AD203B41FA5}">
                      <a16:colId xmlns:a16="http://schemas.microsoft.com/office/drawing/2014/main" xmlns="" val="137280388"/>
                    </a:ext>
                  </a:extLst>
                </a:gridCol>
                <a:gridCol w="151217">
                  <a:extLst>
                    <a:ext uri="{9D8B030D-6E8A-4147-A177-3AD203B41FA5}">
                      <a16:colId xmlns:a16="http://schemas.microsoft.com/office/drawing/2014/main" xmlns="" val="1022629929"/>
                    </a:ext>
                  </a:extLst>
                </a:gridCol>
                <a:gridCol w="151217">
                  <a:extLst>
                    <a:ext uri="{9D8B030D-6E8A-4147-A177-3AD203B41FA5}">
                      <a16:colId xmlns:a16="http://schemas.microsoft.com/office/drawing/2014/main" xmlns="" val="175939360"/>
                    </a:ext>
                  </a:extLst>
                </a:gridCol>
                <a:gridCol w="151217">
                  <a:extLst>
                    <a:ext uri="{9D8B030D-6E8A-4147-A177-3AD203B41FA5}">
                      <a16:colId xmlns:a16="http://schemas.microsoft.com/office/drawing/2014/main" xmlns="" val="1986017413"/>
                    </a:ext>
                  </a:extLst>
                </a:gridCol>
                <a:gridCol w="151217">
                  <a:extLst>
                    <a:ext uri="{9D8B030D-6E8A-4147-A177-3AD203B41FA5}">
                      <a16:colId xmlns:a16="http://schemas.microsoft.com/office/drawing/2014/main" xmlns="" val="1118833772"/>
                    </a:ext>
                  </a:extLst>
                </a:gridCol>
                <a:gridCol w="151217">
                  <a:extLst>
                    <a:ext uri="{9D8B030D-6E8A-4147-A177-3AD203B41FA5}">
                      <a16:colId xmlns:a16="http://schemas.microsoft.com/office/drawing/2014/main" xmlns="" val="3735267122"/>
                    </a:ext>
                  </a:extLst>
                </a:gridCol>
                <a:gridCol w="151217">
                  <a:extLst>
                    <a:ext uri="{9D8B030D-6E8A-4147-A177-3AD203B41FA5}">
                      <a16:colId xmlns:a16="http://schemas.microsoft.com/office/drawing/2014/main" xmlns="" val="2423440981"/>
                    </a:ext>
                  </a:extLst>
                </a:gridCol>
              </a:tblGrid>
              <a:tr h="108012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extLst>
                  <a:ext uri="{0D108BD9-81ED-4DB2-BD59-A6C34878D82A}">
                    <a16:rowId xmlns:a16="http://schemas.microsoft.com/office/drawing/2014/main" xmlns="" val="2962304204"/>
                  </a:ext>
                </a:extLst>
              </a:tr>
              <a:tr h="108012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extLst>
                  <a:ext uri="{0D108BD9-81ED-4DB2-BD59-A6C34878D82A}">
                    <a16:rowId xmlns:a16="http://schemas.microsoft.com/office/drawing/2014/main" xmlns="" val="1914976065"/>
                  </a:ext>
                </a:extLst>
              </a:tr>
              <a:tr h="108012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extLst>
                  <a:ext uri="{0D108BD9-81ED-4DB2-BD59-A6C34878D82A}">
                    <a16:rowId xmlns:a16="http://schemas.microsoft.com/office/drawing/2014/main" xmlns="" val="459131595"/>
                  </a:ext>
                </a:extLst>
              </a:tr>
              <a:tr h="108012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extLst>
                  <a:ext uri="{0D108BD9-81ED-4DB2-BD59-A6C34878D82A}">
                    <a16:rowId xmlns:a16="http://schemas.microsoft.com/office/drawing/2014/main" xmlns="" val="2077781514"/>
                  </a:ext>
                </a:extLst>
              </a:tr>
              <a:tr h="108012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extLst>
                  <a:ext uri="{0D108BD9-81ED-4DB2-BD59-A6C34878D82A}">
                    <a16:rowId xmlns:a16="http://schemas.microsoft.com/office/drawing/2014/main" xmlns="" val="3458461124"/>
                  </a:ext>
                </a:extLst>
              </a:tr>
              <a:tr h="108012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extLst>
                  <a:ext uri="{0D108BD9-81ED-4DB2-BD59-A6C34878D82A}">
                    <a16:rowId xmlns:a16="http://schemas.microsoft.com/office/drawing/2014/main" xmlns="" val="1449299873"/>
                  </a:ext>
                </a:extLst>
              </a:tr>
              <a:tr h="108012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extLst>
                  <a:ext uri="{0D108BD9-81ED-4DB2-BD59-A6C34878D82A}">
                    <a16:rowId xmlns:a16="http://schemas.microsoft.com/office/drawing/2014/main" xmlns="" val="2726835289"/>
                  </a:ext>
                </a:extLst>
              </a:tr>
              <a:tr h="108012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26633" marR="26633" marT="13317" marB="13317"/>
                </a:tc>
                <a:extLst>
                  <a:ext uri="{0D108BD9-81ED-4DB2-BD59-A6C34878D82A}">
                    <a16:rowId xmlns:a16="http://schemas.microsoft.com/office/drawing/2014/main" xmlns="" val="3726427456"/>
                  </a:ext>
                </a:extLst>
              </a:tr>
              <a:tr h="108012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26633" marR="26633" marT="13317" marB="13317"/>
                </a:tc>
                <a:extLst>
                  <a:ext uri="{0D108BD9-81ED-4DB2-BD59-A6C34878D82A}">
                    <a16:rowId xmlns:a16="http://schemas.microsoft.com/office/drawing/2014/main" xmlns="" val="227648135"/>
                  </a:ext>
                </a:extLst>
              </a:tr>
              <a:tr h="108012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26633" marR="26633" marT="13317" marB="13317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26633" marR="26633" marT="13317" marB="13317"/>
                </a:tc>
                <a:extLst>
                  <a:ext uri="{0D108BD9-81ED-4DB2-BD59-A6C34878D82A}">
                    <a16:rowId xmlns:a16="http://schemas.microsoft.com/office/drawing/2014/main" xmlns="" val="3225751781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918302"/>
              </p:ext>
            </p:extLst>
          </p:nvPr>
        </p:nvGraphicFramePr>
        <p:xfrm>
          <a:off x="3143745" y="5013176"/>
          <a:ext cx="1512170" cy="1080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170">
                  <a:extLst>
                    <a:ext uri="{9D8B030D-6E8A-4147-A177-3AD203B41FA5}">
                      <a16:colId xmlns:a16="http://schemas.microsoft.com/office/drawing/2014/main" xmlns="" val="2143291559"/>
                    </a:ext>
                  </a:extLst>
                </a:gridCol>
              </a:tblGrid>
              <a:tr h="108012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26633" marR="26633" marT="13317" marB="13317"/>
                </a:tc>
                <a:extLst>
                  <a:ext uri="{0D108BD9-81ED-4DB2-BD59-A6C34878D82A}">
                    <a16:rowId xmlns:a16="http://schemas.microsoft.com/office/drawing/2014/main" xmlns="" val="2962304204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934316"/>
              </p:ext>
            </p:extLst>
          </p:nvPr>
        </p:nvGraphicFramePr>
        <p:xfrm>
          <a:off x="4655915" y="5013176"/>
          <a:ext cx="1512170" cy="1080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170">
                  <a:extLst>
                    <a:ext uri="{9D8B030D-6E8A-4147-A177-3AD203B41FA5}">
                      <a16:colId xmlns:a16="http://schemas.microsoft.com/office/drawing/2014/main" xmlns="" val="2143291559"/>
                    </a:ext>
                  </a:extLst>
                </a:gridCol>
              </a:tblGrid>
              <a:tr h="108012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26633" marR="26633" marT="13317" marB="13317"/>
                </a:tc>
                <a:extLst>
                  <a:ext uri="{0D108BD9-81ED-4DB2-BD59-A6C34878D82A}">
                    <a16:rowId xmlns:a16="http://schemas.microsoft.com/office/drawing/2014/main" xmlns="" val="2962304204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234745"/>
              </p:ext>
            </p:extLst>
          </p:nvPr>
        </p:nvGraphicFramePr>
        <p:xfrm>
          <a:off x="6168085" y="5013176"/>
          <a:ext cx="1512170" cy="1080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170">
                  <a:extLst>
                    <a:ext uri="{9D8B030D-6E8A-4147-A177-3AD203B41FA5}">
                      <a16:colId xmlns:a16="http://schemas.microsoft.com/office/drawing/2014/main" xmlns="" val="2143291559"/>
                    </a:ext>
                  </a:extLst>
                </a:gridCol>
              </a:tblGrid>
              <a:tr h="108012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26633" marR="26633" marT="13317" marB="13317"/>
                </a:tc>
                <a:extLst>
                  <a:ext uri="{0D108BD9-81ED-4DB2-BD59-A6C34878D82A}">
                    <a16:rowId xmlns:a16="http://schemas.microsoft.com/office/drawing/2014/main" xmlns="" val="296230420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2987292" y="60604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499462" y="60604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011632" y="60604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523802" y="60604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90515" y="613671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 flipH="1" flipV="1">
            <a:off x="1907705" y="4777853"/>
            <a:ext cx="221731" cy="1651908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107791" y="614395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37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835220" y="45603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38</a:t>
            </a:r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1648021" y="5013176"/>
            <a:ext cx="1494329" cy="1099286"/>
            <a:chOff x="1648021" y="5013176"/>
            <a:chExt cx="1494329" cy="1099286"/>
          </a:xfrm>
        </p:grpSpPr>
        <p:cxnSp>
          <p:nvCxnSpPr>
            <p:cNvPr id="35" name="Straight Connector 34"/>
            <p:cNvCxnSpPr/>
            <p:nvPr/>
          </p:nvCxnSpPr>
          <p:spPr>
            <a:xfrm flipH="1" flipV="1">
              <a:off x="2087703" y="5013176"/>
              <a:ext cx="140247" cy="1099286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 flipV="1">
              <a:off x="2240103" y="5013176"/>
              <a:ext cx="140247" cy="1099286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 flipV="1">
              <a:off x="2392503" y="5013176"/>
              <a:ext cx="140247" cy="1099286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 flipV="1">
              <a:off x="2544903" y="5013176"/>
              <a:ext cx="140247" cy="1099286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 flipV="1">
              <a:off x="2697303" y="5013176"/>
              <a:ext cx="140247" cy="1099286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 flipV="1">
              <a:off x="2849703" y="5013176"/>
              <a:ext cx="140247" cy="1099286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 flipV="1">
              <a:off x="3002103" y="5013176"/>
              <a:ext cx="140247" cy="1099286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 flipV="1">
              <a:off x="1781616" y="5013176"/>
              <a:ext cx="140247" cy="1099286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 flipV="1">
              <a:off x="1648021" y="5013176"/>
              <a:ext cx="140247" cy="1099286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Straight Arrow Connector 47"/>
          <p:cNvCxnSpPr>
            <a:stCxn id="21" idx="3"/>
          </p:cNvCxnSpPr>
          <p:nvPr/>
        </p:nvCxnSpPr>
        <p:spPr>
          <a:xfrm flipH="1" flipV="1">
            <a:off x="1846023" y="5541262"/>
            <a:ext cx="5834232" cy="11974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863367" y="524540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37.5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116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7" grpId="0"/>
      <p:bldP spid="22" grpId="0"/>
      <p:bldP spid="23" grpId="0"/>
      <p:bldP spid="24" grpId="0"/>
      <p:bldP spid="25" grpId="0"/>
      <p:bldP spid="26" grpId="0"/>
      <p:bldP spid="33" grpId="0"/>
      <p:bldP spid="34" grpId="0"/>
      <p:bldP spid="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2A56C8-4E36-4841-A3BC-FAC1345E74E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769854"/>
              </p:ext>
            </p:extLst>
          </p:nvPr>
        </p:nvGraphicFramePr>
        <p:xfrm>
          <a:off x="457200" y="1600200"/>
          <a:ext cx="8229600" cy="40004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6251"/>
                <a:gridCol w="7383349"/>
              </a:tblGrid>
              <a:tr h="446806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n-lt"/>
                          <a:cs typeface="Times New Roman" panose="02020603050405020304" pitchFamily="18" charset="0"/>
                        </a:rPr>
                        <a:t>11.</a:t>
                      </a:r>
                      <a:endParaRPr lang="en-IN" sz="2400" b="1" dirty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n-lt"/>
                          <a:cs typeface="Times New Roman" panose="02020603050405020304" pitchFamily="18" charset="0"/>
                        </a:rPr>
                        <a:t>Introduction to Surveying</a:t>
                      </a:r>
                      <a:endParaRPr lang="en-IN" sz="2400" b="1" dirty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10528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n-lt"/>
                          <a:cs typeface="Times New Roman" panose="02020603050405020304" pitchFamily="18" charset="0"/>
                        </a:rPr>
                        <a:t>11.1</a:t>
                      </a:r>
                      <a:endParaRPr lang="en-IN" sz="2400" b="1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Definition of surveying</a:t>
                      </a:r>
                      <a:endParaRPr lang="en-IN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10528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n-lt"/>
                          <a:cs typeface="Times New Roman" panose="02020603050405020304" pitchFamily="18" charset="0"/>
                        </a:rPr>
                        <a:t>11.2</a:t>
                      </a:r>
                      <a:endParaRPr lang="en-IN" sz="2400" b="1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Objects of surveying, Uses of surveying</a:t>
                      </a:r>
                      <a:endParaRPr lang="en-IN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10528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n-lt"/>
                          <a:cs typeface="Times New Roman" panose="02020603050405020304" pitchFamily="18" charset="0"/>
                        </a:rPr>
                        <a:t>11.3</a:t>
                      </a:r>
                      <a:endParaRPr lang="en-IN" sz="2400" b="1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Primary divisions of surveying, Principles of surveying</a:t>
                      </a:r>
                      <a:endParaRPr lang="en-IN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771755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n-lt"/>
                          <a:cs typeface="Times New Roman" panose="02020603050405020304" pitchFamily="18" charset="0"/>
                        </a:rPr>
                        <a:t>11.4</a:t>
                      </a:r>
                      <a:endParaRPr lang="en-IN" sz="2400" b="1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List of classification of surveying, Definition: Plan and Map, Scales : Plain scale and Diagonal scale, Conventional Symbols</a:t>
                      </a:r>
                      <a:endParaRPr lang="en-IN" sz="2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46806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n-lt"/>
                          <a:cs typeface="Times New Roman" panose="02020603050405020304" pitchFamily="18" charset="0"/>
                        </a:rPr>
                        <a:t>11.5</a:t>
                      </a:r>
                      <a:endParaRPr lang="en-IN" sz="2400" b="1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200" dirty="0" smtClean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Introduction to linear and angular measurements, Concepts of land profiling</a:t>
                      </a:r>
                      <a:endParaRPr lang="en-IN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063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887ACC-D0FA-4839-A012-3D2D3DAD45F3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884238"/>
          </a:xfrm>
        </p:spPr>
        <p:txBody>
          <a:bodyPr/>
          <a:lstStyle/>
          <a:p>
            <a:r>
              <a:rPr lang="en-US" sz="3600" b="1" dirty="0" smtClean="0"/>
              <a:t>Surveying and levelling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83275"/>
          </a:xfrm>
        </p:spPr>
        <p:txBody>
          <a:bodyPr/>
          <a:lstStyle/>
          <a:p>
            <a:pPr marL="514350" indent="-514350">
              <a:buFont typeface="Calibri" pitchFamily="34" charset="0"/>
              <a:buAutoNum type="arabicPeriod"/>
            </a:pPr>
            <a:r>
              <a:rPr lang="en-US" sz="1600" dirty="0" smtClean="0"/>
              <a:t>Surveying: Is the art of determining the relative position of various points above, on or below the surface of the earth.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sz="1600" dirty="0" smtClean="0"/>
              <a:t>Levelling: Is the art of determining the relative vertical distance of different points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1600" dirty="0" smtClean="0"/>
              <a:t>Measurement Taken</a:t>
            </a:r>
          </a:p>
          <a:p>
            <a:pPr marL="1314450" lvl="2" indent="-400050">
              <a:buFont typeface="+mj-lt"/>
              <a:buAutoNum type="alphaLcParenR"/>
            </a:pPr>
            <a:r>
              <a:rPr lang="en-US" sz="1600" dirty="0" smtClean="0"/>
              <a:t>Vertical distance</a:t>
            </a:r>
          </a:p>
          <a:p>
            <a:pPr marL="1314450" lvl="2" indent="-400050">
              <a:buFont typeface="+mj-lt"/>
              <a:buAutoNum type="alphaLcParenR"/>
            </a:pPr>
            <a:r>
              <a:rPr lang="en-US" sz="1600" dirty="0" smtClean="0"/>
              <a:t>Horizontal Distance</a:t>
            </a:r>
          </a:p>
          <a:p>
            <a:pPr marL="1314450" lvl="2" indent="-400050">
              <a:buFont typeface="+mj-lt"/>
              <a:buAutoNum type="alphaLcParenR"/>
            </a:pPr>
            <a:r>
              <a:rPr lang="en-US" sz="1600" dirty="0" smtClean="0"/>
              <a:t>Angle</a:t>
            </a:r>
          </a:p>
          <a:p>
            <a:pPr marL="1771650" lvl="3" indent="-400050">
              <a:buFont typeface="+mj-lt"/>
              <a:buAutoNum type="alphaLcParenR"/>
            </a:pPr>
            <a:r>
              <a:rPr lang="en-US" sz="1600" dirty="0" smtClean="0"/>
              <a:t>Horizontal</a:t>
            </a:r>
          </a:p>
          <a:p>
            <a:pPr marL="1771650" lvl="3" indent="-400050">
              <a:buFont typeface="+mj-lt"/>
              <a:buAutoNum type="alphaLcParenR"/>
            </a:pPr>
            <a:r>
              <a:rPr lang="en-US" sz="1600" dirty="0" smtClean="0"/>
              <a:t>Vertical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1600" dirty="0" smtClean="0"/>
              <a:t>Computation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1600" dirty="0" smtClean="0"/>
              <a:t>Preparation of maps and plans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1600" dirty="0" smtClean="0"/>
              <a:t>Used for</a:t>
            </a:r>
          </a:p>
          <a:p>
            <a:pPr marL="1314450" lvl="2" indent="-400050">
              <a:buFont typeface="+mj-lt"/>
              <a:buAutoNum type="alphaLcParenR"/>
            </a:pPr>
            <a:r>
              <a:rPr lang="en-US" sz="1600" dirty="0" smtClean="0"/>
              <a:t>Calculation of length</a:t>
            </a:r>
          </a:p>
          <a:p>
            <a:pPr marL="1314450" lvl="2" indent="-400050">
              <a:buFont typeface="+mj-lt"/>
              <a:buAutoNum type="alphaLcParenR"/>
            </a:pPr>
            <a:r>
              <a:rPr lang="en-US" sz="1600" dirty="0" smtClean="0"/>
              <a:t>Area</a:t>
            </a:r>
          </a:p>
          <a:p>
            <a:pPr marL="1314450" lvl="2" indent="-400050">
              <a:buFont typeface="+mj-lt"/>
              <a:buAutoNum type="alphaLcParenR"/>
            </a:pPr>
            <a:r>
              <a:rPr lang="en-US" sz="1600" dirty="0" smtClean="0"/>
              <a:t>Volume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sz="1600" dirty="0" smtClean="0"/>
              <a:t>Art of tracing the points on a map to the ground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sz="1600" dirty="0" smtClean="0"/>
              <a:t>Purpose of the surveying: </a:t>
            </a:r>
          </a:p>
          <a:p>
            <a:pPr lvl="1"/>
            <a:r>
              <a:rPr lang="en-US" sz="1600" dirty="0" smtClean="0"/>
              <a:t>Take measurements to determine the relative position of the point</a:t>
            </a:r>
          </a:p>
          <a:p>
            <a:pPr lvl="1"/>
            <a:r>
              <a:rPr lang="en-US" sz="1600" dirty="0" smtClean="0"/>
              <a:t>Make layouts , maps or plans to mark the proposed position of structure on the surface</a:t>
            </a:r>
          </a:p>
          <a:p>
            <a:pPr lvl="1"/>
            <a:r>
              <a:rPr lang="en-US" sz="1600" dirty="0" smtClean="0"/>
              <a:t>Determine the area, volume and other relative quantity.</a:t>
            </a:r>
          </a:p>
        </p:txBody>
      </p:sp>
      <p:pic>
        <p:nvPicPr>
          <p:cNvPr id="1026" name="Picture 2" descr="Image result for survey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731" y="1714984"/>
            <a:ext cx="2716814" cy="1971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level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788" y="3478101"/>
            <a:ext cx="2811757" cy="216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AA6565-084B-4C38-A7D1-59A6C49DB493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611560" y="46182"/>
            <a:ext cx="8229600" cy="533400"/>
          </a:xfrm>
        </p:spPr>
        <p:txBody>
          <a:bodyPr/>
          <a:lstStyle/>
          <a:p>
            <a:pPr algn="l"/>
            <a:r>
              <a:rPr lang="en-US" sz="3200" b="1" dirty="0" smtClean="0"/>
              <a:t>Use of Surveying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836712"/>
            <a:ext cx="3888432" cy="4392488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Preparation of Map</a:t>
            </a:r>
          </a:p>
          <a:p>
            <a:pPr marL="971550" lvl="1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dirty="0" smtClean="0"/>
              <a:t>To prepare the topographical maps</a:t>
            </a:r>
          </a:p>
          <a:p>
            <a:pPr marL="971550" lvl="1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dirty="0" smtClean="0"/>
              <a:t>Prepare cadastral maps showing boundaries, houses and properties</a:t>
            </a:r>
          </a:p>
          <a:p>
            <a:pPr marL="971550" lvl="1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dirty="0" smtClean="0"/>
              <a:t>Engineering map</a:t>
            </a:r>
            <a:endParaRPr lang="en-US" sz="2000" dirty="0"/>
          </a:p>
          <a:p>
            <a:pPr marL="971550" lvl="1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dirty="0" smtClean="0"/>
              <a:t>Military map</a:t>
            </a:r>
          </a:p>
          <a:p>
            <a:pPr marL="971550" lvl="1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dirty="0" smtClean="0"/>
              <a:t>Geological map</a:t>
            </a:r>
          </a:p>
          <a:p>
            <a:pPr marL="971550" lvl="1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dirty="0" smtClean="0"/>
              <a:t>Archaeological map</a:t>
            </a:r>
          </a:p>
          <a:p>
            <a:pPr marL="45720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000" dirty="0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55445"/>
            <a:ext cx="2785711" cy="190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cadastral ma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600" y="1963658"/>
            <a:ext cx="2675400" cy="2389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Engineering ma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074" y="2225543"/>
            <a:ext cx="2874117" cy="1900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Military ma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867" y="4407942"/>
            <a:ext cx="2895043" cy="2417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Geology of gujara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298" y="4646846"/>
            <a:ext cx="2709404" cy="2074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Related imag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6" y="4571751"/>
            <a:ext cx="2348843" cy="225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DFA434-78DD-491F-9B58-F330C5A1BCB1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533400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sz="3200" b="1" dirty="0" smtClean="0"/>
              <a:t>Primary Divisions of Surveying</a:t>
            </a:r>
            <a:endParaRPr lang="en-US" sz="3200" b="1" dirty="0"/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323528" y="1062037"/>
            <a:ext cx="4896544" cy="5476875"/>
          </a:xfrm>
        </p:spPr>
        <p:txBody>
          <a:bodyPr/>
          <a:lstStyle/>
          <a:p>
            <a:r>
              <a:rPr lang="en-US" sz="2800" dirty="0" smtClean="0"/>
              <a:t>Primary Classification: </a:t>
            </a:r>
          </a:p>
          <a:p>
            <a:pPr lvl="1"/>
            <a:r>
              <a:rPr lang="en-US" sz="2400" dirty="0" smtClean="0"/>
              <a:t>Division is based on the basis weather the curvature of the earth is taken in to consideration or not</a:t>
            </a:r>
          </a:p>
          <a:p>
            <a:pPr lvl="2"/>
            <a:r>
              <a:rPr lang="en-US" sz="1600" dirty="0" smtClean="0"/>
              <a:t>Plane Surveying : </a:t>
            </a:r>
          </a:p>
          <a:p>
            <a:pPr lvl="3"/>
            <a:r>
              <a:rPr lang="en-US" sz="1400" dirty="0" smtClean="0"/>
              <a:t>Curvature of earth is neglected and assumed as plane surface</a:t>
            </a:r>
          </a:p>
          <a:p>
            <a:pPr lvl="3"/>
            <a:r>
              <a:rPr lang="en-US" sz="1400" dirty="0" smtClean="0"/>
              <a:t>Horizontal surface:</a:t>
            </a:r>
          </a:p>
          <a:p>
            <a:pPr lvl="3"/>
            <a:r>
              <a:rPr lang="en-US" sz="1400" dirty="0" smtClean="0"/>
              <a:t>Vertical line:</a:t>
            </a:r>
          </a:p>
          <a:p>
            <a:pPr lvl="3"/>
            <a:r>
              <a:rPr lang="en-US" sz="1400" dirty="0" smtClean="0"/>
              <a:t>Plane survey can be used when considered for a small area (Less than 250 Km</a:t>
            </a:r>
            <a:r>
              <a:rPr lang="en-US" sz="1400" baseline="30000" dirty="0" smtClean="0"/>
              <a:t>2</a:t>
            </a:r>
            <a:r>
              <a:rPr lang="en-US" sz="1400" dirty="0" smtClean="0"/>
              <a:t>)</a:t>
            </a:r>
          </a:p>
          <a:p>
            <a:pPr lvl="3"/>
            <a:r>
              <a:rPr lang="en-US" sz="1400" dirty="0" smtClean="0"/>
              <a:t>Degree of accuracy is comparatively low</a:t>
            </a:r>
          </a:p>
          <a:p>
            <a:pPr lvl="2"/>
            <a:r>
              <a:rPr lang="en-US" sz="1600" dirty="0" smtClean="0"/>
              <a:t>Geodetic surveying</a:t>
            </a:r>
          </a:p>
          <a:p>
            <a:pPr lvl="3"/>
            <a:r>
              <a:rPr lang="en-US" sz="1400" dirty="0" smtClean="0"/>
              <a:t>Curvature of earth is taken in to consideration</a:t>
            </a:r>
          </a:p>
          <a:p>
            <a:pPr lvl="3"/>
            <a:r>
              <a:rPr lang="en-US" sz="1400" dirty="0" smtClean="0"/>
              <a:t>Large distance and large area</a:t>
            </a:r>
          </a:p>
          <a:p>
            <a:pPr lvl="3"/>
            <a:r>
              <a:rPr lang="en-US" sz="1400" dirty="0" smtClean="0"/>
              <a:t>Refined methods of observation and adjustment</a:t>
            </a:r>
          </a:p>
          <a:p>
            <a:pPr lvl="2"/>
            <a:endParaRPr lang="en-US" sz="1800" dirty="0" smtClean="0"/>
          </a:p>
        </p:txBody>
      </p:sp>
      <p:pic>
        <p:nvPicPr>
          <p:cNvPr id="3074" name="Picture 2" descr="Image result for plane and geodetic Surveyi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7" t="23306" r="52345" b="19050"/>
          <a:stretch/>
        </p:blipFill>
        <p:spPr bwMode="auto">
          <a:xfrm>
            <a:off x="5645324" y="5742"/>
            <a:ext cx="3384376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plane and geodetic Surveyi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77" t="22016" r="12461" b="14669"/>
          <a:stretch/>
        </p:blipFill>
        <p:spPr bwMode="auto">
          <a:xfrm>
            <a:off x="5736576" y="3416386"/>
            <a:ext cx="3201871" cy="315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33400"/>
          </a:xfrm>
        </p:spPr>
        <p:txBody>
          <a:bodyPr/>
          <a:lstStyle/>
          <a:p>
            <a:r>
              <a:rPr lang="en-US" sz="2800" dirty="0" smtClean="0"/>
              <a:t>Difference between plane survey and geodetic survey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-73025" y="1196752"/>
            <a:ext cx="4645025" cy="5556399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2400" b="1" dirty="0" smtClean="0"/>
              <a:t>                         Plane Survey</a:t>
            </a:r>
          </a:p>
          <a:p>
            <a:pPr marL="971550" lvl="1" indent="-514350">
              <a:buFont typeface="Calibri" pitchFamily="34" charset="0"/>
              <a:buAutoNum type="arabicPeriod"/>
            </a:pPr>
            <a:r>
              <a:rPr lang="en-US" sz="2000" dirty="0" smtClean="0"/>
              <a:t>Curve of the earth is ignored</a:t>
            </a:r>
          </a:p>
          <a:p>
            <a:pPr marL="971550" lvl="1" indent="-514350">
              <a:buFont typeface="Calibri" pitchFamily="34" charset="0"/>
              <a:buAutoNum type="arabicPeriod"/>
            </a:pPr>
            <a:r>
              <a:rPr lang="en-US" sz="2000" dirty="0" smtClean="0"/>
              <a:t>Used for relatively small area (&lt;250 </a:t>
            </a:r>
            <a:r>
              <a:rPr lang="en-US" sz="2000" dirty="0" err="1" smtClean="0"/>
              <a:t>SqKm</a:t>
            </a:r>
            <a:r>
              <a:rPr lang="en-US" sz="2000" dirty="0" smtClean="0"/>
              <a:t>)</a:t>
            </a:r>
          </a:p>
          <a:p>
            <a:pPr marL="971550" lvl="1" indent="-514350">
              <a:buFont typeface="Calibri" pitchFamily="34" charset="0"/>
              <a:buAutoNum type="arabicPeriod"/>
            </a:pPr>
            <a:r>
              <a:rPr lang="en-US" sz="2000" dirty="0" smtClean="0"/>
              <a:t>Used for establishing relatively less important area</a:t>
            </a:r>
          </a:p>
          <a:p>
            <a:pPr marL="971550" lvl="1" indent="-514350">
              <a:buFont typeface="Calibri" pitchFamily="34" charset="0"/>
              <a:buAutoNum type="arabicPeriod"/>
            </a:pPr>
            <a:r>
              <a:rPr lang="en-US" sz="2000" dirty="0" smtClean="0"/>
              <a:t>Direction of plumb lines are assumed to be parallel to one another</a:t>
            </a:r>
          </a:p>
          <a:p>
            <a:pPr marL="971550" lvl="1" indent="-514350">
              <a:buFont typeface="Calibri" pitchFamily="34" charset="0"/>
              <a:buAutoNum type="arabicPeriod"/>
            </a:pPr>
            <a:r>
              <a:rPr lang="en-US" sz="2000" dirty="0" smtClean="0"/>
              <a:t>Lower accuracy</a:t>
            </a:r>
          </a:p>
          <a:p>
            <a:pPr marL="971550" lvl="1" indent="-514350">
              <a:buFont typeface="Calibri" pitchFamily="34" charset="0"/>
              <a:buAutoNum type="arabicPeriod"/>
            </a:pPr>
            <a:r>
              <a:rPr lang="en-US" sz="2000" dirty="0" smtClean="0"/>
              <a:t>Angle of triangle formed by any three line considered to be plane</a:t>
            </a:r>
          </a:p>
        </p:txBody>
      </p:sp>
      <p:sp>
        <p:nvSpPr>
          <p:cNvPr id="25603" name="Content Placeholder 2"/>
          <p:cNvSpPr txBox="1">
            <a:spLocks/>
          </p:cNvSpPr>
          <p:nvPr/>
        </p:nvSpPr>
        <p:spPr bwMode="auto">
          <a:xfrm>
            <a:off x="4464904" y="1239683"/>
            <a:ext cx="4645025" cy="5470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sz="2000" b="1" dirty="0">
                <a:latin typeface="Calibri" pitchFamily="34" charset="0"/>
              </a:rPr>
              <a:t>                    Geodetic Survey</a:t>
            </a:r>
          </a:p>
          <a:p>
            <a:pPr marL="971550" lvl="1" indent="-514350">
              <a:spcBef>
                <a:spcPct val="20000"/>
              </a:spcBef>
              <a:buFont typeface="Calibri" pitchFamily="34" charset="0"/>
              <a:buAutoNum type="arabicPeriod"/>
            </a:pPr>
            <a:r>
              <a:rPr lang="en-US" sz="2000" dirty="0">
                <a:latin typeface="Calibri" pitchFamily="34" charset="0"/>
              </a:rPr>
              <a:t>Curvature of earth is taken it to consideration</a:t>
            </a:r>
          </a:p>
          <a:p>
            <a:pPr marL="971550" lvl="1" indent="-514350">
              <a:spcBef>
                <a:spcPct val="20000"/>
              </a:spcBef>
              <a:buFont typeface="Calibri" pitchFamily="34" charset="0"/>
              <a:buAutoNum type="arabicPeriod"/>
            </a:pPr>
            <a:r>
              <a:rPr lang="en-US" sz="2000" dirty="0">
                <a:latin typeface="Calibri" pitchFamily="34" charset="0"/>
              </a:rPr>
              <a:t>Used for larger </a:t>
            </a:r>
            <a:r>
              <a:rPr lang="en-US" sz="2000" dirty="0" smtClean="0">
                <a:latin typeface="Calibri" pitchFamily="34" charset="0"/>
              </a:rPr>
              <a:t>area (&gt;250SqKm)</a:t>
            </a:r>
            <a:endParaRPr lang="en-US" sz="2000" dirty="0">
              <a:latin typeface="Calibri" pitchFamily="34" charset="0"/>
            </a:endParaRPr>
          </a:p>
          <a:p>
            <a:pPr marL="971550" lvl="1" indent="-514350">
              <a:spcBef>
                <a:spcPct val="20000"/>
              </a:spcBef>
              <a:buFont typeface="Calibri" pitchFamily="34" charset="0"/>
              <a:buAutoNum type="arabicPeriod"/>
            </a:pPr>
            <a:r>
              <a:rPr lang="en-US" sz="2000" dirty="0">
                <a:latin typeface="Calibri" pitchFamily="34" charset="0"/>
              </a:rPr>
              <a:t>Used for establishing precise points</a:t>
            </a:r>
          </a:p>
          <a:p>
            <a:pPr marL="971550" lvl="1" indent="-514350">
              <a:spcBef>
                <a:spcPct val="20000"/>
              </a:spcBef>
              <a:buFont typeface="Calibri" pitchFamily="34" charset="0"/>
              <a:buAutoNum type="arabicPeriod"/>
            </a:pPr>
            <a:r>
              <a:rPr lang="en-US" sz="2000" dirty="0">
                <a:latin typeface="Calibri" pitchFamily="34" charset="0"/>
              </a:rPr>
              <a:t>Direction of plumb lines are different at various points</a:t>
            </a:r>
          </a:p>
          <a:p>
            <a:pPr marL="971550" lvl="1" indent="-514350">
              <a:spcBef>
                <a:spcPct val="20000"/>
              </a:spcBef>
              <a:buFont typeface="Calibri" pitchFamily="34" charset="0"/>
              <a:buAutoNum type="arabicPeriod"/>
            </a:pPr>
            <a:r>
              <a:rPr lang="en-US" sz="2000" dirty="0">
                <a:latin typeface="Calibri" pitchFamily="34" charset="0"/>
              </a:rPr>
              <a:t>High accuracy and high precise instruments are </a:t>
            </a:r>
            <a:r>
              <a:rPr lang="en-US" sz="2000" dirty="0" smtClean="0">
                <a:latin typeface="Calibri" pitchFamily="34" charset="0"/>
              </a:rPr>
              <a:t>used</a:t>
            </a:r>
          </a:p>
          <a:p>
            <a:pPr marL="971550" lvl="1" indent="-514350">
              <a:spcBef>
                <a:spcPct val="20000"/>
              </a:spcBef>
              <a:buFont typeface="Calibri" pitchFamily="34" charset="0"/>
              <a:buAutoNum type="arabicPeriod"/>
            </a:pPr>
            <a:r>
              <a:rPr lang="en-US" dirty="0"/>
              <a:t>Angle of triangle formed by any three line considered to be plane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Principles of Surveying:</a:t>
            </a:r>
            <a:br>
              <a:rPr lang="en-GB" b="1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2A56C8-4E36-4841-A3BC-FAC1345E74E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29140" y="1417638"/>
            <a:ext cx="7971252" cy="3280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1800" dirty="0" smtClean="0"/>
              <a:t>Work should be done from “whole to part” and not from “part to whole”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sz="18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sz="1800" dirty="0"/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sz="18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sz="1800" dirty="0"/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sz="18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sz="1800" dirty="0"/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sz="18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1800" dirty="0" smtClean="0"/>
              <a:t>Position of new station should be fixed by at least two independent methods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sz="2000" dirty="0"/>
          </a:p>
        </p:txBody>
      </p:sp>
      <p:grpSp>
        <p:nvGrpSpPr>
          <p:cNvPr id="43" name="Group 42"/>
          <p:cNvGrpSpPr/>
          <p:nvPr/>
        </p:nvGrpSpPr>
        <p:grpSpPr>
          <a:xfrm>
            <a:off x="2466152" y="4496252"/>
            <a:ext cx="1145756" cy="859155"/>
            <a:chOff x="1323229" y="4768719"/>
            <a:chExt cx="1145756" cy="859155"/>
          </a:xfrm>
        </p:grpSpPr>
        <p:sp>
          <p:nvSpPr>
            <p:cNvPr id="7" name="Isosceles Triangle 6"/>
            <p:cNvSpPr/>
            <p:nvPr/>
          </p:nvSpPr>
          <p:spPr>
            <a:xfrm>
              <a:off x="1475629" y="4768719"/>
              <a:ext cx="838200" cy="627857"/>
            </a:xfrm>
            <a:prstGeom prst="triangl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323229" y="5343255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</a:t>
              </a:r>
              <a:endParaRPr 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64093" y="5350875"/>
              <a:ext cx="3048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Q</a:t>
              </a:r>
              <a:endParaRPr 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767095" y="4772842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423373" y="5018352"/>
                  <a:ext cx="316112" cy="2742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√</m:t>
                        </m:r>
                      </m:oMath>
                    </m:oMathPara>
                  </a14:m>
                  <a:endParaRPr lang="en-US" sz="11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3373" y="5018352"/>
                  <a:ext cx="316112" cy="27424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2052309" y="4987794"/>
                  <a:ext cx="316112" cy="2742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√</m:t>
                        </m:r>
                      </m:oMath>
                    </m:oMathPara>
                  </a14:m>
                  <a:endParaRPr lang="en-US" sz="11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2309" y="4987794"/>
                  <a:ext cx="316112" cy="27424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/>
          <p:cNvGrpSpPr/>
          <p:nvPr/>
        </p:nvGrpSpPr>
        <p:grpSpPr>
          <a:xfrm>
            <a:off x="4926176" y="4486108"/>
            <a:ext cx="1387384" cy="973098"/>
            <a:chOff x="5056428" y="4421097"/>
            <a:chExt cx="1387384" cy="973098"/>
          </a:xfrm>
        </p:grpSpPr>
        <p:grpSp>
          <p:nvGrpSpPr>
            <p:cNvPr id="8" name="Group 7"/>
            <p:cNvGrpSpPr/>
            <p:nvPr/>
          </p:nvGrpSpPr>
          <p:grpSpPr>
            <a:xfrm>
              <a:off x="5179782" y="4611259"/>
              <a:ext cx="1117600" cy="554832"/>
              <a:chOff x="1382713" y="5163343"/>
              <a:chExt cx="1117600" cy="554832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1382713" y="5718175"/>
                <a:ext cx="1117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1941513" y="5163343"/>
                <a:ext cx="0" cy="5548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5056428" y="5110780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</a:t>
              </a:r>
              <a:endParaRPr 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138920" y="5117196"/>
              <a:ext cx="3048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Q</a:t>
              </a:r>
              <a:endParaRPr 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605868" y="4421097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5306782" y="4934316"/>
                  <a:ext cx="316112" cy="2742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√</m:t>
                        </m:r>
                      </m:oMath>
                    </m:oMathPara>
                  </a14:m>
                  <a:endParaRPr lang="en-US" sz="11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6782" y="4934316"/>
                  <a:ext cx="316112" cy="27424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5649174" y="4701018"/>
                  <a:ext cx="316112" cy="2742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√</m:t>
                        </m:r>
                      </m:oMath>
                    </m:oMathPara>
                  </a14:m>
                  <a:endParaRPr lang="en-US" sz="11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9174" y="4701018"/>
                  <a:ext cx="316112" cy="27424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/>
          <p:cNvGrpSpPr/>
          <p:nvPr/>
        </p:nvGrpSpPr>
        <p:grpSpPr>
          <a:xfrm>
            <a:off x="7037946" y="4388381"/>
            <a:ext cx="1375270" cy="998220"/>
            <a:chOff x="7041037" y="4789090"/>
            <a:chExt cx="1375270" cy="99822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7621922" y="4947840"/>
              <a:ext cx="619125" cy="6064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7202822" y="5554265"/>
              <a:ext cx="10382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041037" y="5510311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</a:t>
              </a:r>
              <a:endParaRPr 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111415" y="5496498"/>
              <a:ext cx="3048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Q</a:t>
              </a:r>
              <a:endParaRPr lang="en-US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412373" y="4789090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7783847" y="5322490"/>
                  <a:ext cx="316112" cy="2742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√</m:t>
                        </m:r>
                      </m:oMath>
                    </m:oMathPara>
                  </a14:m>
                  <a:endParaRPr lang="en-US" sz="11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3847" y="5322490"/>
                  <a:ext cx="316112" cy="27424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7848735" y="5017690"/>
                  <a:ext cx="316112" cy="2742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√</m:t>
                        </m:r>
                      </m:oMath>
                    </m:oMathPara>
                  </a14:m>
                  <a:endParaRPr lang="en-US" sz="11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8735" y="5017690"/>
                  <a:ext cx="316112" cy="27424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Chord 83"/>
            <p:cNvSpPr/>
            <p:nvPr/>
          </p:nvSpPr>
          <p:spPr>
            <a:xfrm rot="2623299">
              <a:off x="8063335" y="5469855"/>
              <a:ext cx="160188" cy="114255"/>
            </a:xfrm>
            <a:custGeom>
              <a:avLst/>
              <a:gdLst>
                <a:gd name="connsiteX0" fmla="*/ 126631 w 152400"/>
                <a:gd name="connsiteY0" fmla="*/ 117702 h 134542"/>
                <a:gd name="connsiteX1" fmla="*/ 41597 w 152400"/>
                <a:gd name="connsiteY1" fmla="*/ 127206 h 134542"/>
                <a:gd name="connsiteX2" fmla="*/ 3285 w 152400"/>
                <a:gd name="connsiteY2" fmla="*/ 47734 h 134542"/>
                <a:gd name="connsiteX3" fmla="*/ 76200 w 152400"/>
                <a:gd name="connsiteY3" fmla="*/ 1 h 134542"/>
                <a:gd name="connsiteX4" fmla="*/ 126631 w 152400"/>
                <a:gd name="connsiteY4" fmla="*/ 117702 h 134542"/>
                <a:gd name="connsiteX0" fmla="*/ 126640 w 133393"/>
                <a:gd name="connsiteY0" fmla="*/ 80095 h 96936"/>
                <a:gd name="connsiteX1" fmla="*/ 41606 w 133393"/>
                <a:gd name="connsiteY1" fmla="*/ 89599 h 96936"/>
                <a:gd name="connsiteX2" fmla="*/ 3294 w 133393"/>
                <a:gd name="connsiteY2" fmla="*/ 10127 h 96936"/>
                <a:gd name="connsiteX3" fmla="*/ 128774 w 133393"/>
                <a:gd name="connsiteY3" fmla="*/ 21953 h 96936"/>
                <a:gd name="connsiteX4" fmla="*/ 126640 w 133393"/>
                <a:gd name="connsiteY4" fmla="*/ 80095 h 96936"/>
                <a:gd name="connsiteX0" fmla="*/ 140603 w 140603"/>
                <a:gd name="connsiteY0" fmla="*/ 22038 h 89655"/>
                <a:gd name="connsiteX1" fmla="*/ 40800 w 140603"/>
                <a:gd name="connsiteY1" fmla="*/ 89599 h 89655"/>
                <a:gd name="connsiteX2" fmla="*/ 2488 w 140603"/>
                <a:gd name="connsiteY2" fmla="*/ 10127 h 89655"/>
                <a:gd name="connsiteX3" fmla="*/ 127968 w 140603"/>
                <a:gd name="connsiteY3" fmla="*/ 21953 h 89655"/>
                <a:gd name="connsiteX4" fmla="*/ 140603 w 140603"/>
                <a:gd name="connsiteY4" fmla="*/ 22038 h 89655"/>
                <a:gd name="connsiteX0" fmla="*/ 140356 w 140356"/>
                <a:gd name="connsiteY0" fmla="*/ 22038 h 112183"/>
                <a:gd name="connsiteX1" fmla="*/ 44541 w 140356"/>
                <a:gd name="connsiteY1" fmla="*/ 112144 h 112183"/>
                <a:gd name="connsiteX2" fmla="*/ 2241 w 140356"/>
                <a:gd name="connsiteY2" fmla="*/ 10127 h 112183"/>
                <a:gd name="connsiteX3" fmla="*/ 127721 w 140356"/>
                <a:gd name="connsiteY3" fmla="*/ 21953 h 112183"/>
                <a:gd name="connsiteX4" fmla="*/ 140356 w 140356"/>
                <a:gd name="connsiteY4" fmla="*/ 22038 h 112183"/>
                <a:gd name="connsiteX0" fmla="*/ 158279 w 158279"/>
                <a:gd name="connsiteY0" fmla="*/ 11336 h 101533"/>
                <a:gd name="connsiteX1" fmla="*/ 62464 w 158279"/>
                <a:gd name="connsiteY1" fmla="*/ 101442 h 101533"/>
                <a:gd name="connsiteX2" fmla="*/ 1607 w 158279"/>
                <a:gd name="connsiteY2" fmla="*/ 25959 h 101533"/>
                <a:gd name="connsiteX3" fmla="*/ 145644 w 158279"/>
                <a:gd name="connsiteY3" fmla="*/ 11251 h 101533"/>
                <a:gd name="connsiteX4" fmla="*/ 158279 w 158279"/>
                <a:gd name="connsiteY4" fmla="*/ 11336 h 101533"/>
                <a:gd name="connsiteX0" fmla="*/ 160690 w 160690"/>
                <a:gd name="connsiteY0" fmla="*/ 11336 h 120956"/>
                <a:gd name="connsiteX1" fmla="*/ 30756 w 160690"/>
                <a:gd name="connsiteY1" fmla="*/ 120891 h 120956"/>
                <a:gd name="connsiteX2" fmla="*/ 4018 w 160690"/>
                <a:gd name="connsiteY2" fmla="*/ 25959 h 120956"/>
                <a:gd name="connsiteX3" fmla="*/ 148055 w 160690"/>
                <a:gd name="connsiteY3" fmla="*/ 11251 h 120956"/>
                <a:gd name="connsiteX4" fmla="*/ 160690 w 160690"/>
                <a:gd name="connsiteY4" fmla="*/ 11336 h 120956"/>
                <a:gd name="connsiteX0" fmla="*/ 177071 w 177071"/>
                <a:gd name="connsiteY0" fmla="*/ 11336 h 120952"/>
                <a:gd name="connsiteX1" fmla="*/ 47137 w 177071"/>
                <a:gd name="connsiteY1" fmla="*/ 120891 h 120952"/>
                <a:gd name="connsiteX2" fmla="*/ 2444 w 177071"/>
                <a:gd name="connsiteY2" fmla="*/ 25559 h 120952"/>
                <a:gd name="connsiteX3" fmla="*/ 164436 w 177071"/>
                <a:gd name="connsiteY3" fmla="*/ 11251 h 120952"/>
                <a:gd name="connsiteX4" fmla="*/ 177071 w 177071"/>
                <a:gd name="connsiteY4" fmla="*/ 11336 h 120952"/>
                <a:gd name="connsiteX0" fmla="*/ 176163 w 176163"/>
                <a:gd name="connsiteY0" fmla="*/ 11336 h 120943"/>
                <a:gd name="connsiteX1" fmla="*/ 46229 w 176163"/>
                <a:gd name="connsiteY1" fmla="*/ 120891 h 120943"/>
                <a:gd name="connsiteX2" fmla="*/ 1536 w 176163"/>
                <a:gd name="connsiteY2" fmla="*/ 25559 h 120943"/>
                <a:gd name="connsiteX3" fmla="*/ 93099 w 176163"/>
                <a:gd name="connsiteY3" fmla="*/ 23302 h 120943"/>
                <a:gd name="connsiteX4" fmla="*/ 163528 w 176163"/>
                <a:gd name="connsiteY4" fmla="*/ 11251 h 120943"/>
                <a:gd name="connsiteX5" fmla="*/ 176163 w 176163"/>
                <a:gd name="connsiteY5" fmla="*/ 11336 h 120943"/>
                <a:gd name="connsiteX0" fmla="*/ 176163 w 176163"/>
                <a:gd name="connsiteY0" fmla="*/ 10410 h 120017"/>
                <a:gd name="connsiteX1" fmla="*/ 46229 w 176163"/>
                <a:gd name="connsiteY1" fmla="*/ 119965 h 120017"/>
                <a:gd name="connsiteX2" fmla="*/ 1536 w 176163"/>
                <a:gd name="connsiteY2" fmla="*/ 24633 h 120017"/>
                <a:gd name="connsiteX3" fmla="*/ 93099 w 176163"/>
                <a:gd name="connsiteY3" fmla="*/ 22376 h 120017"/>
                <a:gd name="connsiteX4" fmla="*/ 154350 w 176163"/>
                <a:gd name="connsiteY4" fmla="*/ 19102 h 120017"/>
                <a:gd name="connsiteX5" fmla="*/ 176163 w 176163"/>
                <a:gd name="connsiteY5" fmla="*/ 10410 h 120017"/>
                <a:gd name="connsiteX0" fmla="*/ 160188 w 160188"/>
                <a:gd name="connsiteY0" fmla="*/ 11067 h 114255"/>
                <a:gd name="connsiteX1" fmla="*/ 46116 w 160188"/>
                <a:gd name="connsiteY1" fmla="*/ 114239 h 114255"/>
                <a:gd name="connsiteX2" fmla="*/ 1423 w 160188"/>
                <a:gd name="connsiteY2" fmla="*/ 18907 h 114255"/>
                <a:gd name="connsiteX3" fmla="*/ 92986 w 160188"/>
                <a:gd name="connsiteY3" fmla="*/ 16650 h 114255"/>
                <a:gd name="connsiteX4" fmla="*/ 154237 w 160188"/>
                <a:gd name="connsiteY4" fmla="*/ 13376 h 114255"/>
                <a:gd name="connsiteX5" fmla="*/ 160188 w 160188"/>
                <a:gd name="connsiteY5" fmla="*/ 11067 h 114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0188" h="114255">
                  <a:moveTo>
                    <a:pt x="160188" y="11067"/>
                  </a:moveTo>
                  <a:cubicBezTo>
                    <a:pt x="136739" y="29342"/>
                    <a:pt x="72577" y="112932"/>
                    <a:pt x="46116" y="114239"/>
                  </a:cubicBezTo>
                  <a:cubicBezTo>
                    <a:pt x="19655" y="115546"/>
                    <a:pt x="-6439" y="37416"/>
                    <a:pt x="1423" y="18907"/>
                  </a:cubicBezTo>
                  <a:cubicBezTo>
                    <a:pt x="9285" y="398"/>
                    <a:pt x="65987" y="19035"/>
                    <a:pt x="92986" y="16650"/>
                  </a:cubicBezTo>
                  <a:cubicBezTo>
                    <a:pt x="119985" y="14265"/>
                    <a:pt x="140443" y="13126"/>
                    <a:pt x="154237" y="13376"/>
                  </a:cubicBezTo>
                  <a:cubicBezTo>
                    <a:pt x="171047" y="52610"/>
                    <a:pt x="143378" y="-28167"/>
                    <a:pt x="160188" y="11067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307710" y="5800839"/>
            <a:ext cx="1171946" cy="846035"/>
            <a:chOff x="4874347" y="5702495"/>
            <a:chExt cx="1171946" cy="846035"/>
          </a:xfrm>
        </p:grpSpPr>
        <p:sp>
          <p:nvSpPr>
            <p:cNvPr id="6" name="Isosceles Triangle 5"/>
            <p:cNvSpPr/>
            <p:nvPr/>
          </p:nvSpPr>
          <p:spPr>
            <a:xfrm>
              <a:off x="5062942" y="5702495"/>
              <a:ext cx="838200" cy="627857"/>
            </a:xfrm>
            <a:prstGeom prst="triangl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74347" y="6250816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</a:t>
              </a:r>
              <a:endParaRPr 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41401" y="6271531"/>
              <a:ext cx="3048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Q</a:t>
              </a:r>
              <a:endParaRPr lang="en-US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338309" y="5703263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5137355" y="6108793"/>
                  <a:ext cx="316112" cy="2742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√</m:t>
                        </m:r>
                      </m:oMath>
                    </m:oMathPara>
                  </a14:m>
                  <a:endParaRPr lang="en-US" sz="11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7355" y="6108793"/>
                  <a:ext cx="316112" cy="27424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5518355" y="6091883"/>
                  <a:ext cx="316112" cy="2742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√</m:t>
                        </m:r>
                      </m:oMath>
                    </m:oMathPara>
                  </a14:m>
                  <a:endParaRPr lang="en-US" sz="11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8355" y="6091883"/>
                  <a:ext cx="316112" cy="27424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Chord 83"/>
            <p:cNvSpPr/>
            <p:nvPr/>
          </p:nvSpPr>
          <p:spPr>
            <a:xfrm rot="2623299">
              <a:off x="5731301" y="6238281"/>
              <a:ext cx="160188" cy="114255"/>
            </a:xfrm>
            <a:custGeom>
              <a:avLst/>
              <a:gdLst>
                <a:gd name="connsiteX0" fmla="*/ 126631 w 152400"/>
                <a:gd name="connsiteY0" fmla="*/ 117702 h 134542"/>
                <a:gd name="connsiteX1" fmla="*/ 41597 w 152400"/>
                <a:gd name="connsiteY1" fmla="*/ 127206 h 134542"/>
                <a:gd name="connsiteX2" fmla="*/ 3285 w 152400"/>
                <a:gd name="connsiteY2" fmla="*/ 47734 h 134542"/>
                <a:gd name="connsiteX3" fmla="*/ 76200 w 152400"/>
                <a:gd name="connsiteY3" fmla="*/ 1 h 134542"/>
                <a:gd name="connsiteX4" fmla="*/ 126631 w 152400"/>
                <a:gd name="connsiteY4" fmla="*/ 117702 h 134542"/>
                <a:gd name="connsiteX0" fmla="*/ 126640 w 133393"/>
                <a:gd name="connsiteY0" fmla="*/ 80095 h 96936"/>
                <a:gd name="connsiteX1" fmla="*/ 41606 w 133393"/>
                <a:gd name="connsiteY1" fmla="*/ 89599 h 96936"/>
                <a:gd name="connsiteX2" fmla="*/ 3294 w 133393"/>
                <a:gd name="connsiteY2" fmla="*/ 10127 h 96936"/>
                <a:gd name="connsiteX3" fmla="*/ 128774 w 133393"/>
                <a:gd name="connsiteY3" fmla="*/ 21953 h 96936"/>
                <a:gd name="connsiteX4" fmla="*/ 126640 w 133393"/>
                <a:gd name="connsiteY4" fmla="*/ 80095 h 96936"/>
                <a:gd name="connsiteX0" fmla="*/ 140603 w 140603"/>
                <a:gd name="connsiteY0" fmla="*/ 22038 h 89655"/>
                <a:gd name="connsiteX1" fmla="*/ 40800 w 140603"/>
                <a:gd name="connsiteY1" fmla="*/ 89599 h 89655"/>
                <a:gd name="connsiteX2" fmla="*/ 2488 w 140603"/>
                <a:gd name="connsiteY2" fmla="*/ 10127 h 89655"/>
                <a:gd name="connsiteX3" fmla="*/ 127968 w 140603"/>
                <a:gd name="connsiteY3" fmla="*/ 21953 h 89655"/>
                <a:gd name="connsiteX4" fmla="*/ 140603 w 140603"/>
                <a:gd name="connsiteY4" fmla="*/ 22038 h 89655"/>
                <a:gd name="connsiteX0" fmla="*/ 140356 w 140356"/>
                <a:gd name="connsiteY0" fmla="*/ 22038 h 112183"/>
                <a:gd name="connsiteX1" fmla="*/ 44541 w 140356"/>
                <a:gd name="connsiteY1" fmla="*/ 112144 h 112183"/>
                <a:gd name="connsiteX2" fmla="*/ 2241 w 140356"/>
                <a:gd name="connsiteY2" fmla="*/ 10127 h 112183"/>
                <a:gd name="connsiteX3" fmla="*/ 127721 w 140356"/>
                <a:gd name="connsiteY3" fmla="*/ 21953 h 112183"/>
                <a:gd name="connsiteX4" fmla="*/ 140356 w 140356"/>
                <a:gd name="connsiteY4" fmla="*/ 22038 h 112183"/>
                <a:gd name="connsiteX0" fmla="*/ 158279 w 158279"/>
                <a:gd name="connsiteY0" fmla="*/ 11336 h 101533"/>
                <a:gd name="connsiteX1" fmla="*/ 62464 w 158279"/>
                <a:gd name="connsiteY1" fmla="*/ 101442 h 101533"/>
                <a:gd name="connsiteX2" fmla="*/ 1607 w 158279"/>
                <a:gd name="connsiteY2" fmla="*/ 25959 h 101533"/>
                <a:gd name="connsiteX3" fmla="*/ 145644 w 158279"/>
                <a:gd name="connsiteY3" fmla="*/ 11251 h 101533"/>
                <a:gd name="connsiteX4" fmla="*/ 158279 w 158279"/>
                <a:gd name="connsiteY4" fmla="*/ 11336 h 101533"/>
                <a:gd name="connsiteX0" fmla="*/ 160690 w 160690"/>
                <a:gd name="connsiteY0" fmla="*/ 11336 h 120956"/>
                <a:gd name="connsiteX1" fmla="*/ 30756 w 160690"/>
                <a:gd name="connsiteY1" fmla="*/ 120891 h 120956"/>
                <a:gd name="connsiteX2" fmla="*/ 4018 w 160690"/>
                <a:gd name="connsiteY2" fmla="*/ 25959 h 120956"/>
                <a:gd name="connsiteX3" fmla="*/ 148055 w 160690"/>
                <a:gd name="connsiteY3" fmla="*/ 11251 h 120956"/>
                <a:gd name="connsiteX4" fmla="*/ 160690 w 160690"/>
                <a:gd name="connsiteY4" fmla="*/ 11336 h 120956"/>
                <a:gd name="connsiteX0" fmla="*/ 177071 w 177071"/>
                <a:gd name="connsiteY0" fmla="*/ 11336 h 120952"/>
                <a:gd name="connsiteX1" fmla="*/ 47137 w 177071"/>
                <a:gd name="connsiteY1" fmla="*/ 120891 h 120952"/>
                <a:gd name="connsiteX2" fmla="*/ 2444 w 177071"/>
                <a:gd name="connsiteY2" fmla="*/ 25559 h 120952"/>
                <a:gd name="connsiteX3" fmla="*/ 164436 w 177071"/>
                <a:gd name="connsiteY3" fmla="*/ 11251 h 120952"/>
                <a:gd name="connsiteX4" fmla="*/ 177071 w 177071"/>
                <a:gd name="connsiteY4" fmla="*/ 11336 h 120952"/>
                <a:gd name="connsiteX0" fmla="*/ 176163 w 176163"/>
                <a:gd name="connsiteY0" fmla="*/ 11336 h 120943"/>
                <a:gd name="connsiteX1" fmla="*/ 46229 w 176163"/>
                <a:gd name="connsiteY1" fmla="*/ 120891 h 120943"/>
                <a:gd name="connsiteX2" fmla="*/ 1536 w 176163"/>
                <a:gd name="connsiteY2" fmla="*/ 25559 h 120943"/>
                <a:gd name="connsiteX3" fmla="*/ 93099 w 176163"/>
                <a:gd name="connsiteY3" fmla="*/ 23302 h 120943"/>
                <a:gd name="connsiteX4" fmla="*/ 163528 w 176163"/>
                <a:gd name="connsiteY4" fmla="*/ 11251 h 120943"/>
                <a:gd name="connsiteX5" fmla="*/ 176163 w 176163"/>
                <a:gd name="connsiteY5" fmla="*/ 11336 h 120943"/>
                <a:gd name="connsiteX0" fmla="*/ 176163 w 176163"/>
                <a:gd name="connsiteY0" fmla="*/ 10410 h 120017"/>
                <a:gd name="connsiteX1" fmla="*/ 46229 w 176163"/>
                <a:gd name="connsiteY1" fmla="*/ 119965 h 120017"/>
                <a:gd name="connsiteX2" fmla="*/ 1536 w 176163"/>
                <a:gd name="connsiteY2" fmla="*/ 24633 h 120017"/>
                <a:gd name="connsiteX3" fmla="*/ 93099 w 176163"/>
                <a:gd name="connsiteY3" fmla="*/ 22376 h 120017"/>
                <a:gd name="connsiteX4" fmla="*/ 154350 w 176163"/>
                <a:gd name="connsiteY4" fmla="*/ 19102 h 120017"/>
                <a:gd name="connsiteX5" fmla="*/ 176163 w 176163"/>
                <a:gd name="connsiteY5" fmla="*/ 10410 h 120017"/>
                <a:gd name="connsiteX0" fmla="*/ 160188 w 160188"/>
                <a:gd name="connsiteY0" fmla="*/ 11067 h 114255"/>
                <a:gd name="connsiteX1" fmla="*/ 46116 w 160188"/>
                <a:gd name="connsiteY1" fmla="*/ 114239 h 114255"/>
                <a:gd name="connsiteX2" fmla="*/ 1423 w 160188"/>
                <a:gd name="connsiteY2" fmla="*/ 18907 h 114255"/>
                <a:gd name="connsiteX3" fmla="*/ 92986 w 160188"/>
                <a:gd name="connsiteY3" fmla="*/ 16650 h 114255"/>
                <a:gd name="connsiteX4" fmla="*/ 154237 w 160188"/>
                <a:gd name="connsiteY4" fmla="*/ 13376 h 114255"/>
                <a:gd name="connsiteX5" fmla="*/ 160188 w 160188"/>
                <a:gd name="connsiteY5" fmla="*/ 11067 h 114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0188" h="114255">
                  <a:moveTo>
                    <a:pt x="160188" y="11067"/>
                  </a:moveTo>
                  <a:cubicBezTo>
                    <a:pt x="136739" y="29342"/>
                    <a:pt x="72577" y="112932"/>
                    <a:pt x="46116" y="114239"/>
                  </a:cubicBezTo>
                  <a:cubicBezTo>
                    <a:pt x="19655" y="115546"/>
                    <a:pt x="-6439" y="37416"/>
                    <a:pt x="1423" y="18907"/>
                  </a:cubicBezTo>
                  <a:cubicBezTo>
                    <a:pt x="9285" y="398"/>
                    <a:pt x="65987" y="19035"/>
                    <a:pt x="92986" y="16650"/>
                  </a:cubicBezTo>
                  <a:cubicBezTo>
                    <a:pt x="119985" y="14265"/>
                    <a:pt x="140443" y="13126"/>
                    <a:pt x="154237" y="13376"/>
                  </a:cubicBezTo>
                  <a:cubicBezTo>
                    <a:pt x="171047" y="52610"/>
                    <a:pt x="143378" y="-28167"/>
                    <a:pt x="160188" y="11067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370711" y="5847246"/>
            <a:ext cx="1161482" cy="837695"/>
            <a:chOff x="2630880" y="5487109"/>
            <a:chExt cx="1161482" cy="837695"/>
          </a:xfrm>
        </p:grpSpPr>
        <p:sp>
          <p:nvSpPr>
            <p:cNvPr id="11" name="Isosceles Triangle 10"/>
            <p:cNvSpPr/>
            <p:nvPr/>
          </p:nvSpPr>
          <p:spPr>
            <a:xfrm>
              <a:off x="2818210" y="5488308"/>
              <a:ext cx="838200" cy="627857"/>
            </a:xfrm>
            <a:prstGeom prst="triangl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30880" y="6045514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</a:t>
              </a:r>
              <a:endParaRPr lang="en-US" sz="12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87470" y="6047805"/>
              <a:ext cx="3048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Q</a:t>
              </a:r>
              <a:endParaRPr 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089672" y="5487109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230760" y="5834833"/>
                  <a:ext cx="316112" cy="2742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√</m:t>
                        </m:r>
                      </m:oMath>
                    </m:oMathPara>
                  </a14:m>
                  <a:endParaRPr lang="en-US" sz="11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0760" y="5834833"/>
                  <a:ext cx="316112" cy="27424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2773560" y="5712991"/>
                  <a:ext cx="316112" cy="2742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√</m:t>
                        </m:r>
                      </m:oMath>
                    </m:oMathPara>
                  </a14:m>
                  <a:endParaRPr lang="en-US" sz="11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3560" y="5712991"/>
                  <a:ext cx="316112" cy="27424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Chord 83"/>
            <p:cNvSpPr/>
            <p:nvPr/>
          </p:nvSpPr>
          <p:spPr>
            <a:xfrm rot="2623299">
              <a:off x="3489366" y="6032737"/>
              <a:ext cx="160188" cy="114255"/>
            </a:xfrm>
            <a:custGeom>
              <a:avLst/>
              <a:gdLst>
                <a:gd name="connsiteX0" fmla="*/ 126631 w 152400"/>
                <a:gd name="connsiteY0" fmla="*/ 117702 h 134542"/>
                <a:gd name="connsiteX1" fmla="*/ 41597 w 152400"/>
                <a:gd name="connsiteY1" fmla="*/ 127206 h 134542"/>
                <a:gd name="connsiteX2" fmla="*/ 3285 w 152400"/>
                <a:gd name="connsiteY2" fmla="*/ 47734 h 134542"/>
                <a:gd name="connsiteX3" fmla="*/ 76200 w 152400"/>
                <a:gd name="connsiteY3" fmla="*/ 1 h 134542"/>
                <a:gd name="connsiteX4" fmla="*/ 126631 w 152400"/>
                <a:gd name="connsiteY4" fmla="*/ 117702 h 134542"/>
                <a:gd name="connsiteX0" fmla="*/ 126640 w 133393"/>
                <a:gd name="connsiteY0" fmla="*/ 80095 h 96936"/>
                <a:gd name="connsiteX1" fmla="*/ 41606 w 133393"/>
                <a:gd name="connsiteY1" fmla="*/ 89599 h 96936"/>
                <a:gd name="connsiteX2" fmla="*/ 3294 w 133393"/>
                <a:gd name="connsiteY2" fmla="*/ 10127 h 96936"/>
                <a:gd name="connsiteX3" fmla="*/ 128774 w 133393"/>
                <a:gd name="connsiteY3" fmla="*/ 21953 h 96936"/>
                <a:gd name="connsiteX4" fmla="*/ 126640 w 133393"/>
                <a:gd name="connsiteY4" fmla="*/ 80095 h 96936"/>
                <a:gd name="connsiteX0" fmla="*/ 140603 w 140603"/>
                <a:gd name="connsiteY0" fmla="*/ 22038 h 89655"/>
                <a:gd name="connsiteX1" fmla="*/ 40800 w 140603"/>
                <a:gd name="connsiteY1" fmla="*/ 89599 h 89655"/>
                <a:gd name="connsiteX2" fmla="*/ 2488 w 140603"/>
                <a:gd name="connsiteY2" fmla="*/ 10127 h 89655"/>
                <a:gd name="connsiteX3" fmla="*/ 127968 w 140603"/>
                <a:gd name="connsiteY3" fmla="*/ 21953 h 89655"/>
                <a:gd name="connsiteX4" fmla="*/ 140603 w 140603"/>
                <a:gd name="connsiteY4" fmla="*/ 22038 h 89655"/>
                <a:gd name="connsiteX0" fmla="*/ 140356 w 140356"/>
                <a:gd name="connsiteY0" fmla="*/ 22038 h 112183"/>
                <a:gd name="connsiteX1" fmla="*/ 44541 w 140356"/>
                <a:gd name="connsiteY1" fmla="*/ 112144 h 112183"/>
                <a:gd name="connsiteX2" fmla="*/ 2241 w 140356"/>
                <a:gd name="connsiteY2" fmla="*/ 10127 h 112183"/>
                <a:gd name="connsiteX3" fmla="*/ 127721 w 140356"/>
                <a:gd name="connsiteY3" fmla="*/ 21953 h 112183"/>
                <a:gd name="connsiteX4" fmla="*/ 140356 w 140356"/>
                <a:gd name="connsiteY4" fmla="*/ 22038 h 112183"/>
                <a:gd name="connsiteX0" fmla="*/ 158279 w 158279"/>
                <a:gd name="connsiteY0" fmla="*/ 11336 h 101533"/>
                <a:gd name="connsiteX1" fmla="*/ 62464 w 158279"/>
                <a:gd name="connsiteY1" fmla="*/ 101442 h 101533"/>
                <a:gd name="connsiteX2" fmla="*/ 1607 w 158279"/>
                <a:gd name="connsiteY2" fmla="*/ 25959 h 101533"/>
                <a:gd name="connsiteX3" fmla="*/ 145644 w 158279"/>
                <a:gd name="connsiteY3" fmla="*/ 11251 h 101533"/>
                <a:gd name="connsiteX4" fmla="*/ 158279 w 158279"/>
                <a:gd name="connsiteY4" fmla="*/ 11336 h 101533"/>
                <a:gd name="connsiteX0" fmla="*/ 160690 w 160690"/>
                <a:gd name="connsiteY0" fmla="*/ 11336 h 120956"/>
                <a:gd name="connsiteX1" fmla="*/ 30756 w 160690"/>
                <a:gd name="connsiteY1" fmla="*/ 120891 h 120956"/>
                <a:gd name="connsiteX2" fmla="*/ 4018 w 160690"/>
                <a:gd name="connsiteY2" fmla="*/ 25959 h 120956"/>
                <a:gd name="connsiteX3" fmla="*/ 148055 w 160690"/>
                <a:gd name="connsiteY3" fmla="*/ 11251 h 120956"/>
                <a:gd name="connsiteX4" fmla="*/ 160690 w 160690"/>
                <a:gd name="connsiteY4" fmla="*/ 11336 h 120956"/>
                <a:gd name="connsiteX0" fmla="*/ 177071 w 177071"/>
                <a:gd name="connsiteY0" fmla="*/ 11336 h 120952"/>
                <a:gd name="connsiteX1" fmla="*/ 47137 w 177071"/>
                <a:gd name="connsiteY1" fmla="*/ 120891 h 120952"/>
                <a:gd name="connsiteX2" fmla="*/ 2444 w 177071"/>
                <a:gd name="connsiteY2" fmla="*/ 25559 h 120952"/>
                <a:gd name="connsiteX3" fmla="*/ 164436 w 177071"/>
                <a:gd name="connsiteY3" fmla="*/ 11251 h 120952"/>
                <a:gd name="connsiteX4" fmla="*/ 177071 w 177071"/>
                <a:gd name="connsiteY4" fmla="*/ 11336 h 120952"/>
                <a:gd name="connsiteX0" fmla="*/ 176163 w 176163"/>
                <a:gd name="connsiteY0" fmla="*/ 11336 h 120943"/>
                <a:gd name="connsiteX1" fmla="*/ 46229 w 176163"/>
                <a:gd name="connsiteY1" fmla="*/ 120891 h 120943"/>
                <a:gd name="connsiteX2" fmla="*/ 1536 w 176163"/>
                <a:gd name="connsiteY2" fmla="*/ 25559 h 120943"/>
                <a:gd name="connsiteX3" fmla="*/ 93099 w 176163"/>
                <a:gd name="connsiteY3" fmla="*/ 23302 h 120943"/>
                <a:gd name="connsiteX4" fmla="*/ 163528 w 176163"/>
                <a:gd name="connsiteY4" fmla="*/ 11251 h 120943"/>
                <a:gd name="connsiteX5" fmla="*/ 176163 w 176163"/>
                <a:gd name="connsiteY5" fmla="*/ 11336 h 120943"/>
                <a:gd name="connsiteX0" fmla="*/ 176163 w 176163"/>
                <a:gd name="connsiteY0" fmla="*/ 10410 h 120017"/>
                <a:gd name="connsiteX1" fmla="*/ 46229 w 176163"/>
                <a:gd name="connsiteY1" fmla="*/ 119965 h 120017"/>
                <a:gd name="connsiteX2" fmla="*/ 1536 w 176163"/>
                <a:gd name="connsiteY2" fmla="*/ 24633 h 120017"/>
                <a:gd name="connsiteX3" fmla="*/ 93099 w 176163"/>
                <a:gd name="connsiteY3" fmla="*/ 22376 h 120017"/>
                <a:gd name="connsiteX4" fmla="*/ 154350 w 176163"/>
                <a:gd name="connsiteY4" fmla="*/ 19102 h 120017"/>
                <a:gd name="connsiteX5" fmla="*/ 176163 w 176163"/>
                <a:gd name="connsiteY5" fmla="*/ 10410 h 120017"/>
                <a:gd name="connsiteX0" fmla="*/ 160188 w 160188"/>
                <a:gd name="connsiteY0" fmla="*/ 11067 h 114255"/>
                <a:gd name="connsiteX1" fmla="*/ 46116 w 160188"/>
                <a:gd name="connsiteY1" fmla="*/ 114239 h 114255"/>
                <a:gd name="connsiteX2" fmla="*/ 1423 w 160188"/>
                <a:gd name="connsiteY2" fmla="*/ 18907 h 114255"/>
                <a:gd name="connsiteX3" fmla="*/ 92986 w 160188"/>
                <a:gd name="connsiteY3" fmla="*/ 16650 h 114255"/>
                <a:gd name="connsiteX4" fmla="*/ 154237 w 160188"/>
                <a:gd name="connsiteY4" fmla="*/ 13376 h 114255"/>
                <a:gd name="connsiteX5" fmla="*/ 160188 w 160188"/>
                <a:gd name="connsiteY5" fmla="*/ 11067 h 114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0188" h="114255">
                  <a:moveTo>
                    <a:pt x="160188" y="11067"/>
                  </a:moveTo>
                  <a:cubicBezTo>
                    <a:pt x="136739" y="29342"/>
                    <a:pt x="72577" y="112932"/>
                    <a:pt x="46116" y="114239"/>
                  </a:cubicBezTo>
                  <a:cubicBezTo>
                    <a:pt x="19655" y="115546"/>
                    <a:pt x="-6439" y="37416"/>
                    <a:pt x="1423" y="18907"/>
                  </a:cubicBezTo>
                  <a:cubicBezTo>
                    <a:pt x="9285" y="398"/>
                    <a:pt x="65987" y="19035"/>
                    <a:pt x="92986" y="16650"/>
                  </a:cubicBezTo>
                  <a:cubicBezTo>
                    <a:pt x="119985" y="14265"/>
                    <a:pt x="140443" y="13126"/>
                    <a:pt x="154237" y="13376"/>
                  </a:cubicBezTo>
                  <a:cubicBezTo>
                    <a:pt x="171047" y="52610"/>
                    <a:pt x="143378" y="-28167"/>
                    <a:pt x="160188" y="11067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098" name="Picture 2" descr="Image result for whole to part Survey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244" y="1865915"/>
            <a:ext cx="2857102" cy="193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273090" y="6015309"/>
            <a:ext cx="513074" cy="453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/>
              <a:t>P</a:t>
            </a:r>
            <a:endParaRPr lang="en-US" sz="1200" u="sng" dirty="0"/>
          </a:p>
        </p:txBody>
      </p:sp>
      <p:sp>
        <p:nvSpPr>
          <p:cNvPr id="51" name="TextBox 50"/>
          <p:cNvSpPr txBox="1"/>
          <p:nvPr/>
        </p:nvSpPr>
        <p:spPr>
          <a:xfrm>
            <a:off x="1818980" y="6067524"/>
            <a:ext cx="544570" cy="453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/>
              <a:t>Q</a:t>
            </a:r>
            <a:endParaRPr lang="en-US" sz="1200" u="sng" dirty="0"/>
          </a:p>
        </p:txBody>
      </p:sp>
      <p:sp>
        <p:nvSpPr>
          <p:cNvPr id="52" name="TextBox 51"/>
          <p:cNvSpPr txBox="1"/>
          <p:nvPr/>
        </p:nvSpPr>
        <p:spPr>
          <a:xfrm>
            <a:off x="1032820" y="4793524"/>
            <a:ext cx="527392" cy="453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R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474020" y="6162373"/>
            <a:ext cx="14336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32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2A56C8-4E36-4841-A3BC-FAC1345E74E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D5E6FF32-F78F-47B9-A951-5A7B09D1526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751815" y="477970"/>
            <a:ext cx="5396400" cy="44132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b="1" dirty="0" smtClean="0"/>
              <a:t>Classification of Survey</a:t>
            </a:r>
            <a:endParaRPr lang="en-US" sz="36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3136264" y="1714348"/>
            <a:ext cx="3174773" cy="676251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Surveying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887276" y="2810971"/>
            <a:ext cx="2624393" cy="676251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Instrument used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398001" y="2753856"/>
            <a:ext cx="2622269" cy="676251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</a:rPr>
              <a:t>Nature of the field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859650" y="3797933"/>
            <a:ext cx="2624394" cy="676251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Method Used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398001" y="3797933"/>
            <a:ext cx="2622269" cy="676251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Object of Survey</a:t>
            </a:r>
          </a:p>
        </p:txBody>
      </p:sp>
      <p:cxnSp>
        <p:nvCxnSpPr>
          <p:cNvPr id="12" name="Straight Arrow Connector 11"/>
          <p:cNvCxnSpPr>
            <a:endCxn id="8" idx="0"/>
          </p:cNvCxnSpPr>
          <p:nvPr/>
        </p:nvCxnSpPr>
        <p:spPr>
          <a:xfrm>
            <a:off x="4617399" y="2388315"/>
            <a:ext cx="1583137" cy="4226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9" idx="0"/>
          </p:cNvCxnSpPr>
          <p:nvPr/>
        </p:nvCxnSpPr>
        <p:spPr>
          <a:xfrm flipH="1">
            <a:off x="2709135" y="2392884"/>
            <a:ext cx="1825389" cy="3609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0" idx="1"/>
          </p:cNvCxnSpPr>
          <p:nvPr/>
        </p:nvCxnSpPr>
        <p:spPr>
          <a:xfrm>
            <a:off x="4572774" y="2372322"/>
            <a:ext cx="286876" cy="17637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1" idx="3"/>
          </p:cNvCxnSpPr>
          <p:nvPr/>
        </p:nvCxnSpPr>
        <p:spPr>
          <a:xfrm flipH="1">
            <a:off x="4020270" y="2408876"/>
            <a:ext cx="533378" cy="17271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187624" y="1412776"/>
            <a:ext cx="6759674" cy="39204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398001" y="1714348"/>
            <a:ext cx="707629" cy="6099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50152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AC125F-F751-466C-A895-2A60D7802F56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26625" name="TextBox 40"/>
          <p:cNvSpPr txBox="1">
            <a:spLocks noChangeArrowheads="1"/>
          </p:cNvSpPr>
          <p:nvPr/>
        </p:nvSpPr>
        <p:spPr bwMode="auto">
          <a:xfrm>
            <a:off x="125413" y="496888"/>
            <a:ext cx="5208587" cy="618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GB" b="1" dirty="0">
                <a:latin typeface="Calibri" pitchFamily="34" charset="0"/>
              </a:rPr>
              <a:t>Hydrographic Survey: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GB" dirty="0">
                <a:latin typeface="Calibri" pitchFamily="34" charset="0"/>
              </a:rPr>
              <a:t>On or near the body of water.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GB" dirty="0">
                <a:latin typeface="Calibri" pitchFamily="34" charset="0"/>
              </a:rPr>
              <a:t>Locating shore line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GB" dirty="0">
                <a:latin typeface="Calibri" pitchFamily="34" charset="0"/>
              </a:rPr>
              <a:t>Estimation of water flow</a:t>
            </a:r>
          </a:p>
          <a:p>
            <a:pPr marL="742950" lvl="1" indent="-285750">
              <a:buFont typeface="Arial" charset="0"/>
              <a:buChar char="•"/>
            </a:pPr>
            <a:r>
              <a:rPr lang="en-GB" dirty="0">
                <a:latin typeface="Calibri" pitchFamily="34" charset="0"/>
              </a:rPr>
              <a:t>Profiling of area beneath the water</a:t>
            </a:r>
          </a:p>
          <a:p>
            <a:pPr marL="285750" indent="-285750">
              <a:buFont typeface="Arial" charset="0"/>
              <a:buChar char="•"/>
            </a:pPr>
            <a:r>
              <a:rPr lang="en-GB" b="1" dirty="0">
                <a:latin typeface="Calibri" pitchFamily="34" charset="0"/>
              </a:rPr>
              <a:t>Land Survey</a:t>
            </a:r>
          </a:p>
          <a:p>
            <a:pPr marL="742950" lvl="1" indent="-285750">
              <a:buFont typeface="Arial" charset="0"/>
              <a:buChar char="•"/>
            </a:pPr>
            <a:r>
              <a:rPr lang="en-GB" dirty="0">
                <a:latin typeface="Calibri" pitchFamily="34" charset="0"/>
              </a:rPr>
              <a:t>Determining boundaries and area of land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GB" dirty="0">
                <a:latin typeface="Calibri" pitchFamily="34" charset="0"/>
              </a:rPr>
              <a:t>Topographic survey: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GB" dirty="0">
                <a:latin typeface="Calibri" pitchFamily="34" charset="0"/>
              </a:rPr>
              <a:t>City survey: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GB" dirty="0">
                <a:latin typeface="Calibri" pitchFamily="34" charset="0"/>
              </a:rPr>
              <a:t>Engineering survey: design and planning of engineering work</a:t>
            </a:r>
          </a:p>
          <a:p>
            <a:pPr marL="1657350" lvl="3" indent="-285750">
              <a:buFont typeface="Arial" charset="0"/>
              <a:buChar char="•"/>
            </a:pPr>
            <a:r>
              <a:rPr lang="en-GB" dirty="0">
                <a:latin typeface="Calibri" pitchFamily="34" charset="0"/>
              </a:rPr>
              <a:t>Reconnaissance survey</a:t>
            </a:r>
          </a:p>
          <a:p>
            <a:pPr marL="1657350" lvl="3" indent="-285750">
              <a:buFont typeface="Arial" charset="0"/>
              <a:buChar char="•"/>
            </a:pPr>
            <a:r>
              <a:rPr lang="en-GB" dirty="0">
                <a:latin typeface="Calibri" pitchFamily="34" charset="0"/>
              </a:rPr>
              <a:t>Preliminary survey</a:t>
            </a:r>
          </a:p>
          <a:p>
            <a:pPr marL="1657350" lvl="3" indent="-285750">
              <a:buFont typeface="Arial" charset="0"/>
              <a:buChar char="•"/>
            </a:pPr>
            <a:r>
              <a:rPr lang="en-GB" dirty="0">
                <a:latin typeface="Calibri" pitchFamily="34" charset="0"/>
              </a:rPr>
              <a:t>Location Survey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GB" dirty="0">
                <a:latin typeface="Calibri" pitchFamily="34" charset="0"/>
              </a:rPr>
              <a:t>Cadastral Survey: Boundaries of private bodies</a:t>
            </a:r>
          </a:p>
          <a:p>
            <a:pPr marL="285750" indent="-285750">
              <a:buFont typeface="Arial" charset="0"/>
              <a:buChar char="•"/>
            </a:pPr>
            <a:r>
              <a:rPr lang="en-GB" b="1" dirty="0">
                <a:latin typeface="Calibri" pitchFamily="34" charset="0"/>
              </a:rPr>
              <a:t>Astronomical survey: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GB" dirty="0">
                <a:latin typeface="Calibri" pitchFamily="34" charset="0"/>
              </a:rPr>
              <a:t>Determination of earth location (</a:t>
            </a:r>
            <a:r>
              <a:rPr lang="en-GB" dirty="0" err="1">
                <a:latin typeface="Calibri" pitchFamily="34" charset="0"/>
              </a:rPr>
              <a:t>lat</a:t>
            </a:r>
            <a:r>
              <a:rPr lang="en-GB" dirty="0">
                <a:latin typeface="Calibri" pitchFamily="34" charset="0"/>
              </a:rPr>
              <a:t>, long, time by observing astronomic </a:t>
            </a:r>
            <a:r>
              <a:rPr lang="en-GB" dirty="0" smtClean="0">
                <a:latin typeface="Calibri" pitchFamily="34" charset="0"/>
              </a:rPr>
              <a:t>bodies</a:t>
            </a:r>
            <a:endParaRPr lang="en-GB" dirty="0">
              <a:latin typeface="Calibri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GB" b="1" dirty="0" smtClean="0">
                <a:latin typeface="Calibri" pitchFamily="34" charset="0"/>
              </a:rPr>
              <a:t>Aerial Survey</a:t>
            </a:r>
            <a:endParaRPr lang="en-GB" b="1" dirty="0">
              <a:latin typeface="Calibri" pitchFamily="34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GB" dirty="0" smtClean="0">
                <a:latin typeface="Calibri" pitchFamily="34" charset="0"/>
              </a:rPr>
              <a:t>Conducted from aircraft</a:t>
            </a:r>
          </a:p>
          <a:p>
            <a:pPr marL="742950" lvl="1" indent="-285750">
              <a:buFont typeface="Arial" charset="0"/>
              <a:buChar char="•"/>
            </a:pPr>
            <a:r>
              <a:rPr lang="en-GB" dirty="0" smtClean="0">
                <a:latin typeface="Calibri" pitchFamily="34" charset="0"/>
              </a:rPr>
              <a:t>Photographs were taken and study</a:t>
            </a:r>
            <a:endParaRPr lang="en-GB" dirty="0">
              <a:latin typeface="Calibri" pitchFamily="34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6504829" y="3834755"/>
            <a:ext cx="1338262" cy="469900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</a:rPr>
              <a:t>Cadastral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5387398" y="2284512"/>
            <a:ext cx="1338263" cy="469900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</a:rPr>
              <a:t>Hydrographic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6498479" y="4851686"/>
            <a:ext cx="1338262" cy="469900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</a:rPr>
              <a:t>Topographic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5393978" y="2970312"/>
            <a:ext cx="1338262" cy="469900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</a:rPr>
              <a:t>Land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6496891" y="4368155"/>
            <a:ext cx="1339850" cy="469900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6492801" y="5365105"/>
            <a:ext cx="1339850" cy="469900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</a:rPr>
              <a:t>Engineering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6300211" y="1635225"/>
            <a:ext cx="1960562" cy="469900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</a:rPr>
              <a:t>Nature of the field</a:t>
            </a:r>
          </a:p>
        </p:txBody>
      </p:sp>
      <p:cxnSp>
        <p:nvCxnSpPr>
          <p:cNvPr id="9" name="Straight Arrow Connector 8"/>
          <p:cNvCxnSpPr>
            <a:stCxn id="69" idx="2"/>
            <a:endCxn id="64" idx="0"/>
          </p:cNvCxnSpPr>
          <p:nvPr/>
        </p:nvCxnSpPr>
        <p:spPr>
          <a:xfrm flipH="1">
            <a:off x="6057323" y="2105125"/>
            <a:ext cx="1222375" cy="1793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9" idx="2"/>
            <a:endCxn id="63" idx="0"/>
          </p:cNvCxnSpPr>
          <p:nvPr/>
        </p:nvCxnSpPr>
        <p:spPr>
          <a:xfrm>
            <a:off x="7279698" y="2105125"/>
            <a:ext cx="955675" cy="1793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rot="16200000" flipH="1">
            <a:off x="5948638" y="3518425"/>
            <a:ext cx="654260" cy="4483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301673" y="1376462"/>
            <a:ext cx="3724275" cy="475252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53" name="Oval 52"/>
          <p:cNvSpPr/>
          <p:nvPr/>
        </p:nvSpPr>
        <p:spPr>
          <a:xfrm>
            <a:off x="5450898" y="1555850"/>
            <a:ext cx="528638" cy="4238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/>
              <a:t>B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5708073" y="836712"/>
            <a:ext cx="3022600" cy="469900"/>
          </a:xfrm>
          <a:prstGeom prst="round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</a:rPr>
              <a:t>Classification Nature of the field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7596336" y="3068960"/>
            <a:ext cx="1384300" cy="445764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Aerial Survey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543223" y="2284512"/>
            <a:ext cx="1384300" cy="541338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</a:rPr>
              <a:t>Astronomical</a:t>
            </a:r>
          </a:p>
        </p:txBody>
      </p:sp>
      <p:cxnSp>
        <p:nvCxnSpPr>
          <p:cNvPr id="34" name="Elbow Connector 33"/>
          <p:cNvCxnSpPr/>
          <p:nvPr/>
        </p:nvCxnSpPr>
        <p:spPr>
          <a:xfrm rot="16200000" flipH="1">
            <a:off x="6969261" y="2476599"/>
            <a:ext cx="908050" cy="31432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rot="5400000">
            <a:off x="6622050" y="2449612"/>
            <a:ext cx="984250" cy="304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 rot="16200000" flipH="1">
            <a:off x="5948638" y="3994780"/>
            <a:ext cx="654260" cy="4483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/>
        </p:nvCxnSpPr>
        <p:spPr>
          <a:xfrm rot="16200000" flipH="1">
            <a:off x="5948638" y="4505672"/>
            <a:ext cx="654260" cy="4483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/>
          <p:nvPr/>
        </p:nvCxnSpPr>
        <p:spPr>
          <a:xfrm rot="16200000" flipH="1">
            <a:off x="5948638" y="5040475"/>
            <a:ext cx="654260" cy="4483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28" grpId="0" animBg="1"/>
      <p:bldP spid="6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</TotalTime>
  <Words>1124</Words>
  <Application>Microsoft Office PowerPoint</Application>
  <PresentationFormat>On-screen Show (4:3)</PresentationFormat>
  <Paragraphs>284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Cambria Math</vt:lpstr>
      <vt:lpstr>Times New Roman</vt:lpstr>
      <vt:lpstr>Office Theme</vt:lpstr>
      <vt:lpstr>ELEMENTS OF ENGINEERING ME144</vt:lpstr>
      <vt:lpstr>Syllabus</vt:lpstr>
      <vt:lpstr>Surveying and levelling</vt:lpstr>
      <vt:lpstr>Use of Surveying</vt:lpstr>
      <vt:lpstr>Primary Divisions of Surveying</vt:lpstr>
      <vt:lpstr>Difference between plane survey and geodetic survey</vt:lpstr>
      <vt:lpstr>Principles of Surveying: </vt:lpstr>
      <vt:lpstr>PowerPoint Presentation</vt:lpstr>
      <vt:lpstr>PowerPoint Presentation</vt:lpstr>
      <vt:lpstr>Classification based on objective of survey</vt:lpstr>
      <vt:lpstr>Plans and Maps</vt:lpstr>
      <vt:lpstr>Conventional symbols</vt:lpstr>
      <vt:lpstr>Conventional symbols</vt:lpstr>
      <vt:lpstr>Scale</vt:lpstr>
      <vt:lpstr>Scale</vt:lpstr>
      <vt:lpstr>Examples</vt:lpstr>
      <vt:lpstr>Example </vt:lpstr>
      <vt:lpstr>Example</vt:lpstr>
      <vt:lpstr>Example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Civil Engineering</dc:title>
  <dc:creator>STRING OF LIFE</dc:creator>
  <cp:lastModifiedBy>Windows User</cp:lastModifiedBy>
  <cp:revision>169</cp:revision>
  <cp:lastPrinted>2017-12-20T08:25:02Z</cp:lastPrinted>
  <dcterms:modified xsi:type="dcterms:W3CDTF">2019-02-12T09:22:50Z</dcterms:modified>
</cp:coreProperties>
</file>