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4"/>
  </p:sldMasterIdLst>
  <p:notesMasterIdLst>
    <p:notesMasterId r:id="rId73"/>
  </p:notesMasterIdLst>
  <p:handoutMasterIdLst>
    <p:handoutMasterId r:id="rId74"/>
  </p:handoutMasterIdLst>
  <p:sldIdLst>
    <p:sldId id="256" r:id="rId5"/>
    <p:sldId id="257" r:id="rId6"/>
    <p:sldId id="264" r:id="rId7"/>
    <p:sldId id="265" r:id="rId8"/>
    <p:sldId id="266" r:id="rId9"/>
    <p:sldId id="268" r:id="rId10"/>
    <p:sldId id="270" r:id="rId11"/>
    <p:sldId id="269" r:id="rId12"/>
    <p:sldId id="271" r:id="rId13"/>
    <p:sldId id="272" r:id="rId14"/>
    <p:sldId id="267" r:id="rId15"/>
    <p:sldId id="273" r:id="rId16"/>
    <p:sldId id="274" r:id="rId17"/>
    <p:sldId id="275" r:id="rId18"/>
    <p:sldId id="276" r:id="rId19"/>
    <p:sldId id="302" r:id="rId20"/>
    <p:sldId id="303" r:id="rId21"/>
    <p:sldId id="278" r:id="rId22"/>
    <p:sldId id="279" r:id="rId23"/>
    <p:sldId id="284" r:id="rId24"/>
    <p:sldId id="280" r:id="rId25"/>
    <p:sldId id="281" r:id="rId26"/>
    <p:sldId id="285" r:id="rId27"/>
    <p:sldId id="282" r:id="rId28"/>
    <p:sldId id="283" r:id="rId29"/>
    <p:sldId id="286" r:id="rId30"/>
    <p:sldId id="287" r:id="rId31"/>
    <p:sldId id="288" r:id="rId32"/>
    <p:sldId id="290" r:id="rId33"/>
    <p:sldId id="291" r:id="rId34"/>
    <p:sldId id="292" r:id="rId35"/>
    <p:sldId id="293" r:id="rId36"/>
    <p:sldId id="295" r:id="rId37"/>
    <p:sldId id="294" r:id="rId38"/>
    <p:sldId id="296" r:id="rId39"/>
    <p:sldId id="297" r:id="rId40"/>
    <p:sldId id="298" r:id="rId41"/>
    <p:sldId id="299" r:id="rId42"/>
    <p:sldId id="300" r:id="rId43"/>
    <p:sldId id="301" r:id="rId44"/>
    <p:sldId id="304" r:id="rId45"/>
    <p:sldId id="305" r:id="rId46"/>
    <p:sldId id="309" r:id="rId47"/>
    <p:sldId id="310" r:id="rId48"/>
    <p:sldId id="262" r:id="rId49"/>
    <p:sldId id="306" r:id="rId50"/>
    <p:sldId id="307" r:id="rId51"/>
    <p:sldId id="308"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9/24/2019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9/24/2019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17D1F0-8A80-41E4-9A04-2820B385AAD0}" type="datetime1">
              <a:rPr lang="en-US" smtClean="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89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A0D13-6BFA-4598-8124-E3F0BA18F5C0}" type="datetime1">
              <a:rPr lang="en-US" smtClean="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01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E4D4B-BB55-4AB9-A28E-22FEC0B232ED}" type="datetime1">
              <a:rPr lang="en-US" smtClean="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127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42ECA-3E98-46F5-AD24-EF6A89B105BA}" type="datetime1">
              <a:rPr lang="en-US" smtClean="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317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1CB353-4C05-4853-9D83-53C0D24F1EB1}" type="datetime1">
              <a:rPr lang="en-US" smtClean="0"/>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151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A6A4C0-83D2-4C72-A258-6166A9D9F8F0}" type="datetime1">
              <a:rPr lang="en-US" smtClean="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1473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79FF52-3A3F-4123-B39A-6A94CE895EAC}" type="datetime1">
              <a:rPr lang="en-US" smtClean="0"/>
              <a:t>9/24/2019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00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576833-E3A7-43B5-BEF5-43B4FA191E87}" type="datetime1">
              <a:rPr lang="en-US" smtClean="0"/>
              <a:t>9/24/2019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92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43967-9064-40AF-88D7-5958AD0FC877}" type="datetime1">
              <a:rPr lang="en-US" smtClean="0"/>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949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0F485C-46E1-4E7A-A6F1-35D74AE13AC4}" type="datetime1">
              <a:rPr lang="en-US" smtClean="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24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FE1790-3E7D-411E-B1B2-22D13EC969AF}" type="datetime1">
              <a:rPr lang="en-US" smtClean="0"/>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1289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BEE4D-AA7C-4B98-B202-FC315D0E7163}" type="datetime1">
              <a:rPr lang="en-US" smtClean="0"/>
              <a:t>9/24/2019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64200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IN" b="1" dirty="0"/>
              <a:t>Local Area Networks</a:t>
            </a:r>
            <a:endParaRPr lang="en-US" sz="5400" dirty="0">
              <a:latin typeface="Rockwell" panose="02060603020205020403" pitchFamily="18" charset="0"/>
            </a:endParaRPr>
          </a:p>
        </p:txBody>
      </p:sp>
      <p:sp>
        <p:nvSpPr>
          <p:cNvPr id="3" name="Date Placeholder 2"/>
          <p:cNvSpPr>
            <a:spLocks noGrp="1"/>
          </p:cNvSpPr>
          <p:nvPr>
            <p:ph type="dt" sz="half" idx="10"/>
          </p:nvPr>
        </p:nvSpPr>
        <p:spPr/>
        <p:txBody>
          <a:bodyPr/>
          <a:lstStyle/>
          <a:p>
            <a:fld id="{BE0E43F5-1E0A-4BA4-B134-F39114165DFA}"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Medium Access Control</a:t>
            </a:r>
          </a:p>
        </p:txBody>
      </p:sp>
      <p:sp>
        <p:nvSpPr>
          <p:cNvPr id="3" name="Content Placeholder 2"/>
          <p:cNvSpPr>
            <a:spLocks noGrp="1"/>
          </p:cNvSpPr>
          <p:nvPr>
            <p:ph idx="1"/>
          </p:nvPr>
        </p:nvSpPr>
        <p:spPr>
          <a:xfrm>
            <a:off x="1141413" y="1975167"/>
            <a:ext cx="10497594" cy="4295004"/>
          </a:xfrm>
        </p:spPr>
        <p:txBody>
          <a:bodyPr>
            <a:normAutofit/>
          </a:bodyPr>
          <a:lstStyle/>
          <a:p>
            <a:pPr algn="just"/>
            <a:r>
              <a:rPr lang="en-IN" altLang="en-US" dirty="0">
                <a:latin typeface="Tahoma" panose="020B0604030504040204" pitchFamily="34" charset="0"/>
                <a:ea typeface="Tahoma" panose="020B0604030504040204" pitchFamily="34" charset="0"/>
                <a:cs typeface="Tahoma" panose="020B0604030504040204" pitchFamily="34" charset="0"/>
              </a:rPr>
              <a:t>The second set of functions, the MAC sub layer, resolves the contention for the shared media.</a:t>
            </a:r>
          </a:p>
          <a:p>
            <a:pPr algn="just"/>
            <a:r>
              <a:rPr lang="en-IN" altLang="en-US" dirty="0">
                <a:latin typeface="Tahoma" panose="020B0604030504040204" pitchFamily="34" charset="0"/>
                <a:ea typeface="Tahoma" panose="020B0604030504040204" pitchFamily="34" charset="0"/>
                <a:cs typeface="Tahoma" panose="020B0604030504040204" pitchFamily="34" charset="0"/>
              </a:rPr>
              <a:t>It contains the synchronization, flag, flow, and error control specifications necessary to move information from one place to another as well as the physical address of the next station to receive and route packet.</a:t>
            </a:r>
          </a:p>
          <a:p>
            <a:pPr algn="just"/>
            <a:r>
              <a:rPr lang="en-IN" altLang="en-US" dirty="0">
                <a:latin typeface="Tahoma" panose="020B0604030504040204" pitchFamily="34" charset="0"/>
                <a:ea typeface="Tahoma" panose="020B0604030504040204" pitchFamily="34" charset="0"/>
                <a:cs typeface="Tahoma" panose="020B0604030504040204" pitchFamily="34" charset="0"/>
              </a:rPr>
              <a:t>MAC is the lower sub layer of the data link layer.</a:t>
            </a:r>
          </a:p>
        </p:txBody>
      </p:sp>
      <p:sp>
        <p:nvSpPr>
          <p:cNvPr id="4" name="Date Placeholder 3"/>
          <p:cNvSpPr>
            <a:spLocks noGrp="1"/>
          </p:cNvSpPr>
          <p:nvPr>
            <p:ph type="dt" sz="half" idx="10"/>
          </p:nvPr>
        </p:nvSpPr>
        <p:spPr/>
        <p:txBody>
          <a:bodyPr/>
          <a:lstStyle/>
          <a:p>
            <a:fld id="{D7BAA4B4-1D94-4B5D-9401-CCA3B30CB5B4}"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61625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92777" y="496597"/>
            <a:ext cx="10381205" cy="1478570"/>
          </a:xfrm>
        </p:spPr>
        <p:txBody>
          <a:bodyPr>
            <a:normAutofit/>
          </a:bodyPr>
          <a:lstStyle/>
          <a:p>
            <a:pPr algn="ctr"/>
            <a:r>
              <a:rPr lang="en-US" altLang="en-US" sz="4400" spc="300" dirty="0">
                <a:latin typeface="Rockwell" panose="02060603020205020403" pitchFamily="18" charset="0"/>
              </a:rPr>
              <a:t>LAN compared with OSI model</a:t>
            </a:r>
            <a:endParaRPr lang="en-US" sz="4400" spc="300" dirty="0">
              <a:latin typeface="Rockwell" panose="02060603020205020403" pitchFamily="18" charset="0"/>
            </a:endParaRPr>
          </a:p>
        </p:txBody>
      </p:sp>
      <p:pic>
        <p:nvPicPr>
          <p:cNvPr id="4" name="Content Placeholder 3"/>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82421" y="1825625"/>
            <a:ext cx="7427158" cy="4351338"/>
          </a:xfrm>
        </p:spPr>
      </p:pic>
      <p:sp>
        <p:nvSpPr>
          <p:cNvPr id="3" name="Date Placeholder 2"/>
          <p:cNvSpPr>
            <a:spLocks noGrp="1"/>
          </p:cNvSpPr>
          <p:nvPr>
            <p:ph type="dt" sz="half" idx="10"/>
          </p:nvPr>
        </p:nvSpPr>
        <p:spPr/>
        <p:txBody>
          <a:bodyPr/>
          <a:lstStyle/>
          <a:p>
            <a:fld id="{76C76E48-F456-41D1-82AF-8830C024D82C}"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708095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Protocol Data </a:t>
            </a:r>
            <a:r>
              <a:rPr lang="en-US" sz="4400" spc="300" dirty="0" smtClean="0">
                <a:latin typeface="Rockwell" panose="02060603020205020403" pitchFamily="18" charset="0"/>
              </a:rPr>
              <a:t>Unit (PDU)</a:t>
            </a:r>
            <a:endParaRPr lang="en-US" sz="4400" spc="300" dirty="0">
              <a:latin typeface="Rockwell" panose="02060603020205020403" pitchFamily="18" charset="0"/>
            </a:endParaRPr>
          </a:p>
        </p:txBody>
      </p:sp>
      <p:sp>
        <p:nvSpPr>
          <p:cNvPr id="3" name="Content Placeholder 2"/>
          <p:cNvSpPr>
            <a:spLocks noGrp="1"/>
          </p:cNvSpPr>
          <p:nvPr>
            <p:ph idx="1"/>
          </p:nvPr>
        </p:nvSpPr>
        <p:spPr>
          <a:xfrm>
            <a:off x="1141413" y="1975167"/>
            <a:ext cx="10497594" cy="4295004"/>
          </a:xfrm>
        </p:spPr>
        <p:txBody>
          <a:bodyPr>
            <a:normAutofit/>
          </a:bodyPr>
          <a:lstStyle/>
          <a:p>
            <a:pPr algn="just"/>
            <a:r>
              <a:rPr lang="en-IN" altLang="en-US" dirty="0">
                <a:latin typeface="Tahoma" panose="020B0604030504040204" pitchFamily="34" charset="0"/>
                <a:ea typeface="Tahoma" panose="020B0604030504040204" pitchFamily="34" charset="0"/>
                <a:cs typeface="Tahoma" panose="020B0604030504040204" pitchFamily="34" charset="0"/>
              </a:rPr>
              <a:t>The data unit in the LLC level is called the PDU.</a:t>
            </a:r>
          </a:p>
          <a:p>
            <a:pPr algn="just"/>
            <a:r>
              <a:rPr lang="en-IN" altLang="en-US" dirty="0">
                <a:latin typeface="Tahoma" panose="020B0604030504040204" pitchFamily="34" charset="0"/>
                <a:ea typeface="Tahoma" panose="020B0604030504040204" pitchFamily="34" charset="0"/>
                <a:cs typeface="Tahoma" panose="020B0604030504040204" pitchFamily="34" charset="0"/>
              </a:rPr>
              <a:t>The PDU contains four fields familiar from HDLC: </a:t>
            </a:r>
            <a:endParaRPr lang="en-IN" altLang="en-US" dirty="0" smtClean="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Ø"/>
            </a:pPr>
            <a:r>
              <a:rPr lang="en-IN" altLang="en-US" dirty="0" smtClean="0">
                <a:latin typeface="Tahoma" panose="020B0604030504040204" pitchFamily="34" charset="0"/>
                <a:ea typeface="Tahoma" panose="020B0604030504040204" pitchFamily="34" charset="0"/>
                <a:cs typeface="Tahoma" panose="020B0604030504040204" pitchFamily="34" charset="0"/>
              </a:rPr>
              <a:t> Destination Services Access Point (DSAP)</a:t>
            </a:r>
          </a:p>
          <a:p>
            <a:pPr lvl="1" algn="just">
              <a:buFont typeface="Wingdings" panose="05000000000000000000" pitchFamily="2" charset="2"/>
              <a:buChar char="Ø"/>
            </a:pPr>
            <a:r>
              <a:rPr lang="en-IN" altLang="en-US" dirty="0" smtClean="0">
                <a:latin typeface="Tahoma" panose="020B0604030504040204" pitchFamily="34" charset="0"/>
                <a:ea typeface="Tahoma" panose="020B0604030504040204" pitchFamily="34" charset="0"/>
                <a:cs typeface="Tahoma" panose="020B0604030504040204" pitchFamily="34" charset="0"/>
              </a:rPr>
              <a:t> Source Service Access Point  (SSAP)</a:t>
            </a:r>
          </a:p>
          <a:p>
            <a:pPr lvl="1" algn="just">
              <a:buFont typeface="Wingdings" panose="05000000000000000000" pitchFamily="2" charset="2"/>
              <a:buChar char="Ø"/>
            </a:pPr>
            <a:r>
              <a:rPr lang="en-IN" altLang="en-US" dirty="0" smtClean="0">
                <a:latin typeface="Tahoma" panose="020B0604030504040204" pitchFamily="34" charset="0"/>
                <a:ea typeface="Tahoma" panose="020B0604030504040204" pitchFamily="34" charset="0"/>
                <a:cs typeface="Tahoma" panose="020B0604030504040204" pitchFamily="34" charset="0"/>
              </a:rPr>
              <a:t> Control Field</a:t>
            </a:r>
          </a:p>
          <a:p>
            <a:pPr lvl="1" algn="just">
              <a:buFont typeface="Wingdings" panose="05000000000000000000" pitchFamily="2" charset="2"/>
              <a:buChar char="Ø"/>
            </a:pPr>
            <a:r>
              <a:rPr lang="en-IN" altLang="en-US" dirty="0" smtClean="0">
                <a:latin typeface="Tahoma" panose="020B0604030504040204" pitchFamily="34" charset="0"/>
                <a:ea typeface="Tahoma" panose="020B0604030504040204" pitchFamily="34" charset="0"/>
                <a:cs typeface="Tahoma" panose="020B0604030504040204" pitchFamily="34" charset="0"/>
              </a:rPr>
              <a:t> Information Field</a:t>
            </a:r>
            <a:endParaRPr lang="en-IN" alt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2991FC46-11D4-4B88-B50E-D8B260ABE091}"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385134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DSAP and SAP</a:t>
            </a:r>
          </a:p>
        </p:txBody>
      </p:sp>
      <p:sp>
        <p:nvSpPr>
          <p:cNvPr id="3" name="Content Placeholder 2"/>
          <p:cNvSpPr>
            <a:spLocks noGrp="1"/>
          </p:cNvSpPr>
          <p:nvPr>
            <p:ph idx="1"/>
          </p:nvPr>
        </p:nvSpPr>
        <p:spPr>
          <a:xfrm>
            <a:off x="1141413" y="1975167"/>
            <a:ext cx="10497594" cy="4295004"/>
          </a:xfrm>
        </p:spPr>
        <p:txBody>
          <a:bodyPr>
            <a:normAutofit/>
          </a:bodyPr>
          <a:lstStyle/>
          <a:p>
            <a:pPr algn="just"/>
            <a:r>
              <a:rPr lang="en-IN" altLang="en-US" dirty="0">
                <a:latin typeface="Tahoma" panose="020B0604030504040204" pitchFamily="34" charset="0"/>
                <a:ea typeface="Tahoma" panose="020B0604030504040204" pitchFamily="34" charset="0"/>
                <a:cs typeface="Tahoma" panose="020B0604030504040204" pitchFamily="34" charset="0"/>
              </a:rPr>
              <a:t>The DSAP and SSAP are addresses used by the LLC to identify the protocol stacks on the receiving and sending machines that are generating and using the data.</a:t>
            </a:r>
          </a:p>
          <a:p>
            <a:pPr algn="just"/>
            <a:r>
              <a:rPr lang="en-IN" altLang="en-US" dirty="0">
                <a:latin typeface="Tahoma" panose="020B0604030504040204" pitchFamily="34" charset="0"/>
                <a:ea typeface="Tahoma" panose="020B0604030504040204" pitchFamily="34" charset="0"/>
                <a:cs typeface="Tahoma" panose="020B0604030504040204" pitchFamily="34" charset="0"/>
              </a:rPr>
              <a:t>The first bit of the DSAP indicates whether the frame in intended for an individual or a group.</a:t>
            </a:r>
          </a:p>
          <a:p>
            <a:pPr algn="just"/>
            <a:r>
              <a:rPr lang="en-IN" altLang="en-US" dirty="0">
                <a:latin typeface="Tahoma" panose="020B0604030504040204" pitchFamily="34" charset="0"/>
                <a:ea typeface="Tahoma" panose="020B0604030504040204" pitchFamily="34" charset="0"/>
                <a:cs typeface="Tahoma" panose="020B0604030504040204" pitchFamily="34" charset="0"/>
              </a:rPr>
              <a:t>The first bit of the SSAP indicates whether  the communication is a command or response PDU.</a:t>
            </a:r>
          </a:p>
        </p:txBody>
      </p:sp>
      <p:sp>
        <p:nvSpPr>
          <p:cNvPr id="4" name="Date Placeholder 3"/>
          <p:cNvSpPr>
            <a:spLocks noGrp="1"/>
          </p:cNvSpPr>
          <p:nvPr>
            <p:ph type="dt" sz="half" idx="10"/>
          </p:nvPr>
        </p:nvSpPr>
        <p:spPr/>
        <p:txBody>
          <a:bodyPr/>
          <a:lstStyle/>
          <a:p>
            <a:fld id="{399083FD-FAEB-421B-AED9-A85D181EC204}"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257886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smtClean="0">
                <a:latin typeface="Rockwell" panose="02060603020205020403" pitchFamily="18" charset="0"/>
              </a:rPr>
              <a:t>Control field</a:t>
            </a:r>
            <a:endParaRPr lang="en-US" sz="4400" spc="300" dirty="0">
              <a:latin typeface="Rockwell" panose="02060603020205020403" pitchFamily="18" charset="0"/>
            </a:endParaRPr>
          </a:p>
        </p:txBody>
      </p:sp>
      <p:sp>
        <p:nvSpPr>
          <p:cNvPr id="3" name="Content Placeholder 2"/>
          <p:cNvSpPr>
            <a:spLocks noGrp="1"/>
          </p:cNvSpPr>
          <p:nvPr>
            <p:ph idx="1"/>
          </p:nvPr>
        </p:nvSpPr>
        <p:spPr>
          <a:xfrm>
            <a:off x="1141413" y="1975167"/>
            <a:ext cx="10497594" cy="4295004"/>
          </a:xfrm>
        </p:spPr>
        <p:txBody>
          <a:bodyPr>
            <a:normAutofit/>
          </a:bodyPr>
          <a:lstStyle/>
          <a:p>
            <a:pPr algn="just"/>
            <a:r>
              <a:rPr lang="en-IN" altLang="en-US" dirty="0">
                <a:latin typeface="Tahoma" panose="020B0604030504040204" pitchFamily="34" charset="0"/>
                <a:ea typeface="Tahoma" panose="020B0604030504040204" pitchFamily="34" charset="0"/>
                <a:cs typeface="Tahoma" panose="020B0604030504040204" pitchFamily="34" charset="0"/>
              </a:rPr>
              <a:t>The control field of the PDU is identical to the control field in HDLC.</a:t>
            </a:r>
          </a:p>
          <a:p>
            <a:pPr algn="just"/>
            <a:r>
              <a:rPr lang="en-IN" altLang="en-US" dirty="0">
                <a:latin typeface="Tahoma" panose="020B0604030504040204" pitchFamily="34" charset="0"/>
                <a:ea typeface="Tahoma" panose="020B0604030504040204" pitchFamily="34" charset="0"/>
                <a:cs typeface="Tahoma" panose="020B0604030504040204" pitchFamily="34" charset="0"/>
              </a:rPr>
              <a:t>As in HDLC, PDU frames can be I-frames, S-frames, or U-frames and carry all of the codes and information that the corresponding HDLC frames carry.</a:t>
            </a:r>
          </a:p>
        </p:txBody>
      </p:sp>
      <p:sp>
        <p:nvSpPr>
          <p:cNvPr id="4" name="Date Placeholder 3"/>
          <p:cNvSpPr>
            <a:spLocks noGrp="1"/>
          </p:cNvSpPr>
          <p:nvPr>
            <p:ph type="dt" sz="half" idx="10"/>
          </p:nvPr>
        </p:nvSpPr>
        <p:spPr/>
        <p:txBody>
          <a:bodyPr/>
          <a:lstStyle/>
          <a:p>
            <a:fld id="{350E088B-A08C-4237-AA09-C0AB970C0990}"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55354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Ethernet</a:t>
            </a:r>
          </a:p>
        </p:txBody>
      </p:sp>
      <p:sp>
        <p:nvSpPr>
          <p:cNvPr id="3" name="Content Placeholder 2"/>
          <p:cNvSpPr>
            <a:spLocks noGrp="1"/>
          </p:cNvSpPr>
          <p:nvPr>
            <p:ph idx="1"/>
          </p:nvPr>
        </p:nvSpPr>
        <p:spPr>
          <a:xfrm>
            <a:off x="1141413" y="1975167"/>
            <a:ext cx="10497594" cy="4295004"/>
          </a:xfrm>
        </p:spPr>
        <p:txBody>
          <a:bodyPr>
            <a:normAutofit/>
          </a:bodyPr>
          <a:lstStyle/>
          <a:p>
            <a:pPr algn="just"/>
            <a:r>
              <a:rPr lang="en-IN" altLang="en-US" dirty="0" smtClean="0">
                <a:latin typeface="Tahoma" panose="020B0604030504040204" pitchFamily="34" charset="0"/>
                <a:ea typeface="Tahoma" panose="020B0604030504040204" pitchFamily="34" charset="0"/>
                <a:cs typeface="Tahoma" panose="020B0604030504040204" pitchFamily="34" charset="0"/>
              </a:rPr>
              <a:t>Ethernet is </a:t>
            </a:r>
            <a:r>
              <a:rPr lang="en-IN" altLang="en-US" dirty="0">
                <a:latin typeface="Tahoma" panose="020B0604030504040204" pitchFamily="34" charset="0"/>
                <a:ea typeface="Tahoma" panose="020B0604030504040204" pitchFamily="34" charset="0"/>
                <a:cs typeface="Tahoma" panose="020B0604030504040204" pitchFamily="34" charset="0"/>
              </a:rPr>
              <a:t>a family of computer networking technologies for local  area networks (LANs) and metropolitan area networks (MANs). It was  commercially introduced in 1980 and first standardized in 1983 as IEEE  802.3</a:t>
            </a:r>
            <a:r>
              <a:rPr lang="en-IN" altLang="en-US" dirty="0" smtClean="0">
                <a:latin typeface="Tahoma" panose="020B0604030504040204" pitchFamily="34" charset="0"/>
                <a:ea typeface="Tahoma" panose="020B0604030504040204" pitchFamily="34" charset="0"/>
                <a:cs typeface="Tahoma" panose="020B0604030504040204" pitchFamily="34" charset="0"/>
              </a:rPr>
              <a:t>, </a:t>
            </a:r>
            <a:r>
              <a:rPr lang="en-IN" altLang="en-US" dirty="0">
                <a:latin typeface="Tahoma" panose="020B0604030504040204" pitchFamily="34" charset="0"/>
                <a:ea typeface="Tahoma" panose="020B0604030504040204" pitchFamily="34" charset="0"/>
                <a:cs typeface="Tahoma" panose="020B0604030504040204" pitchFamily="34" charset="0"/>
              </a:rPr>
              <a:t>and has since been refined to support higher bit rates and longer  link distances.</a:t>
            </a:r>
          </a:p>
          <a:p>
            <a:pPr algn="just"/>
            <a:r>
              <a:rPr lang="en-IN" altLang="en-US" dirty="0">
                <a:latin typeface="Tahoma" panose="020B0604030504040204" pitchFamily="34" charset="0"/>
                <a:ea typeface="Tahoma" panose="020B0604030504040204" pitchFamily="34" charset="0"/>
                <a:cs typeface="Tahoma" panose="020B0604030504040204" pitchFamily="34" charset="0"/>
              </a:rPr>
              <a:t>Over time, Ethernet has largely replaced competing wired LAN  technologies such as token ring, FDDI, and ARCNET</a:t>
            </a:r>
          </a:p>
        </p:txBody>
      </p:sp>
      <p:sp>
        <p:nvSpPr>
          <p:cNvPr id="4" name="Date Placeholder 3"/>
          <p:cNvSpPr>
            <a:spLocks noGrp="1"/>
          </p:cNvSpPr>
          <p:nvPr>
            <p:ph type="dt" sz="half" idx="10"/>
          </p:nvPr>
        </p:nvSpPr>
        <p:spPr/>
        <p:txBody>
          <a:bodyPr/>
          <a:lstStyle/>
          <a:p>
            <a:fld id="{7DED43E6-861C-4941-B865-53416F89F0A0}"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690916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984" y="245727"/>
            <a:ext cx="9905998" cy="1478570"/>
          </a:xfrm>
        </p:spPr>
        <p:txBody>
          <a:bodyPr/>
          <a:lstStyle/>
          <a:p>
            <a:pPr algn="ctr"/>
            <a:r>
              <a:rPr lang="en-US" spc="300" dirty="0">
                <a:latin typeface="Rockwell" panose="02060603020205020403" pitchFamily="18" charset="0"/>
              </a:rPr>
              <a:t>Ethernet CSMA/CD</a:t>
            </a:r>
            <a:endParaRPr lang="en-IN" dirty="0"/>
          </a:p>
        </p:txBody>
      </p:sp>
      <p:sp>
        <p:nvSpPr>
          <p:cNvPr id="3" name="Content Placeholder 2"/>
          <p:cNvSpPr>
            <a:spLocks noGrp="1"/>
          </p:cNvSpPr>
          <p:nvPr>
            <p:ph idx="1"/>
          </p:nvPr>
        </p:nvSpPr>
        <p:spPr>
          <a:xfrm>
            <a:off x="1031966" y="1724297"/>
            <a:ext cx="10398034" cy="4911634"/>
          </a:xfrm>
        </p:spPr>
        <p:txBody>
          <a:bodyPr>
            <a:noAutofit/>
          </a:bodyPr>
          <a:lstStyle/>
          <a:p>
            <a:r>
              <a:rPr lang="en-IN" sz="2000" dirty="0">
                <a:latin typeface="Tahoma" panose="020B0604030504040204" pitchFamily="34" charset="0"/>
                <a:ea typeface="Tahoma" panose="020B0604030504040204" pitchFamily="34" charset="0"/>
                <a:cs typeface="Tahoma" panose="020B0604030504040204" pitchFamily="34" charset="0"/>
              </a:rPr>
              <a:t>CSMA/CD (carrier sense multiple access with collision detection) media access protocol is used.</a:t>
            </a:r>
          </a:p>
          <a:p>
            <a:r>
              <a:rPr lang="en-IN" sz="2000" dirty="0">
                <a:latin typeface="Tahoma" panose="020B0604030504040204" pitchFamily="34" charset="0"/>
                <a:ea typeface="Tahoma" panose="020B0604030504040204" pitchFamily="34" charset="0"/>
                <a:cs typeface="Tahoma" panose="020B0604030504040204" pitchFamily="34" charset="0"/>
              </a:rPr>
              <a:t>Data is transmitted in the form of packets. </a:t>
            </a:r>
          </a:p>
          <a:p>
            <a:r>
              <a:rPr lang="en-IN" sz="2000" dirty="0">
                <a:latin typeface="Tahoma" panose="020B0604030504040204" pitchFamily="34" charset="0"/>
                <a:ea typeface="Tahoma" panose="020B0604030504040204" pitchFamily="34" charset="0"/>
                <a:cs typeface="Tahoma" panose="020B0604030504040204" pitchFamily="34" charset="0"/>
              </a:rPr>
              <a:t>Sense channel prior to actual packet transmission.</a:t>
            </a:r>
          </a:p>
          <a:p>
            <a:r>
              <a:rPr lang="en-IN" sz="2000" dirty="0">
                <a:latin typeface="Tahoma" panose="020B0604030504040204" pitchFamily="34" charset="0"/>
                <a:ea typeface="Tahoma" panose="020B0604030504040204" pitchFamily="34" charset="0"/>
                <a:cs typeface="Tahoma" panose="020B0604030504040204" pitchFamily="34" charset="0"/>
              </a:rPr>
              <a:t>Transmit packet only if channel is sensed idle; else, defer the transmission until channel becomes idle.</a:t>
            </a:r>
          </a:p>
          <a:p>
            <a:r>
              <a:rPr lang="en-IN" sz="2000" dirty="0">
                <a:latin typeface="Tahoma" panose="020B0604030504040204" pitchFamily="34" charset="0"/>
                <a:ea typeface="Tahoma" panose="020B0604030504040204" pitchFamily="34" charset="0"/>
                <a:cs typeface="Tahoma" panose="020B0604030504040204" pitchFamily="34" charset="0"/>
              </a:rPr>
              <a:t>After packet transmission is started, the node monitors its own transmission to see if the packet has experienced a collision.</a:t>
            </a:r>
          </a:p>
          <a:p>
            <a:r>
              <a:rPr lang="en-IN" sz="2000" dirty="0">
                <a:latin typeface="Tahoma" panose="020B0604030504040204" pitchFamily="34" charset="0"/>
                <a:ea typeface="Tahoma" panose="020B0604030504040204" pitchFamily="34" charset="0"/>
                <a:cs typeface="Tahoma" panose="020B0604030504040204" pitchFamily="34" charset="0"/>
              </a:rPr>
              <a:t>If the packet is observed to be undergoing a collision, the transmission is aborted and the packet is retransmitted after a random interval of time using Binary Exponential Backoff algorithm.</a:t>
            </a:r>
          </a:p>
        </p:txBody>
      </p:sp>
      <p:sp>
        <p:nvSpPr>
          <p:cNvPr id="4" name="Date Placeholder 3"/>
          <p:cNvSpPr>
            <a:spLocks noGrp="1"/>
          </p:cNvSpPr>
          <p:nvPr>
            <p:ph type="dt" sz="half" idx="10"/>
          </p:nvPr>
        </p:nvSpPr>
        <p:spPr/>
        <p:txBody>
          <a:bodyPr/>
          <a:lstStyle/>
          <a:p>
            <a:fld id="{FA61EB00-BF87-49CB-84CB-16D10A8680D8}"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200007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984" y="245727"/>
            <a:ext cx="9905998" cy="1478570"/>
          </a:xfrm>
        </p:spPr>
        <p:txBody>
          <a:bodyPr/>
          <a:lstStyle/>
          <a:p>
            <a:pPr algn="ctr"/>
            <a:r>
              <a:rPr lang="en-US" spc="300" dirty="0">
                <a:latin typeface="Rockwell" panose="02060603020205020403" pitchFamily="18" charset="0"/>
              </a:rPr>
              <a:t>Ethernet </a:t>
            </a:r>
            <a:r>
              <a:rPr lang="en-US" spc="300" dirty="0" smtClean="0">
                <a:latin typeface="Rockwell" panose="02060603020205020403" pitchFamily="18" charset="0"/>
              </a:rPr>
              <a:t>CSMA/CD flowchart</a:t>
            </a:r>
            <a:endParaRPr lang="en-IN" dirty="0"/>
          </a:p>
        </p:txBody>
      </p:sp>
      <p:pic>
        <p:nvPicPr>
          <p:cNvPr id="1026" name="Picture 2" descr="Image result for csma/cd flow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33" y="1416086"/>
            <a:ext cx="10590100" cy="5337411"/>
          </a:xfrm>
          <a:prstGeom prst="rect">
            <a:avLst/>
          </a:prstGeom>
          <a:solidFill>
            <a:schemeClr val="tx1"/>
          </a:solidFill>
        </p:spPr>
      </p:pic>
      <p:sp>
        <p:nvSpPr>
          <p:cNvPr id="3" name="Date Placeholder 2"/>
          <p:cNvSpPr>
            <a:spLocks noGrp="1"/>
          </p:cNvSpPr>
          <p:nvPr>
            <p:ph type="dt" sz="half" idx="10"/>
          </p:nvPr>
        </p:nvSpPr>
        <p:spPr/>
        <p:txBody>
          <a:bodyPr/>
          <a:lstStyle/>
          <a:p>
            <a:fld id="{E0C54422-56F7-4602-8CC4-9AB5424AFE19}"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956700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802.3 MAC frame</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341" y="2829650"/>
            <a:ext cx="882173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D3751F21-13B8-4C8B-8035-916A0838531D}"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422612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5104" y="291946"/>
            <a:ext cx="9905998" cy="1040465"/>
          </a:xfrm>
        </p:spPr>
        <p:txBody>
          <a:bodyPr>
            <a:normAutofit/>
          </a:bodyPr>
          <a:lstStyle/>
          <a:p>
            <a:pPr algn="ctr"/>
            <a:r>
              <a:rPr lang="en-US" sz="4400" spc="300" dirty="0">
                <a:latin typeface="Rockwell" panose="02060603020205020403" pitchFamily="18" charset="0"/>
              </a:rPr>
              <a:t>802.3 MAC frame</a:t>
            </a:r>
          </a:p>
        </p:txBody>
      </p:sp>
      <p:sp>
        <p:nvSpPr>
          <p:cNvPr id="3" name="Content Placeholder 2"/>
          <p:cNvSpPr>
            <a:spLocks noGrp="1"/>
          </p:cNvSpPr>
          <p:nvPr>
            <p:ph idx="1"/>
          </p:nvPr>
        </p:nvSpPr>
        <p:spPr>
          <a:xfrm>
            <a:off x="1141413" y="1332411"/>
            <a:ext cx="10458404" cy="5303520"/>
          </a:xfrm>
        </p:spPr>
        <p:txBody>
          <a:bodyPr>
            <a:noAutofit/>
          </a:bodyPr>
          <a:lstStyle/>
          <a:p>
            <a:pPr algn="just"/>
            <a:r>
              <a:rPr lang="en-IN" altLang="en-US" sz="1800" b="1" dirty="0" smtClean="0">
                <a:latin typeface="Tahoma" panose="020B0604030504040204" pitchFamily="34" charset="0"/>
                <a:ea typeface="Tahoma" panose="020B0604030504040204" pitchFamily="34" charset="0"/>
                <a:cs typeface="Tahoma" panose="020B0604030504040204" pitchFamily="34" charset="0"/>
              </a:rPr>
              <a:t>PREAMBLE: </a:t>
            </a:r>
            <a:r>
              <a:rPr lang="en-IN" altLang="en-US" sz="1800" dirty="0" smtClean="0">
                <a:latin typeface="Tahoma" panose="020B0604030504040204" pitchFamily="34" charset="0"/>
                <a:ea typeface="Tahoma" panose="020B0604030504040204" pitchFamily="34" charset="0"/>
                <a:cs typeface="Tahoma" panose="020B0604030504040204" pitchFamily="34" charset="0"/>
              </a:rPr>
              <a:t>The </a:t>
            </a:r>
            <a:r>
              <a:rPr lang="en-IN" altLang="en-US" sz="1800" dirty="0">
                <a:latin typeface="Tahoma" panose="020B0604030504040204" pitchFamily="34" charset="0"/>
                <a:ea typeface="Tahoma" panose="020B0604030504040204" pitchFamily="34" charset="0"/>
                <a:cs typeface="Tahoma" panose="020B0604030504040204" pitchFamily="34" charset="0"/>
              </a:rPr>
              <a:t>first field of the 802.3 frame contains 7 bytes(56bits )of alternating 0s  and 1s that alerts the receiving system to coming frame and enables it to synchronize its  input timing.</a:t>
            </a:r>
          </a:p>
          <a:p>
            <a:pPr algn="just"/>
            <a:r>
              <a:rPr lang="en-IN" altLang="en-US" sz="1800" b="1" dirty="0" smtClean="0">
                <a:latin typeface="Tahoma" panose="020B0604030504040204" pitchFamily="34" charset="0"/>
                <a:ea typeface="Tahoma" panose="020B0604030504040204" pitchFamily="34" charset="0"/>
                <a:cs typeface="Tahoma" panose="020B0604030504040204" pitchFamily="34" charset="0"/>
              </a:rPr>
              <a:t>START FRAME DELIMITER(SFD): </a:t>
            </a:r>
            <a:r>
              <a:rPr lang="en-IN" altLang="en-US" sz="1800" dirty="0" smtClean="0">
                <a:latin typeface="Tahoma" panose="020B0604030504040204" pitchFamily="34" charset="0"/>
                <a:ea typeface="Tahoma" panose="020B0604030504040204" pitchFamily="34" charset="0"/>
                <a:cs typeface="Tahoma" panose="020B0604030504040204" pitchFamily="34" charset="0"/>
              </a:rPr>
              <a:t>The </a:t>
            </a:r>
            <a:r>
              <a:rPr lang="en-IN" altLang="en-US" sz="1800" dirty="0">
                <a:latin typeface="Tahoma" panose="020B0604030504040204" pitchFamily="34" charset="0"/>
                <a:ea typeface="Tahoma" panose="020B0604030504040204" pitchFamily="34" charset="0"/>
                <a:cs typeface="Tahoma" panose="020B0604030504040204" pitchFamily="34" charset="0"/>
              </a:rPr>
              <a:t>second field (1byte:10101011)signals the  beginning of the frame . The SFD warns the station that this is the last chance for  synchronization . The last 2 bits is11 and alerts the receive that the next field is the  destination address.</a:t>
            </a:r>
          </a:p>
          <a:p>
            <a:pPr algn="just"/>
            <a:r>
              <a:rPr lang="en-IN" altLang="en-US" sz="1800" b="1" dirty="0">
                <a:latin typeface="Tahoma" panose="020B0604030504040204" pitchFamily="34" charset="0"/>
                <a:ea typeface="Tahoma" panose="020B0604030504040204" pitchFamily="34" charset="0"/>
                <a:cs typeface="Tahoma" panose="020B0604030504040204" pitchFamily="34" charset="0"/>
              </a:rPr>
              <a:t>DESTINATION ADDRESS(DA</a:t>
            </a:r>
            <a:r>
              <a:rPr lang="en-IN" altLang="en-US" sz="1800" b="1" dirty="0" smtClean="0">
                <a:latin typeface="Tahoma" panose="020B0604030504040204" pitchFamily="34" charset="0"/>
                <a:ea typeface="Tahoma" panose="020B0604030504040204" pitchFamily="34" charset="0"/>
                <a:cs typeface="Tahoma" panose="020B0604030504040204" pitchFamily="34" charset="0"/>
              </a:rPr>
              <a:t>): </a:t>
            </a:r>
            <a:r>
              <a:rPr lang="en-IN" altLang="en-US" sz="1800" dirty="0" smtClean="0">
                <a:latin typeface="Tahoma" panose="020B0604030504040204" pitchFamily="34" charset="0"/>
                <a:ea typeface="Tahoma" panose="020B0604030504040204" pitchFamily="34" charset="0"/>
                <a:cs typeface="Tahoma" panose="020B0604030504040204" pitchFamily="34" charset="0"/>
              </a:rPr>
              <a:t>The </a:t>
            </a:r>
            <a:r>
              <a:rPr lang="en-IN" altLang="en-US" sz="1800" dirty="0">
                <a:latin typeface="Tahoma" panose="020B0604030504040204" pitchFamily="34" charset="0"/>
                <a:ea typeface="Tahoma" panose="020B0604030504040204" pitchFamily="34" charset="0"/>
                <a:cs typeface="Tahoma" panose="020B0604030504040204" pitchFamily="34" charset="0"/>
              </a:rPr>
              <a:t>DA field is 6bytes and contain the physical address  of the destination station to receive the packet</a:t>
            </a:r>
          </a:p>
          <a:p>
            <a:pPr algn="just"/>
            <a:r>
              <a:rPr lang="en-IN" altLang="en-US" sz="1800" b="1" dirty="0">
                <a:latin typeface="Tahoma" panose="020B0604030504040204" pitchFamily="34" charset="0"/>
                <a:ea typeface="Tahoma" panose="020B0604030504040204" pitchFamily="34" charset="0"/>
                <a:cs typeface="Tahoma" panose="020B0604030504040204" pitchFamily="34" charset="0"/>
              </a:rPr>
              <a:t>SOURCE </a:t>
            </a:r>
            <a:r>
              <a:rPr lang="en-IN" altLang="en-US" sz="1800" b="1" dirty="0" smtClean="0">
                <a:latin typeface="Tahoma" panose="020B0604030504040204" pitchFamily="34" charset="0"/>
                <a:ea typeface="Tahoma" panose="020B0604030504040204" pitchFamily="34" charset="0"/>
                <a:cs typeface="Tahoma" panose="020B0604030504040204" pitchFamily="34" charset="0"/>
              </a:rPr>
              <a:t>ADDRESS:</a:t>
            </a:r>
            <a:r>
              <a:rPr lang="en-IN" altLang="en-US" sz="1800" dirty="0" smtClean="0">
                <a:latin typeface="Tahoma" panose="020B0604030504040204" pitchFamily="34" charset="0"/>
                <a:ea typeface="Tahoma" panose="020B0604030504040204" pitchFamily="34" charset="0"/>
                <a:cs typeface="Tahoma" panose="020B0604030504040204" pitchFamily="34" charset="0"/>
              </a:rPr>
              <a:t> </a:t>
            </a:r>
            <a:r>
              <a:rPr lang="en-IN" altLang="en-US" sz="1800" dirty="0">
                <a:latin typeface="Tahoma" panose="020B0604030504040204" pitchFamily="34" charset="0"/>
                <a:ea typeface="Tahoma" panose="020B0604030504040204" pitchFamily="34" charset="0"/>
                <a:cs typeface="Tahoma" panose="020B0604030504040204" pitchFamily="34" charset="0"/>
              </a:rPr>
              <a:t>The SA field is also 6 bytes and contains the physical address of  the sender of the packet.</a:t>
            </a:r>
          </a:p>
          <a:p>
            <a:pPr algn="just"/>
            <a:r>
              <a:rPr lang="en-IN" altLang="en-US" sz="1800" b="1" dirty="0" smtClean="0">
                <a:latin typeface="Tahoma" panose="020B0604030504040204" pitchFamily="34" charset="0"/>
                <a:ea typeface="Tahoma" panose="020B0604030504040204" pitchFamily="34" charset="0"/>
                <a:cs typeface="Tahoma" panose="020B0604030504040204" pitchFamily="34" charset="0"/>
              </a:rPr>
              <a:t>LENGTH/TYPE:</a:t>
            </a:r>
            <a:r>
              <a:rPr lang="en-IN" altLang="en-US" sz="1800" dirty="0" smtClean="0">
                <a:latin typeface="Tahoma" panose="020B0604030504040204" pitchFamily="34" charset="0"/>
                <a:ea typeface="Tahoma" panose="020B0604030504040204" pitchFamily="34" charset="0"/>
                <a:cs typeface="Tahoma" panose="020B0604030504040204" pitchFamily="34" charset="0"/>
              </a:rPr>
              <a:t> This </a:t>
            </a:r>
            <a:r>
              <a:rPr lang="en-IN" altLang="en-US" sz="1800" dirty="0">
                <a:latin typeface="Tahoma" panose="020B0604030504040204" pitchFamily="34" charset="0"/>
                <a:ea typeface="Tahoma" panose="020B0604030504040204" pitchFamily="34" charset="0"/>
                <a:cs typeface="Tahoma" panose="020B0604030504040204" pitchFamily="34" charset="0"/>
              </a:rPr>
              <a:t>field is defined as a type field or length field</a:t>
            </a:r>
            <a:r>
              <a:rPr lang="en-IN" altLang="en-US" sz="1800" dirty="0" smtClean="0">
                <a:latin typeface="Tahoma" panose="020B0604030504040204" pitchFamily="34" charset="0"/>
                <a:ea typeface="Tahoma" panose="020B0604030504040204" pitchFamily="34" charset="0"/>
                <a:cs typeface="Tahoma" panose="020B0604030504040204" pitchFamily="34" charset="0"/>
              </a:rPr>
              <a:t>. The original </a:t>
            </a:r>
            <a:r>
              <a:rPr lang="en-IN" altLang="en-US" sz="1800" dirty="0">
                <a:latin typeface="Tahoma" panose="020B0604030504040204" pitchFamily="34" charset="0"/>
                <a:ea typeface="Tahoma" panose="020B0604030504040204" pitchFamily="34" charset="0"/>
                <a:cs typeface="Tahoma" panose="020B0604030504040204" pitchFamily="34" charset="0"/>
              </a:rPr>
              <a:t>Ethernet  used this field as the type field to define the upper –layer protocol using the MAC frame.</a:t>
            </a:r>
          </a:p>
          <a:p>
            <a:pPr algn="just"/>
            <a:r>
              <a:rPr lang="en-IN" altLang="en-US" sz="1800" b="1" dirty="0" smtClean="0">
                <a:latin typeface="Tahoma" panose="020B0604030504040204" pitchFamily="34" charset="0"/>
                <a:ea typeface="Tahoma" panose="020B0604030504040204" pitchFamily="34" charset="0"/>
                <a:cs typeface="Tahoma" panose="020B0604030504040204" pitchFamily="34" charset="0"/>
              </a:rPr>
              <a:t>DATA:</a:t>
            </a:r>
            <a:r>
              <a:rPr lang="en-IN" altLang="en-US" sz="1800" dirty="0" smtClean="0">
                <a:latin typeface="Tahoma" panose="020B0604030504040204" pitchFamily="34" charset="0"/>
                <a:ea typeface="Tahoma" panose="020B0604030504040204" pitchFamily="34" charset="0"/>
                <a:cs typeface="Tahoma" panose="020B0604030504040204" pitchFamily="34" charset="0"/>
              </a:rPr>
              <a:t> </a:t>
            </a:r>
            <a:r>
              <a:rPr lang="en-IN" altLang="en-US" sz="1800" dirty="0">
                <a:latin typeface="Tahoma" panose="020B0604030504040204" pitchFamily="34" charset="0"/>
                <a:ea typeface="Tahoma" panose="020B0604030504040204" pitchFamily="34" charset="0"/>
                <a:cs typeface="Tahoma" panose="020B0604030504040204" pitchFamily="34" charset="0"/>
              </a:rPr>
              <a:t>This field carries data encapsulated from the upper –layer </a:t>
            </a:r>
            <a:r>
              <a:rPr lang="en-IN" altLang="en-US" sz="1800" dirty="0" smtClean="0">
                <a:latin typeface="Tahoma" panose="020B0604030504040204" pitchFamily="34" charset="0"/>
                <a:ea typeface="Tahoma" panose="020B0604030504040204" pitchFamily="34" charset="0"/>
                <a:cs typeface="Tahoma" panose="020B0604030504040204" pitchFamily="34" charset="0"/>
              </a:rPr>
              <a:t>protocols. It </a:t>
            </a:r>
            <a:r>
              <a:rPr lang="en-IN" altLang="en-US" sz="1800" dirty="0">
                <a:latin typeface="Tahoma" panose="020B0604030504040204" pitchFamily="34" charset="0"/>
                <a:ea typeface="Tahoma" panose="020B0604030504040204" pitchFamily="34" charset="0"/>
                <a:cs typeface="Tahoma" panose="020B0604030504040204" pitchFamily="34" charset="0"/>
              </a:rPr>
              <a:t>is a  minimum of 46 and a maximum of 1500 bytes.</a:t>
            </a:r>
          </a:p>
          <a:p>
            <a:pPr algn="just"/>
            <a:r>
              <a:rPr lang="en-IN" altLang="en-US" sz="1800" b="1" dirty="0" smtClean="0">
                <a:latin typeface="Tahoma" panose="020B0604030504040204" pitchFamily="34" charset="0"/>
                <a:ea typeface="Tahoma" panose="020B0604030504040204" pitchFamily="34" charset="0"/>
                <a:cs typeface="Tahoma" panose="020B0604030504040204" pitchFamily="34" charset="0"/>
              </a:rPr>
              <a:t>CRC:</a:t>
            </a:r>
            <a:r>
              <a:rPr lang="en-IN" altLang="en-US" sz="1800" dirty="0" smtClean="0">
                <a:latin typeface="Tahoma" panose="020B0604030504040204" pitchFamily="34" charset="0"/>
                <a:ea typeface="Tahoma" panose="020B0604030504040204" pitchFamily="34" charset="0"/>
                <a:cs typeface="Tahoma" panose="020B0604030504040204" pitchFamily="34" charset="0"/>
              </a:rPr>
              <a:t> </a:t>
            </a:r>
            <a:r>
              <a:rPr lang="en-IN" altLang="en-US" sz="1800" dirty="0">
                <a:latin typeface="Tahoma" panose="020B0604030504040204" pitchFamily="34" charset="0"/>
                <a:ea typeface="Tahoma" panose="020B0604030504040204" pitchFamily="34" charset="0"/>
                <a:cs typeface="Tahoma" panose="020B0604030504040204" pitchFamily="34" charset="0"/>
              </a:rPr>
              <a:t>The last filed contains error detection </a:t>
            </a:r>
            <a:r>
              <a:rPr lang="en-IN" altLang="en-US" sz="1800" dirty="0" smtClean="0">
                <a:latin typeface="Tahoma" panose="020B0604030504040204" pitchFamily="34" charset="0"/>
                <a:ea typeface="Tahoma" panose="020B0604030504040204" pitchFamily="34" charset="0"/>
                <a:cs typeface="Tahoma" panose="020B0604030504040204" pitchFamily="34" charset="0"/>
              </a:rPr>
              <a:t>information, in </a:t>
            </a:r>
            <a:r>
              <a:rPr lang="en-IN" altLang="en-US" sz="1800" dirty="0">
                <a:latin typeface="Tahoma" panose="020B0604030504040204" pitchFamily="34" charset="0"/>
                <a:ea typeface="Tahoma" panose="020B0604030504040204" pitchFamily="34" charset="0"/>
                <a:cs typeface="Tahoma" panose="020B0604030504040204" pitchFamily="34" charset="0"/>
              </a:rPr>
              <a:t>this case a CRC-32.</a:t>
            </a:r>
          </a:p>
        </p:txBody>
      </p:sp>
      <p:sp>
        <p:nvSpPr>
          <p:cNvPr id="4" name="Date Placeholder 3"/>
          <p:cNvSpPr>
            <a:spLocks noGrp="1"/>
          </p:cNvSpPr>
          <p:nvPr>
            <p:ph type="dt" sz="half" idx="10"/>
          </p:nvPr>
        </p:nvSpPr>
        <p:spPr/>
        <p:txBody>
          <a:bodyPr/>
          <a:lstStyle/>
          <a:p>
            <a:fld id="{C4EEF1ED-1209-4F62-88A8-084E686A625F}"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654993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altLang="en-US" sz="4400" spc="300" dirty="0">
                <a:latin typeface="Rockwell" panose="02060603020205020403" pitchFamily="18" charset="0"/>
              </a:rPr>
              <a:t>Local Area Network</a:t>
            </a:r>
            <a:endParaRPr lang="en-US" sz="4400" spc="300" dirty="0">
              <a:latin typeface="Rockwell" panose="02060603020205020403" pitchFamily="18" charset="0"/>
            </a:endParaRPr>
          </a:p>
        </p:txBody>
      </p:sp>
      <p:sp>
        <p:nvSpPr>
          <p:cNvPr id="3" name="Content Placeholder 2"/>
          <p:cNvSpPr>
            <a:spLocks noGrp="1"/>
          </p:cNvSpPr>
          <p:nvPr>
            <p:ph idx="1"/>
          </p:nvPr>
        </p:nvSpPr>
        <p:spPr>
          <a:xfrm>
            <a:off x="1141413" y="1975167"/>
            <a:ext cx="10497594" cy="4295004"/>
          </a:xfrm>
        </p:spPr>
        <p:txBody>
          <a:bodyPr>
            <a:normAutofit/>
          </a:bodyPr>
          <a:lstStyle/>
          <a:p>
            <a:pPr algn="just"/>
            <a:r>
              <a:rPr lang="en-US" altLang="en-US" sz="2800" dirty="0">
                <a:latin typeface="Tahoma" panose="020B0604030504040204" pitchFamily="34" charset="0"/>
                <a:ea typeface="Tahoma" panose="020B0604030504040204" pitchFamily="34" charset="0"/>
                <a:cs typeface="Tahoma" panose="020B0604030504040204" pitchFamily="34" charset="0"/>
              </a:rPr>
              <a:t>A Local area Network is the data communication system that allows a number of independent devices to communicate directly with each other in a limited geographical area.</a:t>
            </a:r>
          </a:p>
          <a:p>
            <a:pPr algn="just"/>
            <a:r>
              <a:rPr lang="en-US" altLang="en-US" sz="2800" dirty="0">
                <a:latin typeface="Tahoma" panose="020B0604030504040204" pitchFamily="34" charset="0"/>
                <a:ea typeface="Tahoma" panose="020B0604030504040204" pitchFamily="34" charset="0"/>
                <a:cs typeface="Tahoma" panose="020B0604030504040204" pitchFamily="34" charset="0"/>
              </a:rPr>
              <a:t>LANs are dominated by four architecture:</a:t>
            </a:r>
          </a:p>
          <a:p>
            <a:pPr lvl="1" algn="just"/>
            <a:r>
              <a:rPr lang="en-US" altLang="en-US" sz="2400" dirty="0">
                <a:latin typeface="Tahoma" panose="020B0604030504040204" pitchFamily="34" charset="0"/>
                <a:ea typeface="Tahoma" panose="020B0604030504040204" pitchFamily="34" charset="0"/>
                <a:cs typeface="Tahoma" panose="020B0604030504040204" pitchFamily="34" charset="0"/>
              </a:rPr>
              <a:t>Ethernet</a:t>
            </a:r>
          </a:p>
          <a:p>
            <a:pPr lvl="1" algn="just"/>
            <a:r>
              <a:rPr lang="en-US" altLang="en-US" sz="2400" dirty="0">
                <a:latin typeface="Tahoma" panose="020B0604030504040204" pitchFamily="34" charset="0"/>
                <a:ea typeface="Tahoma" panose="020B0604030504040204" pitchFamily="34" charset="0"/>
                <a:cs typeface="Tahoma" panose="020B0604030504040204" pitchFamily="34" charset="0"/>
              </a:rPr>
              <a:t>Token Bus</a:t>
            </a:r>
          </a:p>
          <a:p>
            <a:pPr lvl="1" algn="just"/>
            <a:r>
              <a:rPr lang="en-US" altLang="en-US" sz="2400" dirty="0">
                <a:latin typeface="Tahoma" panose="020B0604030504040204" pitchFamily="34" charset="0"/>
                <a:ea typeface="Tahoma" panose="020B0604030504040204" pitchFamily="34" charset="0"/>
                <a:cs typeface="Tahoma" panose="020B0604030504040204" pitchFamily="34" charset="0"/>
              </a:rPr>
              <a:t>Token Ring</a:t>
            </a:r>
          </a:p>
          <a:p>
            <a:pPr lvl="1" algn="just"/>
            <a:r>
              <a:rPr lang="en-US" altLang="en-US" sz="2400" dirty="0">
                <a:latin typeface="Tahoma" panose="020B0604030504040204" pitchFamily="34" charset="0"/>
                <a:ea typeface="Tahoma" panose="020B0604030504040204" pitchFamily="34" charset="0"/>
                <a:cs typeface="Tahoma" panose="020B0604030504040204" pitchFamily="34" charset="0"/>
              </a:rPr>
              <a:t>Fiber distributed data interface</a:t>
            </a:r>
          </a:p>
          <a:p>
            <a:pPr algn="just"/>
            <a:r>
              <a:rPr lang="en-US" altLang="en-US" sz="2800" dirty="0">
                <a:latin typeface="Tahoma" panose="020B0604030504040204" pitchFamily="34" charset="0"/>
                <a:ea typeface="Tahoma" panose="020B0604030504040204" pitchFamily="34" charset="0"/>
                <a:cs typeface="Tahoma" panose="020B0604030504040204" pitchFamily="34" charset="0"/>
              </a:rPr>
              <a:t>Token Bus, Token Ring and Ethernet are standards of IEEE and a part of project 802</a:t>
            </a:r>
            <a:r>
              <a:rPr lang="en-US" altLang="en-US" sz="2800" dirty="0" smtClean="0">
                <a:latin typeface="Tahoma" panose="020B0604030504040204" pitchFamily="34" charset="0"/>
                <a:ea typeface="Tahoma" panose="020B0604030504040204" pitchFamily="34" charset="0"/>
                <a:cs typeface="Tahoma" panose="020B0604030504040204" pitchFamily="34" charset="0"/>
              </a:rPr>
              <a:t>.</a:t>
            </a:r>
            <a:endParaRPr lang="en-US" alt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FA80C1AC-7994-4E7D-B14C-D045C5126385}"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a:latin typeface="Rockwell" panose="02060603020205020403" pitchFamily="18" charset="0"/>
              </a:rPr>
              <a:t>IEEE Ethernet</a:t>
            </a:r>
          </a:p>
        </p:txBody>
      </p:sp>
      <p:sp>
        <p:nvSpPr>
          <p:cNvPr id="3" name="Content Placeholder 2"/>
          <p:cNvSpPr>
            <a:spLocks noGrp="1"/>
          </p:cNvSpPr>
          <p:nvPr>
            <p:ph idx="1"/>
          </p:nvPr>
        </p:nvSpPr>
        <p:spPr>
          <a:xfrm>
            <a:off x="1141413" y="1658983"/>
            <a:ext cx="10458404" cy="4976948"/>
          </a:xfrm>
        </p:spPr>
        <p:txBody>
          <a:bodyPr>
            <a:normAutofit fontScale="92500" lnSpcReduction="10000"/>
          </a:bodyPr>
          <a:lstStyle/>
          <a:p>
            <a:pPr algn="just"/>
            <a:r>
              <a:rPr lang="en-IN" altLang="en-US" dirty="0">
                <a:latin typeface="Tahoma" panose="020B0604030504040204" pitchFamily="34" charset="0"/>
                <a:ea typeface="Tahoma" panose="020B0604030504040204" pitchFamily="34" charset="0"/>
                <a:cs typeface="Tahoma" panose="020B0604030504040204" pitchFamily="34" charset="0"/>
              </a:rPr>
              <a:t>In IEEE 802.3 Ethernet Data link layer is split into two sublayers:</a:t>
            </a:r>
          </a:p>
          <a:p>
            <a:pPr lvl="1" algn="just"/>
            <a:r>
              <a:rPr lang="en-IN" altLang="en-US" dirty="0">
                <a:latin typeface="Tahoma" panose="020B0604030504040204" pitchFamily="34" charset="0"/>
                <a:ea typeface="Tahoma" panose="020B0604030504040204" pitchFamily="34" charset="0"/>
                <a:cs typeface="Tahoma" panose="020B0604030504040204" pitchFamily="34" charset="0"/>
              </a:rPr>
              <a:t>Bottom part: MAC </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The frame is called IEEE 802.3</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Handles framing, MAC addressing, Medium Access control</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Specific implementation for each LAN protocol</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Defines CSMA/CD as the access method for Ethernet LANs and Token passing method for Token Ring.</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Implemented in hardware</a:t>
            </a:r>
          </a:p>
          <a:p>
            <a:pPr lvl="1" algn="just"/>
            <a:r>
              <a:rPr lang="en-IN" altLang="en-US" dirty="0">
                <a:latin typeface="Tahoma" panose="020B0604030504040204" pitchFamily="34" charset="0"/>
                <a:ea typeface="Tahoma" panose="020B0604030504040204" pitchFamily="34" charset="0"/>
                <a:cs typeface="Tahoma" panose="020B0604030504040204" pitchFamily="34" charset="0"/>
              </a:rPr>
              <a:t>Top part: LLC (Logical Link Control)</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The </a:t>
            </a:r>
            <a:r>
              <a:rPr lang="en-IN" altLang="en-US" dirty="0" smtClean="0">
                <a:latin typeface="Tahoma" panose="020B0604030504040204" pitchFamily="34" charset="0"/>
                <a:ea typeface="Tahoma" panose="020B0604030504040204" pitchFamily="34" charset="0"/>
                <a:cs typeface="Tahoma" panose="020B0604030504040204" pitchFamily="34" charset="0"/>
              </a:rPr>
              <a:t>sub frame </a:t>
            </a:r>
            <a:r>
              <a:rPr lang="en-IN" altLang="en-US" dirty="0">
                <a:latin typeface="Tahoma" panose="020B0604030504040204" pitchFamily="34" charset="0"/>
                <a:ea typeface="Tahoma" panose="020B0604030504040204" pitchFamily="34" charset="0"/>
                <a:cs typeface="Tahoma" panose="020B0604030504040204" pitchFamily="34" charset="0"/>
              </a:rPr>
              <a:t>is called IEEE 802.2</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Provides error and flow control if needed</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It makes the MAC sublayer transparent</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Allows interconnectivity between different LANs data link layers</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Used to multiplex multiple network layer protocols in the data link layer frame</a:t>
            </a:r>
          </a:p>
          <a:p>
            <a:pPr lvl="2" algn="just"/>
            <a:r>
              <a:rPr lang="en-IN" altLang="en-US" dirty="0">
                <a:latin typeface="Tahoma" panose="020B0604030504040204" pitchFamily="34" charset="0"/>
                <a:ea typeface="Tahoma" panose="020B0604030504040204" pitchFamily="34" charset="0"/>
                <a:cs typeface="Tahoma" panose="020B0604030504040204" pitchFamily="34" charset="0"/>
              </a:rPr>
              <a:t>Implemented in software</a:t>
            </a:r>
          </a:p>
        </p:txBody>
      </p:sp>
      <p:sp>
        <p:nvSpPr>
          <p:cNvPr id="4" name="Date Placeholder 3"/>
          <p:cNvSpPr>
            <a:spLocks noGrp="1"/>
          </p:cNvSpPr>
          <p:nvPr>
            <p:ph type="dt" sz="half" idx="10"/>
          </p:nvPr>
        </p:nvSpPr>
        <p:spPr/>
        <p:txBody>
          <a:bodyPr/>
          <a:lstStyle/>
          <a:p>
            <a:fld id="{A55ED619-3CF9-4CC3-A0BD-5D2043F59738}"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4157458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a:latin typeface="Rockwell" panose="02060603020205020403" pitchFamily="18" charset="0"/>
              </a:rPr>
              <a:t>IEEE standard for LANs</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275" y="1883333"/>
            <a:ext cx="8866187"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D4BE95AB-3F24-4665-B966-86B9BC09DB74}"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044128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fontScale="90000"/>
          </a:bodyPr>
          <a:lstStyle/>
          <a:p>
            <a:pPr algn="ctr"/>
            <a:r>
              <a:rPr lang="en-US" sz="4400" spc="300" dirty="0">
                <a:latin typeface="Rockwell" panose="02060603020205020403" pitchFamily="18" charset="0"/>
              </a:rPr>
              <a:t>Ethernet  Provides Unreliable, connectionless Service</a:t>
            </a:r>
          </a:p>
        </p:txBody>
      </p:sp>
      <p:sp>
        <p:nvSpPr>
          <p:cNvPr id="3" name="Rectangle 2"/>
          <p:cNvSpPr/>
          <p:nvPr/>
        </p:nvSpPr>
        <p:spPr>
          <a:xfrm>
            <a:off x="1345475" y="1903719"/>
            <a:ext cx="10071462" cy="4662815"/>
          </a:xfrm>
          <a:prstGeom prst="rect">
            <a:avLst/>
          </a:prstGeom>
        </p:spPr>
        <p:txBody>
          <a:bodyPr wrap="square">
            <a:spAutoFit/>
          </a:bodyPr>
          <a:lstStyle/>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Ethernet data link layer protocol provides connectionless service to the network </a:t>
            </a:r>
            <a:r>
              <a:rPr lang="en-IN" sz="2200" dirty="0" smtClean="0">
                <a:latin typeface="Tahoma" panose="020B0604030504040204" pitchFamily="34" charset="0"/>
                <a:ea typeface="Tahoma" panose="020B0604030504040204" pitchFamily="34" charset="0"/>
                <a:cs typeface="Tahoma" panose="020B0604030504040204" pitchFamily="34" charset="0"/>
              </a:rPr>
              <a:t>layer</a:t>
            </a:r>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No handshaking between sending and receiving adapter.</a:t>
            </a: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Ethernet protocol provides Unreliable service to the network layer :</a:t>
            </a: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 Receiving adapter doesn’t send ACK or NAK to sending adapter</a:t>
            </a: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This means stream of datagrams passed to network layer can have gaps (missing data)</a:t>
            </a: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Gaps will be filled if application is using reliable transport layer protocol</a:t>
            </a: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Otherwise, application will see the gaps</a:t>
            </a:r>
          </a:p>
        </p:txBody>
      </p:sp>
      <p:sp>
        <p:nvSpPr>
          <p:cNvPr id="4" name="Date Placeholder 3"/>
          <p:cNvSpPr>
            <a:spLocks noGrp="1"/>
          </p:cNvSpPr>
          <p:nvPr>
            <p:ph type="dt" sz="half" idx="10"/>
          </p:nvPr>
        </p:nvSpPr>
        <p:spPr/>
        <p:txBody>
          <a:bodyPr/>
          <a:lstStyle/>
          <a:p>
            <a:fld id="{16876938-B88B-4F28-8FFB-45973206A15E}"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585270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Ethernet Frame format</a:t>
            </a:r>
          </a:p>
        </p:txBody>
      </p:sp>
      <p:grpSp>
        <p:nvGrpSpPr>
          <p:cNvPr id="4" name="Group 1031"/>
          <p:cNvGrpSpPr>
            <a:grpSpLocks/>
          </p:cNvGrpSpPr>
          <p:nvPr/>
        </p:nvGrpSpPr>
        <p:grpSpPr bwMode="auto">
          <a:xfrm>
            <a:off x="2330972" y="3089206"/>
            <a:ext cx="8118475" cy="2066925"/>
            <a:chOff x="260" y="1493"/>
            <a:chExt cx="5114" cy="1302"/>
          </a:xfrm>
        </p:grpSpPr>
        <p:pic>
          <p:nvPicPr>
            <p:cNvPr id="5" name="Picture 1028" descr="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 y="1493"/>
              <a:ext cx="5114"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29"/>
            <p:cNvSpPr txBox="1">
              <a:spLocks noChangeArrowheads="1"/>
            </p:cNvSpPr>
            <p:nvPr/>
          </p:nvSpPr>
          <p:spPr bwMode="auto">
            <a:xfrm>
              <a:off x="4752" y="2424"/>
              <a:ext cx="528" cy="2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dirty="0">
                  <a:solidFill>
                    <a:schemeClr val="bg1"/>
                  </a:solidFill>
                </a:rPr>
                <a:t>FCS</a:t>
              </a:r>
            </a:p>
          </p:txBody>
        </p:sp>
        <p:sp>
          <p:nvSpPr>
            <p:cNvPr id="7" name="Text Box 1030"/>
            <p:cNvSpPr txBox="1">
              <a:spLocks noChangeArrowheads="1"/>
            </p:cNvSpPr>
            <p:nvPr/>
          </p:nvSpPr>
          <p:spPr bwMode="auto">
            <a:xfrm>
              <a:off x="4752" y="1812"/>
              <a:ext cx="528" cy="2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a:solidFill>
                    <a:schemeClr val="bg1"/>
                  </a:solidFill>
                </a:rPr>
                <a:t>FCS</a:t>
              </a:r>
            </a:p>
          </p:txBody>
        </p:sp>
      </p:grpSp>
      <p:sp>
        <p:nvSpPr>
          <p:cNvPr id="9" name="Rectangle 8"/>
          <p:cNvSpPr/>
          <p:nvPr/>
        </p:nvSpPr>
        <p:spPr>
          <a:xfrm>
            <a:off x="3917036" y="5528485"/>
            <a:ext cx="5359352" cy="369332"/>
          </a:xfrm>
          <a:prstGeom prst="rect">
            <a:avLst/>
          </a:prstGeom>
        </p:spPr>
        <p:txBody>
          <a:bodyPr wrap="none">
            <a:spAutoFit/>
          </a:bodyPr>
          <a:lstStyle/>
          <a:p>
            <a:pPr algn="ctr"/>
            <a:r>
              <a:rPr lang="en-IN" dirty="0">
                <a:latin typeface="Tahoma" panose="020B0604030504040204" pitchFamily="34" charset="0"/>
                <a:ea typeface="Tahoma" panose="020B0604030504040204" pitchFamily="34" charset="0"/>
                <a:cs typeface="Tahoma" panose="020B0604030504040204" pitchFamily="34" charset="0"/>
              </a:rPr>
              <a:t>Frame formats. (a) DIX Ethernet ,  (b) IEEE 802.3.</a:t>
            </a:r>
          </a:p>
        </p:txBody>
      </p:sp>
      <p:sp>
        <p:nvSpPr>
          <p:cNvPr id="3" name="Date Placeholder 2"/>
          <p:cNvSpPr>
            <a:spLocks noGrp="1"/>
          </p:cNvSpPr>
          <p:nvPr>
            <p:ph type="dt" sz="half" idx="10"/>
          </p:nvPr>
        </p:nvSpPr>
        <p:spPr/>
        <p:txBody>
          <a:bodyPr/>
          <a:lstStyle/>
          <a:p>
            <a:fld id="{99F9EA5F-3472-4FAE-BCA1-AB8CB6B4CDE2}" type="datetime1">
              <a:rPr lang="en-US" smtClean="0"/>
              <a:t>9/24/2019</a:t>
            </a:fld>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54523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a:latin typeface="Rockwell" panose="02060603020205020403" pitchFamily="18" charset="0"/>
              </a:rPr>
              <a:t>Ethernet Frame format (</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3" name="Rectangle 2"/>
          <p:cNvSpPr/>
          <p:nvPr/>
        </p:nvSpPr>
        <p:spPr>
          <a:xfrm>
            <a:off x="1345475" y="1903719"/>
            <a:ext cx="10071462" cy="4832092"/>
          </a:xfrm>
          <a:prstGeom prst="rect">
            <a:avLst/>
          </a:prstGeom>
        </p:spPr>
        <p:txBody>
          <a:bodyPr wrap="square">
            <a:spAutoFit/>
          </a:bodyPr>
          <a:lstStyle/>
          <a:p>
            <a:pPr marL="285750" indent="-285750" algn="just">
              <a:buFont typeface="Arial" panose="020B0604020202020204" pitchFamily="34" charset="0"/>
              <a:buChar char="•"/>
            </a:pPr>
            <a:r>
              <a:rPr lang="en-IN" sz="2200" b="1" dirty="0">
                <a:latin typeface="Tahoma" panose="020B0604030504040204" pitchFamily="34" charset="0"/>
                <a:ea typeface="Tahoma" panose="020B0604030504040204" pitchFamily="34" charset="0"/>
                <a:cs typeface="Tahoma" panose="020B0604030504040204" pitchFamily="34" charset="0"/>
              </a:rPr>
              <a:t>Preamble:</a:t>
            </a:r>
          </a:p>
          <a:p>
            <a:pPr marL="742950" lvl="1" indent="-285750" algn="just">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8 bytes with pattern 10101010 used to synchronize receiver, sender clock rates.</a:t>
            </a:r>
          </a:p>
          <a:p>
            <a:pPr marL="742950" lvl="1" indent="-285750" algn="just">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In IEEE 802.3, eighth byte is start of frame (10101011</a:t>
            </a:r>
            <a:r>
              <a:rPr lang="en-IN" sz="2200" dirty="0" smtClean="0">
                <a:latin typeface="Tahoma" panose="020B0604030504040204" pitchFamily="34" charset="0"/>
                <a:ea typeface="Tahoma" panose="020B0604030504040204" pitchFamily="34" charset="0"/>
                <a:cs typeface="Tahoma" panose="020B0604030504040204" pitchFamily="34" charset="0"/>
              </a:rPr>
              <a:t>)</a:t>
            </a:r>
          </a:p>
          <a:p>
            <a:pPr lvl="1" algn="just"/>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IN" sz="2200" b="1" dirty="0">
                <a:latin typeface="Tahoma" panose="020B0604030504040204" pitchFamily="34" charset="0"/>
                <a:ea typeface="Tahoma" panose="020B0604030504040204" pitchFamily="34" charset="0"/>
                <a:cs typeface="Tahoma" panose="020B0604030504040204" pitchFamily="34" charset="0"/>
              </a:rPr>
              <a:t>Addresses</a:t>
            </a:r>
            <a:r>
              <a:rPr lang="en-IN" sz="2200" b="1" dirty="0" smtClean="0">
                <a:latin typeface="Tahoma" panose="020B0604030504040204" pitchFamily="34" charset="0"/>
                <a:ea typeface="Tahoma" panose="020B0604030504040204" pitchFamily="34" charset="0"/>
                <a:cs typeface="Tahoma" panose="020B0604030504040204" pitchFamily="34" charset="0"/>
              </a:rPr>
              <a:t>: </a:t>
            </a:r>
            <a:r>
              <a:rPr lang="en-IN" sz="2200" dirty="0">
                <a:latin typeface="Tahoma" panose="020B0604030504040204" pitchFamily="34" charset="0"/>
                <a:ea typeface="Tahoma" panose="020B0604030504040204" pitchFamily="34" charset="0"/>
                <a:cs typeface="Tahoma" panose="020B0604030504040204" pitchFamily="34" charset="0"/>
              </a:rPr>
              <a:t>6 bytes (explained latter</a:t>
            </a:r>
            <a:r>
              <a:rPr lang="en-IN" sz="22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IN" sz="2200" b="1" dirty="0">
                <a:latin typeface="Tahoma" panose="020B0604030504040204" pitchFamily="34" charset="0"/>
                <a:ea typeface="Tahoma" panose="020B0604030504040204" pitchFamily="34" charset="0"/>
                <a:cs typeface="Tahoma" panose="020B0604030504040204" pitchFamily="34" charset="0"/>
              </a:rPr>
              <a:t>Type (DIX</a:t>
            </a:r>
            <a:r>
              <a:rPr lang="en-IN" sz="2200" b="1" dirty="0" smtClean="0">
                <a:latin typeface="Tahoma" panose="020B0604030504040204" pitchFamily="34" charset="0"/>
                <a:ea typeface="Tahoma" panose="020B0604030504040204" pitchFamily="34" charset="0"/>
                <a:cs typeface="Tahoma" panose="020B0604030504040204" pitchFamily="34" charset="0"/>
              </a:rPr>
              <a:t>):</a:t>
            </a:r>
            <a:endParaRPr lang="en-IN" sz="2200" b="1" dirty="0">
              <a:latin typeface="Tahoma" panose="020B0604030504040204" pitchFamily="34" charset="0"/>
              <a:ea typeface="Tahoma" panose="020B0604030504040204" pitchFamily="34" charset="0"/>
              <a:cs typeface="Tahoma" panose="020B0604030504040204" pitchFamily="34" charset="0"/>
            </a:endParaRPr>
          </a:p>
          <a:p>
            <a:pPr marL="742950" lvl="1" indent="-285750" algn="just">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Indicates the type of the Network layer protocol being carried in the payload (data) field, mostly IP but others may be supported such as IP (0800), Novell IPX (8137) and AppleTalk (809B), ARP (0806) )</a:t>
            </a:r>
          </a:p>
          <a:p>
            <a:pPr marL="742950" lvl="1" indent="-285750" algn="just">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Allow multiple network layer protocols to be supported on a single machine (multiplexing)</a:t>
            </a:r>
          </a:p>
          <a:p>
            <a:pPr marL="742950" lvl="1" indent="-285750" algn="just">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Its value starts at 0600h (=1536 in decimal</a:t>
            </a:r>
            <a:r>
              <a:rPr lang="en-IN" sz="2200" dirty="0" smtClean="0">
                <a:latin typeface="Tahoma" panose="020B0604030504040204" pitchFamily="34" charset="0"/>
                <a:ea typeface="Tahoma" panose="020B0604030504040204" pitchFamily="34" charset="0"/>
                <a:cs typeface="Tahoma" panose="020B0604030504040204" pitchFamily="34" charset="0"/>
              </a:rPr>
              <a:t>)</a:t>
            </a:r>
            <a:endParaRPr lang="en-IN" sz="2200"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3E837C72-30BC-4609-913B-A4E8ECA72060}"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723359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a:latin typeface="Rockwell" panose="02060603020205020403" pitchFamily="18" charset="0"/>
              </a:rPr>
              <a:t>Ethernet </a:t>
            </a:r>
            <a:r>
              <a:rPr lang="en-US" sz="4400" spc="300" dirty="0" smtClean="0">
                <a:latin typeface="Rockwell" panose="02060603020205020403" pitchFamily="18" charset="0"/>
              </a:rPr>
              <a:t>Frame format </a:t>
            </a:r>
            <a:r>
              <a:rPr lang="en-US" sz="4400" cap="none" spc="300" dirty="0" smtClean="0">
                <a:latin typeface="Rockwell" panose="02060603020205020403" pitchFamily="18" charset="0"/>
              </a:rPr>
              <a:t>(cont.)</a:t>
            </a:r>
            <a:endParaRPr lang="en-US" sz="4400" cap="none" spc="300" dirty="0">
              <a:latin typeface="Rockwell" panose="02060603020205020403" pitchFamily="18" charset="0"/>
            </a:endParaRPr>
          </a:p>
        </p:txBody>
      </p:sp>
      <p:sp>
        <p:nvSpPr>
          <p:cNvPr id="3" name="Rectangle 2"/>
          <p:cNvSpPr/>
          <p:nvPr/>
        </p:nvSpPr>
        <p:spPr>
          <a:xfrm>
            <a:off x="1345475" y="1903719"/>
            <a:ext cx="10071462" cy="3477875"/>
          </a:xfrm>
          <a:prstGeom prst="rect">
            <a:avLst/>
          </a:prstGeom>
        </p:spPr>
        <p:txBody>
          <a:bodyPr wrap="square">
            <a:spAutoFit/>
          </a:bodyPr>
          <a:lstStyle/>
          <a:p>
            <a:pPr marL="285750" indent="-285750" algn="just">
              <a:buFont typeface="Arial" panose="020B0604020202020204" pitchFamily="34" charset="0"/>
              <a:buChar char="•"/>
            </a:pPr>
            <a:r>
              <a:rPr lang="en-IN" sz="2200" b="1" dirty="0">
                <a:latin typeface="Tahoma" panose="020B0604030504040204" pitchFamily="34" charset="0"/>
                <a:ea typeface="Tahoma" panose="020B0604030504040204" pitchFamily="34" charset="0"/>
                <a:cs typeface="Tahoma" panose="020B0604030504040204" pitchFamily="34" charset="0"/>
              </a:rPr>
              <a:t>Length (IEEE 802.3): </a:t>
            </a:r>
            <a:r>
              <a:rPr lang="en-IN" sz="2200" dirty="0">
                <a:latin typeface="Tahoma" panose="020B0604030504040204" pitchFamily="34" charset="0"/>
                <a:ea typeface="Tahoma" panose="020B0604030504040204" pitchFamily="34" charset="0"/>
                <a:cs typeface="Tahoma" panose="020B0604030504040204" pitchFamily="34" charset="0"/>
              </a:rPr>
              <a:t>number of bytes in the data field.</a:t>
            </a:r>
          </a:p>
          <a:p>
            <a:pPr marL="742950" lvl="1" indent="-285750" algn="just">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Maximum 1500 bytes (= 05DCh</a:t>
            </a:r>
            <a:r>
              <a:rPr lang="en-IN" sz="2200" dirty="0" smtClean="0">
                <a:latin typeface="Tahoma" panose="020B0604030504040204" pitchFamily="34" charset="0"/>
                <a:ea typeface="Tahoma" panose="020B0604030504040204" pitchFamily="34" charset="0"/>
                <a:cs typeface="Tahoma" panose="020B0604030504040204" pitchFamily="34" charset="0"/>
              </a:rPr>
              <a:t>)</a:t>
            </a:r>
          </a:p>
          <a:p>
            <a:pPr lvl="1" algn="just"/>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IN" sz="2200" b="1" dirty="0">
                <a:latin typeface="Tahoma" panose="020B0604030504040204" pitchFamily="34" charset="0"/>
                <a:ea typeface="Tahoma" panose="020B0604030504040204" pitchFamily="34" charset="0"/>
                <a:cs typeface="Tahoma" panose="020B0604030504040204" pitchFamily="34" charset="0"/>
              </a:rPr>
              <a:t>CRC: </a:t>
            </a:r>
            <a:r>
              <a:rPr lang="en-IN" sz="2200" dirty="0">
                <a:latin typeface="Tahoma" panose="020B0604030504040204" pitchFamily="34" charset="0"/>
                <a:ea typeface="Tahoma" panose="020B0604030504040204" pitchFamily="34" charset="0"/>
                <a:cs typeface="Tahoma" panose="020B0604030504040204" pitchFamily="34" charset="0"/>
              </a:rPr>
              <a:t>checked at receiver, if error is detected, the frame is discarded </a:t>
            </a:r>
          </a:p>
          <a:p>
            <a:pPr marL="742950" lvl="1" indent="-285750" algn="just">
              <a:buFont typeface="Arial" panose="020B0604020202020204" pitchFamily="34" charset="0"/>
              <a:buChar char="•"/>
            </a:pPr>
            <a:r>
              <a:rPr lang="en-IN" sz="2200" dirty="0" smtClean="0">
                <a:latin typeface="Tahoma" panose="020B0604030504040204" pitchFamily="34" charset="0"/>
                <a:ea typeface="Tahoma" panose="020B0604030504040204" pitchFamily="34" charset="0"/>
                <a:cs typeface="Tahoma" panose="020B0604030504040204" pitchFamily="34" charset="0"/>
              </a:rPr>
              <a:t>CRC-32</a:t>
            </a:r>
          </a:p>
          <a:p>
            <a:pPr lvl="1" algn="just"/>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IN" sz="2200" b="1" dirty="0">
                <a:latin typeface="Tahoma" panose="020B0604030504040204" pitchFamily="34" charset="0"/>
                <a:ea typeface="Tahoma" panose="020B0604030504040204" pitchFamily="34" charset="0"/>
                <a:cs typeface="Tahoma" panose="020B0604030504040204" pitchFamily="34" charset="0"/>
              </a:rPr>
              <a:t>Data: </a:t>
            </a:r>
            <a:r>
              <a:rPr lang="en-IN" sz="2200" dirty="0">
                <a:latin typeface="Tahoma" panose="020B0604030504040204" pitchFamily="34" charset="0"/>
                <a:ea typeface="Tahoma" panose="020B0604030504040204" pitchFamily="34" charset="0"/>
                <a:cs typeface="Tahoma" panose="020B0604030504040204" pitchFamily="34" charset="0"/>
              </a:rPr>
              <a:t>carries data encapsulated from the upper-layer </a:t>
            </a:r>
            <a:r>
              <a:rPr lang="en-IN" sz="2200" dirty="0" smtClean="0">
                <a:latin typeface="Tahoma" panose="020B0604030504040204" pitchFamily="34" charset="0"/>
                <a:ea typeface="Tahoma" panose="020B0604030504040204" pitchFamily="34" charset="0"/>
                <a:cs typeface="Tahoma" panose="020B0604030504040204" pitchFamily="34" charset="0"/>
              </a:rPr>
              <a:t>protocols</a:t>
            </a:r>
          </a:p>
          <a:p>
            <a:pPr algn="just"/>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IN" sz="2200" b="1" dirty="0">
                <a:latin typeface="Tahoma" panose="020B0604030504040204" pitchFamily="34" charset="0"/>
                <a:ea typeface="Tahoma" panose="020B0604030504040204" pitchFamily="34" charset="0"/>
                <a:cs typeface="Tahoma" panose="020B0604030504040204" pitchFamily="34" charset="0"/>
              </a:rPr>
              <a:t>Pad: </a:t>
            </a:r>
            <a:r>
              <a:rPr lang="en-IN" sz="2200" dirty="0">
                <a:latin typeface="Tahoma" panose="020B0604030504040204" pitchFamily="34" charset="0"/>
                <a:ea typeface="Tahoma" panose="020B0604030504040204" pitchFamily="34" charset="0"/>
                <a:cs typeface="Tahoma" panose="020B0604030504040204" pitchFamily="34" charset="0"/>
              </a:rPr>
              <a:t>Zeros are added to the data field to make the minimum data length = 46 </a:t>
            </a:r>
            <a:r>
              <a:rPr lang="en-IN" sz="2200" dirty="0" smtClean="0">
                <a:latin typeface="Tahoma" panose="020B0604030504040204" pitchFamily="34" charset="0"/>
                <a:ea typeface="Tahoma" panose="020B0604030504040204" pitchFamily="34" charset="0"/>
                <a:cs typeface="Tahoma" panose="020B0604030504040204" pitchFamily="34" charset="0"/>
              </a:rPr>
              <a:t>bytes.</a:t>
            </a:r>
            <a:endParaRPr lang="en-IN" sz="2200"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C654DA74-BA03-4BB3-99C7-371647760C6C}"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958188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smtClean="0">
                <a:latin typeface="Rockwell" panose="02060603020205020403" pitchFamily="18" charset="0"/>
              </a:rPr>
              <a:t>ADDRESSING</a:t>
            </a:r>
            <a:endParaRPr lang="en-US" sz="4400" cap="none" spc="300" dirty="0">
              <a:latin typeface="Rockwell" panose="02060603020205020403" pitchFamily="18" charset="0"/>
            </a:endParaRPr>
          </a:p>
        </p:txBody>
      </p:sp>
      <p:sp>
        <p:nvSpPr>
          <p:cNvPr id="3" name="Rectangle 2"/>
          <p:cNvSpPr/>
          <p:nvPr/>
        </p:nvSpPr>
        <p:spPr>
          <a:xfrm>
            <a:off x="1345475" y="1903719"/>
            <a:ext cx="10071462" cy="1785104"/>
          </a:xfrm>
          <a:prstGeom prst="rect">
            <a:avLst/>
          </a:prstGeom>
        </p:spPr>
        <p:txBody>
          <a:bodyPr wrap="square">
            <a:spAutoFit/>
          </a:bodyPr>
          <a:lstStyle/>
          <a:p>
            <a:pPr marL="285750" indent="-285750" algn="just">
              <a:buFont typeface="Arial" panose="020B0604020202020204" pitchFamily="34" charset="0"/>
              <a:buChar char="•"/>
            </a:pPr>
            <a:r>
              <a:rPr lang="en-IN" sz="2200" dirty="0" smtClean="0">
                <a:latin typeface="Tahoma" panose="020B0604030504040204" pitchFamily="34" charset="0"/>
                <a:ea typeface="Tahoma" panose="020B0604030504040204" pitchFamily="34" charset="0"/>
                <a:cs typeface="Tahoma" panose="020B0604030504040204" pitchFamily="34" charset="0"/>
              </a:rPr>
              <a:t>Each </a:t>
            </a:r>
            <a:r>
              <a:rPr lang="en-IN" sz="2200" dirty="0">
                <a:latin typeface="Tahoma" panose="020B0604030504040204" pitchFamily="34" charset="0"/>
                <a:ea typeface="Tahoma" panose="020B0604030504040204" pitchFamily="34" charset="0"/>
                <a:cs typeface="Tahoma" panose="020B0604030504040204" pitchFamily="34" charset="0"/>
              </a:rPr>
              <a:t>station on a Ethernet network(such as PC ,workstation or printer) has its own  network interface card(NIC).The NIC fits inside the station and provides the station with a 6-byte physical  address . The Ethernet address is 6bytes(48 bits)written in hexadecimal notation , with a colon between the  bytes.</a:t>
            </a:r>
          </a:p>
        </p:txBody>
      </p:sp>
      <p:sp>
        <p:nvSpPr>
          <p:cNvPr id="4" name="object 6"/>
          <p:cNvSpPr txBox="1"/>
          <p:nvPr/>
        </p:nvSpPr>
        <p:spPr>
          <a:xfrm>
            <a:off x="1515292" y="4046546"/>
            <a:ext cx="9797142" cy="2339102"/>
          </a:xfrm>
          <a:prstGeom prst="rect">
            <a:avLst/>
          </a:prstGeom>
        </p:spPr>
        <p:txBody>
          <a:bodyPr wrap="square">
            <a:spAutoFit/>
          </a:bodyPr>
          <a:lstStyle>
            <a:defPPr>
              <a:defRPr lang="en-US"/>
            </a:defPPr>
            <a:lvl1pPr marL="285750" indent="-285750" algn="just">
              <a:buFont typeface="Arial" panose="020B0604020202020204" pitchFamily="34" charset="0"/>
              <a:buChar char="•"/>
              <a:defRPr sz="2200">
                <a:latin typeface="Tahoma" panose="020B0604030504040204" pitchFamily="34" charset="0"/>
                <a:ea typeface="Tahoma" panose="020B0604030504040204" pitchFamily="34" charset="0"/>
                <a:cs typeface="Tahoma" panose="020B0604030504040204" pitchFamily="34" charset="0"/>
              </a:defRPr>
            </a:lvl1pPr>
          </a:lstStyle>
          <a:p>
            <a:r>
              <a:rPr dirty="0"/>
              <a:t>Example:</a:t>
            </a:r>
            <a:endParaRPr lang="en-IN" dirty="0"/>
          </a:p>
          <a:p>
            <a:pPr marL="0" indent="0" algn="ctr">
              <a:buNone/>
            </a:pPr>
            <a:r>
              <a:rPr sz="3600" dirty="0">
                <a:solidFill>
                  <a:srgbClr val="FFFF00"/>
                </a:solidFill>
              </a:rPr>
              <a:t>06:01:02:01:2C:4B</a:t>
            </a:r>
          </a:p>
          <a:p>
            <a:pPr marL="0" indent="0" algn="ctr">
              <a:buNone/>
            </a:pPr>
            <a:endParaRPr lang="en-IN" dirty="0" smtClean="0"/>
          </a:p>
          <a:p>
            <a:pPr marL="0" indent="0" algn="ctr">
              <a:buNone/>
            </a:pPr>
            <a:r>
              <a:rPr lang="en-IN" dirty="0" smtClean="0"/>
              <a:t>6 </a:t>
            </a:r>
            <a:r>
              <a:rPr lang="en-IN" dirty="0"/>
              <a:t>bytes =12 hex digits = 48 bits</a:t>
            </a:r>
          </a:p>
          <a:p>
            <a:pPr algn="ctr"/>
            <a:endParaRPr dirty="0"/>
          </a:p>
          <a:p>
            <a:pPr marL="0" indent="0" algn="ctr">
              <a:buNone/>
            </a:pPr>
            <a:r>
              <a:rPr dirty="0"/>
              <a:t>UNICAST AND </a:t>
            </a:r>
            <a:r>
              <a:rPr dirty="0" smtClean="0"/>
              <a:t>MULTICAST</a:t>
            </a:r>
            <a:r>
              <a:rPr lang="en-IN" dirty="0"/>
              <a:t> </a:t>
            </a:r>
            <a:endParaRPr dirty="0"/>
          </a:p>
        </p:txBody>
      </p:sp>
      <p:sp>
        <p:nvSpPr>
          <p:cNvPr id="5" name="Date Placeholder 4"/>
          <p:cNvSpPr>
            <a:spLocks noGrp="1"/>
          </p:cNvSpPr>
          <p:nvPr>
            <p:ph type="dt" sz="half" idx="10"/>
          </p:nvPr>
        </p:nvSpPr>
        <p:spPr/>
        <p:txBody>
          <a:bodyPr/>
          <a:lstStyle/>
          <a:p>
            <a:fld id="{77E14FA0-7F14-4E18-82AB-A5A0D5509644}" type="datetime1">
              <a:rPr lang="en-US" smtClean="0"/>
              <a:t>9/24/2019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863351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smtClean="0">
                <a:latin typeface="Rockwell" panose="02060603020205020403" pitchFamily="18" charset="0"/>
              </a:rPr>
              <a:t>ADDRESSING </a:t>
            </a:r>
            <a:r>
              <a:rPr lang="en-US" sz="4400" cap="none" spc="300" dirty="0" smtClean="0">
                <a:latin typeface="Rockwell" panose="02060603020205020403" pitchFamily="18" charset="0"/>
              </a:rPr>
              <a:t>(cont.)</a:t>
            </a:r>
            <a:endParaRPr lang="en-US" sz="4400" cap="none" spc="300" dirty="0">
              <a:latin typeface="Rockwell" panose="02060603020205020403" pitchFamily="18" charset="0"/>
            </a:endParaRPr>
          </a:p>
        </p:txBody>
      </p:sp>
      <p:sp>
        <p:nvSpPr>
          <p:cNvPr id="3" name="Rectangle 2"/>
          <p:cNvSpPr/>
          <p:nvPr/>
        </p:nvSpPr>
        <p:spPr>
          <a:xfrm>
            <a:off x="1345475" y="1903719"/>
            <a:ext cx="10071462" cy="415498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The least significant bit of the first byte defines the type of address . </a:t>
            </a:r>
            <a:r>
              <a:rPr lang="en-IN" sz="2200" b="1" dirty="0">
                <a:solidFill>
                  <a:srgbClr val="FFFF00"/>
                </a:solidFill>
                <a:latin typeface="Tahoma" panose="020B0604030504040204" pitchFamily="34" charset="0"/>
                <a:ea typeface="Tahoma" panose="020B0604030504040204" pitchFamily="34" charset="0"/>
                <a:cs typeface="Tahoma" panose="020B0604030504040204" pitchFamily="34" charset="0"/>
              </a:rPr>
              <a:t>If the bit is 0 ,the address is unicast ; otherwise , it is  multicast.</a:t>
            </a:r>
          </a:p>
          <a:p>
            <a:pPr marL="285750" indent="-285750" algn="just">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A unicast address defines only one recipient ; the relationship between the sender and the receiver is one-to-one.</a:t>
            </a:r>
          </a:p>
          <a:p>
            <a:pPr marL="285750" indent="-285750" algn="just">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A multicast address defines a group of addresses ; the relationship between the sender and the receiver is one-to-many.</a:t>
            </a:r>
          </a:p>
          <a:p>
            <a:pPr marL="285750" indent="-285750" algn="just">
              <a:lnSpc>
                <a:spcPct val="150000"/>
              </a:lnSpc>
              <a:buFont typeface="Arial" panose="020B0604020202020204" pitchFamily="34" charset="0"/>
              <a:buChar char="•"/>
            </a:pPr>
            <a:r>
              <a:rPr lang="en-IN" sz="2200" b="1" dirty="0">
                <a:solidFill>
                  <a:srgbClr val="FFFF00"/>
                </a:solidFill>
                <a:latin typeface="Tahoma" panose="020B0604030504040204" pitchFamily="34" charset="0"/>
                <a:ea typeface="Tahoma" panose="020B0604030504040204" pitchFamily="34" charset="0"/>
                <a:cs typeface="Tahoma" panose="020B0604030504040204" pitchFamily="34" charset="0"/>
              </a:rPr>
              <a:t>The broadcast destination address is a special case of the multicast address in which all bits are 1s</a:t>
            </a:r>
            <a:r>
              <a:rPr lang="en-IN" sz="2200" b="1" dirty="0" smtClean="0">
                <a:solidFill>
                  <a:srgbClr val="FFFF00"/>
                </a:solidFill>
                <a:latin typeface="Tahoma" panose="020B0604030504040204" pitchFamily="34" charset="0"/>
                <a:ea typeface="Tahoma" panose="020B0604030504040204" pitchFamily="34" charset="0"/>
                <a:cs typeface="Tahoma" panose="020B0604030504040204" pitchFamily="34" charset="0"/>
              </a:rPr>
              <a:t>.</a:t>
            </a:r>
            <a:endParaRPr lang="en-IN" sz="2200" b="1"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339C9BE7-9284-4BA4-8AF8-56DDFD39F7D1}"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748092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a:latin typeface="Rockwell" panose="02060603020205020403" pitchFamily="18" charset="0"/>
              </a:rPr>
              <a:t>Unicast and multicast addresses</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862" y="2910840"/>
            <a:ext cx="72771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B104BFDB-C8F7-489E-BA5D-679CE75E4D50}"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276848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a:latin typeface="Rockwell" panose="02060603020205020403" pitchFamily="18" charset="0"/>
              </a:rPr>
              <a:t>Example </a:t>
            </a:r>
            <a:r>
              <a:rPr lang="en-US" sz="4400" spc="300" dirty="0" smtClean="0">
                <a:latin typeface="Rockwell" panose="02060603020205020403" pitchFamily="18" charset="0"/>
              </a:rPr>
              <a:t>1</a:t>
            </a:r>
            <a:endParaRPr lang="en-US" sz="4400" cap="none" spc="300" dirty="0">
              <a:latin typeface="Rockwell" panose="02060603020205020403" pitchFamily="18" charset="0"/>
            </a:endParaRPr>
          </a:p>
        </p:txBody>
      </p:sp>
      <p:sp>
        <p:nvSpPr>
          <p:cNvPr id="3" name="Rectangle 2"/>
          <p:cNvSpPr/>
          <p:nvPr/>
        </p:nvSpPr>
        <p:spPr>
          <a:xfrm>
            <a:off x="1345475" y="1903719"/>
            <a:ext cx="10071462" cy="360098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Show how the address 47:20:1B:2E:08:EE is sent out on line</a:t>
            </a:r>
            <a:r>
              <a:rPr lang="en-IN" sz="22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Arial" panose="020B0604020202020204" pitchFamily="34" charset="0"/>
              <a:buChar char="•"/>
            </a:pPr>
            <a:endParaRPr lang="en-IN" sz="22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endParaRPr lang="en-IN" sz="2200" dirty="0">
              <a:latin typeface="Tahoma" panose="020B0604030504040204" pitchFamily="34" charset="0"/>
              <a:ea typeface="Tahoma" panose="020B0604030504040204" pitchFamily="34" charset="0"/>
              <a:cs typeface="Tahoma" panose="020B0604030504040204" pitchFamily="34" charset="0"/>
            </a:endParaRPr>
          </a:p>
          <a:p>
            <a:r>
              <a:rPr lang="en-US" altLang="en-US" sz="2400" b="1" dirty="0" smtClean="0">
                <a:latin typeface="Tahoma" panose="020B0604030504040204" pitchFamily="34" charset="0"/>
                <a:ea typeface="Tahoma" panose="020B0604030504040204" pitchFamily="34" charset="0"/>
                <a:cs typeface="Tahoma" panose="020B0604030504040204" pitchFamily="34" charset="0"/>
              </a:rPr>
              <a:t>Solution:</a:t>
            </a:r>
          </a:p>
          <a:p>
            <a:endParaRPr lang="en-US" altLang="en-US" sz="2400" b="1" dirty="0">
              <a:latin typeface="Tahoma" panose="020B0604030504040204" pitchFamily="34" charset="0"/>
              <a:ea typeface="Tahoma" panose="020B0604030504040204" pitchFamily="34" charset="0"/>
              <a:cs typeface="Tahoma" panose="020B0604030504040204" pitchFamily="34" charset="0"/>
            </a:endParaRPr>
          </a:p>
          <a:p>
            <a:r>
              <a:rPr lang="en-US" altLang="en-US" sz="2400" dirty="0">
                <a:latin typeface="Tahoma" panose="020B0604030504040204" pitchFamily="34" charset="0"/>
                <a:ea typeface="Tahoma" panose="020B0604030504040204" pitchFamily="34" charset="0"/>
                <a:cs typeface="Tahoma" panose="020B0604030504040204" pitchFamily="34" charset="0"/>
              </a:rPr>
              <a:t>The address is sent left-to-right, byte by byte; for each byte, it is sent right-to-left, bit by bit, as shown below:</a:t>
            </a:r>
          </a:p>
          <a:p>
            <a:pPr marL="285750" indent="-285750" algn="just">
              <a:lnSpc>
                <a:spcPct val="150000"/>
              </a:lnSpc>
              <a:buFont typeface="Arial" panose="020B0604020202020204" pitchFamily="34" charset="0"/>
              <a:buChar char="•"/>
            </a:pPr>
            <a:endParaRPr lang="en-IN" sz="22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668" y="5494773"/>
            <a:ext cx="8091488" cy="296862"/>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DD7FA3C9-7BE0-45FF-8002-FD14F0D710FF}" type="datetime1">
              <a:rPr lang="en-US" smtClean="0"/>
              <a:t>9/24/2019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04406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smtClean="0">
                <a:latin typeface="Rockwell" panose="02060603020205020403" pitchFamily="18" charset="0"/>
              </a:rPr>
              <a:t>Project 802</a:t>
            </a:r>
            <a:endParaRPr lang="en-US" sz="4400" spc="300" dirty="0">
              <a:latin typeface="Rockwell" panose="02060603020205020403" pitchFamily="18" charset="0"/>
            </a:endParaRPr>
          </a:p>
        </p:txBody>
      </p:sp>
      <p:sp>
        <p:nvSpPr>
          <p:cNvPr id="3" name="Content Placeholder 2"/>
          <p:cNvSpPr>
            <a:spLocks noGrp="1"/>
          </p:cNvSpPr>
          <p:nvPr>
            <p:ph idx="1"/>
          </p:nvPr>
        </p:nvSpPr>
        <p:spPr>
          <a:xfrm>
            <a:off x="1141413" y="1975167"/>
            <a:ext cx="10497594" cy="4295004"/>
          </a:xfrm>
        </p:spPr>
        <p:txBody>
          <a:bodyPr>
            <a:normAutofit/>
          </a:bodyPr>
          <a:lstStyle/>
          <a:p>
            <a:pPr algn="just"/>
            <a:r>
              <a:rPr lang="en-US" altLang="en-US" sz="2100" dirty="0">
                <a:latin typeface="Tahoma" panose="020B0604030504040204" pitchFamily="34" charset="0"/>
                <a:ea typeface="Tahoma" panose="020B0604030504040204" pitchFamily="34" charset="0"/>
                <a:cs typeface="Tahoma" panose="020B0604030504040204" pitchFamily="34" charset="0"/>
              </a:rPr>
              <a:t>The computer society of the IEEE started a project, called 802 to set up standards to enable intercommunication between equipment from a variety of </a:t>
            </a:r>
            <a:r>
              <a:rPr lang="en-US" altLang="en-US" sz="2100" dirty="0" smtClean="0">
                <a:latin typeface="Tahoma" panose="020B0604030504040204" pitchFamily="34" charset="0"/>
                <a:ea typeface="Tahoma" panose="020B0604030504040204" pitchFamily="34" charset="0"/>
                <a:cs typeface="Tahoma" panose="020B0604030504040204" pitchFamily="34" charset="0"/>
              </a:rPr>
              <a:t>manufacturers.</a:t>
            </a:r>
          </a:p>
          <a:p>
            <a:pPr algn="just"/>
            <a:r>
              <a:rPr lang="en-IN" sz="2100" dirty="0" smtClean="0">
                <a:latin typeface="Tahoma" panose="020B0604030504040204" pitchFamily="34" charset="0"/>
                <a:ea typeface="Tahoma" panose="020B0604030504040204" pitchFamily="34" charset="0"/>
                <a:cs typeface="Tahoma" panose="020B0604030504040204" pitchFamily="34" charset="0"/>
              </a:rPr>
              <a:t>Concentrates </a:t>
            </a:r>
            <a:r>
              <a:rPr lang="en-IN" sz="2100" dirty="0">
                <a:latin typeface="Tahoma" panose="020B0604030504040204" pitchFamily="34" charset="0"/>
                <a:ea typeface="Tahoma" panose="020B0604030504040204" pitchFamily="34" charset="0"/>
                <a:cs typeface="Tahoma" panose="020B0604030504040204" pitchFamily="34" charset="0"/>
              </a:rPr>
              <a:t>on standards that describe a network’s physical  </a:t>
            </a:r>
            <a:r>
              <a:rPr lang="en-IN" sz="2100" dirty="0" smtClean="0">
                <a:latin typeface="Tahoma" panose="020B0604030504040204" pitchFamily="34" charset="0"/>
                <a:ea typeface="Tahoma" panose="020B0604030504040204" pitchFamily="34" charset="0"/>
                <a:cs typeface="Tahoma" panose="020B0604030504040204" pitchFamily="34" charset="0"/>
              </a:rPr>
              <a:t>elements.</a:t>
            </a:r>
          </a:p>
          <a:p>
            <a:pPr algn="just"/>
            <a:r>
              <a:rPr lang="en-IN" sz="2100" dirty="0" smtClean="0">
                <a:latin typeface="Tahoma" panose="020B0604030504040204" pitchFamily="34" charset="0"/>
                <a:ea typeface="Tahoma" panose="020B0604030504040204" pitchFamily="34" charset="0"/>
                <a:cs typeface="Tahoma" panose="020B0604030504040204" pitchFamily="34" charset="0"/>
              </a:rPr>
              <a:t>NICs, cables, connectors, signalling technologies, media access  control, and the like.</a:t>
            </a:r>
            <a:endParaRPr lang="en-US" altLang="en-US" sz="2100" dirty="0" smtClean="0">
              <a:latin typeface="Tahoma" panose="020B0604030504040204" pitchFamily="34" charset="0"/>
              <a:ea typeface="Tahoma" panose="020B0604030504040204" pitchFamily="34" charset="0"/>
              <a:cs typeface="Tahoma" panose="020B0604030504040204" pitchFamily="34" charset="0"/>
            </a:endParaRPr>
          </a:p>
          <a:p>
            <a:pPr algn="just"/>
            <a:r>
              <a:rPr lang="en-US" altLang="en-US" sz="2100" dirty="0" smtClean="0">
                <a:latin typeface="Tahoma" panose="020B0604030504040204" pitchFamily="34" charset="0"/>
                <a:ea typeface="Tahoma" panose="020B0604030504040204" pitchFamily="34" charset="0"/>
                <a:cs typeface="Tahoma" panose="020B0604030504040204" pitchFamily="34" charset="0"/>
              </a:rPr>
              <a:t>Project </a:t>
            </a:r>
            <a:r>
              <a:rPr lang="en-US" altLang="en-US" sz="2100" dirty="0">
                <a:latin typeface="Tahoma" panose="020B0604030504040204" pitchFamily="34" charset="0"/>
                <a:ea typeface="Tahoma" panose="020B0604030504040204" pitchFamily="34" charset="0"/>
                <a:cs typeface="Tahoma" panose="020B0604030504040204" pitchFamily="34" charset="0"/>
              </a:rPr>
              <a:t>802 does not seek to replace any part of the OSI model.</a:t>
            </a:r>
          </a:p>
          <a:p>
            <a:pPr algn="just"/>
            <a:r>
              <a:rPr lang="en-US" altLang="en-US" sz="2100" dirty="0">
                <a:latin typeface="Tahoma" panose="020B0604030504040204" pitchFamily="34" charset="0"/>
                <a:ea typeface="Tahoma" panose="020B0604030504040204" pitchFamily="34" charset="0"/>
                <a:cs typeface="Tahoma" panose="020B0604030504040204" pitchFamily="34" charset="0"/>
              </a:rPr>
              <a:t>The IEEE has subdivided the data link layer into sub layers:</a:t>
            </a:r>
          </a:p>
          <a:p>
            <a:pPr lvl="1" algn="just"/>
            <a:r>
              <a:rPr lang="en-US" altLang="en-US" sz="2100" dirty="0">
                <a:latin typeface="Tahoma" panose="020B0604030504040204" pitchFamily="34" charset="0"/>
                <a:ea typeface="Tahoma" panose="020B0604030504040204" pitchFamily="34" charset="0"/>
                <a:cs typeface="Tahoma" panose="020B0604030504040204" pitchFamily="34" charset="0"/>
              </a:rPr>
              <a:t>Logical link control(LLC)</a:t>
            </a:r>
          </a:p>
          <a:p>
            <a:pPr lvl="1" algn="just"/>
            <a:r>
              <a:rPr lang="en-US" altLang="en-US" sz="2100" dirty="0">
                <a:latin typeface="Tahoma" panose="020B0604030504040204" pitchFamily="34" charset="0"/>
                <a:ea typeface="Tahoma" panose="020B0604030504040204" pitchFamily="34" charset="0"/>
                <a:cs typeface="Tahoma" panose="020B0604030504040204" pitchFamily="34" charset="0"/>
              </a:rPr>
              <a:t>Medium access control(MAC)</a:t>
            </a:r>
          </a:p>
        </p:txBody>
      </p:sp>
      <p:sp>
        <p:nvSpPr>
          <p:cNvPr id="4" name="Date Placeholder 3"/>
          <p:cNvSpPr>
            <a:spLocks noGrp="1"/>
          </p:cNvSpPr>
          <p:nvPr>
            <p:ph type="dt" sz="half" idx="10"/>
          </p:nvPr>
        </p:nvSpPr>
        <p:spPr/>
        <p:txBody>
          <a:bodyPr/>
          <a:lstStyle/>
          <a:p>
            <a:fld id="{1D8268B1-1E28-4551-997C-EB69A8361CF4}"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990080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a:latin typeface="Rockwell" panose="02060603020205020403" pitchFamily="18" charset="0"/>
              </a:rPr>
              <a:t>Example 2</a:t>
            </a:r>
            <a:endParaRPr lang="en-US" sz="4400" cap="none" spc="300" dirty="0">
              <a:latin typeface="Rockwell" panose="02060603020205020403" pitchFamily="18" charset="0"/>
            </a:endParaRPr>
          </a:p>
        </p:txBody>
      </p:sp>
      <p:sp>
        <p:nvSpPr>
          <p:cNvPr id="3" name="Rectangle 2"/>
          <p:cNvSpPr/>
          <p:nvPr/>
        </p:nvSpPr>
        <p:spPr>
          <a:xfrm>
            <a:off x="1345475" y="1903719"/>
            <a:ext cx="10071462" cy="484748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Define the type of the following destination addresses:</a:t>
            </a:r>
          </a:p>
          <a:p>
            <a:pPr lvl="1" algn="just">
              <a:lnSpc>
                <a:spcPct val="150000"/>
              </a:lnSpc>
            </a:pPr>
            <a:r>
              <a:rPr lang="en-IN" sz="2200" dirty="0">
                <a:latin typeface="Tahoma" panose="020B0604030504040204" pitchFamily="34" charset="0"/>
                <a:ea typeface="Tahoma" panose="020B0604030504040204" pitchFamily="34" charset="0"/>
                <a:cs typeface="Tahoma" panose="020B0604030504040204" pitchFamily="34" charset="0"/>
              </a:rPr>
              <a:t>a.  4A:30:10:21:10:1A               b.  47:20:1B:2E:08:EE</a:t>
            </a:r>
          </a:p>
          <a:p>
            <a:pPr marL="914400" lvl="1" indent="-457200" algn="just">
              <a:lnSpc>
                <a:spcPct val="150000"/>
              </a:lnSpc>
              <a:buAutoNum type="alphaLcPeriod" startAt="3"/>
            </a:pPr>
            <a:r>
              <a:rPr lang="en-IN" sz="2200" dirty="0" smtClean="0">
                <a:latin typeface="Tahoma" panose="020B0604030504040204" pitchFamily="34" charset="0"/>
                <a:ea typeface="Tahoma" panose="020B0604030504040204" pitchFamily="34" charset="0"/>
                <a:cs typeface="Tahoma" panose="020B0604030504040204" pitchFamily="34" charset="0"/>
              </a:rPr>
              <a:t>FF:FF:FF:FF:FF:FF</a:t>
            </a:r>
          </a:p>
          <a:p>
            <a:pPr algn="just">
              <a:lnSpc>
                <a:spcPct val="150000"/>
              </a:lnSpc>
            </a:pPr>
            <a:r>
              <a:rPr lang="en-IN" sz="2000" b="1" dirty="0" smtClean="0">
                <a:latin typeface="Tahoma" panose="020B0604030504040204" pitchFamily="34" charset="0"/>
                <a:ea typeface="Tahoma" panose="020B0604030504040204" pitchFamily="34" charset="0"/>
                <a:cs typeface="Tahoma" panose="020B0604030504040204" pitchFamily="34" charset="0"/>
              </a:rPr>
              <a:t>Solution:</a:t>
            </a:r>
            <a:endParaRPr lang="en-IN" sz="2000" b="1"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To find the type of the address, we need to look at the second hexadecimal digit from the left. If it is even, the address is unicast. If it is odd, the address is multicast. If all digits are F’s, the address is broadcast. Therefore, we have the following:</a:t>
            </a:r>
          </a:p>
          <a:p>
            <a:pPr lvl="1" algn="just">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a.  This is a unicast address because A in binary is 1010.</a:t>
            </a:r>
          </a:p>
          <a:p>
            <a:pPr lvl="1" algn="just">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b.  This is a multicast address because 7 in binary is 0111.</a:t>
            </a:r>
          </a:p>
          <a:p>
            <a:pPr lvl="1" algn="just">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c.  This is a broadcast address because all digits are F’s</a:t>
            </a:r>
            <a:r>
              <a:rPr lang="en-IN" sz="2000" dirty="0" smtClean="0">
                <a:latin typeface="Tahoma" panose="020B0604030504040204" pitchFamily="34" charset="0"/>
                <a:ea typeface="Tahoma" panose="020B0604030504040204" pitchFamily="34" charset="0"/>
                <a:cs typeface="Tahoma" panose="020B0604030504040204" pitchFamily="34" charset="0"/>
              </a:rPr>
              <a:t>.</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A35D2D0C-BF5F-4EBC-B0DD-A9F4E91CBC29}"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475682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US" sz="4400" spc="300" dirty="0">
                <a:latin typeface="Rockwell" panose="02060603020205020403" pitchFamily="18" charset="0"/>
              </a:rPr>
              <a:t>Minimum and maximum </a:t>
            </a:r>
            <a:r>
              <a:rPr lang="en-US" sz="4400" spc="300" dirty="0" smtClean="0">
                <a:latin typeface="Rockwell" panose="02060603020205020403" pitchFamily="18" charset="0"/>
              </a:rPr>
              <a:t>lengths</a:t>
            </a:r>
            <a:endParaRPr lang="en-US" sz="4400" cap="none" spc="300" dirty="0">
              <a:latin typeface="Rockwell" panose="02060603020205020403" pitchFamily="18" charset="0"/>
            </a:endParaRPr>
          </a:p>
        </p:txBody>
      </p:sp>
      <p:sp>
        <p:nvSpPr>
          <p:cNvPr id="3" name="Rectangle 2"/>
          <p:cNvSpPr/>
          <p:nvPr/>
        </p:nvSpPr>
        <p:spPr>
          <a:xfrm>
            <a:off x="1345475" y="1903719"/>
            <a:ext cx="10071462" cy="1615827"/>
          </a:xfrm>
          <a:prstGeom prst="rect">
            <a:avLst/>
          </a:prstGeom>
        </p:spPr>
        <p:txBody>
          <a:bodyPr wrap="square">
            <a:spAutoFit/>
          </a:bodyPr>
          <a:lstStyle/>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Frame length:</a:t>
            </a:r>
          </a:p>
          <a:p>
            <a:pPr marL="742950" lvl="1"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Minimum: 64 bytes (512 bits) </a:t>
            </a:r>
            <a:br>
              <a:rPr lang="en-IN" sz="2200" dirty="0">
                <a:latin typeface="Tahoma" panose="020B0604030504040204" pitchFamily="34" charset="0"/>
                <a:ea typeface="Tahoma" panose="020B0604030504040204" pitchFamily="34" charset="0"/>
                <a:cs typeface="Tahoma" panose="020B0604030504040204" pitchFamily="34" charset="0"/>
              </a:rPr>
            </a:br>
            <a:r>
              <a:rPr lang="en-IN" sz="2200" dirty="0">
                <a:latin typeface="Tahoma" panose="020B0604030504040204" pitchFamily="34" charset="0"/>
                <a:ea typeface="Tahoma" panose="020B0604030504040204" pitchFamily="34" charset="0"/>
                <a:cs typeface="Tahoma" panose="020B0604030504040204" pitchFamily="34" charset="0"/>
              </a:rPr>
              <a:t>Maximum: 1518 bytes (12,144 bits</a:t>
            </a:r>
            <a:r>
              <a:rPr lang="en-IN" sz="2200" dirty="0" smtClean="0">
                <a:latin typeface="Tahoma" panose="020B0604030504040204" pitchFamily="34" charset="0"/>
                <a:ea typeface="Tahoma" panose="020B0604030504040204" pitchFamily="34" charset="0"/>
                <a:cs typeface="Tahoma" panose="020B0604030504040204" pitchFamily="34" charset="0"/>
              </a:rPr>
              <a:t>)</a:t>
            </a:r>
            <a:endParaRPr lang="en-IN" sz="22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162" y="3695289"/>
            <a:ext cx="8574088"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70C7FCF4-CAE9-4152-9554-BFC1D9330318}" type="datetime1">
              <a:rPr lang="en-US" smtClean="0"/>
              <a:t>9/24/2019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93289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fontScale="90000"/>
          </a:bodyPr>
          <a:lstStyle/>
          <a:p>
            <a:pPr algn="ctr"/>
            <a:r>
              <a:rPr lang="en-IN" sz="4400" spc="300" dirty="0">
                <a:latin typeface="Rockwell" panose="02060603020205020403" pitchFamily="18" charset="0"/>
              </a:rPr>
              <a:t>Ethernet evolution through four </a:t>
            </a:r>
            <a:r>
              <a:rPr lang="en-IN" sz="4400" spc="300" dirty="0" smtClean="0">
                <a:latin typeface="Rockwell" panose="02060603020205020403" pitchFamily="18" charset="0"/>
              </a:rPr>
              <a:t>generations</a:t>
            </a:r>
            <a:endParaRPr lang="en-US" sz="4400" cap="none" spc="300" dirty="0">
              <a:latin typeface="Rockwell" panose="02060603020205020403"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848" y="2519632"/>
            <a:ext cx="10617038" cy="3384780"/>
          </a:xfrm>
          <a:prstGeom prst="rect">
            <a:avLst/>
          </a:prstGeom>
          <a:solidFill>
            <a:schemeClr val="accent2"/>
          </a:solidFill>
          <a:ln>
            <a:noFill/>
          </a:ln>
        </p:spPr>
      </p:pic>
      <p:sp>
        <p:nvSpPr>
          <p:cNvPr id="3" name="Date Placeholder 2"/>
          <p:cNvSpPr>
            <a:spLocks noGrp="1"/>
          </p:cNvSpPr>
          <p:nvPr>
            <p:ph type="dt" sz="half" idx="10"/>
          </p:nvPr>
        </p:nvSpPr>
        <p:spPr/>
        <p:txBody>
          <a:bodyPr/>
          <a:lstStyle/>
          <a:p>
            <a:fld id="{77E9E52F-5CC0-49EE-B82A-9B4302FE1D15}"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1317471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fontScale="90000"/>
          </a:bodyPr>
          <a:lstStyle/>
          <a:p>
            <a:pPr algn="ctr"/>
            <a:r>
              <a:rPr lang="en-IN" sz="4400" spc="300" dirty="0">
                <a:latin typeface="Rockwell" panose="02060603020205020403" pitchFamily="18" charset="0"/>
              </a:rPr>
              <a:t>Categories of traditional </a:t>
            </a:r>
            <a:r>
              <a:rPr lang="en-IN" sz="4400" spc="300" dirty="0" smtClean="0">
                <a:latin typeface="Rockwell" panose="02060603020205020403" pitchFamily="18" charset="0"/>
              </a:rPr>
              <a:t>Ethernet</a:t>
            </a:r>
            <a:endParaRPr lang="en-US" sz="4400" cap="none" spc="300" dirty="0">
              <a:latin typeface="Rockwell" panose="02060603020205020403" pitchFamily="18" charset="0"/>
            </a:endParaRPr>
          </a:p>
        </p:txBody>
      </p:sp>
      <p:pic>
        <p:nvPicPr>
          <p:cNvPr id="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394" y="2402064"/>
            <a:ext cx="7546035" cy="314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BF505B5B-DF34-4E89-B406-29C04987E28F}"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947225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fontScale="90000"/>
          </a:bodyPr>
          <a:lstStyle/>
          <a:p>
            <a:pPr algn="ctr"/>
            <a:r>
              <a:rPr lang="en-IN" sz="4400" spc="300" dirty="0">
                <a:latin typeface="Rockwell" panose="02060603020205020403" pitchFamily="18" charset="0"/>
              </a:rPr>
              <a:t>Categories of traditional </a:t>
            </a:r>
            <a:r>
              <a:rPr lang="en-IN" sz="4400" spc="300" dirty="0" smtClean="0">
                <a:latin typeface="Rockwell" panose="02060603020205020403" pitchFamily="18" charset="0"/>
              </a:rPr>
              <a:t>Ethernet</a:t>
            </a:r>
            <a:endParaRPr lang="en-US" sz="4400" cap="none" spc="300" dirty="0">
              <a:latin typeface="Rockwell" panose="02060603020205020403" pitchFamily="18" charset="0"/>
            </a:endParaRPr>
          </a:p>
        </p:txBody>
      </p:sp>
      <p:sp>
        <p:nvSpPr>
          <p:cNvPr id="7" name="Rectangle 6"/>
          <p:cNvSpPr/>
          <p:nvPr/>
        </p:nvSpPr>
        <p:spPr>
          <a:xfrm>
            <a:off x="1293224" y="1903720"/>
            <a:ext cx="10071462" cy="531171"/>
          </a:xfrm>
          <a:prstGeom prst="rect">
            <a:avLst/>
          </a:prstGeom>
        </p:spPr>
        <p:txBody>
          <a:bodyPr wrap="square">
            <a:spAutoFit/>
          </a:bodyPr>
          <a:lstStyle/>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&lt;data rate</a:t>
            </a:r>
            <a:r>
              <a:rPr lang="en-IN" sz="2200" dirty="0" smtClean="0">
                <a:latin typeface="Tahoma" panose="020B0604030504040204" pitchFamily="34" charset="0"/>
                <a:ea typeface="Tahoma" panose="020B0604030504040204" pitchFamily="34" charset="0"/>
                <a:cs typeface="Tahoma" panose="020B0604030504040204" pitchFamily="34" charset="0"/>
              </a:rPr>
              <a:t>&gt;&lt;Signalling </a:t>
            </a:r>
            <a:r>
              <a:rPr lang="en-IN" sz="2200" dirty="0">
                <a:latin typeface="Tahoma" panose="020B0604030504040204" pitchFamily="34" charset="0"/>
                <a:ea typeface="Tahoma" panose="020B0604030504040204" pitchFamily="34" charset="0"/>
                <a:cs typeface="Tahoma" panose="020B0604030504040204" pitchFamily="34" charset="0"/>
              </a:rPr>
              <a:t>method&gt;&lt;Max segment length or cable type&gt;</a:t>
            </a:r>
          </a:p>
        </p:txBody>
      </p:sp>
      <p:pic>
        <p:nvPicPr>
          <p:cNvPr id="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378" y="3091543"/>
            <a:ext cx="5913119" cy="163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2E266116-7DB6-4725-B681-CA8CBE334E40}"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488765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IN" sz="4400" spc="300" dirty="0">
                <a:latin typeface="Rockwell" panose="02060603020205020403" pitchFamily="18" charset="0"/>
              </a:rPr>
              <a:t>IEEE 802.3 Cable </a:t>
            </a:r>
            <a:r>
              <a:rPr lang="en-IN" sz="4400" spc="300" dirty="0" smtClean="0">
                <a:latin typeface="Rockwell" panose="02060603020205020403" pitchFamily="18" charset="0"/>
              </a:rPr>
              <a:t>Types</a:t>
            </a:r>
            <a:endParaRPr lang="en-US" sz="4400" cap="none" spc="300" dirty="0">
              <a:latin typeface="Rockwell" panose="020606030202050204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769" y="1855062"/>
            <a:ext cx="6827286" cy="4863431"/>
          </a:xfrm>
          <a:prstGeom prst="rect">
            <a:avLst/>
          </a:prstGeom>
        </p:spPr>
      </p:pic>
      <p:sp>
        <p:nvSpPr>
          <p:cNvPr id="3" name="Date Placeholder 2"/>
          <p:cNvSpPr>
            <a:spLocks noGrp="1"/>
          </p:cNvSpPr>
          <p:nvPr>
            <p:ph type="dt" sz="half" idx="10"/>
          </p:nvPr>
        </p:nvSpPr>
        <p:spPr/>
        <p:txBody>
          <a:bodyPr/>
          <a:lstStyle/>
          <a:p>
            <a:fld id="{D485466F-A5DD-4925-AE38-FE0F6A50F35B}"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2269825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IN" sz="4400" spc="300" dirty="0" smtClean="0">
                <a:latin typeface="Rockwell" panose="02060603020205020403" pitchFamily="18" charset="0"/>
              </a:rPr>
              <a:t>10B</a:t>
            </a:r>
            <a:r>
              <a:rPr lang="en-IN" sz="4400" cap="none" spc="300" dirty="0" smtClean="0">
                <a:latin typeface="Rockwell" panose="02060603020205020403" pitchFamily="18" charset="0"/>
              </a:rPr>
              <a:t>ase</a:t>
            </a:r>
            <a:r>
              <a:rPr lang="en-IN" sz="4400" spc="300" dirty="0" smtClean="0">
                <a:latin typeface="Rockwell" panose="02060603020205020403" pitchFamily="18" charset="0"/>
              </a:rPr>
              <a:t>5 </a:t>
            </a:r>
            <a:r>
              <a:rPr lang="en-IN" sz="4400" spc="300" dirty="0">
                <a:latin typeface="Rockwell" panose="02060603020205020403" pitchFamily="18" charset="0"/>
              </a:rPr>
              <a:t>implementation</a:t>
            </a:r>
            <a:endParaRPr lang="en-US" sz="4400" cap="none" spc="300" dirty="0">
              <a:latin typeface="Rockwell" panose="02060603020205020403" pitchFamily="18" charset="0"/>
            </a:endParaRPr>
          </a:p>
        </p:txBody>
      </p:sp>
      <p:sp>
        <p:nvSpPr>
          <p:cNvPr id="4" name="Rectangle 3"/>
          <p:cNvSpPr/>
          <p:nvPr/>
        </p:nvSpPr>
        <p:spPr>
          <a:xfrm>
            <a:off x="1293224" y="1659102"/>
            <a:ext cx="10071462" cy="3139321"/>
          </a:xfrm>
          <a:prstGeom prst="rect">
            <a:avLst/>
          </a:prstGeom>
        </p:spPr>
        <p:txBody>
          <a:bodyPr wrap="square">
            <a:spAutoFit/>
          </a:bodyPr>
          <a:lstStyle/>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The name </a:t>
            </a:r>
            <a:r>
              <a:rPr lang="en-IN" sz="2200" dirty="0" smtClean="0">
                <a:latin typeface="Tahoma" panose="020B0604030504040204" pitchFamily="34" charset="0"/>
                <a:ea typeface="Tahoma" panose="020B0604030504040204" pitchFamily="34" charset="0"/>
                <a:cs typeface="Tahoma" panose="020B0604030504040204" pitchFamily="34" charset="0"/>
              </a:rPr>
              <a:t>10Base5 </a:t>
            </a:r>
            <a:r>
              <a:rPr lang="en-IN" sz="2200" dirty="0">
                <a:latin typeface="Tahoma" panose="020B0604030504040204" pitchFamily="34" charset="0"/>
                <a:ea typeface="Tahoma" panose="020B0604030504040204" pitchFamily="34" charset="0"/>
                <a:cs typeface="Tahoma" panose="020B0604030504040204" pitchFamily="34" charset="0"/>
              </a:rPr>
              <a:t>is derived from several  characteristics of the physical medium. The  10 refers to its transmission speed of 10  Mbit/s. The BASE is short for baseband  </a:t>
            </a:r>
            <a:r>
              <a:rPr lang="en-IN" sz="2200" dirty="0" smtClean="0">
                <a:latin typeface="Tahoma" panose="020B0604030504040204" pitchFamily="34" charset="0"/>
                <a:ea typeface="Tahoma" panose="020B0604030504040204" pitchFamily="34" charset="0"/>
                <a:cs typeface="Tahoma" panose="020B0604030504040204" pitchFamily="34" charset="0"/>
              </a:rPr>
              <a:t>signalling </a:t>
            </a:r>
            <a:r>
              <a:rPr lang="en-IN" sz="2200" dirty="0">
                <a:latin typeface="Tahoma" panose="020B0604030504040204" pitchFamily="34" charset="0"/>
                <a:ea typeface="Tahoma" panose="020B0604030504040204" pitchFamily="34" charset="0"/>
                <a:cs typeface="Tahoma" panose="020B0604030504040204" pitchFamily="34" charset="0"/>
              </a:rPr>
              <a:t>as opposed to broadband, and  the 5 stands for the maximum segment  length of 500 meters (1,600 ft</a:t>
            </a:r>
            <a:r>
              <a:rPr lang="en-IN" sz="2200" dirty="0" smtClean="0">
                <a:latin typeface="Tahoma" panose="020B0604030504040204" pitchFamily="34" charset="0"/>
                <a:ea typeface="Tahoma" panose="020B0604030504040204" pitchFamily="34" charset="0"/>
                <a:cs typeface="Tahoma" panose="020B0604030504040204" pitchFamily="34" charset="0"/>
              </a:rPr>
              <a:t>.).</a:t>
            </a:r>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It was the first Ethernet specification to  use a bus topology with a external  transceiver connected via a tap to a thick  coaxial cable.</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886" y="4798423"/>
            <a:ext cx="8720138"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F98B4979-5798-4737-AA49-E1AF67040535}"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18374388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05455"/>
            <a:ext cx="9905998" cy="1040465"/>
          </a:xfrm>
        </p:spPr>
        <p:txBody>
          <a:bodyPr>
            <a:normAutofit/>
          </a:bodyPr>
          <a:lstStyle/>
          <a:p>
            <a:pPr algn="ctr"/>
            <a:r>
              <a:rPr lang="en-IN" sz="4400" spc="300" dirty="0" smtClean="0">
                <a:latin typeface="Rockwell" panose="02060603020205020403" pitchFamily="18" charset="0"/>
              </a:rPr>
              <a:t>10B</a:t>
            </a:r>
            <a:r>
              <a:rPr lang="en-IN" sz="4400" cap="none" spc="300" dirty="0" smtClean="0">
                <a:latin typeface="Rockwell" panose="02060603020205020403" pitchFamily="18" charset="0"/>
              </a:rPr>
              <a:t>ase</a:t>
            </a:r>
            <a:r>
              <a:rPr lang="en-IN" sz="4400" spc="300" dirty="0" smtClean="0">
                <a:latin typeface="Rockwell" panose="02060603020205020403" pitchFamily="18" charset="0"/>
              </a:rPr>
              <a:t>2 </a:t>
            </a:r>
            <a:r>
              <a:rPr lang="en-IN" sz="4400" spc="300" dirty="0">
                <a:latin typeface="Rockwell" panose="02060603020205020403" pitchFamily="18" charset="0"/>
              </a:rPr>
              <a:t>implementation</a:t>
            </a:r>
            <a:endParaRPr lang="en-US" sz="4400" cap="none" spc="300" dirty="0">
              <a:latin typeface="Rockwell" panose="02060603020205020403" pitchFamily="18" charset="0"/>
            </a:endParaRPr>
          </a:p>
        </p:txBody>
      </p:sp>
      <p:pic>
        <p:nvPicPr>
          <p:cNvPr id="5" name="Picture 12" descr="fig-th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427" y="1490525"/>
            <a:ext cx="29829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fig-thi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502" y="1509712"/>
            <a:ext cx="32575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502" y="3546973"/>
            <a:ext cx="7843838"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E9EEA403-DD28-4D20-AFED-5CA1D585DEBC}"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2393818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IN" sz="4400" spc="300" dirty="0" smtClean="0">
                <a:latin typeface="Rockwell" panose="02060603020205020403" pitchFamily="18" charset="0"/>
              </a:rPr>
              <a:t>10B</a:t>
            </a:r>
            <a:r>
              <a:rPr lang="en-IN" sz="4400" cap="none" spc="300" dirty="0" smtClean="0">
                <a:latin typeface="Rockwell" panose="02060603020205020403" pitchFamily="18" charset="0"/>
              </a:rPr>
              <a:t>ase</a:t>
            </a:r>
            <a:r>
              <a:rPr lang="en-IN" sz="4400" spc="300" dirty="0" smtClean="0">
                <a:latin typeface="Rockwell" panose="02060603020205020403" pitchFamily="18" charset="0"/>
              </a:rPr>
              <a:t>2 implementation </a:t>
            </a:r>
            <a:r>
              <a:rPr lang="en-IN" sz="4400" cap="none" spc="300" dirty="0" smtClean="0">
                <a:latin typeface="Rockwell" panose="02060603020205020403" pitchFamily="18" charset="0"/>
              </a:rPr>
              <a:t>(cont.)</a:t>
            </a:r>
            <a:endParaRPr lang="en-US" sz="4400" cap="none" spc="300" dirty="0">
              <a:latin typeface="Rockwell" panose="02060603020205020403" pitchFamily="18" charset="0"/>
            </a:endParaRPr>
          </a:p>
        </p:txBody>
      </p:sp>
      <p:sp>
        <p:nvSpPr>
          <p:cNvPr id="4" name="Rectangle 3"/>
          <p:cNvSpPr/>
          <p:nvPr/>
        </p:nvSpPr>
        <p:spPr>
          <a:xfrm>
            <a:off x="1293224" y="1659102"/>
            <a:ext cx="10071462" cy="3139321"/>
          </a:xfrm>
          <a:prstGeom prst="rect">
            <a:avLst/>
          </a:prstGeom>
        </p:spPr>
        <p:txBody>
          <a:bodyPr wrap="square">
            <a:spAutoFit/>
          </a:bodyPr>
          <a:lstStyle/>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The second implementation is </a:t>
            </a:r>
            <a:r>
              <a:rPr lang="en-IN" sz="2200" dirty="0" smtClean="0">
                <a:latin typeface="Tahoma" panose="020B0604030504040204" pitchFamily="34" charset="0"/>
                <a:ea typeface="Tahoma" panose="020B0604030504040204" pitchFamily="34" charset="0"/>
                <a:cs typeface="Tahoma" panose="020B0604030504040204" pitchFamily="34" charset="0"/>
              </a:rPr>
              <a:t>called 10Base2, thin </a:t>
            </a:r>
            <a:r>
              <a:rPr lang="en-IN" sz="2200" dirty="0">
                <a:latin typeface="Tahoma" panose="020B0604030504040204" pitchFamily="34" charset="0"/>
                <a:ea typeface="Tahoma" panose="020B0604030504040204" pitchFamily="34" charset="0"/>
                <a:cs typeface="Tahoma" panose="020B0604030504040204" pitchFamily="34" charset="0"/>
              </a:rPr>
              <a:t>Ethernet , cheaper </a:t>
            </a:r>
            <a:r>
              <a:rPr lang="en-IN" sz="2200" dirty="0" smtClean="0">
                <a:latin typeface="Tahoma" panose="020B0604030504040204" pitchFamily="34" charset="0"/>
                <a:ea typeface="Tahoma" panose="020B0604030504040204" pitchFamily="34" charset="0"/>
                <a:cs typeface="Tahoma" panose="020B0604030504040204" pitchFamily="34" charset="0"/>
              </a:rPr>
              <a:t>net.</a:t>
            </a:r>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The cable is thinner and more flexible</a:t>
            </a:r>
            <a:r>
              <a:rPr lang="en-IN" sz="2200" dirty="0" smtClean="0">
                <a:latin typeface="Tahoma" panose="020B0604030504040204" pitchFamily="34" charset="0"/>
                <a:ea typeface="Tahoma" panose="020B0604030504040204" pitchFamily="34" charset="0"/>
                <a:cs typeface="Tahoma" panose="020B0604030504040204" pitchFamily="34" charset="0"/>
              </a:rPr>
              <a:t>.</a:t>
            </a:r>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The transceiver is a part of NIC , which is  installed inside the station</a:t>
            </a:r>
            <a:r>
              <a:rPr lang="en-IN" sz="2200" dirty="0" smtClean="0">
                <a:latin typeface="Tahoma" panose="020B0604030504040204" pitchFamily="34" charset="0"/>
                <a:ea typeface="Tahoma" panose="020B0604030504040204" pitchFamily="34" charset="0"/>
                <a:cs typeface="Tahoma" panose="020B0604030504040204" pitchFamily="34" charset="0"/>
              </a:rPr>
              <a:t>.</a:t>
            </a:r>
            <a:endParaRPr lang="en-IN" sz="22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IN" sz="2200" dirty="0">
                <a:latin typeface="Tahoma" panose="020B0604030504040204" pitchFamily="34" charset="0"/>
                <a:ea typeface="Tahoma" panose="020B0604030504040204" pitchFamily="34" charset="0"/>
                <a:cs typeface="Tahoma" panose="020B0604030504040204" pitchFamily="34" charset="0"/>
              </a:rPr>
              <a:t>The implementation is most cost effective than  10Base5as thin coaxial cable is less expensive  than thick coaxial cable and the tee connection  are much cheaper than taps.</a:t>
            </a:r>
          </a:p>
        </p:txBody>
      </p:sp>
      <p:sp>
        <p:nvSpPr>
          <p:cNvPr id="3" name="Date Placeholder 2"/>
          <p:cNvSpPr>
            <a:spLocks noGrp="1"/>
          </p:cNvSpPr>
          <p:nvPr>
            <p:ph type="dt" sz="half" idx="10"/>
          </p:nvPr>
        </p:nvSpPr>
        <p:spPr/>
        <p:txBody>
          <a:bodyPr/>
          <a:lstStyle/>
          <a:p>
            <a:fld id="{19384CDA-AB4C-4F28-9A9B-8F36CE14972E}"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540267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IN" sz="4400" spc="300" dirty="0" smtClean="0">
                <a:latin typeface="Rockwell" panose="02060603020205020403" pitchFamily="18" charset="0"/>
              </a:rPr>
              <a:t>10B</a:t>
            </a:r>
            <a:r>
              <a:rPr lang="en-IN" sz="4400" cap="none" spc="300" dirty="0" smtClean="0">
                <a:latin typeface="Rockwell" panose="02060603020205020403" pitchFamily="18" charset="0"/>
              </a:rPr>
              <a:t>ase</a:t>
            </a:r>
            <a:r>
              <a:rPr lang="en-IN" sz="4400" spc="300" dirty="0" smtClean="0">
                <a:latin typeface="Rockwell" panose="02060603020205020403" pitchFamily="18" charset="0"/>
              </a:rPr>
              <a:t>T implementation</a:t>
            </a:r>
            <a:endParaRPr lang="en-US" sz="4400" cap="none" spc="300" dirty="0">
              <a:latin typeface="Rockwell" panose="02060603020205020403" pitchFamily="18" charset="0"/>
            </a:endParaRPr>
          </a:p>
        </p:txBody>
      </p:sp>
      <p:sp>
        <p:nvSpPr>
          <p:cNvPr id="4" name="Rectangle 3"/>
          <p:cNvSpPr/>
          <p:nvPr/>
        </p:nvSpPr>
        <p:spPr>
          <a:xfrm>
            <a:off x="5956662" y="1659102"/>
            <a:ext cx="5408023" cy="487389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100" dirty="0">
                <a:latin typeface="Tahoma" panose="020B0604030504040204" pitchFamily="34" charset="0"/>
                <a:ea typeface="Tahoma" panose="020B0604030504040204" pitchFamily="34" charset="0"/>
                <a:cs typeface="Tahoma" panose="020B0604030504040204" pitchFamily="34" charset="0"/>
              </a:rPr>
              <a:t>The third implementation is called 10Base-  T or Twisted Pair Ethernet</a:t>
            </a:r>
            <a:r>
              <a:rPr lang="en-IN" sz="2100" dirty="0" smtClean="0">
                <a:latin typeface="Tahoma" panose="020B0604030504040204" pitchFamily="34" charset="0"/>
                <a:ea typeface="Tahoma" panose="020B0604030504040204" pitchFamily="34" charset="0"/>
                <a:cs typeface="Tahoma" panose="020B0604030504040204" pitchFamily="34" charset="0"/>
              </a:rPr>
              <a:t>.</a:t>
            </a:r>
            <a:endParaRPr lang="en-IN" sz="21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IN" sz="2100" dirty="0">
                <a:latin typeface="Tahoma" panose="020B0604030504040204" pitchFamily="34" charset="0"/>
                <a:ea typeface="Tahoma" panose="020B0604030504040204" pitchFamily="34" charset="0"/>
                <a:cs typeface="Tahoma" panose="020B0604030504040204" pitchFamily="34" charset="0"/>
              </a:rPr>
              <a:t>It uses star topology and the station are  connected via two pairs of twisted  cable(one fro sending and one for  receiving)between the station and the hub</a:t>
            </a:r>
            <a:r>
              <a:rPr lang="en-IN" sz="2100" dirty="0" smtClean="0">
                <a:latin typeface="Tahoma" panose="020B0604030504040204" pitchFamily="34" charset="0"/>
                <a:ea typeface="Tahoma" panose="020B0604030504040204" pitchFamily="34" charset="0"/>
                <a:cs typeface="Tahoma" panose="020B0604030504040204" pitchFamily="34" charset="0"/>
              </a:rPr>
              <a:t>.</a:t>
            </a:r>
            <a:endParaRPr lang="en-IN" sz="21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IN" sz="2100" dirty="0">
                <a:latin typeface="Tahoma" panose="020B0604030504040204" pitchFamily="34" charset="0"/>
                <a:ea typeface="Tahoma" panose="020B0604030504040204" pitchFamily="34" charset="0"/>
                <a:cs typeface="Tahoma" panose="020B0604030504040204" pitchFamily="34" charset="0"/>
              </a:rPr>
              <a:t>The maximum length of the twisted cable  here is defined as 100m,to minimize the  effect of attenuation in the twisted cable.</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51" y="2853964"/>
            <a:ext cx="5014275" cy="1848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E91C0987-763B-45CE-83CE-497DC94E0DA8}"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3421512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smtClean="0">
                <a:latin typeface="Rockwell" panose="02060603020205020403" pitchFamily="18" charset="0"/>
              </a:rPr>
              <a:t>Project 802 (</a:t>
            </a:r>
            <a:r>
              <a:rPr lang="en-US" sz="4400" cap="none" spc="300" dirty="0" smtClean="0">
                <a:latin typeface="Rockwell" panose="02060603020205020403" pitchFamily="18" charset="0"/>
              </a:rPr>
              <a:t>cont.)</a:t>
            </a:r>
            <a:endParaRPr lang="en-US" sz="4400" spc="300" dirty="0">
              <a:latin typeface="Rockwell" panose="02060603020205020403" pitchFamily="18" charset="0"/>
            </a:endParaRPr>
          </a:p>
        </p:txBody>
      </p:sp>
      <p:sp>
        <p:nvSpPr>
          <p:cNvPr id="3" name="Content Placeholder 2"/>
          <p:cNvSpPr>
            <a:spLocks noGrp="1"/>
          </p:cNvSpPr>
          <p:nvPr>
            <p:ph idx="1"/>
          </p:nvPr>
        </p:nvSpPr>
        <p:spPr>
          <a:xfrm>
            <a:off x="1141413" y="1975167"/>
            <a:ext cx="10497594" cy="4295004"/>
          </a:xfrm>
        </p:spPr>
        <p:txBody>
          <a:bodyPr>
            <a:normAutofit/>
          </a:bodyPr>
          <a:lstStyle/>
          <a:p>
            <a:pPr algn="just"/>
            <a:r>
              <a:rPr lang="en-US" altLang="en-US" dirty="0">
                <a:latin typeface="Tahoma" panose="020B0604030504040204" pitchFamily="34" charset="0"/>
                <a:ea typeface="Tahoma" panose="020B0604030504040204" pitchFamily="34" charset="0"/>
                <a:cs typeface="Tahoma" panose="020B0604030504040204" pitchFamily="34" charset="0"/>
              </a:rPr>
              <a:t>The LLC is non architecture specific, that is the same for all IEEE defined LANs.</a:t>
            </a:r>
          </a:p>
          <a:p>
            <a:pPr algn="just"/>
            <a:r>
              <a:rPr lang="en-US" altLang="en-US" dirty="0">
                <a:latin typeface="Tahoma" panose="020B0604030504040204" pitchFamily="34" charset="0"/>
                <a:ea typeface="Tahoma" panose="020B0604030504040204" pitchFamily="34" charset="0"/>
                <a:cs typeface="Tahoma" panose="020B0604030504040204" pitchFamily="34" charset="0"/>
              </a:rPr>
              <a:t>The MAC sublayer on the other hand, contains a number of distinct modules, each carries proprietary information specific to the LAN product being used.</a:t>
            </a:r>
          </a:p>
          <a:p>
            <a:pPr algn="just"/>
            <a:r>
              <a:rPr lang="en-US" altLang="en-US" dirty="0">
                <a:latin typeface="Tahoma" panose="020B0604030504040204" pitchFamily="34" charset="0"/>
                <a:ea typeface="Tahoma" panose="020B0604030504040204" pitchFamily="34" charset="0"/>
                <a:cs typeface="Tahoma" panose="020B0604030504040204" pitchFamily="34" charset="0"/>
              </a:rPr>
              <a:t>The strength of project 802 is modularity.</a:t>
            </a:r>
          </a:p>
          <a:p>
            <a:pPr algn="just"/>
            <a:r>
              <a:rPr lang="en-US" altLang="en-US" dirty="0">
                <a:latin typeface="Tahoma" panose="020B0604030504040204" pitchFamily="34" charset="0"/>
                <a:ea typeface="Tahoma" panose="020B0604030504040204" pitchFamily="34" charset="0"/>
                <a:cs typeface="Tahoma" panose="020B0604030504040204" pitchFamily="34" charset="0"/>
              </a:rPr>
              <a:t>By subdividing the function necessary for LAN management, the designers were able to standardize those that can be generalized and to isolate those that must remain specific.</a:t>
            </a:r>
          </a:p>
        </p:txBody>
      </p:sp>
      <p:sp>
        <p:nvSpPr>
          <p:cNvPr id="4" name="Date Placeholder 3"/>
          <p:cNvSpPr>
            <a:spLocks noGrp="1"/>
          </p:cNvSpPr>
          <p:nvPr>
            <p:ph type="dt" sz="half" idx="10"/>
          </p:nvPr>
        </p:nvSpPr>
        <p:spPr/>
        <p:txBody>
          <a:bodyPr/>
          <a:lstStyle/>
          <a:p>
            <a:fld id="{BC2DA431-AF82-4995-BE36-C507BECA5BC6}"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7707887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IN" sz="4400" spc="300" dirty="0" smtClean="0">
                <a:latin typeface="Rockwell" panose="02060603020205020403" pitchFamily="18" charset="0"/>
              </a:rPr>
              <a:t>10B</a:t>
            </a:r>
            <a:r>
              <a:rPr lang="en-IN" sz="4400" cap="none" spc="300" dirty="0" smtClean="0">
                <a:latin typeface="Rockwell" panose="02060603020205020403" pitchFamily="18" charset="0"/>
              </a:rPr>
              <a:t>ase</a:t>
            </a:r>
            <a:r>
              <a:rPr lang="en-IN" sz="4400" spc="300" dirty="0">
                <a:latin typeface="Rockwell" panose="02060603020205020403" pitchFamily="18" charset="0"/>
              </a:rPr>
              <a:t>F</a:t>
            </a:r>
            <a:r>
              <a:rPr lang="en-IN" sz="4400" spc="300" dirty="0" smtClean="0">
                <a:latin typeface="Rockwell" panose="02060603020205020403" pitchFamily="18" charset="0"/>
              </a:rPr>
              <a:t> implementation</a:t>
            </a:r>
            <a:endParaRPr lang="en-US" sz="4400" cap="none" spc="300" dirty="0">
              <a:latin typeface="Rockwell" panose="02060603020205020403" pitchFamily="18" charset="0"/>
            </a:endParaRPr>
          </a:p>
        </p:txBody>
      </p:sp>
      <p:sp>
        <p:nvSpPr>
          <p:cNvPr id="4" name="Rectangle 3"/>
          <p:cNvSpPr/>
          <p:nvPr/>
        </p:nvSpPr>
        <p:spPr>
          <a:xfrm>
            <a:off x="5956662" y="1659102"/>
            <a:ext cx="5408023" cy="348557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100" dirty="0">
                <a:latin typeface="Tahoma" panose="020B0604030504040204" pitchFamily="34" charset="0"/>
                <a:ea typeface="Tahoma" panose="020B0604030504040204" pitchFamily="34" charset="0"/>
                <a:cs typeface="Tahoma" panose="020B0604030504040204" pitchFamily="34" charset="0"/>
              </a:rPr>
              <a:t>Although there are several types  of optical </a:t>
            </a:r>
            <a:r>
              <a:rPr lang="en-IN" sz="2100" dirty="0" err="1" smtClean="0">
                <a:latin typeface="Tahoma" panose="020B0604030504040204" pitchFamily="34" charset="0"/>
                <a:ea typeface="Tahoma" panose="020B0604030504040204" pitchFamily="34" charset="0"/>
                <a:cs typeface="Tahoma" panose="020B0604030504040204" pitchFamily="34" charset="0"/>
              </a:rPr>
              <a:t>fiber</a:t>
            </a:r>
            <a:r>
              <a:rPr lang="en-IN" sz="2100" dirty="0" smtClean="0">
                <a:latin typeface="Tahoma" panose="020B0604030504040204" pitchFamily="34" charset="0"/>
                <a:ea typeface="Tahoma" panose="020B0604030504040204" pitchFamily="34" charset="0"/>
                <a:cs typeface="Tahoma" panose="020B0604030504040204" pitchFamily="34" charset="0"/>
              </a:rPr>
              <a:t> </a:t>
            </a:r>
            <a:r>
              <a:rPr lang="en-IN" sz="2100" dirty="0">
                <a:latin typeface="Tahoma" panose="020B0604030504040204" pitchFamily="34" charset="0"/>
                <a:ea typeface="Tahoma" panose="020B0604030504040204" pitchFamily="34" charset="0"/>
                <a:cs typeface="Tahoma" panose="020B0604030504040204" pitchFamily="34" charset="0"/>
              </a:rPr>
              <a:t>10Mbps </a:t>
            </a:r>
            <a:r>
              <a:rPr lang="en-IN" sz="2100" dirty="0" smtClean="0">
                <a:latin typeface="Tahoma" panose="020B0604030504040204" pitchFamily="34" charset="0"/>
                <a:ea typeface="Tahoma" panose="020B0604030504040204" pitchFamily="34" charset="0"/>
                <a:cs typeface="Tahoma" panose="020B0604030504040204" pitchFamily="34" charset="0"/>
              </a:rPr>
              <a:t>Ethernet, </a:t>
            </a:r>
            <a:r>
              <a:rPr lang="en-IN" sz="2100" dirty="0">
                <a:latin typeface="Tahoma" panose="020B0604030504040204" pitchFamily="34" charset="0"/>
                <a:ea typeface="Tahoma" panose="020B0604030504040204" pitchFamily="34" charset="0"/>
                <a:cs typeface="Tahoma" panose="020B0604030504040204" pitchFamily="34" charset="0"/>
              </a:rPr>
              <a:t>the most common is </a:t>
            </a:r>
            <a:r>
              <a:rPr lang="en-IN" sz="2100" dirty="0" smtClean="0">
                <a:latin typeface="Tahoma" panose="020B0604030504040204" pitchFamily="34" charset="0"/>
                <a:ea typeface="Tahoma" panose="020B0604030504040204" pitchFamily="34" charset="0"/>
                <a:cs typeface="Tahoma" panose="020B0604030504040204" pitchFamily="34" charset="0"/>
              </a:rPr>
              <a:t>called 10Base-F.</a:t>
            </a:r>
            <a:endParaRPr lang="en-IN" sz="21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IN" sz="2100" dirty="0">
                <a:latin typeface="Tahoma" panose="020B0604030504040204" pitchFamily="34" charset="0"/>
                <a:ea typeface="Tahoma" panose="020B0604030504040204" pitchFamily="34" charset="0"/>
                <a:cs typeface="Tahoma" panose="020B0604030504040204" pitchFamily="34" charset="0"/>
              </a:rPr>
              <a:t>10Base-F uses a star topology to  connect stations to a hub</a:t>
            </a:r>
            <a:r>
              <a:rPr lang="en-IN" sz="2100" dirty="0" smtClean="0">
                <a:latin typeface="Tahoma" panose="020B0604030504040204" pitchFamily="34" charset="0"/>
                <a:ea typeface="Tahoma" panose="020B0604030504040204" pitchFamily="34" charset="0"/>
                <a:cs typeface="Tahoma" panose="020B0604030504040204" pitchFamily="34" charset="0"/>
              </a:rPr>
              <a:t>.</a:t>
            </a:r>
            <a:endParaRPr lang="en-IN" sz="21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IN" sz="2100" dirty="0">
                <a:latin typeface="Tahoma" panose="020B0604030504040204" pitchFamily="34" charset="0"/>
                <a:ea typeface="Tahoma" panose="020B0604030504040204" pitchFamily="34" charset="0"/>
                <a:cs typeface="Tahoma" panose="020B0604030504040204" pitchFamily="34" charset="0"/>
              </a:rPr>
              <a:t>The stations are connected to a  hub using two-optic cables.</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48" y="2835411"/>
            <a:ext cx="5412314" cy="180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0008087-2254-4525-AC67-86A4AB48CA46}" type="datetime1">
              <a:rPr lang="en-US" smtClean="0"/>
              <a:t>9/24/2019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7380951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IN" sz="4400" spc="300" dirty="0">
                <a:latin typeface="Rockwell" panose="02060603020205020403" pitchFamily="18" charset="0"/>
              </a:rPr>
              <a:t>Switched Ethernet</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960" y="4445588"/>
            <a:ext cx="4810352" cy="238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40526" y="1659102"/>
            <a:ext cx="10424159" cy="279954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The heart of the system is a switch containing  a high speed back-plane and room for typically  4 to 32 plug-in cards, each containing one to  eight connectors.</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When a station wants to transmit a </a:t>
            </a:r>
            <a:r>
              <a:rPr lang="en-IN" sz="2000" dirty="0" smtClean="0">
                <a:latin typeface="Tahoma" panose="020B0604030504040204" pitchFamily="34" charset="0"/>
                <a:ea typeface="Tahoma" panose="020B0604030504040204" pitchFamily="34" charset="0"/>
                <a:cs typeface="Tahoma" panose="020B0604030504040204" pitchFamily="34" charset="0"/>
              </a:rPr>
              <a:t>frame, it  </a:t>
            </a:r>
            <a:r>
              <a:rPr lang="en-IN" sz="2000" dirty="0">
                <a:latin typeface="Tahoma" panose="020B0604030504040204" pitchFamily="34" charset="0"/>
                <a:ea typeface="Tahoma" panose="020B0604030504040204" pitchFamily="34" charset="0"/>
                <a:cs typeface="Tahoma" panose="020B0604030504040204" pitchFamily="34" charset="0"/>
              </a:rPr>
              <a:t>outputs a frame to </a:t>
            </a:r>
            <a:r>
              <a:rPr lang="en-IN" sz="2000" dirty="0" smtClean="0">
                <a:latin typeface="Tahoma" panose="020B0604030504040204" pitchFamily="34" charset="0"/>
                <a:ea typeface="Tahoma" panose="020B0604030504040204" pitchFamily="34" charset="0"/>
                <a:cs typeface="Tahoma" panose="020B0604030504040204" pitchFamily="34" charset="0"/>
              </a:rPr>
              <a:t>switch. The </a:t>
            </a:r>
            <a:r>
              <a:rPr lang="en-IN" sz="2000" dirty="0">
                <a:latin typeface="Tahoma" panose="020B0604030504040204" pitchFamily="34" charset="0"/>
                <a:ea typeface="Tahoma" panose="020B0604030504040204" pitchFamily="34" charset="0"/>
                <a:cs typeface="Tahoma" panose="020B0604030504040204" pitchFamily="34" charset="0"/>
              </a:rPr>
              <a:t>plug-in card  checks to see if the frame is for the other  station on the same card.</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If so, it is copied there otherwise it is sent over  high speed back-plane to destination station’s  card.</a:t>
            </a:r>
          </a:p>
        </p:txBody>
      </p:sp>
      <p:sp>
        <p:nvSpPr>
          <p:cNvPr id="9" name="object 3"/>
          <p:cNvSpPr/>
          <p:nvPr/>
        </p:nvSpPr>
        <p:spPr>
          <a:xfrm>
            <a:off x="143693" y="4458650"/>
            <a:ext cx="4519748" cy="2380257"/>
          </a:xfrm>
          <a:prstGeom prst="rect">
            <a:avLst/>
          </a:prstGeom>
          <a:blipFill>
            <a:blip r:embed="rId3" cstate="print"/>
            <a:stretch>
              <a:fillRect/>
            </a:stretch>
          </a:blipFill>
        </p:spPr>
        <p:txBody>
          <a:bodyPr wrap="square" lIns="0" tIns="0" rIns="0" bIns="0" rtlCol="0"/>
          <a:lstStyle/>
          <a:p>
            <a:endParaRPr/>
          </a:p>
        </p:txBody>
      </p:sp>
      <p:sp>
        <p:nvSpPr>
          <p:cNvPr id="3" name="Date Placeholder 2"/>
          <p:cNvSpPr>
            <a:spLocks noGrp="1"/>
          </p:cNvSpPr>
          <p:nvPr>
            <p:ph type="dt" sz="half" idx="10"/>
          </p:nvPr>
        </p:nvSpPr>
        <p:spPr/>
        <p:txBody>
          <a:bodyPr/>
          <a:lstStyle/>
          <a:p>
            <a:fld id="{ABB3B922-CCB6-4B7F-8AF6-0321F2F973F3}"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12909487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IN" sz="4400" spc="300" dirty="0">
                <a:latin typeface="Rockwell" panose="02060603020205020403" pitchFamily="18" charset="0"/>
              </a:rPr>
              <a:t>Switched </a:t>
            </a:r>
            <a:r>
              <a:rPr lang="en-IN" sz="4400" spc="300" dirty="0" smtClean="0">
                <a:latin typeface="Rockwell" panose="02060603020205020403" pitchFamily="18" charset="0"/>
              </a:rPr>
              <a:t>Ethernet </a:t>
            </a:r>
            <a:r>
              <a:rPr lang="en-US" sz="4400" spc="300" dirty="0">
                <a:latin typeface="Rockwell" panose="02060603020205020403" pitchFamily="18" charset="0"/>
              </a:rPr>
              <a:t>(</a:t>
            </a:r>
            <a:r>
              <a:rPr lang="en-US" sz="4400" cap="none" spc="300" dirty="0">
                <a:latin typeface="Rockwell" panose="02060603020205020403" pitchFamily="18" charset="0"/>
              </a:rPr>
              <a:t>cont.)</a:t>
            </a:r>
            <a:endParaRPr lang="en-IN" sz="4400" spc="300" dirty="0">
              <a:latin typeface="Rockwell" panose="02060603020205020403" pitchFamily="18" charset="0"/>
            </a:endParaRPr>
          </a:p>
        </p:txBody>
      </p:sp>
      <p:sp>
        <p:nvSpPr>
          <p:cNvPr id="8" name="Rectangle 7"/>
          <p:cNvSpPr/>
          <p:nvPr/>
        </p:nvSpPr>
        <p:spPr>
          <a:xfrm>
            <a:off x="992778" y="1554599"/>
            <a:ext cx="10424159" cy="517064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What happens if two machines attached to the  same plug-in card transmit frames at the same  time?</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It depends in how the card is constructed. All  ports on the same card are wired together to  form a local on-card LAN.</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Collisions on this on-card LAN are detected and  handled using CSMA/CD protocol.</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One transmission per card is possible at any  instant</a:t>
            </a:r>
            <a:r>
              <a:rPr lang="en-IN" sz="20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All the cards can transmit in parallel. With this  design each card forms its own collision  domain.</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In other design, each input port is buffered, so  incoming frames are stored in the card’s on  board RAM.</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It allows all input ports to receive(and transmit)  frame at same time</a:t>
            </a:r>
            <a:r>
              <a:rPr lang="en-IN" sz="2000" dirty="0" smtClean="0">
                <a:latin typeface="Tahoma" panose="020B0604030504040204" pitchFamily="34" charset="0"/>
                <a:ea typeface="Tahoma" panose="020B0604030504040204" pitchFamily="34" charset="0"/>
                <a:cs typeface="Tahoma" panose="020B0604030504040204" pitchFamily="34" charset="0"/>
              </a:rPr>
              <a:t>.</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3" name="Date Placeholder 2"/>
          <p:cNvSpPr>
            <a:spLocks noGrp="1"/>
          </p:cNvSpPr>
          <p:nvPr>
            <p:ph type="dt" sz="half" idx="10"/>
          </p:nvPr>
        </p:nvSpPr>
        <p:spPr/>
        <p:txBody>
          <a:bodyPr/>
          <a:lstStyle/>
          <a:p>
            <a:fld id="{8E72DE10-5056-4267-8992-5733B5BB2828}"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2098587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a:bodyPr>
          <a:lstStyle/>
          <a:p>
            <a:pPr algn="ctr"/>
            <a:r>
              <a:rPr lang="en-IN" sz="4400" spc="300" dirty="0">
                <a:latin typeface="Rockwell" panose="02060603020205020403" pitchFamily="18" charset="0"/>
              </a:rPr>
              <a:t>Full-duplex switched Ethernet</a:t>
            </a:r>
          </a:p>
        </p:txBody>
      </p:sp>
      <p:sp>
        <p:nvSpPr>
          <p:cNvPr id="8" name="Rectangle 7"/>
          <p:cNvSpPr/>
          <p:nvPr/>
        </p:nvSpPr>
        <p:spPr>
          <a:xfrm>
            <a:off x="5590903" y="1554599"/>
            <a:ext cx="5826034" cy="517064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Traditional Ethernet is half duplex</a:t>
            </a:r>
          </a:p>
          <a:p>
            <a:pPr marL="742950" lvl="1"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Either transmit or receive but not both </a:t>
            </a:r>
            <a:r>
              <a:rPr lang="en-IN" sz="2000" b="1" dirty="0">
                <a:latin typeface="Tahoma" panose="020B0604030504040204" pitchFamily="34" charset="0"/>
                <a:ea typeface="Tahoma" panose="020B0604030504040204" pitchFamily="34" charset="0"/>
                <a:cs typeface="Tahoma" panose="020B0604030504040204" pitchFamily="34" charset="0"/>
              </a:rPr>
              <a:t>simultaneously</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With full-duplex, station can transmit and receive data </a:t>
            </a:r>
            <a:r>
              <a:rPr lang="en-IN" sz="2000" b="1" dirty="0">
                <a:latin typeface="Tahoma" panose="020B0604030504040204" pitchFamily="34" charset="0"/>
                <a:ea typeface="Tahoma" panose="020B0604030504040204" pitchFamily="34" charset="0"/>
                <a:cs typeface="Tahoma" panose="020B0604030504040204" pitchFamily="34" charset="0"/>
              </a:rPr>
              <a:t>simultaneously</a:t>
            </a: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With full duplex, </a:t>
            </a:r>
            <a:r>
              <a:rPr lang="en-IN" sz="2000" b="1" dirty="0">
                <a:latin typeface="Tahoma" panose="020B0604030504040204" pitchFamily="34" charset="0"/>
                <a:ea typeface="Tahoma" panose="020B0604030504040204" pitchFamily="34" charset="0"/>
                <a:cs typeface="Tahoma" panose="020B0604030504040204" pitchFamily="34" charset="0"/>
              </a:rPr>
              <a:t>Throughput </a:t>
            </a:r>
            <a:r>
              <a:rPr lang="en-IN" sz="2000" dirty="0">
                <a:latin typeface="Tahoma" panose="020B0604030504040204" pitchFamily="34" charset="0"/>
                <a:ea typeface="Tahoma" panose="020B0604030504040204" pitchFamily="34" charset="0"/>
                <a:cs typeface="Tahoma" panose="020B0604030504040204" pitchFamily="34" charset="0"/>
              </a:rPr>
              <a:t>(actual transmission rate) is doubled. </a:t>
            </a:r>
          </a:p>
          <a:p>
            <a:pPr marL="742950" lvl="1"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10-Mbps Ethernet in full-duplex mode, theoretical transfer rate becomes 20 Mbps</a:t>
            </a:r>
          </a:p>
          <a:p>
            <a:pPr marL="742950" lvl="1"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100-Mbps Ethernet in full-duplex mode, theoretical transfer rate becomes 200 </a:t>
            </a:r>
            <a:r>
              <a:rPr lang="en-IN" sz="2000" dirty="0" smtClean="0">
                <a:latin typeface="Tahoma" panose="020B0604030504040204" pitchFamily="34" charset="0"/>
                <a:ea typeface="Tahoma" panose="020B0604030504040204" pitchFamily="34" charset="0"/>
                <a:cs typeface="Tahoma" panose="020B0604030504040204" pitchFamily="34" charset="0"/>
              </a:rPr>
              <a:t>Mbps</a:t>
            </a:r>
            <a:endParaRPr lang="en-IN" sz="20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 y="2667236"/>
            <a:ext cx="5316583" cy="2945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C120BDFD-3627-4CAD-AF6B-8242DBADC366}"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838784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1040465"/>
          </a:xfrm>
        </p:spPr>
        <p:txBody>
          <a:bodyPr>
            <a:normAutofit fontScale="90000"/>
          </a:bodyPr>
          <a:lstStyle/>
          <a:p>
            <a:pPr algn="ctr"/>
            <a:r>
              <a:rPr lang="en-IN" sz="4400" spc="300" dirty="0">
                <a:latin typeface="Rockwell" panose="02060603020205020403" pitchFamily="18" charset="0"/>
              </a:rPr>
              <a:t>Full-duplex switched </a:t>
            </a:r>
            <a:r>
              <a:rPr lang="en-IN" sz="4400" spc="300" dirty="0" smtClean="0">
                <a:latin typeface="Rockwell" panose="02060603020205020403" pitchFamily="18" charset="0"/>
              </a:rPr>
              <a:t>Ethernet </a:t>
            </a:r>
            <a:r>
              <a:rPr lang="en-US" sz="4400" spc="300" dirty="0">
                <a:latin typeface="Rockwell" panose="02060603020205020403" pitchFamily="18" charset="0"/>
              </a:rPr>
              <a:t>(</a:t>
            </a:r>
            <a:r>
              <a:rPr lang="en-US" sz="4400" cap="none" spc="300" dirty="0">
                <a:latin typeface="Rockwell" panose="02060603020205020403" pitchFamily="18" charset="0"/>
              </a:rPr>
              <a:t>cont.)</a:t>
            </a:r>
            <a:endParaRPr lang="en-IN" sz="4400" spc="300" dirty="0">
              <a:latin typeface="Rockwell" panose="02060603020205020403" pitchFamily="18" charset="0"/>
            </a:endParaRPr>
          </a:p>
        </p:txBody>
      </p:sp>
      <p:sp>
        <p:nvSpPr>
          <p:cNvPr id="8" name="Rectangle 7"/>
          <p:cNvSpPr/>
          <p:nvPr/>
        </p:nvSpPr>
        <p:spPr>
          <a:xfrm>
            <a:off x="992778" y="1554599"/>
            <a:ext cx="10424159" cy="517064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b="1" dirty="0">
                <a:latin typeface="Tahoma" panose="020B0604030504040204" pitchFamily="34" charset="0"/>
                <a:ea typeface="Tahoma" panose="020B0604030504040204" pitchFamily="34" charset="0"/>
                <a:cs typeface="Tahoma" panose="020B0604030504040204" pitchFamily="34" charset="0"/>
              </a:rPr>
              <a:t>Changes that should be made with any computer in order to operate in Full-Duplex Mode</a:t>
            </a:r>
          </a:p>
          <a:p>
            <a:pPr marL="914400" lvl="1" indent="-457200" algn="just">
              <a:lnSpc>
                <a:spcPct val="150000"/>
              </a:lnSpc>
              <a:buFont typeface="+mj-lt"/>
              <a:buAutoNum type="arabicPeriod"/>
            </a:pPr>
            <a:r>
              <a:rPr lang="en-IN" sz="2000" dirty="0">
                <a:latin typeface="Tahoma" panose="020B0604030504040204" pitchFamily="34" charset="0"/>
                <a:ea typeface="Tahoma" panose="020B0604030504040204" pitchFamily="34" charset="0"/>
                <a:cs typeface="Tahoma" panose="020B0604030504040204" pitchFamily="34" charset="0"/>
              </a:rPr>
              <a:t>Attached stations must have full-duplex NIC cards</a:t>
            </a:r>
          </a:p>
          <a:p>
            <a:pPr marL="914400" lvl="1" indent="-457200" algn="just">
              <a:lnSpc>
                <a:spcPct val="150000"/>
              </a:lnSpc>
              <a:buFont typeface="+mj-lt"/>
              <a:buAutoNum type="arabicPeriod"/>
            </a:pPr>
            <a:r>
              <a:rPr lang="en-IN" sz="2000" dirty="0">
                <a:latin typeface="Tahoma" panose="020B0604030504040204" pitchFamily="34" charset="0"/>
                <a:ea typeface="Tahoma" panose="020B0604030504040204" pitchFamily="34" charset="0"/>
                <a:cs typeface="Tahoma" panose="020B0604030504040204" pitchFamily="34" charset="0"/>
              </a:rPr>
              <a:t>Must use two pairs of  wire one pair for transmitting from host to switch (inbound) and the other pair for transmitting from switch to host (outbound) </a:t>
            </a:r>
          </a:p>
          <a:p>
            <a:pPr marL="914400" lvl="1" indent="-457200" algn="just">
              <a:lnSpc>
                <a:spcPct val="150000"/>
              </a:lnSpc>
              <a:buFont typeface="+mj-lt"/>
              <a:buAutoNum type="arabicPeriod"/>
            </a:pPr>
            <a:r>
              <a:rPr lang="en-IN" sz="2000" dirty="0">
                <a:latin typeface="Tahoma" panose="020B0604030504040204" pitchFamily="34" charset="0"/>
                <a:ea typeface="Tahoma" panose="020B0604030504040204" pitchFamily="34" charset="0"/>
                <a:cs typeface="Tahoma" panose="020B0604030504040204" pitchFamily="34" charset="0"/>
              </a:rPr>
              <a:t>Must use a switch as a central device not a hub</a:t>
            </a:r>
          </a:p>
          <a:p>
            <a:pPr marL="914400" lvl="1" indent="-457200" algn="just">
              <a:lnSpc>
                <a:spcPct val="150000"/>
              </a:lnSpc>
              <a:buFont typeface="+mj-lt"/>
              <a:buAutoNum type="arabicPeriod"/>
            </a:pPr>
            <a:r>
              <a:rPr lang="en-IN" sz="2000" dirty="0">
                <a:latin typeface="Tahoma" panose="020B0604030504040204" pitchFamily="34" charset="0"/>
                <a:ea typeface="Tahoma" panose="020B0604030504040204" pitchFamily="34" charset="0"/>
                <a:cs typeface="Tahoma" panose="020B0604030504040204" pitchFamily="34" charset="0"/>
              </a:rPr>
              <a:t>Devices must be connected point-to-point (dedicated) to  the  switch </a:t>
            </a:r>
          </a:p>
          <a:p>
            <a:pPr marL="285750" indent="-285750" algn="just">
              <a:lnSpc>
                <a:spcPct val="150000"/>
              </a:lnSpc>
              <a:buFont typeface="Arial" panose="020B0604020202020204" pitchFamily="34" charset="0"/>
              <a:buChar char="•"/>
            </a:pPr>
            <a:r>
              <a:rPr lang="en-IN" sz="2000" b="1" dirty="0">
                <a:latin typeface="Tahoma" panose="020B0604030504040204" pitchFamily="34" charset="0"/>
                <a:ea typeface="Tahoma" panose="020B0604030504040204" pitchFamily="34" charset="0"/>
                <a:cs typeface="Tahoma" panose="020B0604030504040204" pitchFamily="34" charset="0"/>
              </a:rPr>
              <a:t>Each station constitutes separate collision domain</a:t>
            </a:r>
          </a:p>
          <a:p>
            <a:pPr marL="742950" lvl="1"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CSMA/CD algorithm no longer needed (no collision)</a:t>
            </a:r>
          </a:p>
          <a:p>
            <a:pPr marL="742950" lvl="1"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No limit on the segment length</a:t>
            </a:r>
          </a:p>
          <a:p>
            <a:pPr marL="742950" lvl="1"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Same 802.3 MAC frame format </a:t>
            </a:r>
            <a:r>
              <a:rPr lang="en-IN" sz="2000" dirty="0" smtClean="0">
                <a:latin typeface="Tahoma" panose="020B0604030504040204" pitchFamily="34" charset="0"/>
                <a:ea typeface="Tahoma" panose="020B0604030504040204" pitchFamily="34" charset="0"/>
                <a:cs typeface="Tahoma" panose="020B0604030504040204" pitchFamily="34" charset="0"/>
              </a:rPr>
              <a:t>used</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3" name="Date Placeholder 2"/>
          <p:cNvSpPr>
            <a:spLocks noGrp="1"/>
          </p:cNvSpPr>
          <p:nvPr>
            <p:ph type="dt" sz="half" idx="10"/>
          </p:nvPr>
        </p:nvSpPr>
        <p:spPr/>
        <p:txBody>
          <a:bodyPr/>
          <a:lstStyle/>
          <a:p>
            <a:fld id="{F12A9FB6-E337-4547-95D5-4A87F0B7CCD1}"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2772909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Fast Ethernet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gn="just"/>
            <a:r>
              <a:rPr lang="en-IN" sz="2400" dirty="0">
                <a:latin typeface="Tahoma" panose="020B0604030504040204" pitchFamily="34" charset="0"/>
                <a:ea typeface="Tahoma" panose="020B0604030504040204" pitchFamily="34" charset="0"/>
                <a:cs typeface="Tahoma" panose="020B0604030504040204" pitchFamily="34" charset="0"/>
              </a:rPr>
              <a:t>It was designed to compete with LAN protocols such as FDDI or </a:t>
            </a:r>
            <a:r>
              <a:rPr lang="en-IN" sz="2400" dirty="0" err="1">
                <a:latin typeface="Tahoma" panose="020B0604030504040204" pitchFamily="34" charset="0"/>
                <a:ea typeface="Tahoma" panose="020B0604030504040204" pitchFamily="34" charset="0"/>
                <a:cs typeface="Tahoma" panose="020B0604030504040204" pitchFamily="34" charset="0"/>
              </a:rPr>
              <a:t>Fiber</a:t>
            </a:r>
            <a:r>
              <a:rPr lang="en-IN" sz="2400" dirty="0">
                <a:latin typeface="Tahoma" panose="020B0604030504040204" pitchFamily="34" charset="0"/>
                <a:ea typeface="Tahoma" panose="020B0604030504040204" pitchFamily="34" charset="0"/>
                <a:cs typeface="Tahoma" panose="020B0604030504040204" pitchFamily="34" charset="0"/>
              </a:rPr>
              <a:t> channel . IEEE created Fast  Ethernet under the name 802.3u.Fast Ethernet is backward-compatible with standard Ethernet ,  but it can transmit data 10 times faster at rate of100Mbps</a:t>
            </a:r>
            <a:r>
              <a:rPr lang="en-IN" sz="2400" dirty="0" smtClean="0">
                <a:latin typeface="Tahoma" panose="020B0604030504040204" pitchFamily="34" charset="0"/>
                <a:ea typeface="Tahoma" panose="020B0604030504040204" pitchFamily="34" charset="0"/>
                <a:cs typeface="Tahoma" panose="020B0604030504040204" pitchFamily="34" charset="0"/>
              </a:rPr>
              <a:t>.</a:t>
            </a:r>
          </a:p>
          <a:p>
            <a:pPr lvl="1" algn="just"/>
            <a:r>
              <a:rPr lang="en-IN" sz="2400" dirty="0" smtClean="0">
                <a:latin typeface="Tahoma" panose="020B0604030504040204" pitchFamily="34" charset="0"/>
                <a:ea typeface="Tahoma" panose="020B0604030504040204" pitchFamily="34" charset="0"/>
                <a:cs typeface="Tahoma" panose="020B0604030504040204" pitchFamily="34" charset="0"/>
              </a:rPr>
              <a:t>GOAL OF FAST ETHERNET:</a:t>
            </a:r>
          </a:p>
          <a:p>
            <a:pPr lvl="2" algn="just"/>
            <a:r>
              <a:rPr lang="en-IN" sz="2200" dirty="0">
                <a:latin typeface="Tahoma" panose="020B0604030504040204" pitchFamily="34" charset="0"/>
                <a:ea typeface="Tahoma" panose="020B0604030504040204" pitchFamily="34" charset="0"/>
                <a:cs typeface="Tahoma" panose="020B0604030504040204" pitchFamily="34" charset="0"/>
              </a:rPr>
              <a:t>Upgrade the data rate to 100Mbps.</a:t>
            </a:r>
          </a:p>
          <a:p>
            <a:pPr lvl="2" algn="just"/>
            <a:r>
              <a:rPr lang="en-IN" sz="2200" dirty="0">
                <a:latin typeface="Tahoma" panose="020B0604030504040204" pitchFamily="34" charset="0"/>
                <a:ea typeface="Tahoma" panose="020B0604030504040204" pitchFamily="34" charset="0"/>
                <a:cs typeface="Tahoma" panose="020B0604030504040204" pitchFamily="34" charset="0"/>
              </a:rPr>
              <a:t>Make it compatible with standard Ethernet.</a:t>
            </a:r>
          </a:p>
          <a:p>
            <a:pPr lvl="2" algn="just"/>
            <a:r>
              <a:rPr lang="en-IN" sz="2200" dirty="0">
                <a:latin typeface="Tahoma" panose="020B0604030504040204" pitchFamily="34" charset="0"/>
                <a:ea typeface="Tahoma" panose="020B0604030504040204" pitchFamily="34" charset="0"/>
                <a:cs typeface="Tahoma" panose="020B0604030504040204" pitchFamily="34" charset="0"/>
              </a:rPr>
              <a:t>Keep the same 48 bit-address.</a:t>
            </a:r>
          </a:p>
          <a:p>
            <a:pPr lvl="2" algn="just"/>
            <a:r>
              <a:rPr lang="en-IN" sz="2200" dirty="0">
                <a:latin typeface="Tahoma" panose="020B0604030504040204" pitchFamily="34" charset="0"/>
                <a:ea typeface="Tahoma" panose="020B0604030504040204" pitchFamily="34" charset="0"/>
                <a:cs typeface="Tahoma" panose="020B0604030504040204" pitchFamily="34" charset="0"/>
              </a:rPr>
              <a:t>Keep the same frame format.</a:t>
            </a:r>
          </a:p>
          <a:p>
            <a:pPr lvl="2" algn="just"/>
            <a:r>
              <a:rPr lang="en-IN" sz="2200" dirty="0">
                <a:latin typeface="Tahoma" panose="020B0604030504040204" pitchFamily="34" charset="0"/>
                <a:ea typeface="Tahoma" panose="020B0604030504040204" pitchFamily="34" charset="0"/>
                <a:cs typeface="Tahoma" panose="020B0604030504040204" pitchFamily="34" charset="0"/>
              </a:rPr>
              <a:t>Keep the same minimum and maximum frame lengths.</a:t>
            </a:r>
          </a:p>
          <a:p>
            <a:pPr lvl="1" algn="just"/>
            <a:endParaRPr lang="en-IN" sz="2400" dirty="0" smtClean="0">
              <a:latin typeface="Tahoma" panose="020B0604030504040204" pitchFamily="34" charset="0"/>
              <a:ea typeface="Tahoma" panose="020B0604030504040204" pitchFamily="34" charset="0"/>
              <a:cs typeface="Tahoma" panose="020B0604030504040204" pitchFamily="34" charset="0"/>
            </a:endParaRPr>
          </a:p>
          <a:p>
            <a:pPr lvl="1" algn="just"/>
            <a:endParaRPr lang="en-IN" sz="2400"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B49606E0-342C-4E5D-A57C-394009843B16}"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29195569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Fast Ethernet (</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lgn="just"/>
            <a:r>
              <a:rPr lang="en-IN" sz="2400" b="1" dirty="0" smtClean="0">
                <a:latin typeface="Tahoma" panose="020B0604030504040204" pitchFamily="34" charset="0"/>
                <a:ea typeface="Tahoma" panose="020B0604030504040204" pitchFamily="34" charset="0"/>
                <a:cs typeface="Tahoma" panose="020B0604030504040204" pitchFamily="34" charset="0"/>
              </a:rPr>
              <a:t>AUTONEGOTIATION:</a:t>
            </a:r>
          </a:p>
          <a:p>
            <a:pPr lvl="2" algn="just"/>
            <a:r>
              <a:rPr lang="en-IN" sz="2000" dirty="0">
                <a:latin typeface="Tahoma" panose="020B0604030504040204" pitchFamily="34" charset="0"/>
                <a:ea typeface="Tahoma" panose="020B0604030504040204" pitchFamily="34" charset="0"/>
                <a:cs typeface="Tahoma" panose="020B0604030504040204" pitchFamily="34" charset="0"/>
              </a:rPr>
              <a:t>It is a new feature is added to the Fast Ethernet . It allows a station or a hub a range of  capabilities .</a:t>
            </a:r>
          </a:p>
          <a:p>
            <a:pPr lvl="1" algn="just">
              <a:buFont typeface="Wingdings" panose="05000000000000000000" pitchFamily="2" charset="2"/>
              <a:buChar char="Ø"/>
            </a:pPr>
            <a:r>
              <a:rPr lang="en-IN" sz="2200" dirty="0" smtClean="0">
                <a:latin typeface="Tahoma" panose="020B0604030504040204" pitchFamily="34" charset="0"/>
                <a:ea typeface="Tahoma" panose="020B0604030504040204" pitchFamily="34" charset="0"/>
                <a:cs typeface="Tahoma" panose="020B0604030504040204" pitchFamily="34" charset="0"/>
              </a:rPr>
              <a:t> It </a:t>
            </a:r>
            <a:r>
              <a:rPr lang="en-IN" sz="2200" dirty="0">
                <a:latin typeface="Tahoma" panose="020B0604030504040204" pitchFamily="34" charset="0"/>
                <a:ea typeface="Tahoma" panose="020B0604030504040204" pitchFamily="34" charset="0"/>
                <a:cs typeface="Tahoma" panose="020B0604030504040204" pitchFamily="34" charset="0"/>
              </a:rPr>
              <a:t>was designed for the following purposes:</a:t>
            </a:r>
          </a:p>
          <a:p>
            <a:pPr lvl="2" algn="just"/>
            <a:r>
              <a:rPr lang="en-IN" sz="2000" dirty="0">
                <a:latin typeface="Tahoma" panose="020B0604030504040204" pitchFamily="34" charset="0"/>
                <a:ea typeface="Tahoma" panose="020B0604030504040204" pitchFamily="34" charset="0"/>
                <a:cs typeface="Tahoma" panose="020B0604030504040204" pitchFamily="34" charset="0"/>
              </a:rPr>
              <a:t>To allow incompatible devices to connect to one another</a:t>
            </a:r>
            <a:r>
              <a:rPr lang="en-IN" sz="2000" dirty="0" smtClean="0">
                <a:latin typeface="Tahoma" panose="020B0604030504040204" pitchFamily="34" charset="0"/>
                <a:ea typeface="Tahoma" panose="020B0604030504040204" pitchFamily="34" charset="0"/>
                <a:cs typeface="Tahoma" panose="020B0604030504040204" pitchFamily="34" charset="0"/>
              </a:rPr>
              <a:t>.</a:t>
            </a:r>
            <a:endParaRPr lang="en-IN" sz="2000" dirty="0">
              <a:latin typeface="Tahoma" panose="020B0604030504040204" pitchFamily="34" charset="0"/>
              <a:ea typeface="Tahoma" panose="020B0604030504040204" pitchFamily="34" charset="0"/>
              <a:cs typeface="Tahoma" panose="020B0604030504040204" pitchFamily="34" charset="0"/>
            </a:endParaRPr>
          </a:p>
          <a:p>
            <a:pPr lvl="2" algn="just"/>
            <a:r>
              <a:rPr lang="en-IN" sz="2000" dirty="0">
                <a:latin typeface="Tahoma" panose="020B0604030504040204" pitchFamily="34" charset="0"/>
                <a:ea typeface="Tahoma" panose="020B0604030504040204" pitchFamily="34" charset="0"/>
                <a:cs typeface="Tahoma" panose="020B0604030504040204" pitchFamily="34" charset="0"/>
              </a:rPr>
              <a:t>To allow on devices to have multiple capabilities</a:t>
            </a:r>
            <a:r>
              <a:rPr lang="en-IN" sz="2000" dirty="0" smtClean="0">
                <a:latin typeface="Tahoma" panose="020B0604030504040204" pitchFamily="34" charset="0"/>
                <a:ea typeface="Tahoma" panose="020B0604030504040204" pitchFamily="34" charset="0"/>
                <a:cs typeface="Tahoma" panose="020B0604030504040204" pitchFamily="34" charset="0"/>
              </a:rPr>
              <a:t>.</a:t>
            </a:r>
            <a:endParaRPr lang="en-IN" sz="2000" dirty="0">
              <a:latin typeface="Tahoma" panose="020B0604030504040204" pitchFamily="34" charset="0"/>
              <a:ea typeface="Tahoma" panose="020B0604030504040204" pitchFamily="34" charset="0"/>
              <a:cs typeface="Tahoma" panose="020B0604030504040204" pitchFamily="34" charset="0"/>
            </a:endParaRPr>
          </a:p>
          <a:p>
            <a:pPr lvl="2" algn="just"/>
            <a:r>
              <a:rPr lang="en-IN" sz="2000" dirty="0">
                <a:latin typeface="Tahoma" panose="020B0604030504040204" pitchFamily="34" charset="0"/>
                <a:ea typeface="Tahoma" panose="020B0604030504040204" pitchFamily="34" charset="0"/>
                <a:cs typeface="Tahoma" panose="020B0604030504040204" pitchFamily="34" charset="0"/>
              </a:rPr>
              <a:t>To allow a station to check a hub’s capabilities.</a:t>
            </a:r>
          </a:p>
          <a:p>
            <a:pPr lvl="1" algn="just"/>
            <a:endParaRPr lang="en-IN" sz="2200" b="1"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2B6749B4-02AE-4E60-B5B0-CA26471DAF5F}"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3092093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Fast Ethernet topology</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26" y="2402796"/>
            <a:ext cx="9538685" cy="3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77E34E74-D7BE-4898-97EC-66C8810D1E32}"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483108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Fast Ethernet implementations</a:t>
            </a:r>
          </a:p>
        </p:txBody>
      </p:sp>
      <p:sp>
        <p:nvSpPr>
          <p:cNvPr id="6" name="Content Placeholder 2">
            <a:extLst>
              <a:ext uri="{FF2B5EF4-FFF2-40B4-BE49-F238E27FC236}">
                <a16:creationId xmlns:a16="http://schemas.microsoft.com/office/drawing/2014/main" id="{143F5361-68C0-4BF5-80C8-F1E7BF92B2DB}"/>
              </a:ext>
            </a:extLst>
          </p:cNvPr>
          <p:cNvSpPr>
            <a:spLocks noGrp="1"/>
          </p:cNvSpPr>
          <p:nvPr>
            <p:ph idx="1"/>
          </p:nvPr>
        </p:nvSpPr>
        <p:spPr>
          <a:xfrm>
            <a:off x="5930537" y="2249487"/>
            <a:ext cx="5116874" cy="1199107"/>
          </a:xfrm>
        </p:spPr>
        <p:txBody>
          <a:bodyPr>
            <a:normAutofit/>
          </a:bodyPr>
          <a:lstStyle/>
          <a:p>
            <a:pPr lvl="1" algn="just"/>
            <a:r>
              <a:rPr lang="en-IN" sz="2400" b="1" dirty="0">
                <a:latin typeface="Tahoma" panose="020B0604030504040204" pitchFamily="34" charset="0"/>
                <a:ea typeface="Tahoma" panose="020B0604030504040204" pitchFamily="34" charset="0"/>
                <a:cs typeface="Tahoma" panose="020B0604030504040204" pitchFamily="34" charset="0"/>
              </a:rPr>
              <a:t>Bit rate is reduced to 10 ns from 100 ns.</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90" y="2325188"/>
            <a:ext cx="5128111" cy="199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2"/>
          <p:cNvSpPr/>
          <p:nvPr/>
        </p:nvSpPr>
        <p:spPr>
          <a:xfrm>
            <a:off x="6773089" y="4321628"/>
            <a:ext cx="5296990" cy="2495006"/>
          </a:xfrm>
          <a:prstGeom prst="rect">
            <a:avLst/>
          </a:prstGeom>
          <a:blipFill>
            <a:blip r:embed="rId3" cstate="print"/>
            <a:stretch>
              <a:fillRect/>
            </a:stretch>
          </a:blipFill>
        </p:spPr>
        <p:txBody>
          <a:bodyPr wrap="square" lIns="0" tIns="0" rIns="0" bIns="0" rtlCol="0"/>
          <a:lstStyle/>
          <a:p>
            <a:r>
              <a:rPr lang="en-IN"/>
              <a:t>Bit rate is reduced to 10 ns from 100 ns.</a:t>
            </a:r>
          </a:p>
        </p:txBody>
      </p:sp>
      <p:sp>
        <p:nvSpPr>
          <p:cNvPr id="3" name="Date Placeholder 2"/>
          <p:cNvSpPr>
            <a:spLocks noGrp="1"/>
          </p:cNvSpPr>
          <p:nvPr>
            <p:ph type="dt" sz="half" idx="10"/>
          </p:nvPr>
        </p:nvSpPr>
        <p:spPr/>
        <p:txBody>
          <a:bodyPr/>
          <a:lstStyle/>
          <a:p>
            <a:fld id="{310F2BB6-59EF-4512-B833-8A98884D58E1}" type="datetime1">
              <a:rPr lang="en-US" smtClean="0"/>
              <a:t>9/24/2019</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468877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500953"/>
            <a:ext cx="9905998" cy="1478570"/>
          </a:xfrm>
        </p:spPr>
        <p:txBody>
          <a:bodyPr>
            <a:normAutofit/>
          </a:bodyPr>
          <a:lstStyle/>
          <a:p>
            <a:pPr algn="ctr"/>
            <a:r>
              <a:rPr lang="en-US" sz="4400" spc="300" dirty="0">
                <a:latin typeface="Rockwell" panose="02060603020205020403" pitchFamily="18" charset="0"/>
              </a:rPr>
              <a:t>Gigabit Ethernet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71394" y="2207624"/>
            <a:ext cx="10184732" cy="3513907"/>
          </a:xfrm>
        </p:spPr>
        <p:txBody>
          <a:bodyPr>
            <a:noAutofit/>
          </a:bodyPr>
          <a:lstStyle/>
          <a:p>
            <a:pPr lvl="1" algn="just"/>
            <a:r>
              <a:rPr lang="en-IN" dirty="0">
                <a:latin typeface="Tahoma" panose="020B0604030504040204" pitchFamily="34" charset="0"/>
                <a:ea typeface="Tahoma" panose="020B0604030504040204" pitchFamily="34" charset="0"/>
                <a:cs typeface="Tahoma" panose="020B0604030504040204" pitchFamily="34" charset="0"/>
              </a:rPr>
              <a:t>In computer networking, Gigabit Ethernet (Gb E or 1 GigE) is a term describing various technologies for  transmitting Ethernet frames at a rate of a gigabit per second (1,000,000,000 bits per second), as defined by the  IEEE 802.3-2008 standard.</a:t>
            </a:r>
          </a:p>
          <a:p>
            <a:pPr lvl="1" algn="just"/>
            <a:r>
              <a:rPr lang="en-IN" dirty="0" smtClean="0">
                <a:latin typeface="Tahoma" panose="020B0604030504040204" pitchFamily="34" charset="0"/>
                <a:ea typeface="Tahoma" panose="020B0604030504040204" pitchFamily="34" charset="0"/>
                <a:cs typeface="Tahoma" panose="020B0604030504040204" pitchFamily="34" charset="0"/>
              </a:rPr>
              <a:t>Gigabit </a:t>
            </a:r>
            <a:r>
              <a:rPr lang="en-IN" dirty="0">
                <a:latin typeface="Tahoma" panose="020B0604030504040204" pitchFamily="34" charset="0"/>
                <a:ea typeface="Tahoma" panose="020B0604030504040204" pitchFamily="34" charset="0"/>
                <a:cs typeface="Tahoma" panose="020B0604030504040204" pitchFamily="34" charset="0"/>
              </a:rPr>
              <a:t>Ethernet was the next  iteration, increasing the speed to 1000 Mbit/s. The initial standard for Gigabit Ethernet was produced by the  IEEE in June 1998 as IEEE 802.3z, and required optical </a:t>
            </a:r>
            <a:r>
              <a:rPr lang="en-IN" dirty="0" err="1">
                <a:latin typeface="Tahoma" panose="020B0604030504040204" pitchFamily="34" charset="0"/>
                <a:ea typeface="Tahoma" panose="020B0604030504040204" pitchFamily="34" charset="0"/>
                <a:cs typeface="Tahoma" panose="020B0604030504040204" pitchFamily="34" charset="0"/>
              </a:rPr>
              <a:t>fiber</a:t>
            </a:r>
            <a:r>
              <a:rPr lang="en-IN" dirty="0">
                <a:latin typeface="Tahoma" panose="020B0604030504040204" pitchFamily="34" charset="0"/>
                <a:ea typeface="Tahoma" panose="020B0604030504040204" pitchFamily="34" charset="0"/>
                <a:cs typeface="Tahoma" panose="020B0604030504040204" pitchFamily="34" charset="0"/>
              </a:rPr>
              <a:t>. 802.3z is commonly referred to as 1000BASE-X,  where -X refers to either -CX, -SX, -LX, or (non-standard) -ZX. For the history behind the "X" see Fast Ethernet</a:t>
            </a:r>
            <a:r>
              <a:rPr lang="en-IN" dirty="0" smtClean="0">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1BE4070E-8547-40F8-92DF-BB423A8A244A}"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2902926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smtClean="0">
                <a:latin typeface="Rockwell" panose="02060603020205020403" pitchFamily="18" charset="0"/>
              </a:rPr>
              <a:t>Project 802 </a:t>
            </a:r>
            <a:r>
              <a:rPr lang="en-US" sz="4400" spc="300" dirty="0">
                <a:latin typeface="Rockwell" panose="02060603020205020403" pitchFamily="18" charset="0"/>
              </a:rPr>
              <a:t>(</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3" name="Content Placeholder 2"/>
          <p:cNvSpPr>
            <a:spLocks noGrp="1"/>
          </p:cNvSpPr>
          <p:nvPr>
            <p:ph idx="1"/>
          </p:nvPr>
        </p:nvSpPr>
        <p:spPr>
          <a:xfrm>
            <a:off x="1141413" y="1975167"/>
            <a:ext cx="10497594" cy="4295004"/>
          </a:xfrm>
        </p:spPr>
        <p:txBody>
          <a:bodyPr>
            <a:normAutofit/>
          </a:bodyPr>
          <a:lstStyle/>
          <a:p>
            <a:r>
              <a:rPr lang="en-US" altLang="en-US" dirty="0">
                <a:latin typeface="Tahoma" panose="020B0604030504040204" pitchFamily="34" charset="0"/>
                <a:ea typeface="Tahoma" panose="020B0604030504040204" pitchFamily="34" charset="0"/>
                <a:cs typeface="Tahoma" panose="020B0604030504040204" pitchFamily="34" charset="0"/>
              </a:rPr>
              <a:t>Each sub division is identified by a number:</a:t>
            </a:r>
          </a:p>
          <a:p>
            <a:pPr lvl="1"/>
            <a:r>
              <a:rPr lang="en-US" altLang="en-US" dirty="0">
                <a:latin typeface="Tahoma" panose="020B0604030504040204" pitchFamily="34" charset="0"/>
                <a:ea typeface="Tahoma" panose="020B0604030504040204" pitchFamily="34" charset="0"/>
                <a:cs typeface="Tahoma" panose="020B0604030504040204" pitchFamily="34" charset="0"/>
              </a:rPr>
              <a:t>802.1 (Internetworking)</a:t>
            </a:r>
          </a:p>
          <a:p>
            <a:pPr lvl="1"/>
            <a:r>
              <a:rPr lang="en-US" altLang="en-US" dirty="0">
                <a:latin typeface="Tahoma" panose="020B0604030504040204" pitchFamily="34" charset="0"/>
                <a:ea typeface="Tahoma" panose="020B0604030504040204" pitchFamily="34" charset="0"/>
                <a:cs typeface="Tahoma" panose="020B0604030504040204" pitchFamily="34" charset="0"/>
              </a:rPr>
              <a:t>802.2 (LLC)</a:t>
            </a:r>
          </a:p>
          <a:p>
            <a:pPr lvl="1"/>
            <a:r>
              <a:rPr lang="en-US" altLang="en-US" dirty="0">
                <a:latin typeface="Tahoma" panose="020B0604030504040204" pitchFamily="34" charset="0"/>
                <a:ea typeface="Tahoma" panose="020B0604030504040204" pitchFamily="34" charset="0"/>
                <a:cs typeface="Tahoma" panose="020B0604030504040204" pitchFamily="34" charset="0"/>
              </a:rPr>
              <a:t>802.3 (MAC)</a:t>
            </a:r>
          </a:p>
          <a:p>
            <a:pPr lvl="1"/>
            <a:r>
              <a:rPr lang="en-US" altLang="en-US" dirty="0">
                <a:latin typeface="Tahoma" panose="020B0604030504040204" pitchFamily="34" charset="0"/>
                <a:ea typeface="Tahoma" panose="020B0604030504040204" pitchFamily="34" charset="0"/>
                <a:cs typeface="Tahoma" panose="020B0604030504040204" pitchFamily="34" charset="0"/>
              </a:rPr>
              <a:t>802.4 (Token Bus)</a:t>
            </a:r>
          </a:p>
          <a:p>
            <a:pPr lvl="1"/>
            <a:r>
              <a:rPr lang="en-US" altLang="en-US" dirty="0">
                <a:latin typeface="Tahoma" panose="020B0604030504040204" pitchFamily="34" charset="0"/>
                <a:ea typeface="Tahoma" panose="020B0604030504040204" pitchFamily="34" charset="0"/>
                <a:cs typeface="Tahoma" panose="020B0604030504040204" pitchFamily="34" charset="0"/>
              </a:rPr>
              <a:t>802.5 (Token Ring)</a:t>
            </a:r>
          </a:p>
          <a:p>
            <a:pPr lvl="1"/>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149222BE-A850-4EF9-9ABD-C0947512485B}"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3571706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Gigabit Ethernet (</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627979"/>
            <a:ext cx="10628222" cy="3541714"/>
          </a:xfrm>
        </p:spPr>
        <p:txBody>
          <a:bodyPr>
            <a:normAutofit lnSpcReduction="10000"/>
          </a:bodyPr>
          <a:lstStyle/>
          <a:p>
            <a:pPr lvl="1" algn="just"/>
            <a:r>
              <a:rPr lang="en-IN" sz="2400" dirty="0" smtClean="0">
                <a:latin typeface="Tahoma" panose="020B0604030504040204" pitchFamily="34" charset="0"/>
                <a:ea typeface="Tahoma" panose="020B0604030504040204" pitchFamily="34" charset="0"/>
                <a:cs typeface="Tahoma" panose="020B0604030504040204" pitchFamily="34" charset="0"/>
              </a:rPr>
              <a:t>GOAL OF GIGABIT ETHERNET:</a:t>
            </a:r>
          </a:p>
          <a:p>
            <a:pPr lvl="2" algn="just"/>
            <a:r>
              <a:rPr lang="en-IN" sz="2200" dirty="0">
                <a:latin typeface="Tahoma" panose="020B0604030504040204" pitchFamily="34" charset="0"/>
                <a:ea typeface="Tahoma" panose="020B0604030504040204" pitchFamily="34" charset="0"/>
                <a:cs typeface="Tahoma" panose="020B0604030504040204" pitchFamily="34" charset="0"/>
              </a:rPr>
              <a:t>Upgrade the data rate to 1Gbps.</a:t>
            </a:r>
          </a:p>
          <a:p>
            <a:pPr lvl="2" algn="just"/>
            <a:r>
              <a:rPr lang="en-IN" sz="2200" dirty="0">
                <a:latin typeface="Tahoma" panose="020B0604030504040204" pitchFamily="34" charset="0"/>
                <a:ea typeface="Tahoma" panose="020B0604030504040204" pitchFamily="34" charset="0"/>
                <a:cs typeface="Tahoma" panose="020B0604030504040204" pitchFamily="34" charset="0"/>
              </a:rPr>
              <a:t>Make it compatible with standard or fast Ethernet.</a:t>
            </a:r>
          </a:p>
          <a:p>
            <a:pPr lvl="2" algn="just"/>
            <a:r>
              <a:rPr lang="en-IN" sz="2200" dirty="0">
                <a:latin typeface="Tahoma" panose="020B0604030504040204" pitchFamily="34" charset="0"/>
                <a:ea typeface="Tahoma" panose="020B0604030504040204" pitchFamily="34" charset="0"/>
                <a:cs typeface="Tahoma" panose="020B0604030504040204" pitchFamily="34" charset="0"/>
              </a:rPr>
              <a:t>Use the same address ,frame format.</a:t>
            </a:r>
          </a:p>
          <a:p>
            <a:pPr lvl="2" algn="just"/>
            <a:r>
              <a:rPr lang="en-IN" sz="2200" dirty="0">
                <a:latin typeface="Tahoma" panose="020B0604030504040204" pitchFamily="34" charset="0"/>
                <a:ea typeface="Tahoma" panose="020B0604030504040204" pitchFamily="34" charset="0"/>
                <a:cs typeface="Tahoma" panose="020B0604030504040204" pitchFamily="34" charset="0"/>
              </a:rPr>
              <a:t>Keep the same minimum and maximum frame length.</a:t>
            </a:r>
          </a:p>
          <a:p>
            <a:pPr lvl="2" algn="just"/>
            <a:r>
              <a:rPr lang="en-IN" sz="2200" dirty="0">
                <a:latin typeface="Tahoma" panose="020B0604030504040204" pitchFamily="34" charset="0"/>
                <a:ea typeface="Tahoma" panose="020B0604030504040204" pitchFamily="34" charset="0"/>
                <a:cs typeface="Tahoma" panose="020B0604030504040204" pitchFamily="34" charset="0"/>
              </a:rPr>
              <a:t>To support auto negotiation as defined in Fast Ethernet</a:t>
            </a:r>
            <a:r>
              <a:rPr lang="en-IN" sz="2200" dirty="0" smtClean="0">
                <a:latin typeface="Tahoma" panose="020B0604030504040204" pitchFamily="34" charset="0"/>
                <a:ea typeface="Tahoma" panose="020B0604030504040204" pitchFamily="34" charset="0"/>
                <a:cs typeface="Tahoma" panose="020B0604030504040204" pitchFamily="34" charset="0"/>
              </a:rPr>
              <a:t>.</a:t>
            </a:r>
          </a:p>
          <a:p>
            <a:pPr lvl="2" algn="just"/>
            <a:r>
              <a:rPr lang="en-IN" sz="2400" dirty="0">
                <a:latin typeface="Tahoma" panose="020B0604030504040204" pitchFamily="34" charset="0"/>
                <a:ea typeface="Tahoma" panose="020B0604030504040204" pitchFamily="34" charset="0"/>
                <a:cs typeface="Tahoma" panose="020B0604030504040204" pitchFamily="34" charset="0"/>
              </a:rPr>
              <a:t>In the full-duplex mode of Gigabit Ethernet, there is no collision;</a:t>
            </a:r>
          </a:p>
          <a:p>
            <a:pPr lvl="2" algn="just"/>
            <a:r>
              <a:rPr lang="en-IN" sz="2400" dirty="0">
                <a:latin typeface="Tahoma" panose="020B0604030504040204" pitchFamily="34" charset="0"/>
                <a:ea typeface="Tahoma" panose="020B0604030504040204" pitchFamily="34" charset="0"/>
                <a:cs typeface="Tahoma" panose="020B0604030504040204" pitchFamily="34" charset="0"/>
              </a:rPr>
              <a:t>the maximum length of the cable is determined  by the signal attenuation </a:t>
            </a:r>
            <a:br>
              <a:rPr lang="en-IN" sz="2400" dirty="0">
                <a:latin typeface="Tahoma" panose="020B0604030504040204" pitchFamily="34" charset="0"/>
                <a:ea typeface="Tahoma" panose="020B0604030504040204" pitchFamily="34" charset="0"/>
                <a:cs typeface="Tahoma" panose="020B0604030504040204" pitchFamily="34" charset="0"/>
              </a:rPr>
            </a:br>
            <a:r>
              <a:rPr lang="en-IN" sz="2400" dirty="0">
                <a:latin typeface="Tahoma" panose="020B0604030504040204" pitchFamily="34" charset="0"/>
                <a:ea typeface="Tahoma" panose="020B0604030504040204" pitchFamily="34" charset="0"/>
                <a:cs typeface="Tahoma" panose="020B0604030504040204" pitchFamily="34" charset="0"/>
              </a:rPr>
              <a:t>in the cable.</a:t>
            </a:r>
          </a:p>
          <a:p>
            <a:pPr lvl="2" algn="just"/>
            <a:endParaRPr lang="en-IN" sz="2400" dirty="0" smtClean="0">
              <a:latin typeface="Tahoma" panose="020B0604030504040204" pitchFamily="34" charset="0"/>
              <a:ea typeface="Tahoma" panose="020B0604030504040204" pitchFamily="34" charset="0"/>
              <a:cs typeface="Tahoma" panose="020B0604030504040204" pitchFamily="34" charset="0"/>
            </a:endParaRPr>
          </a:p>
          <a:p>
            <a:pPr lvl="1" algn="just"/>
            <a:endParaRPr lang="en-IN" sz="24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4" descr="4-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258" y="5169693"/>
            <a:ext cx="8059738"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DDB6FD30-BF6A-42FB-A8BD-B0AEEBEE2E51}" type="datetime1">
              <a:rPr lang="en-US" smtClean="0"/>
              <a:t>9/24/2019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4108250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000" spc="300" dirty="0" smtClean="0">
                <a:latin typeface="Rockwell" panose="02060603020205020403" pitchFamily="18" charset="0"/>
              </a:rPr>
              <a:t>Implementations &amp;</a:t>
            </a:r>
            <a:r>
              <a:rPr lang="en-US" sz="4000" spc="300" dirty="0">
                <a:latin typeface="Rockwell" panose="02060603020205020403" pitchFamily="18" charset="0"/>
              </a:rPr>
              <a:t/>
            </a:r>
            <a:br>
              <a:rPr lang="en-US" sz="4000" spc="300" dirty="0">
                <a:latin typeface="Rockwell" panose="02060603020205020403" pitchFamily="18" charset="0"/>
              </a:rPr>
            </a:br>
            <a:r>
              <a:rPr lang="en-US" sz="4000" spc="300" dirty="0">
                <a:latin typeface="Rockwell" panose="02060603020205020403" pitchFamily="18" charset="0"/>
              </a:rPr>
              <a:t>Topologies of Gigabit Ethernet</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34" y="1757669"/>
            <a:ext cx="4062670" cy="496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352" y="2860764"/>
            <a:ext cx="5559631" cy="202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C1ADD791-A50F-45D6-A149-B9B3D3A68A0E}"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33137183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10 Gig Ethernet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627979"/>
            <a:ext cx="10628222" cy="3541714"/>
          </a:xfrm>
        </p:spPr>
        <p:txBody>
          <a:bodyPr>
            <a:normAutofit/>
          </a:bodyPr>
          <a:lstStyle/>
          <a:p>
            <a:pPr lvl="1" algn="just"/>
            <a:r>
              <a:rPr lang="en-IN" sz="2400" dirty="0">
                <a:latin typeface="Tahoma" panose="020B0604030504040204" pitchFamily="34" charset="0"/>
                <a:ea typeface="Tahoma" panose="020B0604030504040204" pitchFamily="34" charset="0"/>
                <a:cs typeface="Tahoma" panose="020B0604030504040204" pitchFamily="34" charset="0"/>
              </a:rPr>
              <a:t>10 </a:t>
            </a:r>
            <a:r>
              <a:rPr lang="en-IN" sz="2400" dirty="0" err="1">
                <a:latin typeface="Tahoma" panose="020B0604030504040204" pitchFamily="34" charset="0"/>
                <a:ea typeface="Tahoma" panose="020B0604030504040204" pitchFamily="34" charset="0"/>
                <a:cs typeface="Tahoma" panose="020B0604030504040204" pitchFamily="34" charset="0"/>
              </a:rPr>
              <a:t>Gbps</a:t>
            </a:r>
            <a:r>
              <a:rPr lang="en-IN" sz="2400" dirty="0">
                <a:latin typeface="Tahoma" panose="020B0604030504040204" pitchFamily="34" charset="0"/>
                <a:ea typeface="Tahoma" panose="020B0604030504040204" pitchFamily="34" charset="0"/>
                <a:cs typeface="Tahoma" panose="020B0604030504040204" pitchFamily="34" charset="0"/>
              </a:rPr>
              <a:t> bandwidth.</a:t>
            </a:r>
          </a:p>
          <a:p>
            <a:pPr lvl="1" algn="just"/>
            <a:r>
              <a:rPr lang="en-IN" sz="2400" dirty="0">
                <a:latin typeface="Tahoma" panose="020B0604030504040204" pitchFamily="34" charset="0"/>
                <a:ea typeface="Tahoma" panose="020B0604030504040204" pitchFamily="34" charset="0"/>
                <a:cs typeface="Tahoma" panose="020B0604030504040204" pitchFamily="34" charset="0"/>
              </a:rPr>
              <a:t>Uses same CSMA/CD media access protocol as in Ethernet.</a:t>
            </a:r>
          </a:p>
          <a:p>
            <a:pPr lvl="1" algn="just"/>
            <a:r>
              <a:rPr lang="en-IN" sz="2400" dirty="0">
                <a:latin typeface="Tahoma" panose="020B0604030504040204" pitchFamily="34" charset="0"/>
                <a:ea typeface="Tahoma" panose="020B0604030504040204" pitchFamily="34" charset="0"/>
                <a:cs typeface="Tahoma" panose="020B0604030504040204" pitchFamily="34" charset="0"/>
              </a:rPr>
              <a:t>Propositioned for Metro-Ethernet</a:t>
            </a:r>
          </a:p>
          <a:p>
            <a:pPr lvl="1" algn="just"/>
            <a:r>
              <a:rPr lang="en-IN" sz="2400" dirty="0">
                <a:latin typeface="Tahoma" panose="020B0604030504040204" pitchFamily="34" charset="0"/>
                <a:ea typeface="Tahoma" panose="020B0604030504040204" pitchFamily="34" charset="0"/>
                <a:cs typeface="Tahoma" panose="020B0604030504040204" pitchFamily="34" charset="0"/>
              </a:rPr>
              <a:t>Maximum Segment Length</a:t>
            </a:r>
          </a:p>
          <a:p>
            <a:pPr lvl="1" algn="just"/>
            <a:r>
              <a:rPr lang="en-IN" sz="2400" dirty="0">
                <a:latin typeface="Tahoma" panose="020B0604030504040204" pitchFamily="34" charset="0"/>
                <a:ea typeface="Tahoma" panose="020B0604030504040204" pitchFamily="34" charset="0"/>
                <a:cs typeface="Tahoma" panose="020B0604030504040204" pitchFamily="34" charset="0"/>
              </a:rPr>
              <a:t>1000 Base-T        -   Not available</a:t>
            </a:r>
          </a:p>
          <a:p>
            <a:pPr lvl="1" algn="just"/>
            <a:r>
              <a:rPr lang="en-IN" sz="2400" dirty="0">
                <a:latin typeface="Tahoma" panose="020B0604030504040204" pitchFamily="34" charset="0"/>
                <a:ea typeface="Tahoma" panose="020B0604030504040204" pitchFamily="34" charset="0"/>
                <a:cs typeface="Tahoma" panose="020B0604030504040204" pitchFamily="34" charset="0"/>
              </a:rPr>
              <a:t>10GBase-LR        -  10 Km </a:t>
            </a:r>
            <a:r>
              <a:rPr lang="en-IN" sz="2400" dirty="0" smtClean="0">
                <a:latin typeface="Tahoma" panose="020B0604030504040204" pitchFamily="34" charset="0"/>
                <a:ea typeface="Tahoma" panose="020B0604030504040204" pitchFamily="34" charset="0"/>
                <a:cs typeface="Tahoma" panose="020B0604030504040204" pitchFamily="34" charset="0"/>
              </a:rPr>
              <a:t>(Single mode </a:t>
            </a:r>
            <a:r>
              <a:rPr lang="en-IN" sz="2400" dirty="0" err="1">
                <a:latin typeface="Tahoma" panose="020B0604030504040204" pitchFamily="34" charset="0"/>
                <a:ea typeface="Tahoma" panose="020B0604030504040204" pitchFamily="34" charset="0"/>
                <a:cs typeface="Tahoma" panose="020B0604030504040204" pitchFamily="34" charset="0"/>
              </a:rPr>
              <a:t>Fiber</a:t>
            </a:r>
            <a:r>
              <a:rPr lang="en-IN" sz="2400" dirty="0">
                <a:latin typeface="Tahoma" panose="020B0604030504040204" pitchFamily="34" charset="0"/>
                <a:ea typeface="Tahoma" panose="020B0604030504040204" pitchFamily="34" charset="0"/>
                <a:cs typeface="Tahoma" panose="020B0604030504040204" pitchFamily="34" charset="0"/>
              </a:rPr>
              <a:t>)</a:t>
            </a:r>
          </a:p>
          <a:p>
            <a:pPr lvl="1" algn="just"/>
            <a:r>
              <a:rPr lang="en-IN" sz="2400" dirty="0">
                <a:latin typeface="Tahoma" panose="020B0604030504040204" pitchFamily="34" charset="0"/>
                <a:ea typeface="Tahoma" panose="020B0604030504040204" pitchFamily="34" charset="0"/>
                <a:cs typeface="Tahoma" panose="020B0604030504040204" pitchFamily="34" charset="0"/>
              </a:rPr>
              <a:t>10GBase-ER       -   40 Km </a:t>
            </a:r>
            <a:r>
              <a:rPr lang="en-IN" sz="2400" dirty="0" smtClean="0">
                <a:latin typeface="Tahoma" panose="020B0604030504040204" pitchFamily="34" charset="0"/>
                <a:ea typeface="Tahoma" panose="020B0604030504040204" pitchFamily="34" charset="0"/>
                <a:cs typeface="Tahoma" panose="020B0604030504040204" pitchFamily="34" charset="0"/>
              </a:rPr>
              <a:t>(Single mode </a:t>
            </a:r>
            <a:r>
              <a:rPr lang="en-IN" sz="2400" dirty="0" err="1">
                <a:latin typeface="Tahoma" panose="020B0604030504040204" pitchFamily="34" charset="0"/>
                <a:ea typeface="Tahoma" panose="020B0604030504040204" pitchFamily="34" charset="0"/>
                <a:cs typeface="Tahoma" panose="020B0604030504040204" pitchFamily="34" charset="0"/>
              </a:rPr>
              <a:t>Fiber</a:t>
            </a:r>
            <a:r>
              <a:rPr lang="en-IN" sz="2400" dirty="0">
                <a:latin typeface="Tahoma" panose="020B0604030504040204" pitchFamily="34" charset="0"/>
                <a:ea typeface="Tahoma" panose="020B0604030504040204" pitchFamily="34" charset="0"/>
                <a:cs typeface="Tahoma" panose="020B0604030504040204" pitchFamily="34" charset="0"/>
              </a:rPr>
              <a:t>)</a:t>
            </a:r>
          </a:p>
          <a:p>
            <a:pPr lvl="1" algn="just"/>
            <a:endParaRPr lang="en-IN" sz="2400"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494E5AA3-3E37-4D6B-85DA-1E9F7016263F}"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4583338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Token </a:t>
            </a:r>
            <a:r>
              <a:rPr lang="en-US" sz="4400" spc="300" dirty="0" smtClean="0">
                <a:latin typeface="Rockwell" panose="02060603020205020403" pitchFamily="18" charset="0"/>
              </a:rPr>
              <a:t>bus(802.4</a:t>
            </a:r>
            <a:r>
              <a:rPr lang="en-US" sz="4400" spc="300" dirty="0">
                <a:latin typeface="Rockwell" panose="02060603020205020403" pitchFamily="18" charset="0"/>
              </a:rPr>
              <a: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884803" y="1614916"/>
            <a:ext cx="5542123" cy="5243084"/>
          </a:xfrm>
        </p:spPr>
        <p:txBody>
          <a:bodyPr>
            <a:normAutofit fontScale="92500" lnSpcReduction="20000"/>
          </a:bodyPr>
          <a:lstStyle/>
          <a:p>
            <a:pPr lvl="1" algn="just"/>
            <a:r>
              <a:rPr lang="en-IN" sz="2400" dirty="0">
                <a:latin typeface="Tahoma" panose="020B0604030504040204" pitchFamily="34" charset="0"/>
                <a:ea typeface="Tahoma" panose="020B0604030504040204" pitchFamily="34" charset="0"/>
                <a:cs typeface="Tahoma" panose="020B0604030504040204" pitchFamily="34" charset="0"/>
              </a:rPr>
              <a:t>Token bus is a network implementing the token ring protocol over a "virtual ring" on a coaxial  cable.[A token is passed around the network nodes and only the node possessing the token may  transmit. If a node doesn't have anything to send, the token is passed on to the next node on the  virtual ring. Each node must know the address of its </a:t>
            </a:r>
            <a:r>
              <a:rPr lang="en-IN" sz="2400" dirty="0" smtClean="0">
                <a:latin typeface="Tahoma" panose="020B0604030504040204" pitchFamily="34" charset="0"/>
                <a:ea typeface="Tahoma" panose="020B0604030504040204" pitchFamily="34" charset="0"/>
                <a:cs typeface="Tahoma" panose="020B0604030504040204" pitchFamily="34" charset="0"/>
              </a:rPr>
              <a:t>neighbour </a:t>
            </a:r>
            <a:r>
              <a:rPr lang="en-IN" sz="2400" dirty="0">
                <a:latin typeface="Tahoma" panose="020B0604030504040204" pitchFamily="34" charset="0"/>
                <a:ea typeface="Tahoma" panose="020B0604030504040204" pitchFamily="34" charset="0"/>
                <a:cs typeface="Tahoma" panose="020B0604030504040204" pitchFamily="34" charset="0"/>
              </a:rPr>
              <a:t>in the ring, so a special protocol is  needed to notify the other nodes of connections to, and disconnections from, the ring.</a:t>
            </a:r>
          </a:p>
          <a:p>
            <a:pPr lvl="1" algn="just"/>
            <a:r>
              <a:rPr lang="en-IN" sz="2400" dirty="0">
                <a:latin typeface="Tahoma" panose="020B0604030504040204" pitchFamily="34" charset="0"/>
                <a:ea typeface="Tahoma" panose="020B0604030504040204" pitchFamily="34" charset="0"/>
                <a:cs typeface="Tahoma" panose="020B0604030504040204" pitchFamily="34" charset="0"/>
              </a:rPr>
              <a:t>Token bus was standardized by IEEE standard 802.4. It is mainly used for industrial applications.  The main difference is that the endpoints of the bus do not meet to form a physical ring</a:t>
            </a:r>
            <a:r>
              <a:rPr lang="en-IN" sz="2400" dirty="0" smtClean="0">
                <a:latin typeface="Tahoma" panose="020B0604030504040204" pitchFamily="34" charset="0"/>
                <a:ea typeface="Tahoma" panose="020B0604030504040204" pitchFamily="34" charset="0"/>
                <a:cs typeface="Tahoma" panose="020B0604030504040204" pitchFamily="34" charset="0"/>
              </a:rPr>
              <a:t>.</a:t>
            </a:r>
            <a:endParaRPr lang="en-IN" sz="2400" dirty="0">
              <a:latin typeface="Tahoma" panose="020B0604030504040204" pitchFamily="34" charset="0"/>
              <a:ea typeface="Tahoma" panose="020B0604030504040204" pitchFamily="34" charset="0"/>
              <a:cs typeface="Tahoma" panose="020B0604030504040204" pitchFamily="34" charset="0"/>
            </a:endParaRPr>
          </a:p>
        </p:txBody>
      </p:sp>
      <p:grpSp>
        <p:nvGrpSpPr>
          <p:cNvPr id="11" name="Group 10"/>
          <p:cNvGrpSpPr/>
          <p:nvPr/>
        </p:nvGrpSpPr>
        <p:grpSpPr>
          <a:xfrm>
            <a:off x="6948257" y="2142308"/>
            <a:ext cx="4414983" cy="3607862"/>
            <a:chOff x="6948258" y="2155371"/>
            <a:chExt cx="4414983" cy="3607862"/>
          </a:xfrm>
        </p:grpSpPr>
        <p:sp>
          <p:nvSpPr>
            <p:cNvPr id="10" name="Content Placeholder 2">
              <a:extLst>
                <a:ext uri="{FF2B5EF4-FFF2-40B4-BE49-F238E27FC236}">
                  <a16:creationId xmlns:a16="http://schemas.microsoft.com/office/drawing/2014/main" id="{143F5361-68C0-4BF5-80C8-F1E7BF92B2DB}"/>
                </a:ext>
              </a:extLst>
            </p:cNvPr>
            <p:cNvSpPr txBox="1">
              <a:spLocks/>
            </p:cNvSpPr>
            <p:nvPr/>
          </p:nvSpPr>
          <p:spPr>
            <a:xfrm>
              <a:off x="6948258" y="4885508"/>
              <a:ext cx="4414982" cy="877725"/>
            </a:xfrm>
            <a:prstGeom prst="rect">
              <a:avLst/>
            </a:prstGeom>
            <a:solidFill>
              <a:schemeClr val="tx1"/>
            </a:solid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lvl="1" indent="0" algn="just">
                <a:buNone/>
              </a:pPr>
              <a:endParaRPr lang="en-IN" sz="2400" dirty="0" smtClean="0">
                <a:solidFill>
                  <a:srgbClr val="92D050"/>
                </a:solidFill>
                <a:latin typeface="Tahoma" panose="020B0604030504040204" pitchFamily="34" charset="0"/>
                <a:ea typeface="Tahoma" panose="020B0604030504040204" pitchFamily="34" charset="0"/>
                <a:cs typeface="Tahoma" panose="020B0604030504040204" pitchFamily="34" charset="0"/>
              </a:endParaRPr>
            </a:p>
            <a:p>
              <a:pPr marL="457200" lvl="1" indent="0" algn="ctr">
                <a:buNone/>
              </a:pPr>
              <a:r>
                <a:rPr lang="en-IN" sz="2400" dirty="0" smtClean="0">
                  <a:solidFill>
                    <a:srgbClr val="92D050"/>
                  </a:solidFill>
                  <a:latin typeface="Tahoma" panose="020B0604030504040204" pitchFamily="34" charset="0"/>
                  <a:ea typeface="Tahoma" panose="020B0604030504040204" pitchFamily="34" charset="0"/>
                  <a:cs typeface="Tahoma" panose="020B0604030504040204" pitchFamily="34" charset="0"/>
                </a:rPr>
                <a:t>Direction of Token</a:t>
              </a:r>
              <a:endParaRPr lang="en-IN" sz="2400" dirty="0">
                <a:solidFill>
                  <a:srgbClr val="92D050"/>
                </a:solidFill>
                <a:latin typeface="Tahoma" panose="020B0604030504040204" pitchFamily="34" charset="0"/>
                <a:ea typeface="Tahoma" panose="020B0604030504040204" pitchFamily="34" charset="0"/>
                <a:cs typeface="Tahoma" panose="020B0604030504040204" pitchFamily="34" charset="0"/>
              </a:endParaRPr>
            </a:p>
          </p:txBody>
        </p:sp>
        <p:pic>
          <p:nvPicPr>
            <p:cNvPr id="1028" name="Picture 4" descr="Image result for token 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59" y="2155371"/>
              <a:ext cx="4414982"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8503920" y="5168579"/>
              <a:ext cx="1533573" cy="0"/>
            </a:xfrm>
            <a:prstGeom prst="straightConnector1">
              <a:avLst/>
            </a:prstGeom>
            <a:ln>
              <a:solidFill>
                <a:srgbClr val="92D050"/>
              </a:solidFill>
              <a:tailEnd type="triangle"/>
            </a:ln>
          </p:spPr>
          <p:style>
            <a:lnRef idx="3">
              <a:schemeClr val="dk1"/>
            </a:lnRef>
            <a:fillRef idx="0">
              <a:schemeClr val="dk1"/>
            </a:fillRef>
            <a:effectRef idx="2">
              <a:schemeClr val="dk1"/>
            </a:effectRef>
            <a:fontRef idx="minor">
              <a:schemeClr val="tx1"/>
            </a:fontRef>
          </p:style>
        </p:cxnSp>
      </p:grpSp>
      <p:sp>
        <p:nvSpPr>
          <p:cNvPr id="9" name="Content Placeholder 2">
            <a:extLst>
              <a:ext uri="{FF2B5EF4-FFF2-40B4-BE49-F238E27FC236}">
                <a16:creationId xmlns:a16="http://schemas.microsoft.com/office/drawing/2014/main" id="{143F5361-68C0-4BF5-80C8-F1E7BF92B2DB}"/>
              </a:ext>
            </a:extLst>
          </p:cNvPr>
          <p:cNvSpPr txBox="1">
            <a:spLocks/>
          </p:cNvSpPr>
          <p:nvPr/>
        </p:nvSpPr>
        <p:spPr>
          <a:xfrm>
            <a:off x="6384688" y="5281833"/>
            <a:ext cx="5542123" cy="52430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lgn="just"/>
            <a:endParaRPr lang="en-IN" sz="2400"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5D39C98E-39C1-486E-A18E-4F4B4A800B22}"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15076277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Token </a:t>
            </a:r>
            <a:r>
              <a:rPr lang="en-US" sz="4400" spc="300" dirty="0" smtClean="0">
                <a:latin typeface="Rockwell" panose="02060603020205020403" pitchFamily="18" charset="0"/>
              </a:rPr>
              <a:t>bus(802.4) </a:t>
            </a:r>
            <a:r>
              <a:rPr lang="en-US" sz="4400" spc="300" dirty="0">
                <a:latin typeface="Rockwell" panose="02060603020205020403" pitchFamily="18" charset="0"/>
              </a:rPr>
              <a:t>(</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884803" y="1614916"/>
            <a:ext cx="10976271" cy="5034078"/>
          </a:xfrm>
        </p:spPr>
        <p:txBody>
          <a:bodyPr>
            <a:noAutofit/>
          </a:bodyPr>
          <a:lstStyle/>
          <a:p>
            <a:pPr lvl="1" algn="just"/>
            <a:r>
              <a:rPr lang="en-IN" dirty="0">
                <a:latin typeface="Tahoma" panose="020B0604030504040204" pitchFamily="34" charset="0"/>
                <a:ea typeface="Tahoma" panose="020B0604030504040204" pitchFamily="34" charset="0"/>
                <a:cs typeface="Tahoma" panose="020B0604030504040204" pitchFamily="34" charset="0"/>
              </a:rPr>
              <a:t>Due to difficulties handling device failures and adding new stations to a network, token bus gained a  reputation for being unreliable and difficult to upgrade.</a:t>
            </a:r>
          </a:p>
          <a:p>
            <a:pPr lvl="1" algn="just"/>
            <a:r>
              <a:rPr lang="en-IN" dirty="0">
                <a:latin typeface="Tahoma" panose="020B0604030504040204" pitchFamily="34" charset="0"/>
                <a:ea typeface="Tahoma" panose="020B0604030504040204" pitchFamily="34" charset="0"/>
                <a:cs typeface="Tahoma" panose="020B0604030504040204" pitchFamily="34" charset="0"/>
              </a:rPr>
              <a:t>In order to guarantee the packet delay and transmission in Token bus protocol, a modified Token </a:t>
            </a:r>
            <a:r>
              <a:rPr lang="en-IN" dirty="0" smtClean="0">
                <a:latin typeface="Tahoma" panose="020B0604030504040204" pitchFamily="34" charset="0"/>
                <a:ea typeface="Tahoma" panose="020B0604030504040204" pitchFamily="34" charset="0"/>
                <a:cs typeface="Tahoma" panose="020B0604030504040204" pitchFamily="34" charset="0"/>
              </a:rPr>
              <a:t>bus was </a:t>
            </a:r>
            <a:r>
              <a:rPr lang="en-IN" dirty="0">
                <a:latin typeface="Tahoma" panose="020B0604030504040204" pitchFamily="34" charset="0"/>
                <a:ea typeface="Tahoma" panose="020B0604030504040204" pitchFamily="34" charset="0"/>
                <a:cs typeface="Tahoma" panose="020B0604030504040204" pitchFamily="34" charset="0"/>
              </a:rPr>
              <a:t>proposed in Manufacturing Automation Systems and flexible manufacturing system (FMS).</a:t>
            </a:r>
          </a:p>
          <a:p>
            <a:pPr lvl="1" algn="just"/>
            <a:r>
              <a:rPr lang="en-IN" dirty="0">
                <a:latin typeface="Tahoma" panose="020B0604030504040204" pitchFamily="34" charset="0"/>
                <a:ea typeface="Tahoma" panose="020B0604030504040204" pitchFamily="34" charset="0"/>
                <a:cs typeface="Tahoma" panose="020B0604030504040204" pitchFamily="34" charset="0"/>
              </a:rPr>
              <a:t>A means for carrying Internet Protocol over token bus was developed.</a:t>
            </a:r>
          </a:p>
          <a:p>
            <a:pPr lvl="1" algn="just"/>
            <a:r>
              <a:rPr lang="en-IN" dirty="0">
                <a:latin typeface="Tahoma" panose="020B0604030504040204" pitchFamily="34" charset="0"/>
                <a:ea typeface="Tahoma" panose="020B0604030504040204" pitchFamily="34" charset="0"/>
                <a:cs typeface="Tahoma" panose="020B0604030504040204" pitchFamily="34" charset="0"/>
              </a:rPr>
              <a:t>The IEEE 802.4 Working Group is disbanded and the standard has been withdrawn by the IEEE.</a:t>
            </a:r>
          </a:p>
        </p:txBody>
      </p:sp>
      <p:sp>
        <p:nvSpPr>
          <p:cNvPr id="4" name="Date Placeholder 3"/>
          <p:cNvSpPr>
            <a:spLocks noGrp="1"/>
          </p:cNvSpPr>
          <p:nvPr>
            <p:ph type="dt" sz="half" idx="10"/>
          </p:nvPr>
        </p:nvSpPr>
        <p:spPr/>
        <p:txBody>
          <a:bodyPr/>
          <a:lstStyle/>
          <a:p>
            <a:fld id="{54F3531B-530F-4381-9315-6221CB9B38B6}"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22864898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Token </a:t>
            </a:r>
            <a:r>
              <a:rPr lang="en-US" sz="4400" spc="300" dirty="0" smtClean="0">
                <a:latin typeface="Rockwell" panose="02060603020205020403" pitchFamily="18" charset="0"/>
              </a:rPr>
              <a:t>Ring(802.5)</a:t>
            </a:r>
            <a:endParaRPr lang="en-US" sz="4400" spc="3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14401" y="1536538"/>
            <a:ext cx="10450286" cy="5034078"/>
          </a:xfrm>
        </p:spPr>
        <p:txBody>
          <a:bodyPr>
            <a:noAutofit/>
          </a:bodyPr>
          <a:lstStyle/>
          <a:p>
            <a:pPr lvl="1" algn="just"/>
            <a:r>
              <a:rPr lang="en-IN" sz="2200" dirty="0">
                <a:latin typeface="Tahoma" panose="020B0604030504040204" pitchFamily="34" charset="0"/>
                <a:ea typeface="Tahoma" panose="020B0604030504040204" pitchFamily="34" charset="0"/>
                <a:cs typeface="Tahoma" panose="020B0604030504040204" pitchFamily="34" charset="0"/>
              </a:rPr>
              <a:t>The Token Ring network was originally developed by IBM in the 1970s. It is  still in IBM's primary local-area network (LAN) technology. The related IEEE 802.5 specification is almost identical to and completely compatible with IBM's  Token Ring network</a:t>
            </a:r>
            <a:r>
              <a:rPr lang="en-IN" sz="2200" dirty="0" smtClean="0">
                <a:latin typeface="Tahoma" panose="020B0604030504040204" pitchFamily="34" charset="0"/>
                <a:ea typeface="Tahoma" panose="020B0604030504040204" pitchFamily="34" charset="0"/>
                <a:cs typeface="Tahoma" panose="020B0604030504040204" pitchFamily="34" charset="0"/>
              </a:rPr>
              <a:t>.</a:t>
            </a:r>
            <a:endParaRPr lang="en-IN" sz="2200" dirty="0">
              <a:latin typeface="Tahoma" panose="020B0604030504040204" pitchFamily="34" charset="0"/>
              <a:ea typeface="Tahoma" panose="020B0604030504040204" pitchFamily="34" charset="0"/>
              <a:cs typeface="Tahoma" panose="020B0604030504040204" pitchFamily="34" charset="0"/>
            </a:endParaRPr>
          </a:p>
          <a:p>
            <a:pPr lvl="1" algn="just"/>
            <a:r>
              <a:rPr lang="en-IN" sz="2200" dirty="0">
                <a:latin typeface="Tahoma" panose="020B0604030504040204" pitchFamily="34" charset="0"/>
                <a:ea typeface="Tahoma" panose="020B0604030504040204" pitchFamily="34" charset="0"/>
                <a:cs typeface="Tahoma" panose="020B0604030504040204" pitchFamily="34" charset="0"/>
              </a:rPr>
              <a:t>Token Ring and IEEE 802.5 networks are basically compatible, although the  specifications differ in minor ways. IBM's Token Ring network specifies a star,  with all end stations attached to a device called a multi station access unit  (MSAU). In contrast, IEEE 802.5 does not specify a topology, although  virtually all IEEE 802.5 implementations are based on a star.</a:t>
            </a:r>
          </a:p>
        </p:txBody>
      </p:sp>
      <p:sp>
        <p:nvSpPr>
          <p:cNvPr id="4" name="Date Placeholder 3"/>
          <p:cNvSpPr>
            <a:spLocks noGrp="1"/>
          </p:cNvSpPr>
          <p:nvPr>
            <p:ph type="dt" sz="half" idx="10"/>
          </p:nvPr>
        </p:nvSpPr>
        <p:spPr/>
        <p:txBody>
          <a:bodyPr/>
          <a:lstStyle/>
          <a:p>
            <a:fld id="{2E246B5D-09B7-4B88-BE63-9A7BF5798431}"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37656374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Physical </a:t>
            </a:r>
            <a:r>
              <a:rPr lang="en-US" sz="4400" spc="300" dirty="0" smtClean="0">
                <a:latin typeface="Rockwell" panose="02060603020205020403" pitchFamily="18" charset="0"/>
              </a:rPr>
              <a:t>Connection of Token Ring(802.5)</a:t>
            </a:r>
            <a:endParaRPr lang="en-US" sz="4400" spc="3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53590" y="1823922"/>
            <a:ext cx="4807130" cy="4759758"/>
          </a:xfrm>
        </p:spPr>
        <p:txBody>
          <a:bodyPr>
            <a:noAutofit/>
          </a:bodyPr>
          <a:lstStyle/>
          <a:p>
            <a:pPr lvl="1" algn="just"/>
            <a:r>
              <a:rPr lang="en-IN" dirty="0">
                <a:latin typeface="Tahoma" panose="020B0604030504040204" pitchFamily="34" charset="0"/>
                <a:ea typeface="Tahoma" panose="020B0604030504040204" pitchFamily="34" charset="0"/>
                <a:cs typeface="Tahoma" panose="020B0604030504040204" pitchFamily="34" charset="0"/>
              </a:rPr>
              <a:t>IBM Token Ring network stations are  directly connected to MSAUs, which can be  wired together to form one large ring (see  Figure: MSAUs Can Be Wired Together to  Form One Large Ring in an IBM Token  Ring Network).</a:t>
            </a:r>
          </a:p>
          <a:p>
            <a:pPr lvl="1" algn="just"/>
            <a:r>
              <a:rPr lang="en-IN" dirty="0">
                <a:latin typeface="Tahoma" panose="020B0604030504040204" pitchFamily="34" charset="0"/>
                <a:ea typeface="Tahoma" panose="020B0604030504040204" pitchFamily="34" charset="0"/>
                <a:cs typeface="Tahoma" panose="020B0604030504040204" pitchFamily="34" charset="0"/>
              </a:rPr>
              <a:t>Patch cables connect MSAUs to adjacent  MSAUs, while lobe cables connect MSAUs  to stations. MSAUs include bypass relays  for removing stations from the ring.</a:t>
            </a:r>
          </a:p>
        </p:txBody>
      </p:sp>
      <p:sp>
        <p:nvSpPr>
          <p:cNvPr id="4" name="object 2"/>
          <p:cNvSpPr/>
          <p:nvPr/>
        </p:nvSpPr>
        <p:spPr>
          <a:xfrm>
            <a:off x="6703153" y="2176619"/>
            <a:ext cx="4583155" cy="4035857"/>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10"/>
          </p:nvPr>
        </p:nvSpPr>
        <p:spPr/>
        <p:txBody>
          <a:bodyPr/>
          <a:lstStyle/>
          <a:p>
            <a:fld id="{FE219168-EBEA-4DB5-9E90-9B30F010BCC0}" type="datetime1">
              <a:rPr lang="en-US" smtClean="0"/>
              <a:t>9/24/2019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7434432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Token Ring </a:t>
            </a:r>
            <a:r>
              <a:rPr lang="en-US" sz="4400" spc="300" dirty="0" smtClean="0">
                <a:latin typeface="Rockwell" panose="02060603020205020403" pitchFamily="18" charset="0"/>
              </a:rPr>
              <a:t>Passing</a:t>
            </a:r>
            <a:endParaRPr lang="en-US" sz="4400" spc="3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323068" y="1415521"/>
            <a:ext cx="7053941" cy="5285725"/>
          </a:xfrm>
        </p:spPr>
        <p:txBody>
          <a:bodyPr>
            <a:noAutofit/>
          </a:bodyPr>
          <a:lstStyle/>
          <a:p>
            <a:pPr lvl="1" algn="just">
              <a:lnSpc>
                <a:spcPct val="100000"/>
              </a:lnSpc>
            </a:pPr>
            <a:r>
              <a:rPr lang="en-IN" sz="1800" dirty="0">
                <a:latin typeface="Tahoma" panose="020B0604030504040204" pitchFamily="34" charset="0"/>
                <a:ea typeface="Tahoma" panose="020B0604030504040204" pitchFamily="34" charset="0"/>
                <a:cs typeface="Tahoma" panose="020B0604030504040204" pitchFamily="34" charset="0"/>
              </a:rPr>
              <a:t>Token Ring and IEEE 802.5 are two principal examples of token-  passing networks (FDDI is the other). Token-passing networks move  a small frame, called a token, around the network. Possession of the  token grants the right to transmit. If a node receiving the token has  no information to send, it passes the token to the next end station.</a:t>
            </a:r>
          </a:p>
          <a:p>
            <a:pPr lvl="1" algn="just"/>
            <a:r>
              <a:rPr lang="en-IN" sz="1800" dirty="0">
                <a:latin typeface="Tahoma" panose="020B0604030504040204" pitchFamily="34" charset="0"/>
                <a:ea typeface="Tahoma" panose="020B0604030504040204" pitchFamily="34" charset="0"/>
                <a:cs typeface="Tahoma" panose="020B0604030504040204" pitchFamily="34" charset="0"/>
              </a:rPr>
              <a:t>Each station can hold the token for a maximum period of </a:t>
            </a:r>
            <a:r>
              <a:rPr lang="en-IN" sz="1800" dirty="0" smtClean="0">
                <a:latin typeface="Tahoma" panose="020B0604030504040204" pitchFamily="34" charset="0"/>
                <a:ea typeface="Tahoma" panose="020B0604030504040204" pitchFamily="34" charset="0"/>
                <a:cs typeface="Tahoma" panose="020B0604030504040204" pitchFamily="34" charset="0"/>
              </a:rPr>
              <a:t>time.</a:t>
            </a:r>
          </a:p>
          <a:p>
            <a:pPr lvl="1" algn="just"/>
            <a:r>
              <a:rPr lang="en-IN" sz="1800" dirty="0">
                <a:latin typeface="Tahoma" panose="020B0604030504040204" pitchFamily="34" charset="0"/>
                <a:ea typeface="Tahoma" panose="020B0604030504040204" pitchFamily="34" charset="0"/>
                <a:cs typeface="Tahoma" panose="020B0604030504040204" pitchFamily="34" charset="0"/>
              </a:rPr>
              <a:t>If a station possessing the token does have information to transmit,  it seizes the token, alters 1 bit of the token (which turns the token  into a start-of-frame sequence), appends the information that it  wants to transmit, and sends this information to the next station on  the ring. Therefore, collisions cannot occur in Token Ring networks.  If early token release is supported, a new token can be released when  frame transmission is complete</a:t>
            </a:r>
            <a:r>
              <a:rPr lang="en-IN" sz="1800" dirty="0" smtClean="0">
                <a:latin typeface="Tahoma" panose="020B0604030504040204" pitchFamily="34" charset="0"/>
                <a:ea typeface="Tahoma" panose="020B0604030504040204" pitchFamily="34" charset="0"/>
                <a:cs typeface="Tahoma" panose="020B0604030504040204" pitchFamily="34" charset="0"/>
              </a:rPr>
              <a:t>.</a:t>
            </a:r>
            <a:endParaRPr lang="en-IN" sz="180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7537269" y="1432749"/>
            <a:ext cx="4328487" cy="3505011"/>
            <a:chOff x="6948258" y="2155371"/>
            <a:chExt cx="4414983" cy="3607862"/>
          </a:xfrm>
        </p:grpSpPr>
        <p:sp>
          <p:nvSpPr>
            <p:cNvPr id="6" name="Content Placeholder 2">
              <a:extLst>
                <a:ext uri="{FF2B5EF4-FFF2-40B4-BE49-F238E27FC236}">
                  <a16:creationId xmlns:a16="http://schemas.microsoft.com/office/drawing/2014/main" id="{143F5361-68C0-4BF5-80C8-F1E7BF92B2DB}"/>
                </a:ext>
              </a:extLst>
            </p:cNvPr>
            <p:cNvSpPr txBox="1">
              <a:spLocks/>
            </p:cNvSpPr>
            <p:nvPr/>
          </p:nvSpPr>
          <p:spPr>
            <a:xfrm>
              <a:off x="6948258" y="4885508"/>
              <a:ext cx="4414982" cy="877725"/>
            </a:xfrm>
            <a:prstGeom prst="rect">
              <a:avLst/>
            </a:prstGeom>
            <a:solidFill>
              <a:schemeClr val="tx1"/>
            </a:solid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lvl="1" indent="0" algn="just">
                <a:buNone/>
              </a:pPr>
              <a:endParaRPr lang="en-IN" sz="2400" dirty="0" smtClean="0">
                <a:solidFill>
                  <a:srgbClr val="92D050"/>
                </a:solidFill>
                <a:latin typeface="Tahoma" panose="020B0604030504040204" pitchFamily="34" charset="0"/>
                <a:ea typeface="Tahoma" panose="020B0604030504040204" pitchFamily="34" charset="0"/>
                <a:cs typeface="Tahoma" panose="020B0604030504040204" pitchFamily="34" charset="0"/>
              </a:endParaRPr>
            </a:p>
            <a:p>
              <a:pPr marL="457200" lvl="1" indent="0" algn="ctr">
                <a:buNone/>
              </a:pPr>
              <a:r>
                <a:rPr lang="en-IN" sz="2400" dirty="0" smtClean="0">
                  <a:solidFill>
                    <a:srgbClr val="92D050"/>
                  </a:solidFill>
                  <a:latin typeface="Tahoma" panose="020B0604030504040204" pitchFamily="34" charset="0"/>
                  <a:ea typeface="Tahoma" panose="020B0604030504040204" pitchFamily="34" charset="0"/>
                  <a:cs typeface="Tahoma" panose="020B0604030504040204" pitchFamily="34" charset="0"/>
                </a:rPr>
                <a:t>Direction of Token</a:t>
              </a:r>
              <a:endParaRPr lang="en-IN" sz="2400" dirty="0">
                <a:solidFill>
                  <a:srgbClr val="92D05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4" descr="Image result for token 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59" y="2155371"/>
              <a:ext cx="4414982"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8503920" y="5168579"/>
              <a:ext cx="1533573" cy="0"/>
            </a:xfrm>
            <a:prstGeom prst="straightConnector1">
              <a:avLst/>
            </a:prstGeom>
            <a:ln>
              <a:solidFill>
                <a:srgbClr val="92D050"/>
              </a:solidFill>
              <a:tailEnd type="triangle"/>
            </a:ln>
          </p:spPr>
          <p:style>
            <a:lnRef idx="3">
              <a:schemeClr val="dk1"/>
            </a:lnRef>
            <a:fillRef idx="0">
              <a:schemeClr val="dk1"/>
            </a:fillRef>
            <a:effectRef idx="2">
              <a:schemeClr val="dk1"/>
            </a:effectRef>
            <a:fontRef idx="minor">
              <a:schemeClr val="tx1"/>
            </a:fontRef>
          </p:style>
        </p:cxnSp>
      </p:grpSp>
      <p:sp>
        <p:nvSpPr>
          <p:cNvPr id="4" name="Date Placeholder 3"/>
          <p:cNvSpPr>
            <a:spLocks noGrp="1"/>
          </p:cNvSpPr>
          <p:nvPr>
            <p:ph type="dt" sz="half" idx="10"/>
          </p:nvPr>
        </p:nvSpPr>
        <p:spPr/>
        <p:txBody>
          <a:bodyPr/>
          <a:lstStyle/>
          <a:p>
            <a:fld id="{BCC480CA-F91C-4C5B-99D6-AC6A94794A01}" type="datetime1">
              <a:rPr lang="en-US" smtClean="0"/>
              <a:t>9/24/2019</a:t>
            </a:fld>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39726630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Token Ring </a:t>
            </a:r>
            <a:r>
              <a:rPr lang="en-US" sz="4400" spc="300" dirty="0" smtClean="0">
                <a:latin typeface="Rockwell" panose="02060603020205020403" pitchFamily="18" charset="0"/>
              </a:rPr>
              <a:t>frame format</a:t>
            </a:r>
            <a:endParaRPr lang="en-US" sz="4400" spc="300" dirty="0">
              <a:latin typeface="Rockwell" panose="02060603020205020403" pitchFamily="18" charset="0"/>
            </a:endParaRPr>
          </a:p>
        </p:txBody>
      </p:sp>
      <p:pic>
        <p:nvPicPr>
          <p:cNvPr id="3074" name="Picture 2" descr="http://ptgmedia.pearsoncmg.com/images/chap3_0789730219/elementLinks/03fig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648" y="3236239"/>
            <a:ext cx="8725989" cy="321116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41413" y="1757669"/>
            <a:ext cx="10262461" cy="1323439"/>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Token Ring is similar to FDDI frames, in that they both support token formats, as well as data. </a:t>
            </a:r>
            <a:r>
              <a:rPr lang="en-IN" sz="2000" dirty="0" smtClean="0">
                <a:latin typeface="Tahoma" panose="020B0604030504040204" pitchFamily="34" charset="0"/>
                <a:ea typeface="Tahoma" panose="020B0604030504040204" pitchFamily="34" charset="0"/>
                <a:cs typeface="Tahoma" panose="020B0604030504040204" pitchFamily="34" charset="0"/>
              </a:rPr>
              <a:t>Following figure </a:t>
            </a:r>
            <a:r>
              <a:rPr lang="en-IN" sz="2000" dirty="0">
                <a:latin typeface="Tahoma" panose="020B0604030504040204" pitchFamily="34" charset="0"/>
                <a:ea typeface="Tahoma" panose="020B0604030504040204" pitchFamily="34" charset="0"/>
                <a:cs typeface="Tahoma" panose="020B0604030504040204" pitchFamily="34" charset="0"/>
              </a:rPr>
              <a:t>illustrates the frame format of both the token being passed and a frame sent from a node on the ring during a Token Ring network communication</a:t>
            </a:r>
            <a:r>
              <a:rPr lang="en-IN" sz="2000" dirty="0" smtClean="0">
                <a:latin typeface="Tahoma" panose="020B0604030504040204" pitchFamily="34" charset="0"/>
                <a:ea typeface="Tahoma" panose="020B0604030504040204" pitchFamily="34" charset="0"/>
                <a:cs typeface="Tahoma" panose="020B0604030504040204" pitchFamily="34" charset="0"/>
              </a:rPr>
              <a:t>.</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3" name="Date Placeholder 2"/>
          <p:cNvSpPr>
            <a:spLocks noGrp="1"/>
          </p:cNvSpPr>
          <p:nvPr>
            <p:ph type="dt" sz="half" idx="10"/>
          </p:nvPr>
        </p:nvSpPr>
        <p:spPr/>
        <p:txBody>
          <a:bodyPr/>
          <a:lstStyle/>
          <a:p>
            <a:fld id="{155784DE-EC60-426B-B46D-92489BEDC051}"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2191725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Token Ring </a:t>
            </a:r>
            <a:r>
              <a:rPr lang="en-US" sz="4400" spc="300" dirty="0" smtClean="0">
                <a:latin typeface="Rockwell" panose="02060603020205020403" pitchFamily="18" charset="0"/>
              </a:rPr>
              <a:t>frame format </a:t>
            </a:r>
            <a:r>
              <a:rPr lang="en-US" sz="4400" spc="300" dirty="0">
                <a:latin typeface="Rockwell" panose="02060603020205020403" pitchFamily="18" charset="0"/>
              </a:rPr>
              <a:t>(</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4" name="Rectangle 3"/>
          <p:cNvSpPr/>
          <p:nvPr/>
        </p:nvSpPr>
        <p:spPr>
          <a:xfrm>
            <a:off x="1141413" y="1899600"/>
            <a:ext cx="10419216" cy="424731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b="1" dirty="0">
                <a:latin typeface="Tahoma" panose="020B0604030504040204" pitchFamily="34" charset="0"/>
                <a:ea typeface="Tahoma" panose="020B0604030504040204" pitchFamily="34" charset="0"/>
                <a:cs typeface="Tahoma" panose="020B0604030504040204" pitchFamily="34" charset="0"/>
              </a:rPr>
              <a:t>Start </a:t>
            </a:r>
            <a:r>
              <a:rPr lang="en-IN" b="1" dirty="0" smtClean="0">
                <a:latin typeface="Tahoma" panose="020B0604030504040204" pitchFamily="34" charset="0"/>
                <a:ea typeface="Tahoma" panose="020B0604030504040204" pitchFamily="34" charset="0"/>
                <a:cs typeface="Tahoma" panose="020B0604030504040204" pitchFamily="34" charset="0"/>
              </a:rPr>
              <a:t>Delimiter </a:t>
            </a:r>
            <a:r>
              <a:rPr lang="en-IN" dirty="0" smtClean="0">
                <a:latin typeface="Tahoma" panose="020B0604030504040204" pitchFamily="34" charset="0"/>
                <a:ea typeface="Tahoma" panose="020B0604030504040204" pitchFamily="34" charset="0"/>
                <a:cs typeface="Tahoma" panose="020B0604030504040204" pitchFamily="34" charset="0"/>
              </a:rPr>
              <a:t>— Alerts </a:t>
            </a:r>
            <a:r>
              <a:rPr lang="en-IN" dirty="0">
                <a:latin typeface="Tahoma" panose="020B0604030504040204" pitchFamily="34" charset="0"/>
                <a:ea typeface="Tahoma" panose="020B0604030504040204" pitchFamily="34" charset="0"/>
                <a:cs typeface="Tahoma" panose="020B0604030504040204" pitchFamily="34" charset="0"/>
              </a:rPr>
              <a:t>each station of a token and uses a unique coding for the frame</a:t>
            </a:r>
            <a:r>
              <a:rPr lang="en-IN" dirty="0" smtClean="0">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IN" b="1" dirty="0">
                <a:latin typeface="Tahoma" panose="020B0604030504040204" pitchFamily="34" charset="0"/>
                <a:ea typeface="Tahoma" panose="020B0604030504040204" pitchFamily="34" charset="0"/>
                <a:cs typeface="Tahoma" panose="020B0604030504040204" pitchFamily="34" charset="0"/>
              </a:rPr>
              <a:t>Access-Control </a:t>
            </a:r>
            <a:r>
              <a:rPr lang="en-IN" b="1" dirty="0" smtClean="0">
                <a:latin typeface="Tahoma" panose="020B0604030504040204" pitchFamily="34" charset="0"/>
                <a:ea typeface="Tahoma" panose="020B0604030504040204" pitchFamily="34" charset="0"/>
                <a:cs typeface="Tahoma" panose="020B0604030504040204" pitchFamily="34" charset="0"/>
              </a:rPr>
              <a:t>Byte </a:t>
            </a:r>
            <a:r>
              <a:rPr lang="en-IN" dirty="0" smtClean="0">
                <a:latin typeface="Tahoma" panose="020B0604030504040204" pitchFamily="34" charset="0"/>
                <a:ea typeface="Tahoma" panose="020B0604030504040204" pitchFamily="34" charset="0"/>
                <a:cs typeface="Tahoma" panose="020B0604030504040204" pitchFamily="34" charset="0"/>
              </a:rPr>
              <a:t>— </a:t>
            </a:r>
          </a:p>
          <a:p>
            <a:pPr marL="742950" lvl="1" indent="-285750" algn="just">
              <a:lnSpc>
                <a:spcPct val="150000"/>
              </a:lnSpc>
              <a:buFont typeface="Wingdings" panose="05000000000000000000" pitchFamily="2" charset="2"/>
              <a:buChar char="Ø"/>
            </a:pPr>
            <a:r>
              <a:rPr lang="en-IN" dirty="0" smtClean="0">
                <a:latin typeface="Tahoma" panose="020B0604030504040204" pitchFamily="34" charset="0"/>
                <a:ea typeface="Tahoma" panose="020B0604030504040204" pitchFamily="34" charset="0"/>
                <a:cs typeface="Tahoma" panose="020B0604030504040204" pitchFamily="34" charset="0"/>
              </a:rPr>
              <a:t>Contains </a:t>
            </a:r>
            <a:r>
              <a:rPr lang="en-IN" dirty="0">
                <a:latin typeface="Tahoma" panose="020B0604030504040204" pitchFamily="34" charset="0"/>
                <a:ea typeface="Tahoma" panose="020B0604030504040204" pitchFamily="34" charset="0"/>
                <a:cs typeface="Tahoma" panose="020B0604030504040204" pitchFamily="34" charset="0"/>
              </a:rPr>
              <a:t>a series of bits that circulate throughout the ring and are used by the active monitor to ensure </a:t>
            </a:r>
            <a:r>
              <a:rPr lang="en-IN" dirty="0" smtClean="0">
                <a:latin typeface="Tahoma" panose="020B0604030504040204" pitchFamily="34" charset="0"/>
                <a:ea typeface="Tahoma" panose="020B0604030504040204" pitchFamily="34" charset="0"/>
                <a:cs typeface="Tahoma" panose="020B0604030504040204" pitchFamily="34" charset="0"/>
              </a:rPr>
              <a:t>delivery.</a:t>
            </a:r>
          </a:p>
          <a:p>
            <a:pPr marL="742950" lvl="1" indent="-285750" algn="just">
              <a:lnSpc>
                <a:spcPct val="150000"/>
              </a:lnSpc>
              <a:buFont typeface="Wingdings" panose="05000000000000000000" pitchFamily="2" charset="2"/>
              <a:buChar char="Ø"/>
            </a:pPr>
            <a:r>
              <a:rPr lang="en-IN" dirty="0" smtClean="0">
                <a:latin typeface="Tahoma" panose="020B0604030504040204" pitchFamily="34" charset="0"/>
                <a:ea typeface="Tahoma" panose="020B0604030504040204" pitchFamily="34" charset="0"/>
                <a:cs typeface="Tahoma" panose="020B0604030504040204" pitchFamily="34" charset="0"/>
              </a:rPr>
              <a:t> </a:t>
            </a:r>
            <a:r>
              <a:rPr lang="en-IN" dirty="0">
                <a:latin typeface="Tahoma" panose="020B0604030504040204" pitchFamily="34" charset="0"/>
                <a:ea typeface="Tahoma" panose="020B0604030504040204" pitchFamily="34" charset="0"/>
                <a:cs typeface="Tahoma" panose="020B0604030504040204" pitchFamily="34" charset="0"/>
              </a:rPr>
              <a:t>a </a:t>
            </a:r>
            <a:r>
              <a:rPr lang="en-IN" b="1" i="1" dirty="0">
                <a:latin typeface="Tahoma" panose="020B0604030504040204" pitchFamily="34" charset="0"/>
                <a:ea typeface="Tahoma" panose="020B0604030504040204" pitchFamily="34" charset="0"/>
                <a:cs typeface="Tahoma" panose="020B0604030504040204" pitchFamily="34" charset="0"/>
              </a:rPr>
              <a:t>Priority bit </a:t>
            </a:r>
            <a:r>
              <a:rPr lang="en-IN" b="1" i="1" dirty="0" smtClean="0">
                <a:latin typeface="Tahoma" panose="020B0604030504040204" pitchFamily="34" charset="0"/>
                <a:ea typeface="Tahoma" panose="020B0604030504040204" pitchFamily="34" charset="0"/>
                <a:cs typeface="Tahoma" panose="020B0604030504040204" pitchFamily="34" charset="0"/>
              </a:rPr>
              <a:t> </a:t>
            </a:r>
            <a:r>
              <a:rPr lang="en-IN" dirty="0" smtClean="0">
                <a:latin typeface="Tahoma" panose="020B0604030504040204" pitchFamily="34" charset="0"/>
                <a:ea typeface="Tahoma" panose="020B0604030504040204" pitchFamily="34" charset="0"/>
                <a:cs typeface="Tahoma" panose="020B0604030504040204" pitchFamily="34" charset="0"/>
              </a:rPr>
              <a:t>indicates </a:t>
            </a:r>
            <a:r>
              <a:rPr lang="en-IN" dirty="0">
                <a:latin typeface="Tahoma" panose="020B0604030504040204" pitchFamily="34" charset="0"/>
                <a:ea typeface="Tahoma" panose="020B0604030504040204" pitchFamily="34" charset="0"/>
                <a:cs typeface="Tahoma" panose="020B0604030504040204" pitchFamily="34" charset="0"/>
              </a:rPr>
              <a:t>the priority of the frame or </a:t>
            </a:r>
            <a:r>
              <a:rPr lang="en-IN" dirty="0" smtClean="0">
                <a:latin typeface="Tahoma" panose="020B0604030504040204" pitchFamily="34" charset="0"/>
                <a:ea typeface="Tahoma" panose="020B0604030504040204" pitchFamily="34" charset="0"/>
                <a:cs typeface="Tahoma" panose="020B0604030504040204" pitchFamily="34" charset="0"/>
              </a:rPr>
              <a:t>token.</a:t>
            </a:r>
          </a:p>
          <a:p>
            <a:pPr marL="742950" lvl="1" indent="-285750" algn="just">
              <a:lnSpc>
                <a:spcPct val="150000"/>
              </a:lnSpc>
              <a:buFont typeface="Wingdings" panose="05000000000000000000" pitchFamily="2" charset="2"/>
              <a:buChar char="Ø"/>
            </a:pPr>
            <a:r>
              <a:rPr lang="en-IN" dirty="0" smtClean="0">
                <a:latin typeface="Tahoma" panose="020B0604030504040204" pitchFamily="34" charset="0"/>
                <a:ea typeface="Tahoma" panose="020B0604030504040204" pitchFamily="34" charset="0"/>
                <a:cs typeface="Tahoma" panose="020B0604030504040204" pitchFamily="34" charset="0"/>
              </a:rPr>
              <a:t>a </a:t>
            </a:r>
            <a:r>
              <a:rPr lang="en-IN" b="1" i="1" dirty="0">
                <a:latin typeface="Tahoma" panose="020B0604030504040204" pitchFamily="34" charset="0"/>
                <a:ea typeface="Tahoma" panose="020B0604030504040204" pitchFamily="34" charset="0"/>
                <a:cs typeface="Tahoma" panose="020B0604030504040204" pitchFamily="34" charset="0"/>
              </a:rPr>
              <a:t>Reservation bit </a:t>
            </a:r>
            <a:r>
              <a:rPr lang="en-IN" b="1" i="1" dirty="0" smtClean="0">
                <a:latin typeface="Tahoma" panose="020B0604030504040204" pitchFamily="34" charset="0"/>
                <a:ea typeface="Tahoma" panose="020B0604030504040204" pitchFamily="34" charset="0"/>
                <a:cs typeface="Tahoma" panose="020B0604030504040204" pitchFamily="34" charset="0"/>
              </a:rPr>
              <a:t> </a:t>
            </a:r>
            <a:r>
              <a:rPr lang="en-IN" dirty="0" smtClean="0">
                <a:latin typeface="Tahoma" panose="020B0604030504040204" pitchFamily="34" charset="0"/>
                <a:ea typeface="Tahoma" panose="020B0604030504040204" pitchFamily="34" charset="0"/>
                <a:cs typeface="Tahoma" panose="020B0604030504040204" pitchFamily="34" charset="0"/>
              </a:rPr>
              <a:t>indicates </a:t>
            </a:r>
            <a:r>
              <a:rPr lang="en-IN" dirty="0">
                <a:latin typeface="Tahoma" panose="020B0604030504040204" pitchFamily="34" charset="0"/>
                <a:ea typeface="Tahoma" panose="020B0604030504040204" pitchFamily="34" charset="0"/>
                <a:cs typeface="Tahoma" panose="020B0604030504040204" pitchFamily="34" charset="0"/>
              </a:rPr>
              <a:t>the priority required for the next token to gain access to the </a:t>
            </a:r>
            <a:r>
              <a:rPr lang="en-IN" dirty="0" smtClean="0">
                <a:latin typeface="Tahoma" panose="020B0604030504040204" pitchFamily="34" charset="0"/>
                <a:ea typeface="Tahoma" panose="020B0604030504040204" pitchFamily="34" charset="0"/>
                <a:cs typeface="Tahoma" panose="020B0604030504040204" pitchFamily="34" charset="0"/>
              </a:rPr>
              <a:t>ring.</a:t>
            </a:r>
          </a:p>
          <a:p>
            <a:pPr marL="742950" lvl="1" indent="-285750" algn="just">
              <a:lnSpc>
                <a:spcPct val="150000"/>
              </a:lnSpc>
              <a:buFont typeface="Wingdings" panose="05000000000000000000" pitchFamily="2" charset="2"/>
              <a:buChar char="Ø"/>
            </a:pPr>
            <a:r>
              <a:rPr lang="en-IN" dirty="0" smtClean="0">
                <a:latin typeface="Tahoma" panose="020B0604030504040204" pitchFamily="34" charset="0"/>
                <a:ea typeface="Tahoma" panose="020B0604030504040204" pitchFamily="34" charset="0"/>
                <a:cs typeface="Tahoma" panose="020B0604030504040204" pitchFamily="34" charset="0"/>
              </a:rPr>
              <a:t>a </a:t>
            </a:r>
            <a:r>
              <a:rPr lang="en-IN" b="1" i="1" dirty="0">
                <a:latin typeface="Tahoma" panose="020B0604030504040204" pitchFamily="34" charset="0"/>
                <a:ea typeface="Tahoma" panose="020B0604030504040204" pitchFamily="34" charset="0"/>
                <a:cs typeface="Tahoma" panose="020B0604030504040204" pitchFamily="34" charset="0"/>
              </a:rPr>
              <a:t>Token bit </a:t>
            </a:r>
            <a:r>
              <a:rPr lang="en-IN" b="1" i="1" dirty="0" smtClean="0">
                <a:latin typeface="Tahoma" panose="020B0604030504040204" pitchFamily="34" charset="0"/>
                <a:ea typeface="Tahoma" panose="020B0604030504040204" pitchFamily="34" charset="0"/>
                <a:cs typeface="Tahoma" panose="020B0604030504040204" pitchFamily="34" charset="0"/>
              </a:rPr>
              <a:t> </a:t>
            </a:r>
            <a:r>
              <a:rPr lang="en-IN" dirty="0" smtClean="0">
                <a:latin typeface="Tahoma" panose="020B0604030504040204" pitchFamily="34" charset="0"/>
                <a:ea typeface="Tahoma" panose="020B0604030504040204" pitchFamily="34" charset="0"/>
                <a:cs typeface="Tahoma" panose="020B0604030504040204" pitchFamily="34" charset="0"/>
              </a:rPr>
              <a:t>differentiates a </a:t>
            </a:r>
            <a:r>
              <a:rPr lang="en-IN" dirty="0">
                <a:latin typeface="Tahoma" panose="020B0604030504040204" pitchFamily="34" charset="0"/>
                <a:ea typeface="Tahoma" panose="020B0604030504040204" pitchFamily="34" charset="0"/>
                <a:cs typeface="Tahoma" panose="020B0604030504040204" pitchFamily="34" charset="0"/>
              </a:rPr>
              <a:t>token from a data or command </a:t>
            </a:r>
            <a:r>
              <a:rPr lang="en-IN" dirty="0" smtClean="0">
                <a:latin typeface="Tahoma" panose="020B0604030504040204" pitchFamily="34" charset="0"/>
                <a:ea typeface="Tahoma" panose="020B0604030504040204" pitchFamily="34" charset="0"/>
                <a:cs typeface="Tahoma" panose="020B0604030504040204" pitchFamily="34" charset="0"/>
              </a:rPr>
              <a:t>frame.</a:t>
            </a:r>
          </a:p>
          <a:p>
            <a:pPr marL="742950" lvl="1" indent="-285750" algn="just">
              <a:lnSpc>
                <a:spcPct val="150000"/>
              </a:lnSpc>
              <a:buFont typeface="Wingdings" panose="05000000000000000000" pitchFamily="2" charset="2"/>
              <a:buChar char="Ø"/>
            </a:pPr>
            <a:r>
              <a:rPr lang="en-IN" dirty="0" smtClean="0">
                <a:latin typeface="Tahoma" panose="020B0604030504040204" pitchFamily="34" charset="0"/>
                <a:ea typeface="Tahoma" panose="020B0604030504040204" pitchFamily="34" charset="0"/>
                <a:cs typeface="Tahoma" panose="020B0604030504040204" pitchFamily="34" charset="0"/>
              </a:rPr>
              <a:t>a </a:t>
            </a:r>
            <a:r>
              <a:rPr lang="en-IN" b="1" i="1" dirty="0">
                <a:latin typeface="Tahoma" panose="020B0604030504040204" pitchFamily="34" charset="0"/>
                <a:ea typeface="Tahoma" panose="020B0604030504040204" pitchFamily="34" charset="0"/>
                <a:cs typeface="Tahoma" panose="020B0604030504040204" pitchFamily="34" charset="0"/>
              </a:rPr>
              <a:t>Monitor </a:t>
            </a:r>
            <a:r>
              <a:rPr lang="en-IN" b="1" i="1" dirty="0" smtClean="0">
                <a:latin typeface="Tahoma" panose="020B0604030504040204" pitchFamily="34" charset="0"/>
                <a:ea typeface="Tahoma" panose="020B0604030504040204" pitchFamily="34" charset="0"/>
                <a:cs typeface="Tahoma" panose="020B0604030504040204" pitchFamily="34" charset="0"/>
              </a:rPr>
              <a:t>bit  </a:t>
            </a:r>
            <a:r>
              <a:rPr lang="en-IN" dirty="0">
                <a:latin typeface="Tahoma" panose="020B0604030504040204" pitchFamily="34" charset="0"/>
                <a:ea typeface="Tahoma" panose="020B0604030504040204" pitchFamily="34" charset="0"/>
                <a:cs typeface="Tahoma" panose="020B0604030504040204" pitchFamily="34" charset="0"/>
              </a:rPr>
              <a:t>determines whether a frame is circling the ring </a:t>
            </a:r>
            <a:r>
              <a:rPr lang="en-IN" dirty="0" smtClean="0">
                <a:latin typeface="Tahoma" panose="020B0604030504040204" pitchFamily="34" charset="0"/>
                <a:ea typeface="Tahoma" panose="020B0604030504040204" pitchFamily="34" charset="0"/>
                <a:cs typeface="Tahoma" panose="020B0604030504040204" pitchFamily="34" charset="0"/>
              </a:rPr>
              <a:t>endlessly.</a:t>
            </a:r>
          </a:p>
          <a:p>
            <a:pPr marL="742950" lvl="1" indent="-285750" algn="just">
              <a:lnSpc>
                <a:spcPct val="150000"/>
              </a:lnSpc>
              <a:buFont typeface="Wingdings" panose="05000000000000000000" pitchFamily="2" charset="2"/>
              <a:buChar char="Ø"/>
            </a:pPr>
            <a:r>
              <a:rPr lang="en-IN" dirty="0" smtClean="0">
                <a:latin typeface="Tahoma" panose="020B0604030504040204" pitchFamily="34" charset="0"/>
                <a:ea typeface="Tahoma" panose="020B0604030504040204" pitchFamily="34" charset="0"/>
                <a:cs typeface="Tahoma" panose="020B0604030504040204" pitchFamily="34" charset="0"/>
              </a:rPr>
              <a:t>Active </a:t>
            </a:r>
            <a:r>
              <a:rPr lang="en-IN" dirty="0">
                <a:latin typeface="Tahoma" panose="020B0604030504040204" pitchFamily="34" charset="0"/>
                <a:ea typeface="Tahoma" panose="020B0604030504040204" pitchFamily="34" charset="0"/>
                <a:cs typeface="Tahoma" panose="020B0604030504040204" pitchFamily="34" charset="0"/>
              </a:rPr>
              <a:t>monitor employs a mechanism for detecting and compensating for network fault</a:t>
            </a:r>
            <a:r>
              <a:rPr lang="en-IN" dirty="0" smtClean="0">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Date Placeholder 2"/>
          <p:cNvSpPr>
            <a:spLocks noGrp="1"/>
          </p:cNvSpPr>
          <p:nvPr>
            <p:ph type="dt" sz="half" idx="10"/>
          </p:nvPr>
        </p:nvSpPr>
        <p:spPr/>
        <p:txBody>
          <a:bodyPr/>
          <a:lstStyle/>
          <a:p>
            <a:fld id="{2EACC300-5FBF-45DA-93FD-65842A67BA5D}"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2130328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92777" y="496597"/>
            <a:ext cx="10381205" cy="1478570"/>
          </a:xfrm>
        </p:spPr>
        <p:txBody>
          <a:bodyPr>
            <a:normAutofit/>
          </a:bodyPr>
          <a:lstStyle/>
          <a:p>
            <a:pPr algn="ctr"/>
            <a:r>
              <a:rPr lang="en-US" altLang="en-US" sz="4400" spc="300" dirty="0">
                <a:latin typeface="Rockwell" panose="02060603020205020403" pitchFamily="18" charset="0"/>
              </a:rPr>
              <a:t>LAN compared with OSI model</a:t>
            </a:r>
            <a:endParaRPr lang="en-US" sz="4400" spc="300" dirty="0">
              <a:latin typeface="Rockwell" panose="02060603020205020403" pitchFamily="18" charset="0"/>
            </a:endParaRPr>
          </a:p>
        </p:txBody>
      </p:sp>
      <p:pic>
        <p:nvPicPr>
          <p:cNvPr id="5"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30479" y="1717675"/>
            <a:ext cx="8305800" cy="5140325"/>
          </a:xfrm>
          <a:prstGeom prst="rect">
            <a:avLst/>
          </a:prstGeom>
          <a:noFill/>
        </p:spPr>
      </p:pic>
      <p:sp>
        <p:nvSpPr>
          <p:cNvPr id="3" name="Date Placeholder 2"/>
          <p:cNvSpPr>
            <a:spLocks noGrp="1"/>
          </p:cNvSpPr>
          <p:nvPr>
            <p:ph type="dt" sz="half" idx="10"/>
          </p:nvPr>
        </p:nvSpPr>
        <p:spPr/>
        <p:txBody>
          <a:bodyPr/>
          <a:lstStyle/>
          <a:p>
            <a:fld id="{2318187E-ABDE-4EB6-B21B-76E0D266C5B7}"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1385013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US" sz="4400" spc="300" dirty="0">
                <a:latin typeface="Rockwell" panose="02060603020205020403" pitchFamily="18" charset="0"/>
              </a:rPr>
              <a:t>Token Ring </a:t>
            </a:r>
            <a:r>
              <a:rPr lang="en-US" sz="4400" spc="300" dirty="0" smtClean="0">
                <a:latin typeface="Rockwell" panose="02060603020205020403" pitchFamily="18" charset="0"/>
              </a:rPr>
              <a:t>frame format </a:t>
            </a:r>
            <a:r>
              <a:rPr lang="en-US" sz="4400" spc="300" dirty="0">
                <a:latin typeface="Rockwell" panose="02060603020205020403" pitchFamily="18" charset="0"/>
              </a:rPr>
              <a:t>(</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4" name="Rectangle 3"/>
          <p:cNvSpPr/>
          <p:nvPr/>
        </p:nvSpPr>
        <p:spPr>
          <a:xfrm>
            <a:off x="1141413" y="1899600"/>
            <a:ext cx="10419216" cy="424731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b="1" dirty="0">
                <a:latin typeface="Tahoma" panose="020B0604030504040204" pitchFamily="34" charset="0"/>
                <a:ea typeface="Tahoma" panose="020B0604030504040204" pitchFamily="34" charset="0"/>
                <a:cs typeface="Tahoma" panose="020B0604030504040204" pitchFamily="34" charset="0"/>
              </a:rPr>
              <a:t>Frame </a:t>
            </a:r>
            <a:r>
              <a:rPr lang="en-IN" b="1" dirty="0" smtClean="0">
                <a:latin typeface="Tahoma" panose="020B0604030504040204" pitchFamily="34" charset="0"/>
                <a:ea typeface="Tahoma" panose="020B0604030504040204" pitchFamily="34" charset="0"/>
                <a:cs typeface="Tahoma" panose="020B0604030504040204" pitchFamily="34" charset="0"/>
              </a:rPr>
              <a:t>Control </a:t>
            </a:r>
            <a:r>
              <a:rPr lang="en-IN" dirty="0" smtClean="0">
                <a:latin typeface="Tahoma" panose="020B0604030504040204" pitchFamily="34" charset="0"/>
                <a:ea typeface="Tahoma" panose="020B0604030504040204" pitchFamily="34" charset="0"/>
                <a:cs typeface="Tahoma" panose="020B0604030504040204" pitchFamily="34" charset="0"/>
              </a:rPr>
              <a:t>— Indicates </a:t>
            </a:r>
            <a:r>
              <a:rPr lang="en-IN" dirty="0">
                <a:latin typeface="Tahoma" panose="020B0604030504040204" pitchFamily="34" charset="0"/>
                <a:ea typeface="Tahoma" panose="020B0604030504040204" pitchFamily="34" charset="0"/>
                <a:cs typeface="Tahoma" panose="020B0604030504040204" pitchFamily="34" charset="0"/>
              </a:rPr>
              <a:t>the frame type and contains the Frame type bit, the Reserved bit, and the Control bits.</a:t>
            </a:r>
          </a:p>
          <a:p>
            <a:pPr marL="285750" indent="-285750" algn="just">
              <a:lnSpc>
                <a:spcPct val="150000"/>
              </a:lnSpc>
              <a:buFont typeface="Arial" panose="020B0604020202020204" pitchFamily="34" charset="0"/>
              <a:buChar char="•"/>
            </a:pPr>
            <a:r>
              <a:rPr lang="en-IN" b="1" dirty="0">
                <a:latin typeface="Tahoma" panose="020B0604030504040204" pitchFamily="34" charset="0"/>
                <a:ea typeface="Tahoma" panose="020B0604030504040204" pitchFamily="34" charset="0"/>
                <a:cs typeface="Tahoma" panose="020B0604030504040204" pitchFamily="34" charset="0"/>
              </a:rPr>
              <a:t>Destination </a:t>
            </a:r>
            <a:r>
              <a:rPr lang="en-IN" b="1" dirty="0" smtClean="0">
                <a:latin typeface="Tahoma" panose="020B0604030504040204" pitchFamily="34" charset="0"/>
                <a:ea typeface="Tahoma" panose="020B0604030504040204" pitchFamily="34" charset="0"/>
                <a:cs typeface="Tahoma" panose="020B0604030504040204" pitchFamily="34" charset="0"/>
              </a:rPr>
              <a:t>Address </a:t>
            </a:r>
            <a:r>
              <a:rPr lang="en-IN" dirty="0" smtClean="0">
                <a:latin typeface="Tahoma" panose="020B0604030504040204" pitchFamily="34" charset="0"/>
                <a:ea typeface="Tahoma" panose="020B0604030504040204" pitchFamily="34" charset="0"/>
                <a:cs typeface="Tahoma" panose="020B0604030504040204" pitchFamily="34" charset="0"/>
              </a:rPr>
              <a:t>— Indicates </a:t>
            </a:r>
            <a:r>
              <a:rPr lang="en-IN" dirty="0">
                <a:latin typeface="Tahoma" panose="020B0604030504040204" pitchFamily="34" charset="0"/>
                <a:ea typeface="Tahoma" panose="020B0604030504040204" pitchFamily="34" charset="0"/>
                <a:cs typeface="Tahoma" panose="020B0604030504040204" pitchFamily="34" charset="0"/>
              </a:rPr>
              <a:t>the address of the receiver.</a:t>
            </a:r>
          </a:p>
          <a:p>
            <a:pPr marL="285750" indent="-285750" algn="just">
              <a:lnSpc>
                <a:spcPct val="150000"/>
              </a:lnSpc>
              <a:buFont typeface="Arial" panose="020B0604020202020204" pitchFamily="34" charset="0"/>
              <a:buChar char="•"/>
            </a:pPr>
            <a:r>
              <a:rPr lang="en-IN" b="1" dirty="0">
                <a:latin typeface="Tahoma" panose="020B0604030504040204" pitchFamily="34" charset="0"/>
                <a:ea typeface="Tahoma" panose="020B0604030504040204" pitchFamily="34" charset="0"/>
                <a:cs typeface="Tahoma" panose="020B0604030504040204" pitchFamily="34" charset="0"/>
              </a:rPr>
              <a:t>Source </a:t>
            </a:r>
            <a:r>
              <a:rPr lang="en-IN" b="1" dirty="0" smtClean="0">
                <a:latin typeface="Tahoma" panose="020B0604030504040204" pitchFamily="34" charset="0"/>
                <a:ea typeface="Tahoma" panose="020B0604030504040204" pitchFamily="34" charset="0"/>
                <a:cs typeface="Tahoma" panose="020B0604030504040204" pitchFamily="34" charset="0"/>
              </a:rPr>
              <a:t>Address </a:t>
            </a:r>
            <a:r>
              <a:rPr lang="en-IN" dirty="0" smtClean="0">
                <a:latin typeface="Tahoma" panose="020B0604030504040204" pitchFamily="34" charset="0"/>
                <a:ea typeface="Tahoma" panose="020B0604030504040204" pitchFamily="34" charset="0"/>
                <a:cs typeface="Tahoma" panose="020B0604030504040204" pitchFamily="34" charset="0"/>
              </a:rPr>
              <a:t>— Identifies </a:t>
            </a:r>
            <a:r>
              <a:rPr lang="en-IN" dirty="0">
                <a:latin typeface="Tahoma" panose="020B0604030504040204" pitchFamily="34" charset="0"/>
                <a:ea typeface="Tahoma" panose="020B0604030504040204" pitchFamily="34" charset="0"/>
                <a:cs typeface="Tahoma" panose="020B0604030504040204" pitchFamily="34" charset="0"/>
              </a:rPr>
              <a:t>the address of the sender.</a:t>
            </a:r>
          </a:p>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Data</a:t>
            </a:r>
            <a:r>
              <a:rPr lang="en-IN" dirty="0" smtClean="0">
                <a:latin typeface="Tahoma" panose="020B0604030504040204" pitchFamily="34" charset="0"/>
                <a:ea typeface="Tahoma" panose="020B0604030504040204" pitchFamily="34" charset="0"/>
                <a:cs typeface="Tahoma" panose="020B0604030504040204" pitchFamily="34" charset="0"/>
              </a:rPr>
              <a:t> — Indicates </a:t>
            </a:r>
            <a:r>
              <a:rPr lang="en-IN" dirty="0">
                <a:latin typeface="Tahoma" panose="020B0604030504040204" pitchFamily="34" charset="0"/>
                <a:ea typeface="Tahoma" panose="020B0604030504040204" pitchFamily="34" charset="0"/>
                <a:cs typeface="Tahoma" panose="020B0604030504040204" pitchFamily="34" charset="0"/>
              </a:rPr>
              <a:t>the actual data being sent from the upper layers.</a:t>
            </a:r>
          </a:p>
          <a:p>
            <a:pPr marL="285750" indent="-285750" algn="just">
              <a:lnSpc>
                <a:spcPct val="150000"/>
              </a:lnSpc>
              <a:buFont typeface="Arial" panose="020B0604020202020204" pitchFamily="34" charset="0"/>
              <a:buChar char="•"/>
            </a:pPr>
            <a:r>
              <a:rPr lang="en-IN" b="1" dirty="0">
                <a:latin typeface="Tahoma" panose="020B0604030504040204" pitchFamily="34" charset="0"/>
                <a:ea typeface="Tahoma" panose="020B0604030504040204" pitchFamily="34" charset="0"/>
                <a:cs typeface="Tahoma" panose="020B0604030504040204" pitchFamily="34" charset="0"/>
              </a:rPr>
              <a:t>Frame Control </a:t>
            </a:r>
            <a:r>
              <a:rPr lang="en-IN" b="1" dirty="0" smtClean="0">
                <a:latin typeface="Tahoma" panose="020B0604030504040204" pitchFamily="34" charset="0"/>
                <a:ea typeface="Tahoma" panose="020B0604030504040204" pitchFamily="34" charset="0"/>
                <a:cs typeface="Tahoma" panose="020B0604030504040204" pitchFamily="34" charset="0"/>
              </a:rPr>
              <a:t>Sequence </a:t>
            </a:r>
            <a:r>
              <a:rPr lang="en-IN" dirty="0" smtClean="0">
                <a:latin typeface="Tahoma" panose="020B0604030504040204" pitchFamily="34" charset="0"/>
                <a:ea typeface="Tahoma" panose="020B0604030504040204" pitchFamily="34" charset="0"/>
                <a:cs typeface="Tahoma" panose="020B0604030504040204" pitchFamily="34" charset="0"/>
              </a:rPr>
              <a:t>— Ensures </a:t>
            </a:r>
            <a:r>
              <a:rPr lang="en-IN" dirty="0">
                <a:latin typeface="Tahoma" panose="020B0604030504040204" pitchFamily="34" charset="0"/>
                <a:ea typeface="Tahoma" panose="020B0604030504040204" pitchFamily="34" charset="0"/>
                <a:cs typeface="Tahoma" panose="020B0604030504040204" pitchFamily="34" charset="0"/>
              </a:rPr>
              <a:t>that all the frames are delivered without damage.</a:t>
            </a:r>
          </a:p>
          <a:p>
            <a:pPr marL="285750" indent="-285750" algn="just">
              <a:lnSpc>
                <a:spcPct val="150000"/>
              </a:lnSpc>
              <a:buFont typeface="Arial" panose="020B0604020202020204" pitchFamily="34" charset="0"/>
              <a:buChar char="•"/>
            </a:pPr>
            <a:r>
              <a:rPr lang="en-IN" b="1" dirty="0">
                <a:latin typeface="Tahoma" panose="020B0604030504040204" pitchFamily="34" charset="0"/>
                <a:ea typeface="Tahoma" panose="020B0604030504040204" pitchFamily="34" charset="0"/>
                <a:cs typeface="Tahoma" panose="020B0604030504040204" pitchFamily="34" charset="0"/>
              </a:rPr>
              <a:t>End </a:t>
            </a:r>
            <a:r>
              <a:rPr lang="en-IN" b="1" dirty="0" smtClean="0">
                <a:latin typeface="Tahoma" panose="020B0604030504040204" pitchFamily="34" charset="0"/>
                <a:ea typeface="Tahoma" panose="020B0604030504040204" pitchFamily="34" charset="0"/>
                <a:cs typeface="Tahoma" panose="020B0604030504040204" pitchFamily="34" charset="0"/>
              </a:rPr>
              <a:t>Delimiter </a:t>
            </a:r>
            <a:r>
              <a:rPr lang="en-IN" dirty="0" smtClean="0">
                <a:latin typeface="Tahoma" panose="020B0604030504040204" pitchFamily="34" charset="0"/>
                <a:ea typeface="Tahoma" panose="020B0604030504040204" pitchFamily="34" charset="0"/>
                <a:cs typeface="Tahoma" panose="020B0604030504040204" pitchFamily="34" charset="0"/>
              </a:rPr>
              <a:t>— Defines </a:t>
            </a:r>
            <a:r>
              <a:rPr lang="en-IN" dirty="0">
                <a:latin typeface="Tahoma" panose="020B0604030504040204" pitchFamily="34" charset="0"/>
                <a:ea typeface="Tahoma" panose="020B0604030504040204" pitchFamily="34" charset="0"/>
                <a:cs typeface="Tahoma" panose="020B0604030504040204" pitchFamily="34" charset="0"/>
              </a:rPr>
              <a:t>the end of the token or frame and contains bits to indicate if a frame is damaged.</a:t>
            </a:r>
          </a:p>
          <a:p>
            <a:pPr marL="285750" indent="-285750" algn="just">
              <a:lnSpc>
                <a:spcPct val="150000"/>
              </a:lnSpc>
              <a:buFont typeface="Arial" panose="020B0604020202020204" pitchFamily="34" charset="0"/>
              <a:buChar char="•"/>
            </a:pPr>
            <a:r>
              <a:rPr lang="en-IN" b="1" dirty="0">
                <a:latin typeface="Tahoma" panose="020B0604030504040204" pitchFamily="34" charset="0"/>
                <a:ea typeface="Tahoma" panose="020B0604030504040204" pitchFamily="34" charset="0"/>
                <a:cs typeface="Tahoma" panose="020B0604030504040204" pitchFamily="34" charset="0"/>
              </a:rPr>
              <a:t>Frame </a:t>
            </a:r>
            <a:r>
              <a:rPr lang="en-IN" b="1" dirty="0" smtClean="0">
                <a:latin typeface="Tahoma" panose="020B0604030504040204" pitchFamily="34" charset="0"/>
                <a:ea typeface="Tahoma" panose="020B0604030504040204" pitchFamily="34" charset="0"/>
                <a:cs typeface="Tahoma" panose="020B0604030504040204" pitchFamily="34" charset="0"/>
              </a:rPr>
              <a:t>Status </a:t>
            </a:r>
            <a:r>
              <a:rPr lang="en-IN" dirty="0" smtClean="0">
                <a:latin typeface="Tahoma" panose="020B0604030504040204" pitchFamily="34" charset="0"/>
                <a:ea typeface="Tahoma" panose="020B0604030504040204" pitchFamily="34" charset="0"/>
                <a:cs typeface="Tahoma" panose="020B0604030504040204" pitchFamily="34" charset="0"/>
              </a:rPr>
              <a:t>— Terminates </a:t>
            </a:r>
            <a:r>
              <a:rPr lang="en-IN" dirty="0">
                <a:latin typeface="Tahoma" panose="020B0604030504040204" pitchFamily="34" charset="0"/>
                <a:ea typeface="Tahoma" panose="020B0604030504040204" pitchFamily="34" charset="0"/>
                <a:cs typeface="Tahoma" panose="020B0604030504040204" pitchFamily="34" charset="0"/>
              </a:rPr>
              <a:t>the frame and ensures that the frame has been copied to the destination address</a:t>
            </a:r>
          </a:p>
        </p:txBody>
      </p:sp>
      <p:sp>
        <p:nvSpPr>
          <p:cNvPr id="3" name="Date Placeholder 2"/>
          <p:cNvSpPr>
            <a:spLocks noGrp="1"/>
          </p:cNvSpPr>
          <p:nvPr>
            <p:ph type="dt" sz="half" idx="10"/>
          </p:nvPr>
        </p:nvSpPr>
        <p:spPr/>
        <p:txBody>
          <a:bodyPr/>
          <a:lstStyle/>
          <a:p>
            <a:fld id="{3BE4EBDB-F998-4EA6-BCBF-77A9B8A8983E}"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14927780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it-IT" sz="4400" spc="300" dirty="0">
                <a:latin typeface="Rockwell" panose="02060603020205020403" pitchFamily="18" charset="0"/>
              </a:rPr>
              <a:t>FDDI (Fiber Distributed Data Interface)</a:t>
            </a:r>
            <a:endParaRPr lang="en-US" sz="4400" spc="300" dirty="0">
              <a:latin typeface="Rockwell" panose="02060603020205020403" pitchFamily="18" charset="0"/>
            </a:endParaRPr>
          </a:p>
        </p:txBody>
      </p:sp>
      <p:sp>
        <p:nvSpPr>
          <p:cNvPr id="4" name="Rectangle 3"/>
          <p:cNvSpPr/>
          <p:nvPr/>
        </p:nvSpPr>
        <p:spPr>
          <a:xfrm>
            <a:off x="566649" y="1699601"/>
            <a:ext cx="6328318" cy="502188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FDDI is a standard developed by the American National Standards Institute (ANSI) for transmitting data on optical </a:t>
            </a:r>
            <a:r>
              <a:rPr lang="en-IN" dirty="0" err="1">
                <a:latin typeface="Tahoma" panose="020B0604030504040204" pitchFamily="34" charset="0"/>
                <a:ea typeface="Tahoma" panose="020B0604030504040204" pitchFamily="34" charset="0"/>
                <a:cs typeface="Tahoma" panose="020B0604030504040204" pitchFamily="34" charset="0"/>
              </a:rPr>
              <a:t>fibers</a:t>
            </a:r>
            <a:endParaRPr lang="en-IN"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 Supports transmission rates of up to 200 Mbps</a:t>
            </a:r>
          </a:p>
          <a:p>
            <a:pPr marL="285750" indent="-285750" algn="just">
              <a:lnSpc>
                <a:spcPct val="150000"/>
              </a:lnSpc>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Uses a dual ring </a:t>
            </a:r>
          </a:p>
          <a:p>
            <a:pPr marL="742950" lvl="1" indent="-285750" algn="just">
              <a:lnSpc>
                <a:spcPct val="150000"/>
              </a:lnSpc>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First ring used to carry data at 100 Mbps</a:t>
            </a:r>
          </a:p>
          <a:p>
            <a:pPr marL="742950" lvl="1" indent="-285750" algn="just">
              <a:lnSpc>
                <a:spcPct val="150000"/>
              </a:lnSpc>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Second ring used for primary backup in case first ring fails</a:t>
            </a:r>
          </a:p>
          <a:p>
            <a:pPr marL="742950" lvl="1" indent="-285750" algn="just">
              <a:lnSpc>
                <a:spcPct val="150000"/>
              </a:lnSpc>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If no backup is needed, second ring can also carry data, increasing the data rate up to 200 Mbps </a:t>
            </a:r>
          </a:p>
          <a:p>
            <a:pPr marL="285750" indent="-285750" algn="just">
              <a:lnSpc>
                <a:spcPct val="150000"/>
              </a:lnSpc>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Supports up to 1000 nodes</a:t>
            </a:r>
          </a:p>
          <a:p>
            <a:pPr marL="285750" indent="-285750" algn="just">
              <a:lnSpc>
                <a:spcPct val="150000"/>
              </a:lnSpc>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Has a range of up to 200 </a:t>
            </a:r>
            <a:r>
              <a:rPr lang="en-IN" dirty="0" smtClean="0">
                <a:latin typeface="Tahoma" panose="020B0604030504040204" pitchFamily="34" charset="0"/>
                <a:ea typeface="Tahoma" panose="020B0604030504040204" pitchFamily="34" charset="0"/>
                <a:cs typeface="Tahoma" panose="020B0604030504040204" pitchFamily="34" charset="0"/>
              </a:rPr>
              <a:t>km</a:t>
            </a:r>
            <a:endParaRPr lang="en-I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6" descr="FDD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7662" y="1757669"/>
            <a:ext cx="4757103" cy="450668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864F7DB0-6611-46FF-AE19-58921112B391}" type="datetime1">
              <a:rPr lang="en-US" smtClean="0"/>
              <a:t>9/24/2019</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16237738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it-IT" sz="4400" spc="300" dirty="0" smtClean="0">
                <a:latin typeface="Rockwell" panose="02060603020205020403" pitchFamily="18" charset="0"/>
              </a:rPr>
              <a:t>FDDI access method</a:t>
            </a:r>
            <a:endParaRPr lang="en-US" sz="4400" spc="300" dirty="0">
              <a:latin typeface="Rockwell" panose="02060603020205020403" pitchFamily="18" charset="0"/>
            </a:endParaRPr>
          </a:p>
        </p:txBody>
      </p:sp>
      <p:sp>
        <p:nvSpPr>
          <p:cNvPr id="4" name="Rectangle 3"/>
          <p:cNvSpPr/>
          <p:nvPr/>
        </p:nvSpPr>
        <p:spPr>
          <a:xfrm>
            <a:off x="1280160" y="1699601"/>
            <a:ext cx="9914709" cy="372287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FDDI </a:t>
            </a:r>
            <a:r>
              <a:rPr lang="en-IN" sz="2000" dirty="0" smtClean="0">
                <a:latin typeface="Tahoma" panose="020B0604030504040204" pitchFamily="34" charset="0"/>
                <a:ea typeface="Tahoma" panose="020B0604030504040204" pitchFamily="34" charset="0"/>
                <a:cs typeface="Tahoma" panose="020B0604030504040204" pitchFamily="34" charset="0"/>
              </a:rPr>
              <a:t>uses token passing as an access method similar to the IEEE 802.5 token ring.</a:t>
            </a:r>
          </a:p>
          <a:p>
            <a:pPr marL="285750" indent="-285750" algn="just">
              <a:lnSpc>
                <a:spcPct val="150000"/>
              </a:lnSpc>
              <a:buFont typeface="Arial" panose="020B0604020202020204" pitchFamily="34" charset="0"/>
              <a:buChar char="•"/>
            </a:pPr>
            <a:r>
              <a:rPr lang="en-IN" sz="2000" dirty="0" smtClean="0">
                <a:latin typeface="Tahoma" panose="020B0604030504040204" pitchFamily="34" charset="0"/>
                <a:ea typeface="Tahoma" panose="020B0604030504040204" pitchFamily="34" charset="0"/>
                <a:cs typeface="Tahoma" panose="020B0604030504040204" pitchFamily="34" charset="0"/>
              </a:rPr>
              <a:t>Any station wants to transmit information holds the token and then transmits information and when it finish it releases the token in the ring.</a:t>
            </a:r>
          </a:p>
          <a:p>
            <a:pPr marL="285750" indent="-285750" algn="just">
              <a:lnSpc>
                <a:spcPct val="150000"/>
              </a:lnSpc>
              <a:buFont typeface="Arial" panose="020B0604020202020204" pitchFamily="34" charset="0"/>
              <a:buChar char="•"/>
            </a:pPr>
            <a:r>
              <a:rPr lang="en-IN" sz="2000" dirty="0" smtClean="0">
                <a:latin typeface="Tahoma" panose="020B0604030504040204" pitchFamily="34" charset="0"/>
                <a:ea typeface="Tahoma" panose="020B0604030504040204" pitchFamily="34" charset="0"/>
                <a:cs typeface="Tahoma" panose="020B0604030504040204" pitchFamily="34" charset="0"/>
              </a:rPr>
              <a:t>The time a station holds the token is called Synchronous Allocation Time (SAT) and this time is variable for each station. The allocation of this time is variable to each station is achieved by Station Management (SMT).</a:t>
            </a:r>
          </a:p>
          <a:p>
            <a:pPr marL="285750" indent="-285750" algn="just">
              <a:lnSpc>
                <a:spcPct val="150000"/>
              </a:lnSpc>
              <a:buFont typeface="Arial" panose="020B0604020202020204" pitchFamily="34" charset="0"/>
              <a:buChar char="•"/>
            </a:pPr>
            <a:r>
              <a:rPr lang="en-IN" sz="2000" dirty="0" smtClean="0">
                <a:latin typeface="Tahoma" panose="020B0604030504040204" pitchFamily="34" charset="0"/>
                <a:ea typeface="Tahoma" panose="020B0604030504040204" pitchFamily="34" charset="0"/>
                <a:cs typeface="Tahoma" panose="020B0604030504040204" pitchFamily="34" charset="0"/>
              </a:rPr>
              <a:t>The function of SMT are ring control, ring initialization, station insertion and station removal.</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3" name="Date Placeholder 2"/>
          <p:cNvSpPr>
            <a:spLocks noGrp="1"/>
          </p:cNvSpPr>
          <p:nvPr>
            <p:ph type="dt" sz="half" idx="10"/>
          </p:nvPr>
        </p:nvSpPr>
        <p:spPr/>
        <p:txBody>
          <a:bodyPr/>
          <a:lstStyle/>
          <a:p>
            <a:fld id="{D290A3AA-A048-4EE3-8E46-C6569CA77CD3}"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22038293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it-IT" sz="4400" spc="300" dirty="0" smtClean="0">
                <a:latin typeface="Rockwell" panose="02060603020205020403" pitchFamily="18" charset="0"/>
              </a:rPr>
              <a:t>FDDI frame format</a:t>
            </a:r>
            <a:endParaRPr lang="en-US" sz="4400" spc="300" dirty="0">
              <a:latin typeface="Rockwell" panose="02060603020205020403" pitchFamily="18" charset="0"/>
            </a:endParaRPr>
          </a:p>
        </p:txBody>
      </p:sp>
      <p:pic>
        <p:nvPicPr>
          <p:cNvPr id="5122" name="Picture 2" descr="Image result for fddi frame form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558" y="2021023"/>
            <a:ext cx="7887708" cy="3543753"/>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F40D7642-B132-4E2A-AE79-707128ECF005}"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5639849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it-IT" sz="4400" spc="300" dirty="0" smtClean="0">
                <a:latin typeface="Rockwell" panose="02060603020205020403" pitchFamily="18" charset="0"/>
              </a:rPr>
              <a:t>FDDI frame format </a:t>
            </a:r>
            <a:r>
              <a:rPr lang="en-US" sz="4400" spc="300" dirty="0">
                <a:latin typeface="Rockwell" panose="02060603020205020403" pitchFamily="18" charset="0"/>
              </a:rPr>
              <a:t>(</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3" name="Rectangle 2"/>
          <p:cNvSpPr/>
          <p:nvPr/>
        </p:nvSpPr>
        <p:spPr>
          <a:xfrm>
            <a:off x="1470161" y="1508659"/>
            <a:ext cx="9248502" cy="4662815"/>
          </a:xfrm>
          <a:prstGeom prst="rect">
            <a:avLst/>
          </a:prstGeom>
        </p:spPr>
        <p:txBody>
          <a:bodyPr wrap="square">
            <a:spAutoFit/>
          </a:bodyPr>
          <a:lstStyle/>
          <a:p>
            <a:pPr algn="just">
              <a:lnSpc>
                <a:spcPct val="150000"/>
              </a:lnSpc>
            </a:pPr>
            <a:r>
              <a:rPr lang="en-IN" dirty="0">
                <a:latin typeface="Tahoma" panose="020B0604030504040204" pitchFamily="34" charset="0"/>
                <a:ea typeface="Tahoma" panose="020B0604030504040204" pitchFamily="34" charset="0"/>
                <a:cs typeface="Tahoma" panose="020B0604030504040204" pitchFamily="34" charset="0"/>
              </a:rPr>
              <a:t>The fields of an FDDI frame are as follows:</a:t>
            </a:r>
          </a:p>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Preamble </a:t>
            </a:r>
            <a:r>
              <a:rPr lang="en-IN" dirty="0" smtClean="0">
                <a:latin typeface="Tahoma" panose="020B0604030504040204" pitchFamily="34" charset="0"/>
                <a:ea typeface="Tahoma" panose="020B0604030504040204" pitchFamily="34" charset="0"/>
                <a:cs typeface="Tahoma" panose="020B0604030504040204" pitchFamily="34" charset="0"/>
              </a:rPr>
              <a:t>— Prepares </a:t>
            </a:r>
            <a:r>
              <a:rPr lang="en-IN" dirty="0">
                <a:latin typeface="Tahoma" panose="020B0604030504040204" pitchFamily="34" charset="0"/>
                <a:ea typeface="Tahoma" panose="020B0604030504040204" pitchFamily="34" charset="0"/>
                <a:cs typeface="Tahoma" panose="020B0604030504040204" pitchFamily="34" charset="0"/>
              </a:rPr>
              <a:t>each station for the upcoming </a:t>
            </a:r>
            <a:r>
              <a:rPr lang="en-IN" dirty="0" smtClean="0">
                <a:latin typeface="Tahoma" panose="020B0604030504040204" pitchFamily="34" charset="0"/>
                <a:ea typeface="Tahoma" panose="020B0604030504040204" pitchFamily="34" charset="0"/>
                <a:cs typeface="Tahoma" panose="020B0604030504040204" pitchFamily="34" charset="0"/>
              </a:rPr>
              <a:t>frame.</a:t>
            </a:r>
          </a:p>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Start delimiter </a:t>
            </a:r>
            <a:r>
              <a:rPr lang="en-IN" dirty="0" smtClean="0">
                <a:latin typeface="Tahoma" panose="020B0604030504040204" pitchFamily="34" charset="0"/>
                <a:ea typeface="Tahoma" panose="020B0604030504040204" pitchFamily="34" charset="0"/>
                <a:cs typeface="Tahoma" panose="020B0604030504040204" pitchFamily="34" charset="0"/>
              </a:rPr>
              <a:t>— Indicates </a:t>
            </a:r>
            <a:r>
              <a:rPr lang="en-IN" dirty="0">
                <a:latin typeface="Tahoma" panose="020B0604030504040204" pitchFamily="34" charset="0"/>
                <a:ea typeface="Tahoma" panose="020B0604030504040204" pitchFamily="34" charset="0"/>
                <a:cs typeface="Tahoma" panose="020B0604030504040204" pitchFamily="34" charset="0"/>
              </a:rPr>
              <a:t>the beginning of the frame. It consists of </a:t>
            </a:r>
            <a:r>
              <a:rPr lang="en-IN" dirty="0" err="1">
                <a:latin typeface="Tahoma" panose="020B0604030504040204" pitchFamily="34" charset="0"/>
                <a:ea typeface="Tahoma" panose="020B0604030504040204" pitchFamily="34" charset="0"/>
                <a:cs typeface="Tahoma" panose="020B0604030504040204" pitchFamily="34" charset="0"/>
              </a:rPr>
              <a:t>signaling</a:t>
            </a:r>
            <a:r>
              <a:rPr lang="en-IN" dirty="0">
                <a:latin typeface="Tahoma" panose="020B0604030504040204" pitchFamily="34" charset="0"/>
                <a:ea typeface="Tahoma" panose="020B0604030504040204" pitchFamily="34" charset="0"/>
                <a:cs typeface="Tahoma" panose="020B0604030504040204" pitchFamily="34" charset="0"/>
              </a:rPr>
              <a:t> patterns </a:t>
            </a:r>
            <a:r>
              <a:rPr lang="en-IN" dirty="0" smtClean="0">
                <a:latin typeface="Tahoma" panose="020B0604030504040204" pitchFamily="34" charset="0"/>
                <a:ea typeface="Tahoma" panose="020B0604030504040204" pitchFamily="34" charset="0"/>
                <a:cs typeface="Tahoma" panose="020B0604030504040204" pitchFamily="34" charset="0"/>
              </a:rPr>
              <a:t>that differentiate </a:t>
            </a:r>
            <a:r>
              <a:rPr lang="en-IN" dirty="0">
                <a:latin typeface="Tahoma" panose="020B0604030504040204" pitchFamily="34" charset="0"/>
                <a:ea typeface="Tahoma" panose="020B0604030504040204" pitchFamily="34" charset="0"/>
                <a:cs typeface="Tahoma" panose="020B0604030504040204" pitchFamily="34" charset="0"/>
              </a:rPr>
              <a:t>it from the rest of the </a:t>
            </a:r>
            <a:r>
              <a:rPr lang="en-IN" dirty="0" smtClean="0">
                <a:latin typeface="Tahoma" panose="020B0604030504040204" pitchFamily="34" charset="0"/>
                <a:ea typeface="Tahoma" panose="020B0604030504040204" pitchFamily="34" charset="0"/>
                <a:cs typeface="Tahoma" panose="020B0604030504040204" pitchFamily="34" charset="0"/>
              </a:rPr>
              <a:t>frame.</a:t>
            </a:r>
          </a:p>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Frame control </a:t>
            </a:r>
            <a:r>
              <a:rPr lang="en-IN" dirty="0" smtClean="0">
                <a:latin typeface="Tahoma" panose="020B0604030504040204" pitchFamily="34" charset="0"/>
                <a:ea typeface="Tahoma" panose="020B0604030504040204" pitchFamily="34" charset="0"/>
                <a:cs typeface="Tahoma" panose="020B0604030504040204" pitchFamily="34" charset="0"/>
              </a:rPr>
              <a:t>— Indicates </a:t>
            </a:r>
            <a:r>
              <a:rPr lang="en-IN" dirty="0">
                <a:latin typeface="Tahoma" panose="020B0604030504040204" pitchFamily="34" charset="0"/>
                <a:ea typeface="Tahoma" panose="020B0604030504040204" pitchFamily="34" charset="0"/>
                <a:cs typeface="Tahoma" panose="020B0604030504040204" pitchFamily="34" charset="0"/>
              </a:rPr>
              <a:t>the size of the address fields, whether the frame contains </a:t>
            </a:r>
            <a:r>
              <a:rPr lang="en-IN" dirty="0" smtClean="0">
                <a:latin typeface="Tahoma" panose="020B0604030504040204" pitchFamily="34" charset="0"/>
                <a:ea typeface="Tahoma" panose="020B0604030504040204" pitchFamily="34" charset="0"/>
                <a:cs typeface="Tahoma" panose="020B0604030504040204" pitchFamily="34" charset="0"/>
              </a:rPr>
              <a:t>asynchronous or </a:t>
            </a:r>
            <a:r>
              <a:rPr lang="en-IN" dirty="0">
                <a:latin typeface="Tahoma" panose="020B0604030504040204" pitchFamily="34" charset="0"/>
                <a:ea typeface="Tahoma" panose="020B0604030504040204" pitchFamily="34" charset="0"/>
                <a:cs typeface="Tahoma" panose="020B0604030504040204" pitchFamily="34" charset="0"/>
              </a:rPr>
              <a:t>synchronous data, and other control </a:t>
            </a:r>
            <a:r>
              <a:rPr lang="en-IN" dirty="0" smtClean="0">
                <a:latin typeface="Tahoma" panose="020B0604030504040204" pitchFamily="34" charset="0"/>
                <a:ea typeface="Tahoma" panose="020B0604030504040204" pitchFamily="34" charset="0"/>
                <a:cs typeface="Tahoma" panose="020B0604030504040204" pitchFamily="34" charset="0"/>
              </a:rPr>
              <a:t>information.</a:t>
            </a:r>
          </a:p>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Destination address </a:t>
            </a:r>
            <a:r>
              <a:rPr lang="en-IN" dirty="0" smtClean="0">
                <a:latin typeface="Tahoma" panose="020B0604030504040204" pitchFamily="34" charset="0"/>
                <a:ea typeface="Tahoma" panose="020B0604030504040204" pitchFamily="34" charset="0"/>
                <a:cs typeface="Tahoma" panose="020B0604030504040204" pitchFamily="34" charset="0"/>
              </a:rPr>
              <a:t>— Contains </a:t>
            </a:r>
            <a:r>
              <a:rPr lang="en-IN" dirty="0">
                <a:latin typeface="Tahoma" panose="020B0604030504040204" pitchFamily="34" charset="0"/>
                <a:ea typeface="Tahoma" panose="020B0604030504040204" pitchFamily="34" charset="0"/>
                <a:cs typeface="Tahoma" panose="020B0604030504040204" pitchFamily="34" charset="0"/>
              </a:rPr>
              <a:t>a unicast (singular), multicast (group), or broadcast (</a:t>
            </a:r>
            <a:r>
              <a:rPr lang="en-IN" dirty="0" smtClean="0">
                <a:latin typeface="Tahoma" panose="020B0604030504040204" pitchFamily="34" charset="0"/>
                <a:ea typeface="Tahoma" panose="020B0604030504040204" pitchFamily="34" charset="0"/>
                <a:cs typeface="Tahoma" panose="020B0604030504040204" pitchFamily="34" charset="0"/>
              </a:rPr>
              <a:t>every station</a:t>
            </a:r>
            <a:r>
              <a:rPr lang="en-IN" dirty="0">
                <a:latin typeface="Tahoma" panose="020B0604030504040204" pitchFamily="34" charset="0"/>
                <a:ea typeface="Tahoma" panose="020B0604030504040204" pitchFamily="34" charset="0"/>
                <a:cs typeface="Tahoma" panose="020B0604030504040204" pitchFamily="34" charset="0"/>
              </a:rPr>
              <a:t>) address. As with Ethernet and Token Ring, FDDI destination addresses are 6 </a:t>
            </a:r>
            <a:r>
              <a:rPr lang="en-IN" dirty="0" smtClean="0">
                <a:latin typeface="Tahoma" panose="020B0604030504040204" pitchFamily="34" charset="0"/>
                <a:ea typeface="Tahoma" panose="020B0604030504040204" pitchFamily="34" charset="0"/>
                <a:cs typeface="Tahoma" panose="020B0604030504040204" pitchFamily="34" charset="0"/>
              </a:rPr>
              <a:t>bytes.</a:t>
            </a:r>
          </a:p>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Source address </a:t>
            </a:r>
            <a:r>
              <a:rPr lang="en-IN" dirty="0" smtClean="0">
                <a:latin typeface="Tahoma" panose="020B0604030504040204" pitchFamily="34" charset="0"/>
                <a:ea typeface="Tahoma" panose="020B0604030504040204" pitchFamily="34" charset="0"/>
                <a:cs typeface="Tahoma" panose="020B0604030504040204" pitchFamily="34" charset="0"/>
              </a:rPr>
              <a:t>— Identifies </a:t>
            </a:r>
            <a:r>
              <a:rPr lang="en-IN" dirty="0">
                <a:latin typeface="Tahoma" panose="020B0604030504040204" pitchFamily="34" charset="0"/>
                <a:ea typeface="Tahoma" panose="020B0604030504040204" pitchFamily="34" charset="0"/>
                <a:cs typeface="Tahoma" panose="020B0604030504040204" pitchFamily="34" charset="0"/>
              </a:rPr>
              <a:t>the single station that sent the frame. As with Ethernet and </a:t>
            </a:r>
            <a:r>
              <a:rPr lang="en-IN" dirty="0" smtClean="0">
                <a:latin typeface="Tahoma" panose="020B0604030504040204" pitchFamily="34" charset="0"/>
                <a:ea typeface="Tahoma" panose="020B0604030504040204" pitchFamily="34" charset="0"/>
                <a:cs typeface="Tahoma" panose="020B0604030504040204" pitchFamily="34" charset="0"/>
              </a:rPr>
              <a:t>Token Ring</a:t>
            </a:r>
            <a:r>
              <a:rPr lang="en-IN" dirty="0">
                <a:latin typeface="Tahoma" panose="020B0604030504040204" pitchFamily="34" charset="0"/>
                <a:ea typeface="Tahoma" panose="020B0604030504040204" pitchFamily="34" charset="0"/>
                <a:cs typeface="Tahoma" panose="020B0604030504040204" pitchFamily="34" charset="0"/>
              </a:rPr>
              <a:t>, FDDI source addresses are </a:t>
            </a:r>
            <a:r>
              <a:rPr lang="en-IN" dirty="0" smtClean="0">
                <a:latin typeface="Tahoma" panose="020B0604030504040204" pitchFamily="34" charset="0"/>
                <a:ea typeface="Tahoma" panose="020B0604030504040204" pitchFamily="34" charset="0"/>
                <a:cs typeface="Tahoma" panose="020B0604030504040204" pitchFamily="34" charset="0"/>
              </a:rPr>
              <a:t>6 bytes.</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2B68D37D-F3D1-4EC5-9477-497965AC90C0}"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35404481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it-IT" sz="4400" spc="300" dirty="0" smtClean="0">
                <a:latin typeface="Rockwell" panose="02060603020205020403" pitchFamily="18" charset="0"/>
              </a:rPr>
              <a:t>FDDI frame format </a:t>
            </a:r>
            <a:r>
              <a:rPr lang="en-US" sz="4400" spc="300" dirty="0">
                <a:latin typeface="Rockwell" panose="02060603020205020403" pitchFamily="18" charset="0"/>
              </a:rPr>
              <a:t>(</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3" name="Rectangle 2"/>
          <p:cNvSpPr/>
          <p:nvPr/>
        </p:nvSpPr>
        <p:spPr>
          <a:xfrm>
            <a:off x="1470161" y="1508659"/>
            <a:ext cx="9248502" cy="383181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Data </a:t>
            </a:r>
            <a:r>
              <a:rPr lang="en-IN" dirty="0" smtClean="0">
                <a:latin typeface="Tahoma" panose="020B0604030504040204" pitchFamily="34" charset="0"/>
                <a:ea typeface="Tahoma" panose="020B0604030504040204" pitchFamily="34" charset="0"/>
                <a:cs typeface="Tahoma" panose="020B0604030504040204" pitchFamily="34" charset="0"/>
              </a:rPr>
              <a:t>— Contains </a:t>
            </a:r>
            <a:r>
              <a:rPr lang="en-IN" dirty="0">
                <a:latin typeface="Tahoma" panose="020B0604030504040204" pitchFamily="34" charset="0"/>
                <a:ea typeface="Tahoma" panose="020B0604030504040204" pitchFamily="34" charset="0"/>
                <a:cs typeface="Tahoma" panose="020B0604030504040204" pitchFamily="34" charset="0"/>
              </a:rPr>
              <a:t>either information destined for an upper-layer protocol or control </a:t>
            </a:r>
            <a:r>
              <a:rPr lang="en-IN" dirty="0" smtClean="0">
                <a:latin typeface="Tahoma" panose="020B0604030504040204" pitchFamily="34" charset="0"/>
                <a:ea typeface="Tahoma" panose="020B0604030504040204" pitchFamily="34" charset="0"/>
                <a:cs typeface="Tahoma" panose="020B0604030504040204" pitchFamily="34" charset="0"/>
              </a:rPr>
              <a:t>information.</a:t>
            </a:r>
          </a:p>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Frame </a:t>
            </a:r>
            <a:r>
              <a:rPr lang="en-IN" b="1" dirty="0">
                <a:latin typeface="Tahoma" panose="020B0604030504040204" pitchFamily="34" charset="0"/>
                <a:ea typeface="Tahoma" panose="020B0604030504040204" pitchFamily="34" charset="0"/>
                <a:cs typeface="Tahoma" panose="020B0604030504040204" pitchFamily="34" charset="0"/>
              </a:rPr>
              <a:t>check sequence (FCS</a:t>
            </a:r>
            <a:r>
              <a:rPr lang="en-IN" b="1" dirty="0" smtClean="0">
                <a:latin typeface="Tahoma" panose="020B0604030504040204" pitchFamily="34" charset="0"/>
                <a:ea typeface="Tahoma" panose="020B0604030504040204" pitchFamily="34" charset="0"/>
                <a:cs typeface="Tahoma" panose="020B0604030504040204" pitchFamily="34" charset="0"/>
              </a:rPr>
              <a:t>) </a:t>
            </a:r>
            <a:r>
              <a:rPr lang="en-IN" dirty="0" smtClean="0">
                <a:latin typeface="Tahoma" panose="020B0604030504040204" pitchFamily="34" charset="0"/>
                <a:ea typeface="Tahoma" panose="020B0604030504040204" pitchFamily="34" charset="0"/>
                <a:cs typeface="Tahoma" panose="020B0604030504040204" pitchFamily="34" charset="0"/>
              </a:rPr>
              <a:t>— Filled </a:t>
            </a:r>
            <a:r>
              <a:rPr lang="en-IN" dirty="0">
                <a:latin typeface="Tahoma" panose="020B0604030504040204" pitchFamily="34" charset="0"/>
                <a:ea typeface="Tahoma" panose="020B0604030504040204" pitchFamily="34" charset="0"/>
                <a:cs typeface="Tahoma" panose="020B0604030504040204" pitchFamily="34" charset="0"/>
              </a:rPr>
              <a:t>by the source station with a calculated cyclic </a:t>
            </a:r>
            <a:r>
              <a:rPr lang="en-IN" dirty="0" smtClean="0">
                <a:latin typeface="Tahoma" panose="020B0604030504040204" pitchFamily="34" charset="0"/>
                <a:ea typeface="Tahoma" panose="020B0604030504040204" pitchFamily="34" charset="0"/>
                <a:cs typeface="Tahoma" panose="020B0604030504040204" pitchFamily="34" charset="0"/>
              </a:rPr>
              <a:t>redundancy check </a:t>
            </a:r>
            <a:r>
              <a:rPr lang="en-IN" dirty="0">
                <a:latin typeface="Tahoma" panose="020B0604030504040204" pitchFamily="34" charset="0"/>
                <a:ea typeface="Tahoma" panose="020B0604030504040204" pitchFamily="34" charset="0"/>
                <a:cs typeface="Tahoma" panose="020B0604030504040204" pitchFamily="34" charset="0"/>
              </a:rPr>
              <a:t>(CRC) value dependent on the frame contents (as with Token Ring and Ethernet). </a:t>
            </a:r>
            <a:r>
              <a:rPr lang="en-IN" dirty="0" smtClean="0">
                <a:latin typeface="Tahoma" panose="020B0604030504040204" pitchFamily="34" charset="0"/>
                <a:ea typeface="Tahoma" panose="020B0604030504040204" pitchFamily="34" charset="0"/>
                <a:cs typeface="Tahoma" panose="020B0604030504040204" pitchFamily="34" charset="0"/>
              </a:rPr>
              <a:t>The destination </a:t>
            </a:r>
            <a:r>
              <a:rPr lang="en-IN" dirty="0">
                <a:latin typeface="Tahoma" panose="020B0604030504040204" pitchFamily="34" charset="0"/>
                <a:ea typeface="Tahoma" panose="020B0604030504040204" pitchFamily="34" charset="0"/>
                <a:cs typeface="Tahoma" panose="020B0604030504040204" pitchFamily="34" charset="0"/>
              </a:rPr>
              <a:t>station recalculates the value to determine whether the frame may have been </a:t>
            </a:r>
            <a:r>
              <a:rPr lang="en-IN" dirty="0" smtClean="0">
                <a:latin typeface="Tahoma" panose="020B0604030504040204" pitchFamily="34" charset="0"/>
                <a:ea typeface="Tahoma" panose="020B0604030504040204" pitchFamily="34" charset="0"/>
                <a:cs typeface="Tahoma" panose="020B0604030504040204" pitchFamily="34" charset="0"/>
              </a:rPr>
              <a:t>damaged in </a:t>
            </a:r>
            <a:r>
              <a:rPr lang="en-IN" dirty="0">
                <a:latin typeface="Tahoma" panose="020B0604030504040204" pitchFamily="34" charset="0"/>
                <a:ea typeface="Tahoma" panose="020B0604030504040204" pitchFamily="34" charset="0"/>
                <a:cs typeface="Tahoma" panose="020B0604030504040204" pitchFamily="34" charset="0"/>
              </a:rPr>
              <a:t>transit. If so, the frame is </a:t>
            </a:r>
            <a:r>
              <a:rPr lang="en-IN" dirty="0" smtClean="0">
                <a:latin typeface="Tahoma" panose="020B0604030504040204" pitchFamily="34" charset="0"/>
                <a:ea typeface="Tahoma" panose="020B0604030504040204" pitchFamily="34" charset="0"/>
                <a:cs typeface="Tahoma" panose="020B0604030504040204" pitchFamily="34" charset="0"/>
              </a:rPr>
              <a:t>discarded.</a:t>
            </a:r>
          </a:p>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End delimiter </a:t>
            </a:r>
            <a:r>
              <a:rPr lang="en-IN" dirty="0" smtClean="0">
                <a:latin typeface="Tahoma" panose="020B0604030504040204" pitchFamily="34" charset="0"/>
                <a:ea typeface="Tahoma" panose="020B0604030504040204" pitchFamily="34" charset="0"/>
                <a:cs typeface="Tahoma" panose="020B0604030504040204" pitchFamily="34" charset="0"/>
              </a:rPr>
              <a:t>— Contains non data </a:t>
            </a:r>
            <a:r>
              <a:rPr lang="en-IN" dirty="0">
                <a:latin typeface="Tahoma" panose="020B0604030504040204" pitchFamily="34" charset="0"/>
                <a:ea typeface="Tahoma" panose="020B0604030504040204" pitchFamily="34" charset="0"/>
                <a:cs typeface="Tahoma" panose="020B0604030504040204" pitchFamily="34" charset="0"/>
              </a:rPr>
              <a:t>symbols that indicate the end of the </a:t>
            </a:r>
            <a:r>
              <a:rPr lang="en-IN" dirty="0" smtClean="0">
                <a:latin typeface="Tahoma" panose="020B0604030504040204" pitchFamily="34" charset="0"/>
                <a:ea typeface="Tahoma" panose="020B0604030504040204" pitchFamily="34" charset="0"/>
                <a:cs typeface="Tahoma" panose="020B0604030504040204" pitchFamily="34" charset="0"/>
              </a:rPr>
              <a:t>frame.</a:t>
            </a:r>
          </a:p>
          <a:p>
            <a:pPr marL="285750" indent="-285750" algn="just">
              <a:lnSpc>
                <a:spcPct val="150000"/>
              </a:lnSpc>
              <a:buFont typeface="Arial" panose="020B0604020202020204" pitchFamily="34" charset="0"/>
              <a:buChar char="•"/>
            </a:pPr>
            <a:r>
              <a:rPr lang="en-IN" b="1" dirty="0" smtClean="0">
                <a:latin typeface="Tahoma" panose="020B0604030504040204" pitchFamily="34" charset="0"/>
                <a:ea typeface="Tahoma" panose="020B0604030504040204" pitchFamily="34" charset="0"/>
                <a:cs typeface="Tahoma" panose="020B0604030504040204" pitchFamily="34" charset="0"/>
              </a:rPr>
              <a:t>Frame status </a:t>
            </a:r>
            <a:r>
              <a:rPr lang="en-IN" dirty="0" smtClean="0">
                <a:latin typeface="Tahoma" panose="020B0604030504040204" pitchFamily="34" charset="0"/>
                <a:ea typeface="Tahoma" panose="020B0604030504040204" pitchFamily="34" charset="0"/>
                <a:cs typeface="Tahoma" panose="020B0604030504040204" pitchFamily="34" charset="0"/>
              </a:rPr>
              <a:t>— Allows </a:t>
            </a:r>
            <a:r>
              <a:rPr lang="en-IN" dirty="0">
                <a:latin typeface="Tahoma" panose="020B0604030504040204" pitchFamily="34" charset="0"/>
                <a:ea typeface="Tahoma" panose="020B0604030504040204" pitchFamily="34" charset="0"/>
                <a:cs typeface="Tahoma" panose="020B0604030504040204" pitchFamily="34" charset="0"/>
              </a:rPr>
              <a:t>the source station to determine if an error occurred and if the frame </a:t>
            </a:r>
            <a:r>
              <a:rPr lang="en-IN" dirty="0" smtClean="0">
                <a:latin typeface="Tahoma" panose="020B0604030504040204" pitchFamily="34" charset="0"/>
                <a:ea typeface="Tahoma" panose="020B0604030504040204" pitchFamily="34" charset="0"/>
                <a:cs typeface="Tahoma" panose="020B0604030504040204" pitchFamily="34" charset="0"/>
              </a:rPr>
              <a:t>was recognized </a:t>
            </a:r>
            <a:r>
              <a:rPr lang="en-IN" dirty="0">
                <a:latin typeface="Tahoma" panose="020B0604030504040204" pitchFamily="34" charset="0"/>
                <a:ea typeface="Tahoma" panose="020B0604030504040204" pitchFamily="34" charset="0"/>
                <a:cs typeface="Tahoma" panose="020B0604030504040204" pitchFamily="34" charset="0"/>
              </a:rPr>
              <a:t>and copied by a receiving station.</a:t>
            </a:r>
          </a:p>
        </p:txBody>
      </p:sp>
      <p:sp>
        <p:nvSpPr>
          <p:cNvPr id="4" name="Date Placeholder 3"/>
          <p:cNvSpPr>
            <a:spLocks noGrp="1"/>
          </p:cNvSpPr>
          <p:nvPr>
            <p:ph type="dt" sz="half" idx="10"/>
          </p:nvPr>
        </p:nvSpPr>
        <p:spPr/>
        <p:txBody>
          <a:bodyPr/>
          <a:lstStyle/>
          <a:p>
            <a:fld id="{6A3D28BD-57B1-4203-8DC6-5F22F78DC99E}"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14232445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IN" sz="4400" spc="300" dirty="0">
                <a:latin typeface="Rockwell" panose="02060603020205020403" pitchFamily="18" charset="0"/>
              </a:rPr>
              <a:t>Physical Medium Dependent (PMD) Layer</a:t>
            </a:r>
            <a:endParaRPr lang="en-US" sz="4400" spc="300" dirty="0">
              <a:latin typeface="Rockwell" panose="02060603020205020403" pitchFamily="18" charset="0"/>
            </a:endParaRPr>
          </a:p>
        </p:txBody>
      </p:sp>
      <p:sp>
        <p:nvSpPr>
          <p:cNvPr id="3" name="Rectangle 2"/>
          <p:cNvSpPr/>
          <p:nvPr/>
        </p:nvSpPr>
        <p:spPr>
          <a:xfrm>
            <a:off x="1003457" y="2122614"/>
            <a:ext cx="10181909" cy="372287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The Physical Medium Dependent layer defines the various cable specifications within the FDDI environment. </a:t>
            </a:r>
            <a:endParaRPr lang="en-IN" sz="20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FDDI was initially engineered to use a type of </a:t>
            </a:r>
            <a:r>
              <a:rPr lang="en-IN" sz="2000" dirty="0" err="1">
                <a:latin typeface="Tahoma" panose="020B0604030504040204" pitchFamily="34" charset="0"/>
                <a:ea typeface="Tahoma" panose="020B0604030504040204" pitchFamily="34" charset="0"/>
                <a:cs typeface="Tahoma" panose="020B0604030504040204" pitchFamily="34" charset="0"/>
              </a:rPr>
              <a:t>fiber</a:t>
            </a:r>
            <a:r>
              <a:rPr lang="en-IN" sz="2000" dirty="0">
                <a:latin typeface="Tahoma" panose="020B0604030504040204" pitchFamily="34" charset="0"/>
                <a:ea typeface="Tahoma" panose="020B0604030504040204" pitchFamily="34" charset="0"/>
                <a:cs typeface="Tahoma" panose="020B0604030504040204" pitchFamily="34" charset="0"/>
              </a:rPr>
              <a:t> optic cable called MULTIMODE </a:t>
            </a:r>
            <a:r>
              <a:rPr lang="en-IN" sz="2000" dirty="0" err="1">
                <a:latin typeface="Tahoma" panose="020B0604030504040204" pitchFamily="34" charset="0"/>
                <a:ea typeface="Tahoma" panose="020B0604030504040204" pitchFamily="34" charset="0"/>
                <a:cs typeface="Tahoma" panose="020B0604030504040204" pitchFamily="34" charset="0"/>
              </a:rPr>
              <a:t>fiber</a:t>
            </a:r>
            <a:r>
              <a:rPr lang="en-IN" sz="2000" dirty="0">
                <a:latin typeface="Tahoma" panose="020B0604030504040204" pitchFamily="34" charset="0"/>
                <a:ea typeface="Tahoma" panose="020B0604030504040204" pitchFamily="34" charset="0"/>
                <a:cs typeface="Tahoma" panose="020B0604030504040204" pitchFamily="34" charset="0"/>
              </a:rPr>
              <a:t>. Today there are many other types of media being used which include SINGLE-MODE FIBER, UTP (Unshielded Twisted Pair), Category 5 shielded twisted pair, and Synchronous Optical Network (SONET). </a:t>
            </a:r>
            <a:endParaRPr lang="en-IN" sz="20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IN" sz="2000" dirty="0" smtClean="0">
                <a:latin typeface="Tahoma" panose="020B0604030504040204" pitchFamily="34" charset="0"/>
                <a:ea typeface="Tahoma" panose="020B0604030504040204" pitchFamily="34" charset="0"/>
                <a:cs typeface="Tahoma" panose="020B0604030504040204" pitchFamily="34" charset="0"/>
              </a:rPr>
              <a:t>PMD </a:t>
            </a:r>
            <a:r>
              <a:rPr lang="en-IN" sz="2000" dirty="0">
                <a:latin typeface="Tahoma" panose="020B0604030504040204" pitchFamily="34" charset="0"/>
                <a:ea typeface="Tahoma" panose="020B0604030504040204" pitchFamily="34" charset="0"/>
                <a:cs typeface="Tahoma" panose="020B0604030504040204" pitchFamily="34" charset="0"/>
              </a:rPr>
              <a:t>allows these various media to be standardized within FDDI by assigning an allowable ATTENUATION BUDGET between the transmitter and receiver. </a:t>
            </a:r>
            <a:endParaRPr lang="en-IN" sz="2000" dirty="0" smtClean="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19B5B7EA-B4B9-4CA1-8FC1-142B2BC2FE8D}"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5553869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79099"/>
            <a:ext cx="9905998" cy="1478570"/>
          </a:xfrm>
        </p:spPr>
        <p:txBody>
          <a:bodyPr>
            <a:normAutofit/>
          </a:bodyPr>
          <a:lstStyle/>
          <a:p>
            <a:pPr algn="ctr"/>
            <a:r>
              <a:rPr lang="en-IN" sz="4400" spc="300" dirty="0">
                <a:latin typeface="Rockwell" panose="02060603020205020403" pitchFamily="18" charset="0"/>
              </a:rPr>
              <a:t>Physical Medium Dependent (PMD) </a:t>
            </a:r>
            <a:r>
              <a:rPr lang="en-IN" sz="4400" spc="300" dirty="0" smtClean="0">
                <a:latin typeface="Rockwell" panose="02060603020205020403" pitchFamily="18" charset="0"/>
              </a:rPr>
              <a:t>Layer </a:t>
            </a:r>
            <a:r>
              <a:rPr lang="en-US" sz="4400" spc="300" dirty="0">
                <a:latin typeface="Rockwell" panose="02060603020205020403" pitchFamily="18" charset="0"/>
              </a:rPr>
              <a:t>(</a:t>
            </a:r>
            <a:r>
              <a:rPr lang="en-US" sz="4400" cap="none" spc="300" dirty="0">
                <a:latin typeface="Rockwell" panose="02060603020205020403" pitchFamily="18" charset="0"/>
              </a:rPr>
              <a:t>cont.)</a:t>
            </a:r>
            <a:endParaRPr lang="en-US" sz="4400" spc="300" dirty="0">
              <a:latin typeface="Rockwell" panose="02060603020205020403" pitchFamily="18" charset="0"/>
            </a:endParaRPr>
          </a:p>
        </p:txBody>
      </p:sp>
      <p:sp>
        <p:nvSpPr>
          <p:cNvPr id="3" name="Rectangle 2"/>
          <p:cNvSpPr/>
          <p:nvPr/>
        </p:nvSpPr>
        <p:spPr>
          <a:xfrm>
            <a:off x="1141413" y="2148739"/>
            <a:ext cx="10181909" cy="418454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latin typeface="Tahoma" panose="020B0604030504040204" pitchFamily="34" charset="0"/>
                <a:ea typeface="Tahoma" panose="020B0604030504040204" pitchFamily="34" charset="0"/>
                <a:cs typeface="Tahoma" panose="020B0604030504040204" pitchFamily="34" charset="0"/>
              </a:rPr>
              <a:t>PMD allows an optical transmitter and receiver to be in the electrical “OFF” condition by defining the parameters for an OPTICAL BYPASS – which cuts a device out of an optical ring through a physical light conduit that simply lets the light go from the receiver to the transmitter without actually being retransmitted by the LED (Light Emitting Diode) or LASER in the station. </a:t>
            </a:r>
          </a:p>
          <a:p>
            <a:pPr algn="just">
              <a:lnSpc>
                <a:spcPct val="150000"/>
              </a:lnSpc>
            </a:pPr>
            <a:endParaRPr lang="en-IN" sz="20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en-IN" sz="2000" dirty="0" smtClean="0">
                <a:latin typeface="Tahoma" panose="020B0604030504040204" pitchFamily="34" charset="0"/>
                <a:ea typeface="Tahoma" panose="020B0604030504040204" pitchFamily="34" charset="0"/>
                <a:cs typeface="Tahoma" panose="020B0604030504040204" pitchFamily="34" charset="0"/>
              </a:rPr>
              <a:t>The </a:t>
            </a:r>
            <a:r>
              <a:rPr lang="en-IN" sz="2000" dirty="0">
                <a:latin typeface="Tahoma" panose="020B0604030504040204" pitchFamily="34" charset="0"/>
                <a:ea typeface="Tahoma" panose="020B0604030504040204" pitchFamily="34" charset="0"/>
                <a:cs typeface="Tahoma" panose="020B0604030504040204" pitchFamily="34" charset="0"/>
              </a:rPr>
              <a:t>implementation of an optical bypass in an FDDI adapter card is optional. In this regard, by the way, PMD describes the energy output requirements for an LED or a LASER transmitter as well as the necessary sensitivities for a receiver system.</a:t>
            </a:r>
          </a:p>
        </p:txBody>
      </p:sp>
      <p:sp>
        <p:nvSpPr>
          <p:cNvPr id="4" name="Date Placeholder 3"/>
          <p:cNvSpPr>
            <a:spLocks noGrp="1"/>
          </p:cNvSpPr>
          <p:nvPr>
            <p:ph type="dt" sz="half" idx="10"/>
          </p:nvPr>
        </p:nvSpPr>
        <p:spPr/>
        <p:txBody>
          <a:bodyPr/>
          <a:lstStyle/>
          <a:p>
            <a:fld id="{F8C2EF53-18B0-42E8-96E8-ED75A5CA6352}"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7491988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3260"/>
            <a:ext cx="12191999" cy="1478570"/>
          </a:xfrm>
        </p:spPr>
        <p:txBody>
          <a:bodyPr>
            <a:normAutofit/>
          </a:bodyPr>
          <a:lstStyle/>
          <a:p>
            <a:pPr algn="ctr"/>
            <a:r>
              <a:rPr lang="en-IN" sz="8800" spc="600" dirty="0" smtClean="0">
                <a:latin typeface="Rockwell" panose="02060603020205020403" pitchFamily="18" charset="0"/>
              </a:rPr>
              <a:t>Thank</a:t>
            </a:r>
            <a:r>
              <a:rPr lang="en-IN" sz="8800" dirty="0" smtClean="0">
                <a:latin typeface="Rockwell" panose="02060603020205020403" pitchFamily="18" charset="0"/>
              </a:rPr>
              <a:t> </a:t>
            </a:r>
            <a:r>
              <a:rPr lang="en-IN" sz="8800" dirty="0" smtClean="0">
                <a:latin typeface="Rockwell" panose="02060603020205020403" pitchFamily="18" charset="0"/>
              </a:rPr>
              <a:t>you</a:t>
            </a:r>
            <a:endParaRPr lang="en-IN" sz="8800" dirty="0">
              <a:latin typeface="Rockwell" panose="02060603020205020403" pitchFamily="18" charset="0"/>
            </a:endParaRPr>
          </a:p>
        </p:txBody>
      </p:sp>
      <p:sp>
        <p:nvSpPr>
          <p:cNvPr id="3" name="Date Placeholder 2"/>
          <p:cNvSpPr>
            <a:spLocks noGrp="1"/>
          </p:cNvSpPr>
          <p:nvPr>
            <p:ph type="dt" sz="half" idx="10"/>
          </p:nvPr>
        </p:nvSpPr>
        <p:spPr/>
        <p:txBody>
          <a:bodyPr/>
          <a:lstStyle/>
          <a:p>
            <a:fld id="{07E1C984-C729-419D-8AEA-ED98A9518DB7}" type="datetime1">
              <a:rPr lang="en-US" smtClean="0"/>
              <a:t>9/24/2019</a:t>
            </a:fld>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767973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92777" y="496597"/>
            <a:ext cx="10381205" cy="1478570"/>
          </a:xfrm>
        </p:spPr>
        <p:txBody>
          <a:bodyPr>
            <a:normAutofit/>
          </a:bodyPr>
          <a:lstStyle/>
          <a:p>
            <a:pPr algn="ctr"/>
            <a:r>
              <a:rPr lang="en-US" altLang="en-US" sz="4400" spc="300" dirty="0" smtClean="0">
                <a:latin typeface="Rockwell" panose="02060603020205020403" pitchFamily="18" charset="0"/>
              </a:rPr>
              <a:t>IEEE 802 SPECIFICATION</a:t>
            </a:r>
            <a:endParaRPr lang="en-US" sz="4400" spc="300" dirty="0">
              <a:latin typeface="Rockwell" panose="02060603020205020403" pitchFamily="18" charset="0"/>
            </a:endParaRPr>
          </a:p>
        </p:txBody>
      </p:sp>
      <p:sp>
        <p:nvSpPr>
          <p:cNvPr id="4" name="object 3"/>
          <p:cNvSpPr/>
          <p:nvPr/>
        </p:nvSpPr>
        <p:spPr>
          <a:xfrm>
            <a:off x="3081688" y="1975167"/>
            <a:ext cx="6462678" cy="3389367"/>
          </a:xfrm>
          <a:prstGeom prst="rect">
            <a:avLst/>
          </a:prstGeom>
          <a:blipFill>
            <a:blip r:embed="rId2" cstate="print"/>
            <a:srcRect/>
            <a:stretch>
              <a:fillRect t="-5950"/>
            </a:stretch>
          </a:blipFill>
        </p:spPr>
        <p:txBody>
          <a:bodyPr wrap="square" lIns="0" tIns="0" rIns="0" bIns="0" rtlCol="0"/>
          <a:lstStyle/>
          <a:p>
            <a:endParaRPr dirty="0"/>
          </a:p>
        </p:txBody>
      </p:sp>
      <p:sp>
        <p:nvSpPr>
          <p:cNvPr id="6" name="object 4"/>
          <p:cNvSpPr/>
          <p:nvPr/>
        </p:nvSpPr>
        <p:spPr>
          <a:xfrm>
            <a:off x="3081688" y="5327968"/>
            <a:ext cx="6454198" cy="1033448"/>
          </a:xfrm>
          <a:prstGeom prst="rect">
            <a:avLst/>
          </a:prstGeom>
          <a:blipFill>
            <a:blip r:embed="rId3" cstate="print"/>
            <a:srcRect/>
            <a:stretch>
              <a:fillRect r="-1328"/>
            </a:stretch>
          </a:blipFill>
        </p:spPr>
        <p:txBody>
          <a:bodyPr wrap="square" lIns="0" tIns="0" rIns="0" bIns="0" rtlCol="0"/>
          <a:lstStyle/>
          <a:p>
            <a:endParaRPr/>
          </a:p>
        </p:txBody>
      </p:sp>
      <p:sp>
        <p:nvSpPr>
          <p:cNvPr id="3" name="Date Placeholder 2"/>
          <p:cNvSpPr>
            <a:spLocks noGrp="1"/>
          </p:cNvSpPr>
          <p:nvPr>
            <p:ph type="dt" sz="half" idx="10"/>
          </p:nvPr>
        </p:nvSpPr>
        <p:spPr/>
        <p:txBody>
          <a:bodyPr/>
          <a:lstStyle/>
          <a:p>
            <a:fld id="{6BDA6EB6-09A5-4DC8-831E-67DD1E816DDB}"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29807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IEEE 802.1</a:t>
            </a:r>
          </a:p>
        </p:txBody>
      </p:sp>
      <p:sp>
        <p:nvSpPr>
          <p:cNvPr id="3" name="Content Placeholder 2"/>
          <p:cNvSpPr>
            <a:spLocks noGrp="1"/>
          </p:cNvSpPr>
          <p:nvPr>
            <p:ph idx="1"/>
          </p:nvPr>
        </p:nvSpPr>
        <p:spPr>
          <a:xfrm>
            <a:off x="1141413" y="1975167"/>
            <a:ext cx="10497594" cy="4295004"/>
          </a:xfrm>
        </p:spPr>
        <p:txBody>
          <a:bodyPr>
            <a:normAutofit/>
          </a:bodyPr>
          <a:lstStyle/>
          <a:p>
            <a:pPr algn="just"/>
            <a:r>
              <a:rPr lang="en-IN" altLang="en-US" dirty="0">
                <a:latin typeface="Tahoma" panose="020B0604030504040204" pitchFamily="34" charset="0"/>
                <a:ea typeface="Tahoma" panose="020B0604030504040204" pitchFamily="34" charset="0"/>
                <a:cs typeface="Tahoma" panose="020B0604030504040204" pitchFamily="34" charset="0"/>
              </a:rPr>
              <a:t>IEEE 802.1 is the section of Project 802 devoted to internetworking issues in LANs and MANs.</a:t>
            </a:r>
          </a:p>
          <a:p>
            <a:pPr algn="just"/>
            <a:r>
              <a:rPr lang="en-IN" altLang="en-US" dirty="0">
                <a:latin typeface="Tahoma" panose="020B0604030504040204" pitchFamily="34" charset="0"/>
                <a:ea typeface="Tahoma" panose="020B0604030504040204" pitchFamily="34" charset="0"/>
                <a:cs typeface="Tahoma" panose="020B0604030504040204" pitchFamily="34" charset="0"/>
              </a:rPr>
              <a:t>It seeks to resolve the incompatibilities between network architectures without requiring modifications in existing addressing access and error recovery mechanisms, among others.</a:t>
            </a:r>
          </a:p>
        </p:txBody>
      </p:sp>
      <p:sp>
        <p:nvSpPr>
          <p:cNvPr id="4" name="Date Placeholder 3"/>
          <p:cNvSpPr>
            <a:spLocks noGrp="1"/>
          </p:cNvSpPr>
          <p:nvPr>
            <p:ph type="dt" sz="half" idx="10"/>
          </p:nvPr>
        </p:nvSpPr>
        <p:spPr/>
        <p:txBody>
          <a:bodyPr/>
          <a:lstStyle/>
          <a:p>
            <a:fld id="{0AA86C97-60A8-4DD7-BF28-F74D92229CD0}"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826461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spc="300" dirty="0">
                <a:latin typeface="Rockwell" panose="02060603020205020403" pitchFamily="18" charset="0"/>
              </a:rPr>
              <a:t>Logical Link Control</a:t>
            </a:r>
          </a:p>
        </p:txBody>
      </p:sp>
      <p:sp>
        <p:nvSpPr>
          <p:cNvPr id="3" name="Content Placeholder 2"/>
          <p:cNvSpPr>
            <a:spLocks noGrp="1"/>
          </p:cNvSpPr>
          <p:nvPr>
            <p:ph idx="1"/>
          </p:nvPr>
        </p:nvSpPr>
        <p:spPr>
          <a:xfrm>
            <a:off x="1141413" y="1975167"/>
            <a:ext cx="10497594" cy="4295004"/>
          </a:xfrm>
        </p:spPr>
        <p:txBody>
          <a:bodyPr>
            <a:normAutofit lnSpcReduction="10000"/>
          </a:bodyPr>
          <a:lstStyle/>
          <a:p>
            <a:pPr algn="just"/>
            <a:r>
              <a:rPr lang="en-IN" altLang="en-US" dirty="0">
                <a:latin typeface="Tahoma" panose="020B0604030504040204" pitchFamily="34" charset="0"/>
                <a:ea typeface="Tahoma" panose="020B0604030504040204" pitchFamily="34" charset="0"/>
                <a:cs typeface="Tahoma" panose="020B0604030504040204" pitchFamily="34" charset="0"/>
              </a:rPr>
              <a:t>The IEEE project 802 model takes the structure of an HDLC frame and divides it into two sets functions.</a:t>
            </a:r>
          </a:p>
          <a:p>
            <a:pPr algn="just"/>
            <a:r>
              <a:rPr lang="en-IN" altLang="en-US" dirty="0">
                <a:latin typeface="Tahoma" panose="020B0604030504040204" pitchFamily="34" charset="0"/>
                <a:ea typeface="Tahoma" panose="020B0604030504040204" pitchFamily="34" charset="0"/>
                <a:cs typeface="Tahoma" panose="020B0604030504040204" pitchFamily="34" charset="0"/>
              </a:rPr>
              <a:t>One set contains the end user portions of the frame:</a:t>
            </a:r>
          </a:p>
          <a:p>
            <a:pPr lvl="1" algn="just">
              <a:buFont typeface="Wingdings" panose="05000000000000000000" pitchFamily="2" charset="2"/>
              <a:buChar char="Ø"/>
            </a:pPr>
            <a:r>
              <a:rPr lang="en-IN" altLang="en-US" dirty="0" smtClean="0">
                <a:latin typeface="Tahoma" panose="020B0604030504040204" pitchFamily="34" charset="0"/>
                <a:ea typeface="Tahoma" panose="020B0604030504040204" pitchFamily="34" charset="0"/>
                <a:cs typeface="Tahoma" panose="020B0604030504040204" pitchFamily="34" charset="0"/>
              </a:rPr>
              <a:t> The logical address </a:t>
            </a:r>
          </a:p>
          <a:p>
            <a:pPr lvl="1" algn="just">
              <a:buFont typeface="Wingdings" panose="05000000000000000000" pitchFamily="2" charset="2"/>
              <a:buChar char="Ø"/>
            </a:pPr>
            <a:r>
              <a:rPr lang="en-IN" altLang="en-US" dirty="0" smtClean="0">
                <a:latin typeface="Tahoma" panose="020B0604030504040204" pitchFamily="34" charset="0"/>
                <a:ea typeface="Tahoma" panose="020B0604030504040204" pitchFamily="34" charset="0"/>
                <a:cs typeface="Tahoma" panose="020B0604030504040204" pitchFamily="34" charset="0"/>
              </a:rPr>
              <a:t> Control </a:t>
            </a:r>
            <a:r>
              <a:rPr lang="en-IN" altLang="en-US" dirty="0">
                <a:latin typeface="Tahoma" panose="020B0604030504040204" pitchFamily="34" charset="0"/>
                <a:ea typeface="Tahoma" panose="020B0604030504040204" pitchFamily="34" charset="0"/>
                <a:cs typeface="Tahoma" panose="020B0604030504040204" pitchFamily="34" charset="0"/>
              </a:rPr>
              <a:t>Information</a:t>
            </a:r>
          </a:p>
          <a:p>
            <a:pPr lvl="1" algn="just">
              <a:buFont typeface="Wingdings" panose="05000000000000000000" pitchFamily="2" charset="2"/>
              <a:buChar char="Ø"/>
            </a:pPr>
            <a:r>
              <a:rPr lang="en-IN" altLang="en-US" dirty="0" smtClean="0">
                <a:latin typeface="Tahoma" panose="020B0604030504040204" pitchFamily="34" charset="0"/>
                <a:ea typeface="Tahoma" panose="020B0604030504040204" pitchFamily="34" charset="0"/>
                <a:cs typeface="Tahoma" panose="020B0604030504040204" pitchFamily="34" charset="0"/>
              </a:rPr>
              <a:t> Data</a:t>
            </a:r>
          </a:p>
          <a:p>
            <a:pPr algn="just"/>
            <a:r>
              <a:rPr lang="en-IN" altLang="en-US" dirty="0" smtClean="0">
                <a:latin typeface="Tahoma" panose="020B0604030504040204" pitchFamily="34" charset="0"/>
                <a:ea typeface="Tahoma" panose="020B0604030504040204" pitchFamily="34" charset="0"/>
                <a:cs typeface="Tahoma" panose="020B0604030504040204" pitchFamily="34" charset="0"/>
              </a:rPr>
              <a:t>These </a:t>
            </a:r>
            <a:r>
              <a:rPr lang="en-IN" altLang="en-US" dirty="0">
                <a:latin typeface="Tahoma" panose="020B0604030504040204" pitchFamily="34" charset="0"/>
                <a:ea typeface="Tahoma" panose="020B0604030504040204" pitchFamily="34" charset="0"/>
                <a:cs typeface="Tahoma" panose="020B0604030504040204" pitchFamily="34" charset="0"/>
              </a:rPr>
              <a:t>functions are handled by the IEEE 802.2 logical link control protocol.</a:t>
            </a:r>
          </a:p>
          <a:p>
            <a:pPr algn="just"/>
            <a:r>
              <a:rPr lang="en-IN" altLang="en-US" dirty="0">
                <a:latin typeface="Tahoma" panose="020B0604030504040204" pitchFamily="34" charset="0"/>
                <a:ea typeface="Tahoma" panose="020B0604030504040204" pitchFamily="34" charset="0"/>
                <a:cs typeface="Tahoma" panose="020B0604030504040204" pitchFamily="34" charset="0"/>
              </a:rPr>
              <a:t>IEEE 802.2 logical link control is the upper sub layer of the data link layer</a:t>
            </a:r>
            <a:r>
              <a:rPr lang="en-IN" altLang="en-US" dirty="0" smtClean="0">
                <a:latin typeface="Tahoma" panose="020B0604030504040204" pitchFamily="34" charset="0"/>
                <a:ea typeface="Tahoma" panose="020B0604030504040204" pitchFamily="34" charset="0"/>
                <a:cs typeface="Tahoma" panose="020B0604030504040204" pitchFamily="34" charset="0"/>
              </a:rPr>
              <a:t>.</a:t>
            </a:r>
            <a:endParaRPr lang="en-IN" alt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0D8459F2-343B-4156-BDC3-29CDC718E6C0}" type="datetime1">
              <a:rPr lang="en-US" smtClean="0"/>
              <a:t>9/24/2019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06933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purl.org/dc/dcmitype/"/>
    <ds:schemaRef ds:uri="http://purl.org/dc/terms/"/>
    <ds:schemaRef ds:uri="http://schemas.microsoft.com/office/2006/documentManagement/types"/>
    <ds:schemaRef ds:uri="71af3243-3dd4-4a8d-8c0d-dd76da1f02a5"/>
    <ds:schemaRef ds:uri="16c05727-aa75-4e4a-9b5f-8a80a1165891"/>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4583</Words>
  <Application>Microsoft Office PowerPoint</Application>
  <PresentationFormat>Widescreen</PresentationFormat>
  <Paragraphs>467</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Calibri Light</vt:lpstr>
      <vt:lpstr>Rockwell</vt:lpstr>
      <vt:lpstr>Tahoma</vt:lpstr>
      <vt:lpstr>Wingdings</vt:lpstr>
      <vt:lpstr>Office Theme</vt:lpstr>
      <vt:lpstr>Local Area Networks</vt:lpstr>
      <vt:lpstr>Local Area Network</vt:lpstr>
      <vt:lpstr>Project 802</vt:lpstr>
      <vt:lpstr>Project 802 (cont.)</vt:lpstr>
      <vt:lpstr>Project 802 (cont.)</vt:lpstr>
      <vt:lpstr>LAN compared with OSI model</vt:lpstr>
      <vt:lpstr>IEEE 802 SPECIFICATION</vt:lpstr>
      <vt:lpstr>IEEE 802.1</vt:lpstr>
      <vt:lpstr>Logical Link Control</vt:lpstr>
      <vt:lpstr>Medium Access Control</vt:lpstr>
      <vt:lpstr>LAN compared with OSI model</vt:lpstr>
      <vt:lpstr>Protocol Data Unit (PDU)</vt:lpstr>
      <vt:lpstr>DSAP and SAP</vt:lpstr>
      <vt:lpstr>Control field</vt:lpstr>
      <vt:lpstr>Ethernet</vt:lpstr>
      <vt:lpstr>Ethernet CSMA/CD</vt:lpstr>
      <vt:lpstr>Ethernet CSMA/CD flowchart</vt:lpstr>
      <vt:lpstr>802.3 MAC frame</vt:lpstr>
      <vt:lpstr>802.3 MAC frame</vt:lpstr>
      <vt:lpstr>IEEE Ethernet</vt:lpstr>
      <vt:lpstr>IEEE standard for LANs</vt:lpstr>
      <vt:lpstr>Ethernet  Provides Unreliable, connectionless Service</vt:lpstr>
      <vt:lpstr>Ethernet Frame format</vt:lpstr>
      <vt:lpstr>Ethernet Frame format (cont.)</vt:lpstr>
      <vt:lpstr>Ethernet Frame format (cont.)</vt:lpstr>
      <vt:lpstr>ADDRESSING</vt:lpstr>
      <vt:lpstr>ADDRESSING (cont.)</vt:lpstr>
      <vt:lpstr>Unicast and multicast addresses</vt:lpstr>
      <vt:lpstr>Example 1</vt:lpstr>
      <vt:lpstr>Example 2</vt:lpstr>
      <vt:lpstr>Minimum and maximum lengths</vt:lpstr>
      <vt:lpstr>Ethernet evolution through four generations</vt:lpstr>
      <vt:lpstr>Categories of traditional Ethernet</vt:lpstr>
      <vt:lpstr>Categories of traditional Ethernet</vt:lpstr>
      <vt:lpstr>IEEE 802.3 Cable Types</vt:lpstr>
      <vt:lpstr>10Base5 implementation</vt:lpstr>
      <vt:lpstr>10Base2 implementation</vt:lpstr>
      <vt:lpstr>10Base2 implementation (cont.)</vt:lpstr>
      <vt:lpstr>10BaseT implementation</vt:lpstr>
      <vt:lpstr>10BaseF implementation</vt:lpstr>
      <vt:lpstr>Switched Ethernet</vt:lpstr>
      <vt:lpstr>Switched Ethernet (cont.)</vt:lpstr>
      <vt:lpstr>Full-duplex switched Ethernet</vt:lpstr>
      <vt:lpstr>Full-duplex switched Ethernet (cont.)</vt:lpstr>
      <vt:lpstr>Fast Ethernet</vt:lpstr>
      <vt:lpstr>Fast Ethernet (cont.)</vt:lpstr>
      <vt:lpstr>Fast Ethernet topology</vt:lpstr>
      <vt:lpstr>Fast Ethernet implementations</vt:lpstr>
      <vt:lpstr>Gigabit Ethernet</vt:lpstr>
      <vt:lpstr>Gigabit Ethernet (cont.)</vt:lpstr>
      <vt:lpstr>Implementations &amp; Topologies of Gigabit Ethernet</vt:lpstr>
      <vt:lpstr>10 Gig Ethernet</vt:lpstr>
      <vt:lpstr>Token bus(802.4)</vt:lpstr>
      <vt:lpstr>Token bus(802.4) (cont.)</vt:lpstr>
      <vt:lpstr>Token Ring(802.5)</vt:lpstr>
      <vt:lpstr>Physical Connection of Token Ring(802.5)</vt:lpstr>
      <vt:lpstr>Token Ring Passing</vt:lpstr>
      <vt:lpstr>Token Ring frame format</vt:lpstr>
      <vt:lpstr>Token Ring frame format (cont.)</vt:lpstr>
      <vt:lpstr>Token Ring frame format (cont.)</vt:lpstr>
      <vt:lpstr>FDDI (Fiber Distributed Data Interface)</vt:lpstr>
      <vt:lpstr>FDDI access method</vt:lpstr>
      <vt:lpstr>FDDI frame format</vt:lpstr>
      <vt:lpstr>FDDI frame format (cont.)</vt:lpstr>
      <vt:lpstr>FDDI frame format (cont.)</vt:lpstr>
      <vt:lpstr>Physical Medium Dependent (PMD) Layer</vt:lpstr>
      <vt:lpstr>Physical Medium Dependent (PMD) Layer (cont.)</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Area Networks</dc:title>
  <dc:subject>DCN</dc:subject>
  <dc:creator/>
  <cp:keywords>Akash Patel</cp:keywords>
  <cp:lastModifiedBy/>
  <cp:revision>1</cp:revision>
  <dcterms:created xsi:type="dcterms:W3CDTF">2019-09-21T08:42:17Z</dcterms:created>
  <dcterms:modified xsi:type="dcterms:W3CDTF">2019-09-24T08:36:45Z</dcterms:modified>
  <cp:category>Education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