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72" r:id="rId2"/>
    <p:sldId id="259" r:id="rId3"/>
    <p:sldId id="274" r:id="rId4"/>
    <p:sldId id="273" r:id="rId5"/>
    <p:sldId id="261" r:id="rId6"/>
    <p:sldId id="275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11ED6-54F9-48AF-9E3E-A7787B74ED9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1E43D-BAFB-4340-9825-FC0618EE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4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8C3B-F0E8-4896-ABCC-DEDEF2E4C2DD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1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79B-18A7-4915-B50B-259D1732172A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9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AA4D-3B2B-472D-B424-7226F3B4673D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E9C8-863E-4896-B366-E4D8F3F5531A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1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126E-30FC-4BDD-BC69-D0D7915DDAE1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2410-AED3-4A0B-B44D-EB11A499D519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5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4C14-8A29-4DF2-BF03-B593402895A7}" type="datetime1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3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8CD6-9CF2-423D-8ECA-07B7E510C018}" type="datetime1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9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E718-AF50-40A0-A1BE-C0377878D51B}" type="datetime1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95A1-8E61-4DB5-9187-B2F6FF22910B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E043-7599-4058-A97B-A5EE2B75B6C7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7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E70AC-36BF-48DC-B8B2-6D73A0871562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6BF2D-4CC0-47C4-B0BE-9D351F62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9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&amp; Networking CE253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5017" y="3958046"/>
            <a:ext cx="4075611" cy="1933303"/>
          </a:xfrm>
        </p:spPr>
        <p:txBody>
          <a:bodyPr>
            <a:normAutofit fontScale="62500" lnSpcReduction="20000"/>
          </a:bodyPr>
          <a:lstStyle/>
          <a:p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pPr marL="0" indent="0" algn="ctr">
              <a:buNone/>
            </a:pPr>
            <a:r>
              <a:rPr lang="en-US" dirty="0" smtClean="0"/>
              <a:t>Michele Mistry,</a:t>
            </a:r>
          </a:p>
          <a:p>
            <a:pPr marL="0" indent="0" algn="ctr">
              <a:buNone/>
            </a:pPr>
            <a:r>
              <a:rPr lang="en-US" dirty="0" smtClean="0"/>
              <a:t>Assistant Professor,</a:t>
            </a:r>
          </a:p>
          <a:p>
            <a:pPr marL="0" indent="0" algn="ctr">
              <a:buNone/>
            </a:pPr>
            <a:r>
              <a:rPr lang="en-US" dirty="0" smtClean="0"/>
              <a:t>Department of Computer Engineering,</a:t>
            </a:r>
          </a:p>
          <a:p>
            <a:pPr marL="0" indent="0" algn="ctr">
              <a:buNone/>
            </a:pPr>
            <a:r>
              <a:rPr lang="en-US" dirty="0" smtClean="0"/>
              <a:t>DEPSTAR, CHARUSAT 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003-45F7-49C0-A6CC-1963079C39A1}" type="datetime1">
              <a:rPr lang="en-US" smtClean="0"/>
              <a:t>9/19/2019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8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Even/Odd parity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parity: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total number of 1s even.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number of 1s- 0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 number of 1s- 1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 parity: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total number of 1s odd.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number of 1s- 1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 number of 1s- 0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3896-C188-4983-B034-ED41AFF64796}" type="datetime1">
              <a:rPr lang="en-US" smtClean="0"/>
              <a:t>9/19/2019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8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Redundancy Check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 as parity check.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redundant bit  called parity bit  is appended to every data unit so that the total number of 1s in the unit becomes even.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3896-C188-4983-B034-ED41AFF64796}" type="datetime1">
              <a:rPr lang="en-US" smtClean="0"/>
              <a:t>9/19/2019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3876-8DD8-493A-A405-4E32EEF35B7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Longitudinal Redundancy Check (LRC)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US" alt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into a table and create a parity for each column</a:t>
            </a:r>
          </a:p>
        </p:txBody>
      </p:sp>
      <p:grpSp>
        <p:nvGrpSpPr>
          <p:cNvPr id="162840" name="Group 24"/>
          <p:cNvGrpSpPr>
            <a:grpSpLocks/>
          </p:cNvGrpSpPr>
          <p:nvPr/>
        </p:nvGrpSpPr>
        <p:grpSpPr bwMode="auto">
          <a:xfrm>
            <a:off x="2984501" y="3160713"/>
            <a:ext cx="6499225" cy="2959100"/>
            <a:chOff x="920" y="1991"/>
            <a:chExt cx="4094" cy="1864"/>
          </a:xfrm>
        </p:grpSpPr>
        <p:sp>
          <p:nvSpPr>
            <p:cNvPr id="162820" name="Text Box 4"/>
            <p:cNvSpPr txBox="1">
              <a:spLocks noChangeArrowheads="1"/>
            </p:cNvSpPr>
            <p:nvPr/>
          </p:nvSpPr>
          <p:spPr bwMode="auto">
            <a:xfrm>
              <a:off x="1332" y="1991"/>
              <a:ext cx="267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11100111  11011101  00111001  10101001</a:t>
              </a:r>
            </a:p>
          </p:txBody>
        </p:sp>
        <p:sp>
          <p:nvSpPr>
            <p:cNvPr id="162822" name="Text Box 6"/>
            <p:cNvSpPr txBox="1">
              <a:spLocks noChangeArrowheads="1"/>
            </p:cNvSpPr>
            <p:nvPr/>
          </p:nvSpPr>
          <p:spPr bwMode="auto">
            <a:xfrm>
              <a:off x="4308" y="2281"/>
              <a:ext cx="70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11100111</a:t>
              </a:r>
            </a:p>
            <a:p>
              <a:r>
                <a:rPr lang="en-US" altLang="en-US"/>
                <a:t>11011101</a:t>
              </a:r>
            </a:p>
            <a:p>
              <a:r>
                <a:rPr lang="en-US" altLang="en-US"/>
                <a:t>00111001</a:t>
              </a:r>
            </a:p>
            <a:p>
              <a:r>
                <a:rPr lang="en-US" altLang="en-US"/>
                <a:t>10101001</a:t>
              </a:r>
            </a:p>
          </p:txBody>
        </p:sp>
        <p:sp>
          <p:nvSpPr>
            <p:cNvPr id="162824" name="Line 8"/>
            <p:cNvSpPr>
              <a:spLocks noChangeShapeType="1"/>
            </p:cNvSpPr>
            <p:nvPr/>
          </p:nvSpPr>
          <p:spPr bwMode="auto">
            <a:xfrm>
              <a:off x="1719" y="2402"/>
              <a:ext cx="2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25" name="Line 9"/>
            <p:cNvSpPr>
              <a:spLocks noChangeShapeType="1"/>
            </p:cNvSpPr>
            <p:nvPr/>
          </p:nvSpPr>
          <p:spPr bwMode="auto">
            <a:xfrm>
              <a:off x="1719" y="2233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26" name="Line 10"/>
            <p:cNvSpPr>
              <a:spLocks noChangeShapeType="1"/>
            </p:cNvSpPr>
            <p:nvPr/>
          </p:nvSpPr>
          <p:spPr bwMode="auto">
            <a:xfrm>
              <a:off x="2421" y="2572"/>
              <a:ext cx="19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27" name="Line 11"/>
            <p:cNvSpPr>
              <a:spLocks noChangeShapeType="1"/>
            </p:cNvSpPr>
            <p:nvPr/>
          </p:nvSpPr>
          <p:spPr bwMode="auto">
            <a:xfrm flipV="1">
              <a:off x="2421" y="2233"/>
              <a:ext cx="0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28" name="Line 12"/>
            <p:cNvSpPr>
              <a:spLocks noChangeShapeType="1"/>
            </p:cNvSpPr>
            <p:nvPr/>
          </p:nvSpPr>
          <p:spPr bwMode="auto">
            <a:xfrm>
              <a:off x="3147" y="2741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29" name="Line 13"/>
            <p:cNvSpPr>
              <a:spLocks noChangeShapeType="1"/>
            </p:cNvSpPr>
            <p:nvPr/>
          </p:nvSpPr>
          <p:spPr bwMode="auto">
            <a:xfrm flipV="1">
              <a:off x="3147" y="2233"/>
              <a:ext cx="0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30" name="Line 14"/>
            <p:cNvSpPr>
              <a:spLocks noChangeShapeType="1"/>
            </p:cNvSpPr>
            <p:nvPr/>
          </p:nvSpPr>
          <p:spPr bwMode="auto">
            <a:xfrm>
              <a:off x="3873" y="2910"/>
              <a:ext cx="4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31" name="Line 15"/>
            <p:cNvSpPr>
              <a:spLocks noChangeShapeType="1"/>
            </p:cNvSpPr>
            <p:nvPr/>
          </p:nvSpPr>
          <p:spPr bwMode="auto">
            <a:xfrm flipV="1">
              <a:off x="3873" y="2233"/>
              <a:ext cx="0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32" name="Line 16"/>
            <p:cNvSpPr>
              <a:spLocks noChangeShapeType="1"/>
            </p:cNvSpPr>
            <p:nvPr/>
          </p:nvSpPr>
          <p:spPr bwMode="auto">
            <a:xfrm>
              <a:off x="4356" y="3031"/>
              <a:ext cx="6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33" name="Text Box 17"/>
            <p:cNvSpPr txBox="1">
              <a:spLocks noChangeArrowheads="1"/>
            </p:cNvSpPr>
            <p:nvPr/>
          </p:nvSpPr>
          <p:spPr bwMode="auto">
            <a:xfrm>
              <a:off x="4308" y="3031"/>
              <a:ext cx="7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FF0000"/>
                  </a:solidFill>
                </a:rPr>
                <a:t>10101010</a:t>
              </a:r>
            </a:p>
          </p:txBody>
        </p:sp>
        <p:sp>
          <p:nvSpPr>
            <p:cNvPr id="162834" name="Text Box 18"/>
            <p:cNvSpPr txBox="1">
              <a:spLocks noChangeArrowheads="1"/>
            </p:cNvSpPr>
            <p:nvPr/>
          </p:nvSpPr>
          <p:spPr bwMode="auto">
            <a:xfrm>
              <a:off x="1416" y="3399"/>
              <a:ext cx="3331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11100111  11011101  00111001  10101001  </a:t>
              </a:r>
              <a:r>
                <a:rPr lang="en-US" altLang="en-US">
                  <a:solidFill>
                    <a:srgbClr val="FF0000"/>
                  </a:solidFill>
                </a:rPr>
                <a:t>10101010</a:t>
              </a:r>
              <a:endParaRPr lang="en-US" altLang="en-US"/>
            </a:p>
          </p:txBody>
        </p:sp>
        <p:sp>
          <p:nvSpPr>
            <p:cNvPr id="162835" name="Line 19"/>
            <p:cNvSpPr>
              <a:spLocks noChangeShapeType="1"/>
            </p:cNvSpPr>
            <p:nvPr/>
          </p:nvSpPr>
          <p:spPr bwMode="auto">
            <a:xfrm>
              <a:off x="4671" y="3225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36" name="Line 20"/>
            <p:cNvSpPr>
              <a:spLocks noChangeShapeType="1"/>
            </p:cNvSpPr>
            <p:nvPr/>
          </p:nvSpPr>
          <p:spPr bwMode="auto">
            <a:xfrm flipH="1">
              <a:off x="920" y="3515"/>
              <a:ext cx="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38" name="Text Box 22"/>
            <p:cNvSpPr txBox="1">
              <a:spLocks noChangeArrowheads="1"/>
            </p:cNvSpPr>
            <p:nvPr/>
          </p:nvSpPr>
          <p:spPr bwMode="auto">
            <a:xfrm>
              <a:off x="2435" y="3622"/>
              <a:ext cx="8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Original Data</a:t>
              </a:r>
            </a:p>
          </p:txBody>
        </p:sp>
        <p:sp>
          <p:nvSpPr>
            <p:cNvPr id="162839" name="Text Box 23"/>
            <p:cNvSpPr txBox="1">
              <a:spLocks noChangeArrowheads="1"/>
            </p:cNvSpPr>
            <p:nvPr/>
          </p:nvSpPr>
          <p:spPr bwMode="auto">
            <a:xfrm>
              <a:off x="4484" y="3612"/>
              <a:ext cx="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FF0000"/>
                  </a:solidFill>
                </a:rPr>
                <a:t>LRC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90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Sender: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binary data is first augmented by adding k-1 zeros in the end of the data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modulo-2 binary division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divide binary data by the key and store remainder of division.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 the remainder at the end of the data to form the encoded data and send the same</a:t>
            </a:r>
          </a:p>
          <a:p>
            <a:pPr lvl="1" algn="just" fontAlgn="base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57D2-3C3B-40E8-A489-CBAD8142F36B}" type="datetime1">
              <a:rPr lang="en-US" smtClean="0"/>
              <a:t>9/19/2019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8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Receiver: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modulo-2 division again and if remainder is 0, then there are no errors.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57D2-3C3B-40E8-A489-CBAD8142F36B}" type="datetime1">
              <a:rPr lang="en-US" smtClean="0"/>
              <a:t>9/19/2019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0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/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checksum error detection scheme, the data is divided into k segments each of m bits.</a:t>
            </a: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sender’s end the segments are added using 1’s complement arithmetic to get the sum. The sum is complemented to get the checksum.</a:t>
            </a: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checksum segment is sent along with the data segments.</a:t>
            </a: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receiver’s end, all received segments are added using 1’s complement arithmetic to get the sum. The sum is complemented.</a:t>
            </a: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result is zero, the received data is accepted; otherwise discarded.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Checksum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4A27-AFAB-4EA3-8410-ED01C31A3EEE}" type="datetime1">
              <a:rPr lang="en-US" smtClean="0"/>
              <a:t>9/19/2019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BF2D-4CC0-47C4-B0BE-9D351F6274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4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171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Data Communication &amp; Networking CE253</vt:lpstr>
      <vt:lpstr>Even/Odd parity</vt:lpstr>
      <vt:lpstr>Vertical Redundancy Check</vt:lpstr>
      <vt:lpstr>Longitudinal Redundancy Check (LRC) </vt:lpstr>
      <vt:lpstr>CRC</vt:lpstr>
      <vt:lpstr>CRC</vt:lpstr>
      <vt:lpstr>Checksum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DTE Data Terminal Equipment</dc:title>
  <dc:creator>resources</dc:creator>
  <cp:lastModifiedBy>resources</cp:lastModifiedBy>
  <cp:revision>12</cp:revision>
  <dcterms:created xsi:type="dcterms:W3CDTF">2019-08-28T10:31:15Z</dcterms:created>
  <dcterms:modified xsi:type="dcterms:W3CDTF">2019-09-19T04:23:35Z</dcterms:modified>
</cp:coreProperties>
</file>