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68" r:id="rId2"/>
    <p:sldId id="269" r:id="rId3"/>
    <p:sldId id="257" r:id="rId4"/>
    <p:sldId id="270" r:id="rId5"/>
    <p:sldId id="277" r:id="rId6"/>
    <p:sldId id="271" r:id="rId7"/>
    <p:sldId id="278" r:id="rId8"/>
    <p:sldId id="272" r:id="rId9"/>
    <p:sldId id="273" r:id="rId10"/>
    <p:sldId id="274" r:id="rId11"/>
    <p:sldId id="275" r:id="rId12"/>
    <p:sldId id="258" r:id="rId13"/>
    <p:sldId id="265" r:id="rId14"/>
    <p:sldId id="259" r:id="rId15"/>
    <p:sldId id="266" r:id="rId16"/>
    <p:sldId id="261" r:id="rId17"/>
    <p:sldId id="262" r:id="rId18"/>
    <p:sldId id="263" r:id="rId19"/>
    <p:sldId id="264" r:id="rId20"/>
    <p:sldId id="267" r:id="rId21"/>
    <p:sldId id="279" r:id="rId22"/>
    <p:sldId id="280" r:id="rId23"/>
    <p:sldId id="281" r:id="rId24"/>
    <p:sldId id="297" r:id="rId25"/>
    <p:sldId id="299" r:id="rId26"/>
    <p:sldId id="298" r:id="rId27"/>
    <p:sldId id="288" r:id="rId28"/>
    <p:sldId id="289" r:id="rId29"/>
    <p:sldId id="292" r:id="rId30"/>
    <p:sldId id="295" r:id="rId31"/>
    <p:sldId id="296" r:id="rId32"/>
    <p:sldId id="300" r:id="rId33"/>
    <p:sldId id="301" r:id="rId34"/>
    <p:sldId id="320" r:id="rId35"/>
    <p:sldId id="321" r:id="rId36"/>
    <p:sldId id="322" r:id="rId37"/>
    <p:sldId id="302" r:id="rId38"/>
    <p:sldId id="303" r:id="rId39"/>
    <p:sldId id="307" r:id="rId40"/>
    <p:sldId id="323" r:id="rId41"/>
    <p:sldId id="308" r:id="rId42"/>
    <p:sldId id="316" r:id="rId43"/>
    <p:sldId id="318" r:id="rId44"/>
    <p:sldId id="317" r:id="rId45"/>
    <p:sldId id="309" r:id="rId46"/>
    <p:sldId id="310" r:id="rId47"/>
    <p:sldId id="311" r:id="rId48"/>
    <p:sldId id="312" r:id="rId49"/>
    <p:sldId id="313" r:id="rId50"/>
    <p:sldId id="314" r:id="rId51"/>
    <p:sldId id="31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1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theme" Target="theme/theme1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A559A-FBA5-4C5C-AD03-BE9B752268C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343F8-81BD-4520-ABDA-5CF2E4AC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0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8CE9-8E06-4204-AF3D-395779C08873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965B-1B63-4539-B84C-644FD5A948C1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A43-A77A-40B7-851C-E98581C0168E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9F81-6666-466B-A827-0ECBDFDF174B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BE97-8C69-4EF4-A6C6-8CB7E3B1F567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E68A-A008-4E0A-8878-805903F038E7}" type="datetime1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E979-356E-4816-AE63-A0E7ECF3C7BD}" type="datetime1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7874-FF48-4C12-9305-CBC7CF3BAED0}" type="datetime1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A1ED-DCB3-4568-8B47-52F5359368CE}" type="datetime1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15CB-F571-455E-8374-170B97F76A7A}" type="datetime1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0695-A1D6-4FD6-A499-8FB4E2D0B986}" type="datetime1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B16A-F836-4378-B80C-3B8672CF8FEC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Fundamental of Programming in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0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Portable:</a:t>
            </a:r>
          </a:p>
          <a:p>
            <a:pPr lvl="2" indent="-342900" algn="just"/>
            <a:r>
              <a:rPr lang="en-US" dirty="0"/>
              <a:t>Java is portable because it facilitates you to carry the java </a:t>
            </a:r>
            <a:r>
              <a:rPr lang="en-US" dirty="0" err="1"/>
              <a:t>bytecode</a:t>
            </a:r>
            <a:r>
              <a:rPr lang="en-US" dirty="0"/>
              <a:t> to any platform.</a:t>
            </a:r>
          </a:p>
          <a:p>
            <a:pPr marL="0" indent="0" algn="just">
              <a:buNone/>
            </a:pPr>
            <a:r>
              <a:rPr lang="en-US" dirty="0"/>
              <a:t>7. High-performance :</a:t>
            </a:r>
          </a:p>
          <a:p>
            <a:pPr lvl="2" indent="-342900" algn="just"/>
            <a:r>
              <a:rPr lang="en-US" dirty="0"/>
              <a:t>Java is faster than other traditional interpreted programming languages because Java </a:t>
            </a:r>
            <a:r>
              <a:rPr lang="en-US" dirty="0" err="1"/>
              <a:t>bytecode</a:t>
            </a:r>
            <a:r>
              <a:rPr lang="en-US" dirty="0"/>
              <a:t> is "close" to native code. </a:t>
            </a:r>
          </a:p>
          <a:p>
            <a:pPr marL="0" indent="0" algn="just">
              <a:buNone/>
            </a:pPr>
            <a:r>
              <a:rPr lang="en-US" dirty="0"/>
              <a:t>8. Distributed</a:t>
            </a:r>
          </a:p>
          <a:p>
            <a:pPr lvl="2" algn="just"/>
            <a:r>
              <a:rPr lang="en-US" dirty="0"/>
              <a:t>Java is distributed because it facilitates users to create distributed applications in java. </a:t>
            </a:r>
          </a:p>
          <a:p>
            <a:pPr lvl="2" algn="just"/>
            <a:r>
              <a:rPr lang="en-US" dirty="0"/>
              <a:t>RMI and EJB are used for creating distributed applications.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5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9. Multi-threaded</a:t>
            </a:r>
          </a:p>
          <a:p>
            <a:pPr lvl="2" indent="-342900" algn="just"/>
            <a:r>
              <a:rPr lang="en-US" dirty="0"/>
              <a:t>A thread is like a separate program, executing concurrently.</a:t>
            </a:r>
          </a:p>
          <a:p>
            <a:pPr lvl="2" indent="-342900" algn="just"/>
            <a:r>
              <a:rPr lang="en-US" dirty="0"/>
              <a:t>The main advantage of multi-threading is that it doesn't occupy memory for each thread. It shares a common memory area. </a:t>
            </a:r>
          </a:p>
          <a:p>
            <a:pPr lvl="2" indent="-342900" algn="just"/>
            <a:r>
              <a:rPr lang="en-US" dirty="0"/>
              <a:t>Threads are important for multi-media, Web applications etc.</a:t>
            </a:r>
          </a:p>
          <a:p>
            <a:pPr marL="0" indent="0">
              <a:buNone/>
            </a:pPr>
            <a:r>
              <a:rPr lang="en-US" dirty="0"/>
              <a:t>10. Dynamic</a:t>
            </a:r>
          </a:p>
          <a:p>
            <a:pPr lvl="2" indent="-342900" algn="just"/>
            <a:r>
              <a:rPr lang="en-US" dirty="0"/>
              <a:t>Java is a dynamic language. It supports dynamic loading of classes. It means classes are loaded on demand.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1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44562"/>
          </a:xfrm>
        </p:spPr>
        <p:txBody>
          <a:bodyPr>
            <a:noAutofit/>
          </a:bodyPr>
          <a:lstStyle/>
          <a:p>
            <a:r>
              <a:rPr lang="en-US" sz="2800" dirty="0"/>
              <a:t>An overview of the software development process.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dirty="0"/>
              <a:t>All source code is first written in plain text files ending with the .java extension. </a:t>
            </a:r>
          </a:p>
          <a:p>
            <a:pPr algn="just"/>
            <a:r>
              <a:rPr lang="en-US" dirty="0"/>
              <a:t>source files are then compiled into .class files by the </a:t>
            </a:r>
            <a:r>
              <a:rPr lang="en-US" dirty="0" err="1"/>
              <a:t>javac</a:t>
            </a:r>
            <a:r>
              <a:rPr lang="en-US" dirty="0"/>
              <a:t> compiler.</a:t>
            </a:r>
          </a:p>
          <a:p>
            <a:pPr algn="just"/>
            <a:r>
              <a:rPr lang="en-US" dirty="0"/>
              <a:t>A .class file does not contain code that is native to your processor; it instead contains </a:t>
            </a:r>
            <a:r>
              <a:rPr lang="en-US" dirty="0" err="1"/>
              <a:t>bytecodes</a:t>
            </a:r>
            <a:r>
              <a:rPr lang="en-US" dirty="0"/>
              <a:t> — the machine language of the Java Virtual Machine1 (Java VM).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2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"/>
            <a:ext cx="5553075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81742"/>
            <a:ext cx="6553200" cy="43285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3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The Java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/>
              <a:t>The Java platform has two components:</a:t>
            </a:r>
          </a:p>
          <a:p>
            <a:pPr lvl="1"/>
            <a:r>
              <a:rPr lang="en-US" dirty="0"/>
              <a:t>The Java Virtual Machine</a:t>
            </a:r>
          </a:p>
          <a:p>
            <a:pPr lvl="1"/>
            <a:r>
              <a:rPr lang="en-US" dirty="0"/>
              <a:t>The Java Application Programming Interface (API)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568" y="3032636"/>
            <a:ext cx="4611832" cy="24537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39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Java is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Desktop Applications such as acrobat reader, media player, antivirus etc.</a:t>
            </a:r>
          </a:p>
          <a:p>
            <a:r>
              <a:rPr lang="en-US" dirty="0"/>
              <a:t>Web Applications such as irctc.co.in, </a:t>
            </a:r>
          </a:p>
          <a:p>
            <a:r>
              <a:rPr lang="en-US" dirty="0"/>
              <a:t>Enterprise Applications such as banking applications.</a:t>
            </a:r>
          </a:p>
          <a:p>
            <a:r>
              <a:rPr lang="en-US" dirty="0"/>
              <a:t>Mobile</a:t>
            </a:r>
          </a:p>
          <a:p>
            <a:r>
              <a:rPr lang="en-US" dirty="0"/>
              <a:t>Embedded System</a:t>
            </a:r>
          </a:p>
          <a:p>
            <a:r>
              <a:rPr lang="en-US" dirty="0"/>
              <a:t>Smart Card</a:t>
            </a:r>
          </a:p>
          <a:p>
            <a:r>
              <a:rPr lang="en-US" dirty="0"/>
              <a:t>Robotics</a:t>
            </a:r>
          </a:p>
          <a:p>
            <a:r>
              <a:rPr lang="en-US" dirty="0"/>
              <a:t>Games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8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Java Applications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755369"/>
              </p:ext>
            </p:extLst>
          </p:nvPr>
        </p:nvGraphicFramePr>
        <p:xfrm>
          <a:off x="762000" y="1219200"/>
          <a:ext cx="7543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872">
                <a:tc>
                  <a:txBody>
                    <a:bodyPr/>
                    <a:lstStyle/>
                    <a:p>
                      <a:r>
                        <a:rPr lang="en-US" dirty="0"/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590">
                <a:tc>
                  <a:txBody>
                    <a:bodyPr/>
                    <a:lstStyle/>
                    <a:p>
                      <a:r>
                        <a:rPr lang="en-US" dirty="0"/>
                        <a:t>Standalone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 player, antivirus etc. AWT and Swing are used in java for creating standalone applications.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Web Application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Servlet, JSP, Struts, Spring, Hibernate, JSF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686">
                <a:tc>
                  <a:txBody>
                    <a:bodyPr/>
                    <a:lstStyle/>
                    <a:p>
                      <a:r>
                        <a:rPr lang="en-US" dirty="0"/>
                        <a:t>Enterprise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banking applications, EJB is used for creating enterprise applications.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872">
                <a:tc>
                  <a:txBody>
                    <a:bodyPr/>
                    <a:lstStyle/>
                    <a:p>
                      <a:r>
                        <a:rPr lang="en-US" dirty="0"/>
                        <a:t>Mobile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and Java ME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70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Java Editions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771138"/>
              </p:ext>
            </p:extLst>
          </p:nvPr>
        </p:nvGraphicFramePr>
        <p:xfrm>
          <a:off x="457200" y="914400"/>
          <a:ext cx="82296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Edition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Java SE  (Java Standard Edition)</a:t>
                      </a: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Java programming APIs such as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java.lang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java.io, java.net,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java.util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java.sql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java.math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core topics like OOPs, String, Regex, Exception, Inner classes, Multithreading, I/O Stream, Networking, AWT, Swing, Reflection, Collection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Java EE  (Java Enterprise Edition)</a:t>
                      </a: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enterprise platform which is mainly used to develop web and enterprise applications.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It is built on the top of Java SE platform. It includes topics like Servlet, JSP, Web Services, EJB, JPA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Java ME  (Java Micro Edition)</a:t>
                      </a: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is a micro platform which is mainly used to develop mobile applications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JavaFx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is used to develop rich internet applications. It uses light-weight user interface API.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20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5" descr="structure of java pro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400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05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81" y="1600200"/>
            <a:ext cx="8655119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0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Java, Basic overview of java, </a:t>
            </a:r>
            <a:r>
              <a:rPr lang="en-US" dirty="0" err="1"/>
              <a:t>Bytecode</a:t>
            </a:r>
            <a:r>
              <a:rPr lang="en-US" dirty="0"/>
              <a:t>, JVM</a:t>
            </a:r>
          </a:p>
          <a:p>
            <a:r>
              <a:rPr lang="en-US" dirty="0"/>
              <a:t>Buzz-words, Application and applets</a:t>
            </a:r>
          </a:p>
          <a:p>
            <a:r>
              <a:rPr lang="en-US" dirty="0"/>
              <a:t>Constants, Variables &amp; Data Types, Comment</a:t>
            </a:r>
          </a:p>
          <a:p>
            <a:r>
              <a:rPr lang="en-US" dirty="0"/>
              <a:t>Operators and control flow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73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and applets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/>
          </a:bodyPr>
          <a:lstStyle/>
          <a:p>
            <a:r>
              <a:rPr lang="en-US" dirty="0"/>
              <a:t>Applet:</a:t>
            </a:r>
          </a:p>
          <a:p>
            <a:pPr lvl="1" algn="just"/>
            <a:r>
              <a:rPr lang="en-US" dirty="0"/>
              <a:t>A program designed to be executed from within another application. </a:t>
            </a:r>
          </a:p>
          <a:p>
            <a:pPr lvl="1" algn="just"/>
            <a:r>
              <a:rPr lang="en-US" dirty="0"/>
              <a:t>Unlike an application, applets cannot be executed directly from the operating system. </a:t>
            </a:r>
          </a:p>
          <a:p>
            <a:pPr lvl="1" algn="just"/>
            <a:r>
              <a:rPr lang="en-US" dirty="0"/>
              <a:t>Web browsers, which are often equipped with Java virtual machines, can interpret applets from Web servers.</a:t>
            </a:r>
          </a:p>
          <a:p>
            <a:pPr lvl="1" algn="just"/>
            <a:r>
              <a:rPr lang="en-US" dirty="0"/>
              <a:t> Because applets are small in files size, cross-platform compatible, and highly secure (can't be used to access users' hard drives), they are ideal for small Internet applications accessible from a browser.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40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830285"/>
              </p:ext>
            </p:extLst>
          </p:nvPr>
        </p:nvGraphicFramePr>
        <p:xfrm>
          <a:off x="304799" y="141786"/>
          <a:ext cx="8610600" cy="6487613"/>
        </p:xfrm>
        <a:graphic>
          <a:graphicData uri="http://schemas.openxmlformats.org/drawingml/2006/table">
            <a:tbl>
              <a:tblPr/>
              <a:tblGrid>
                <a:gridCol w="28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cap="all" dirty="0">
                          <a:effectLst/>
                        </a:rPr>
                        <a:t>BASIS FOR COMPARISON</a:t>
                      </a:r>
                    </a:p>
                  </a:txBody>
                  <a:tcPr marL="40955" marR="40955" marT="40955" marB="40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cap="all">
                          <a:effectLst/>
                        </a:rPr>
                        <a:t>APPLET</a:t>
                      </a:r>
                    </a:p>
                  </a:txBody>
                  <a:tcPr marL="40955" marR="40955" marT="40955" marB="40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cap="all">
                          <a:effectLst/>
                        </a:rPr>
                        <a:t>APPLICATION</a:t>
                      </a:r>
                    </a:p>
                  </a:txBody>
                  <a:tcPr marL="40955" marR="40955" marT="40955" marB="40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88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Basic</a:t>
                      </a:r>
                    </a:p>
                  </a:txBody>
                  <a:tcPr marL="40955" marR="40955" marT="40955" marB="4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It is small program uses another application program for its execution.</a:t>
                      </a:r>
                    </a:p>
                  </a:txBody>
                  <a:tcPr marL="40955" marR="40955" marT="40955" marB="4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 application is the programs executed on the computer independently.</a:t>
                      </a:r>
                    </a:p>
                  </a:txBody>
                  <a:tcPr marL="40955" marR="40955" marT="40955" marB="4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81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main() method</a:t>
                      </a:r>
                    </a:p>
                  </a:txBody>
                  <a:tcPr marL="40955" marR="40955" marT="40955" marB="4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Do not use the main method</a:t>
                      </a:r>
                    </a:p>
                  </a:txBody>
                  <a:tcPr marL="40955" marR="40955" marT="40955" marB="4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Uses the main method for execution</a:t>
                      </a:r>
                    </a:p>
                  </a:txBody>
                  <a:tcPr marL="40955" marR="40955" marT="40955" marB="4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8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Execution</a:t>
                      </a:r>
                    </a:p>
                  </a:txBody>
                  <a:tcPr marL="40955" marR="40955" marT="40955" marB="4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Cannot run independently require API's (Ex. Web API).</a:t>
                      </a:r>
                    </a:p>
                  </a:txBody>
                  <a:tcPr marL="40955" marR="40955" marT="40955" marB="4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Can run alone but require JRE.</a:t>
                      </a:r>
                    </a:p>
                  </a:txBody>
                  <a:tcPr marL="40955" marR="40955" marT="40955" marB="4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087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Installation</a:t>
                      </a:r>
                    </a:p>
                  </a:txBody>
                  <a:tcPr marL="40955" marR="40955" marT="40955" marB="4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Prior installation is not needed</a:t>
                      </a:r>
                    </a:p>
                  </a:txBody>
                  <a:tcPr marL="40955" marR="40955" marT="40955" marB="4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Requires prior explicit installation on the local computer.</a:t>
                      </a:r>
                    </a:p>
                  </a:txBody>
                  <a:tcPr marL="40955" marR="40955" marT="40955" marB="4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292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Read and write operation</a:t>
                      </a:r>
                    </a:p>
                  </a:txBody>
                  <a:tcPr marL="40955" marR="40955" marT="40955" marB="4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The files cannot be read and write on the local computer through applet.</a:t>
                      </a:r>
                    </a:p>
                  </a:txBody>
                  <a:tcPr marL="40955" marR="40955" marT="40955" marB="4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Applications are capable of performing those operations to the files on the local computer.</a:t>
                      </a:r>
                    </a:p>
                  </a:txBody>
                  <a:tcPr marL="40955" marR="40955" marT="40955" marB="4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08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Communication with other servers</a:t>
                      </a:r>
                    </a:p>
                  </a:txBody>
                  <a:tcPr marL="40955" marR="40955" marT="40955" marB="4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Cannot communicate with other servers.</a:t>
                      </a:r>
                    </a:p>
                  </a:txBody>
                  <a:tcPr marL="40955" marR="40955" marT="40955" marB="4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Communication with other servers is probably possible.</a:t>
                      </a:r>
                    </a:p>
                  </a:txBody>
                  <a:tcPr marL="40955" marR="40955" marT="40955" marB="4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08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Restrictions</a:t>
                      </a:r>
                    </a:p>
                  </a:txBody>
                  <a:tcPr marL="40955" marR="40955" marT="40955" marB="4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Applets cannot access files residing on the local computer.</a:t>
                      </a:r>
                    </a:p>
                  </a:txBody>
                  <a:tcPr marL="40955" marR="40955" marT="40955" marB="4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Can access any data or file available on the system.</a:t>
                      </a:r>
                    </a:p>
                  </a:txBody>
                  <a:tcPr marL="40955" marR="40955" marT="40955" marB="4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281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Security</a:t>
                      </a:r>
                    </a:p>
                  </a:txBody>
                  <a:tcPr marL="40955" marR="40955" marT="40955" marB="4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Requires security for the system as they are untrusted.</a:t>
                      </a:r>
                    </a:p>
                  </a:txBody>
                  <a:tcPr marL="40955" marR="40955" marT="40955" marB="4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No security concerns are there.</a:t>
                      </a:r>
                    </a:p>
                  </a:txBody>
                  <a:tcPr marL="40955" marR="40955" marT="40955" marB="4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42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Constants, Variables &amp; Data Types, Comment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object stores its state in </a:t>
            </a:r>
            <a:r>
              <a:rPr lang="en-US" i="1" dirty="0"/>
              <a:t>fields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float </a:t>
            </a:r>
            <a:r>
              <a:rPr lang="en-US" sz="2800" dirty="0" err="1"/>
              <a:t>simpleInterest</a:t>
            </a:r>
            <a:r>
              <a:rPr lang="en-US" sz="2800" dirty="0"/>
              <a:t>; //Declaring float variable</a:t>
            </a:r>
          </a:p>
          <a:p>
            <a:pPr marL="0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time = 10, speed = 20; //Declaring and Initializing integer variable</a:t>
            </a:r>
          </a:p>
          <a:p>
            <a:pPr marL="0" indent="0">
              <a:buNone/>
            </a:pPr>
            <a:r>
              <a:rPr lang="en-US" sz="2800" dirty="0"/>
              <a:t>char </a:t>
            </a:r>
            <a:r>
              <a:rPr lang="en-US" sz="2800" dirty="0" err="1"/>
              <a:t>var</a:t>
            </a:r>
            <a:r>
              <a:rPr lang="en-US" sz="2800" dirty="0"/>
              <a:t> = 'h'; // Declaring and Initializing character variable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5029200" cy="2152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4111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9184"/>
            <a:ext cx="8610600" cy="615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1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8304"/>
            <a:ext cx="8458200" cy="641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37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00" y="381000"/>
            <a:ext cx="8699900" cy="628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20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2" y="304800"/>
            <a:ext cx="8527288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57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1" y="246974"/>
            <a:ext cx="9051475" cy="630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71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6286"/>
            <a:ext cx="8345441" cy="641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40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12" y="273110"/>
            <a:ext cx="8475888" cy="605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7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Java is a </a:t>
            </a:r>
            <a:r>
              <a:rPr lang="en-US" b="1" dirty="0"/>
              <a:t>programming language</a:t>
            </a:r>
            <a:r>
              <a:rPr lang="en-US" dirty="0"/>
              <a:t> and a </a:t>
            </a:r>
            <a:r>
              <a:rPr lang="en-US" b="1" dirty="0"/>
              <a:t>platform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Java programming language is a high-level language that can be characterized by all of the following buzzwords: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89190"/>
              </p:ext>
            </p:extLst>
          </p:nvPr>
        </p:nvGraphicFramePr>
        <p:xfrm>
          <a:off x="990600" y="4343401"/>
          <a:ext cx="4953000" cy="176784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784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Simple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Object oriented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Distributed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Multithreaded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Dynamic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Architecture neutral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Portable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High performance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Robust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Secure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52" y="389968"/>
            <a:ext cx="8421348" cy="5934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71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/>
              <a:t>Java is statically typed and also a strongly typed language :</a:t>
            </a:r>
          </a:p>
          <a:p>
            <a:pPr lvl="1"/>
            <a:r>
              <a:rPr lang="en-US" dirty="0"/>
              <a:t>Statically typed language</a:t>
            </a:r>
            <a:r>
              <a:rPr lang="en-US" b="1" dirty="0"/>
              <a:t> ,</a:t>
            </a:r>
            <a:r>
              <a:rPr lang="en-US" dirty="0"/>
              <a:t>where each variable and expression type is already known at compile time.</a:t>
            </a:r>
          </a:p>
          <a:p>
            <a:pPr lvl="1"/>
            <a:r>
              <a:rPr lang="en-US" dirty="0"/>
              <a:t>Every variable has a type, every expression has a type, and every type is strictly defined. </a:t>
            </a:r>
          </a:p>
          <a:p>
            <a:pPr lvl="1"/>
            <a:r>
              <a:rPr lang="en-US" dirty="0"/>
              <a:t>all assignments, whether explicit or via parameter passing in method calls, are checked for type compatibility.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63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534399" cy="5950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120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Integer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52600"/>
            <a:ext cx="804841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817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Floating 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599"/>
            <a:ext cx="8206235" cy="2173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44" y="3276600"/>
            <a:ext cx="8760543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818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char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It stores character constants in the memory.</a:t>
            </a:r>
          </a:p>
          <a:p>
            <a:pPr algn="just"/>
            <a:r>
              <a:rPr lang="en-US" dirty="0"/>
              <a:t>It assumes a size of 2 bytes, but basically it can hold only a single character because char stores </a:t>
            </a:r>
            <a:r>
              <a:rPr lang="en-US" dirty="0" err="1"/>
              <a:t>unicode</a:t>
            </a:r>
            <a:r>
              <a:rPr lang="en-US" dirty="0"/>
              <a:t> character sets. </a:t>
            </a:r>
          </a:p>
          <a:p>
            <a:pPr algn="just"/>
            <a:r>
              <a:rPr lang="en-US" dirty="0"/>
              <a:t>It has a minimum value of ‘u0000’ (or 0) and a maximum value of ‘</a:t>
            </a:r>
            <a:r>
              <a:rPr lang="en-US" dirty="0" err="1"/>
              <a:t>uffff</a:t>
            </a:r>
            <a:r>
              <a:rPr lang="en-US" dirty="0"/>
              <a:t>’ (or 65,535, inclusive).</a:t>
            </a:r>
          </a:p>
          <a:p>
            <a:pPr algn="just"/>
            <a:r>
              <a:rPr lang="en-US" b="1" dirty="0"/>
              <a:t>The </a:t>
            </a:r>
            <a:r>
              <a:rPr lang="en-US" b="1" dirty="0" err="1"/>
              <a:t>boolean</a:t>
            </a:r>
            <a:r>
              <a:rPr lang="en-US" b="1" dirty="0"/>
              <a:t> type:</a:t>
            </a:r>
          </a:p>
          <a:p>
            <a:pPr algn="just"/>
            <a:r>
              <a:rPr lang="en-US" dirty="0"/>
              <a:t>Boolean data types are used to store values with two states: true or false.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89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Conversion between Numeric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loss of data     </a:t>
            </a:r>
          </a:p>
          <a:p>
            <a:r>
              <a:rPr lang="en-US" dirty="0"/>
              <a:t>Loss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47495"/>
            <a:ext cx="7583292" cy="453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390900" y="5867400"/>
            <a:ext cx="1524000" cy="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90900" y="6477000"/>
            <a:ext cx="1600200" cy="0"/>
          </a:xfrm>
          <a:prstGeom prst="straightConnector1">
            <a:avLst/>
          </a:prstGeom>
          <a:ln cmpd="sng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799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71500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Comments are ignored by the compiler while compiling a code.</a:t>
            </a:r>
          </a:p>
          <a:p>
            <a:pPr fontAlgn="base"/>
            <a:r>
              <a:rPr lang="en-US" dirty="0"/>
              <a:t>In Java there are three types of comments:</a:t>
            </a:r>
          </a:p>
          <a:p>
            <a:pPr lvl="1" fontAlgn="base"/>
            <a:r>
              <a:rPr lang="en-US" dirty="0"/>
              <a:t>Single – line comments.</a:t>
            </a:r>
          </a:p>
          <a:p>
            <a:pPr lvl="1" fontAlgn="base"/>
            <a:r>
              <a:rPr lang="en-US" dirty="0"/>
              <a:t>Multi – line comments.</a:t>
            </a:r>
          </a:p>
          <a:p>
            <a:pPr lvl="1" fontAlgn="base"/>
            <a:r>
              <a:rPr lang="en-US" dirty="0"/>
              <a:t>Documentation comments.</a:t>
            </a:r>
          </a:p>
          <a:p>
            <a:pPr lvl="2"/>
            <a:r>
              <a:rPr lang="en-US" dirty="0"/>
              <a:t>This type of comments are used generally when writing code for a project/software package, since it helps to generate a documentation page for reference, which can be used for getting information about methods present, its parameters, etc.</a:t>
            </a:r>
          </a:p>
          <a:p>
            <a:pPr lvl="2"/>
            <a:r>
              <a:rPr lang="en-US" dirty="0"/>
              <a:t>Example : @</a:t>
            </a:r>
            <a:r>
              <a:rPr lang="en-US" dirty="0" err="1"/>
              <a:t>author,@exception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08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178" y="0"/>
            <a:ext cx="9210477" cy="646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257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976413"/>
              </p:ext>
            </p:extLst>
          </p:nvPr>
        </p:nvGraphicFramePr>
        <p:xfrm>
          <a:off x="381000" y="609598"/>
          <a:ext cx="8382000" cy="5791201"/>
        </p:xfrm>
        <a:graphic>
          <a:graphicData uri="http://schemas.openxmlformats.org/drawingml/2006/table">
            <a:tbl>
              <a:tblPr/>
              <a:tblGrid>
                <a:gridCol w="233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4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Category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Operators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9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Simple assignment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800000"/>
                          </a:solidFill>
                          <a:effectLst/>
                          <a:latin typeface="Courier New"/>
                        </a:rPr>
                        <a:t>=</a:t>
                      </a:r>
                      <a:endParaRPr lang="en-US" sz="4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Arithmetic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800000"/>
                          </a:solidFill>
                          <a:effectLst/>
                          <a:latin typeface="Courier New"/>
                        </a:rPr>
                        <a:t>+   -   *     /   %</a:t>
                      </a:r>
                      <a:endParaRPr lang="en-US" sz="4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4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Unary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800000"/>
                          </a:solidFill>
                          <a:effectLst/>
                          <a:latin typeface="Courier New"/>
                        </a:rPr>
                        <a:t>+   -   ++     -- !</a:t>
                      </a:r>
                      <a:endParaRPr lang="en-US" sz="4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4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Relational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800000"/>
                          </a:solidFill>
                          <a:effectLst/>
                          <a:latin typeface="Courier New"/>
                        </a:rPr>
                        <a:t>==   !=   &gt;     &gt;=   &lt;   &lt;=</a:t>
                      </a:r>
                      <a:endParaRPr lang="en-US" sz="4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4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Logical and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Conditional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800000"/>
                          </a:solidFill>
                          <a:effectLst/>
                          <a:latin typeface="Courier New"/>
                        </a:rPr>
                        <a:t>&amp;&amp;     ||   ? : (ternary)</a:t>
                      </a:r>
                      <a:endParaRPr lang="en-US" sz="4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29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Type comparison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800000"/>
                          </a:solidFill>
                          <a:effectLst/>
                          <a:latin typeface="Courier New"/>
                        </a:rPr>
                        <a:t>instanceof</a:t>
                      </a:r>
                      <a:endParaRPr lang="en-US" sz="4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29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Bitwise and Bit shift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800000"/>
                          </a:solidFill>
                          <a:effectLst/>
                          <a:latin typeface="Courier New"/>
                        </a:rPr>
                        <a:t>~     &lt;&lt;   &gt;&gt;   &gt;&gt;&gt;   &amp;     ^   |</a:t>
                      </a:r>
                      <a:endParaRPr lang="en-US" sz="4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1. Simple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algn="just"/>
            <a:r>
              <a:rPr lang="en-US" dirty="0"/>
              <a:t>Java is very easy to learn and its syntax is simple, clean and easy to understand.</a:t>
            </a:r>
          </a:p>
          <a:p>
            <a:pPr algn="just"/>
            <a:r>
              <a:rPr lang="en-US" dirty="0"/>
              <a:t>Java has removed many confusing and rarely-used features e.g. explicit pointers, operator overloading etc.</a:t>
            </a:r>
          </a:p>
          <a:p>
            <a:pPr algn="just"/>
            <a:r>
              <a:rPr lang="en-US" dirty="0"/>
              <a:t>There is no need to remove unreferenced objects because there is Automatic Garbage Collection in java.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87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92367"/>
            <a:ext cx="8153400" cy="557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303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Control-Flow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02887"/>
              </p:ext>
            </p:extLst>
          </p:nvPr>
        </p:nvGraphicFramePr>
        <p:xfrm>
          <a:off x="457200" y="762000"/>
          <a:ext cx="8534400" cy="4385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/>
                        <a:t>Types of Java Loops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While</a:t>
                      </a:r>
                      <a:r>
                        <a:rPr lang="en-US" baseline="0" dirty="0"/>
                        <a:t> loop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while (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condition) </a:t>
                      </a:r>
                    </a:p>
                    <a:p>
                      <a:r>
                        <a:rPr lang="en-US" dirty="0"/>
                        <a:t>{ loop statements...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For-loop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(initialization condition; testing condition; increment/decrement)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0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Do-while loop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statements..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(condition);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1201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Control-flow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441594"/>
              </p:ext>
            </p:extLst>
          </p:nvPr>
        </p:nvGraphicFramePr>
        <p:xfrm>
          <a:off x="457200" y="914400"/>
          <a:ext cx="8458200" cy="613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if-then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if(</a:t>
                      </a:r>
                      <a:r>
                        <a:rPr lang="en-US" dirty="0" err="1"/>
                        <a:t>boolean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expressio</a:t>
                      </a:r>
                      <a:r>
                        <a:rPr lang="en-US" baseline="0" dirty="0"/>
                        <a:t>)</a:t>
                      </a:r>
                    </a:p>
                    <a:p>
                      <a:r>
                        <a:rPr lang="en-US" baseline="0" dirty="0"/>
                        <a:t>{</a:t>
                      </a:r>
                    </a:p>
                    <a:p>
                      <a:r>
                        <a:rPr lang="en-US" baseline="0" dirty="0"/>
                        <a:t>//statements</a:t>
                      </a:r>
                    </a:p>
                    <a:p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If-then-else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If(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expression)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//statements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Else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//statements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Switch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Switch(expression)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Case 1://statements</a:t>
                      </a:r>
                    </a:p>
                    <a:p>
                      <a:r>
                        <a:rPr lang="en-US" dirty="0"/>
                        <a:t>Break;</a:t>
                      </a:r>
                    </a:p>
                    <a:p>
                      <a:r>
                        <a:rPr lang="en-US" dirty="0"/>
                        <a:t>….</a:t>
                      </a:r>
                    </a:p>
                    <a:p>
                      <a:r>
                        <a:rPr lang="en-US" dirty="0"/>
                        <a:t>…</a:t>
                      </a:r>
                    </a:p>
                    <a:p>
                      <a:r>
                        <a:rPr lang="en-US" dirty="0"/>
                        <a:t>Default://statements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02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106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437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686800" cy="556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555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term "instance variable" is another name for 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term "class variable" is another name for 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local variable stores temporary state; it is declared inside a 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variable declared within the opening and closing parenthesis of a method signature is called a 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eight primitive data types supported by the Java programming language?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Character strings are represented by the class 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___ is a container object that holds a fixed number of values of a single type.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07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6388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term "instance variable" is another name for </a:t>
            </a:r>
            <a:r>
              <a:rPr lang="en-US" b="1" dirty="0"/>
              <a:t>non-static field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term "class variable" is another name for </a:t>
            </a:r>
            <a:r>
              <a:rPr lang="en-US" b="1" dirty="0"/>
              <a:t>static field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local variable stores temporary state; it is declared inside a </a:t>
            </a:r>
            <a:r>
              <a:rPr lang="en-US" b="1" dirty="0"/>
              <a:t>method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variable declared within the opening and closing parenthesis of a method is called a </a:t>
            </a:r>
            <a:r>
              <a:rPr lang="en-US" b="1" dirty="0"/>
              <a:t>parameter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eight primitive data types supported by the Java programming language? </a:t>
            </a:r>
            <a:r>
              <a:rPr lang="en-US" b="1" dirty="0"/>
              <a:t>byte, short, </a:t>
            </a:r>
            <a:r>
              <a:rPr lang="en-US" b="1" dirty="0" err="1"/>
              <a:t>int</a:t>
            </a:r>
            <a:r>
              <a:rPr lang="en-US" b="1" dirty="0"/>
              <a:t>, long, float, double, </a:t>
            </a:r>
            <a:r>
              <a:rPr lang="en-US" b="1" dirty="0" err="1"/>
              <a:t>boolean</a:t>
            </a:r>
            <a:r>
              <a:rPr lang="en-US" b="1" dirty="0"/>
              <a:t>, char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Character strings are represented by the class </a:t>
            </a:r>
            <a:r>
              <a:rPr lang="en-US" b="1" dirty="0" err="1"/>
              <a:t>java.lang.String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 </a:t>
            </a:r>
            <a:r>
              <a:rPr lang="en-US" b="1" dirty="0"/>
              <a:t>array</a:t>
            </a:r>
            <a:r>
              <a:rPr lang="en-US" dirty="0"/>
              <a:t> is a container object that holds a fixed number of values of a single type.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94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Lab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Create a small program that defines some fields. Try creating some illegal field names and see what kind of error the compiler produces. Use the naming rules and conventions as a guide.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In the program you created in Exercise 1, try leaving the fields uninitialized and print out their values. Try the same with a local variable and see what kind of compiler errors you can produce. Becoming familiar with common compiler errors will make it easier to recognize bugs in your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40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following code snippet.</a:t>
            </a:r>
          </a:p>
          <a:p>
            <a:pPr marL="400050" lvl="1" indent="0">
              <a:buNone/>
            </a:pPr>
            <a:r>
              <a:rPr lang="en-US" dirty="0"/>
              <a:t>   </a:t>
            </a:r>
            <a:r>
              <a:rPr lang="en-US" dirty="0" err="1"/>
              <a:t>arrayOfInts</a:t>
            </a:r>
            <a:r>
              <a:rPr lang="en-US" dirty="0"/>
              <a:t>[j] &gt; </a:t>
            </a:r>
            <a:r>
              <a:rPr lang="en-US" dirty="0" err="1"/>
              <a:t>arrayOfInts</a:t>
            </a:r>
            <a:r>
              <a:rPr lang="en-US" dirty="0"/>
              <a:t>[j+1] </a:t>
            </a:r>
          </a:p>
          <a:p>
            <a:pPr marL="400050" lvl="1" indent="0">
              <a:buNone/>
            </a:pPr>
            <a:r>
              <a:rPr lang="en-US" dirty="0"/>
              <a:t>Which operators does the code contain?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Consider the following code snippet.</a:t>
            </a:r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 = 10; </a:t>
            </a:r>
            <a:r>
              <a:rPr lang="en-US" dirty="0" err="1"/>
              <a:t>int</a:t>
            </a:r>
            <a:r>
              <a:rPr lang="en-US" dirty="0"/>
              <a:t> n = i++%5; </a:t>
            </a:r>
          </a:p>
          <a:p>
            <a:pPr marL="457200" lvl="1" indent="0">
              <a:buNone/>
            </a:pPr>
            <a:r>
              <a:rPr lang="en-US" dirty="0"/>
              <a:t>a. What are the values of i and n after the code is executed?</a:t>
            </a:r>
          </a:p>
          <a:p>
            <a:pPr marL="457200" lvl="1" indent="0">
              <a:buNone/>
            </a:pPr>
            <a:r>
              <a:rPr lang="en-US" dirty="0"/>
              <a:t>b. What are the final values of i and n if instead of using the postfix increment operator (i++), you use the prefix version (++i))?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invert the value of a </a:t>
            </a:r>
            <a:r>
              <a:rPr lang="en-US" dirty="0" err="1"/>
              <a:t>boolean</a:t>
            </a:r>
            <a:r>
              <a:rPr lang="en-US" dirty="0"/>
              <a:t>, which operator would you use?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operator is used to compare two values, = or == 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the following code sample: </a:t>
            </a:r>
          </a:p>
          <a:p>
            <a:pPr marL="0" indent="0">
              <a:buNone/>
            </a:pPr>
            <a:r>
              <a:rPr lang="en-US" dirty="0"/>
              <a:t>         result = </a:t>
            </a:r>
            <a:r>
              <a:rPr lang="en-US" dirty="0" err="1"/>
              <a:t>someCondition</a:t>
            </a:r>
            <a:r>
              <a:rPr lang="en-US" dirty="0"/>
              <a:t> ? value1 : value2;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25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b="1" dirty="0"/>
              <a:t>&gt;, +</a:t>
            </a:r>
          </a:p>
          <a:p>
            <a:r>
              <a:rPr lang="en-US" dirty="0"/>
              <a:t>2. a.   </a:t>
            </a:r>
            <a:r>
              <a:rPr lang="en-US" b="1" dirty="0"/>
              <a:t>i is 11, and n is 0</a:t>
            </a:r>
            <a:r>
              <a:rPr lang="en-US" dirty="0"/>
              <a:t>.  b.  </a:t>
            </a:r>
            <a:r>
              <a:rPr lang="en-US" b="1" dirty="0"/>
              <a:t>i is 11, and n is 1</a:t>
            </a:r>
          </a:p>
          <a:p>
            <a:r>
              <a:rPr lang="en-US" dirty="0"/>
              <a:t>3.</a:t>
            </a:r>
            <a:r>
              <a:rPr lang="en-US" b="1" dirty="0"/>
              <a:t> </a:t>
            </a:r>
            <a:r>
              <a:rPr lang="en-US" dirty="0"/>
              <a:t> </a:t>
            </a:r>
            <a:r>
              <a:rPr lang="en-US" b="1" dirty="0"/>
              <a:t>The logical complement operator "!"</a:t>
            </a:r>
          </a:p>
          <a:p>
            <a:r>
              <a:rPr lang="en-US" dirty="0"/>
              <a:t>4. </a:t>
            </a:r>
            <a:r>
              <a:rPr lang="en-US" b="1" dirty="0"/>
              <a:t>The == operator is used for comparison, and = is used for assignment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5. </a:t>
            </a:r>
            <a:r>
              <a:rPr lang="en-US" b="1" dirty="0"/>
              <a:t>"If </a:t>
            </a:r>
            <a:r>
              <a:rPr lang="en-US" b="1" dirty="0" err="1"/>
              <a:t>someCondition</a:t>
            </a:r>
            <a:r>
              <a:rPr lang="en-US" b="1" dirty="0"/>
              <a:t> is true, assign the value of value1 to result. Otherwise, assign the value of value2 to result</a:t>
            </a:r>
            <a:r>
              <a:rPr lang="en-US" dirty="0"/>
              <a:t>."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2. Object-oriented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Object-oriented means we organize our software as a combination of different types of objects that incorporates both data and behavior.</a:t>
            </a:r>
          </a:p>
          <a:p>
            <a:pPr algn="just"/>
            <a:endParaRPr lang="en-US" dirty="0"/>
          </a:p>
          <a:p>
            <a:r>
              <a:rPr lang="en-US" dirty="0"/>
              <a:t>Basic concepts of OOPs are: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Encapsulation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283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on control flow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000" dirty="0"/>
              <a:t>The ___ statement allows for any number of possible execution paths.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/>
              <a:t>The ___ statement is similar to the while statement, but evaluates its expression at the ___ of the loop.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/>
              <a:t>How do you write an infinite loop using the for statement?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/>
              <a:t>How do you write an infinite loop using the while statement?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55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1.  </a:t>
            </a:r>
            <a:r>
              <a:rPr lang="en-US" b="1" dirty="0"/>
              <a:t>switch</a:t>
            </a:r>
            <a:endParaRPr lang="en-US" dirty="0"/>
          </a:p>
          <a:p>
            <a:r>
              <a:rPr lang="en-US" dirty="0"/>
              <a:t>2.  </a:t>
            </a:r>
            <a:r>
              <a:rPr lang="en-US" b="1" dirty="0"/>
              <a:t>do-while,</a:t>
            </a:r>
            <a:r>
              <a:rPr lang="en-US" dirty="0"/>
              <a:t>  </a:t>
            </a:r>
            <a:r>
              <a:rPr lang="en-US" b="1" dirty="0"/>
              <a:t>bottom</a:t>
            </a:r>
            <a:endParaRPr lang="en-US" dirty="0"/>
          </a:p>
          <a:p>
            <a:r>
              <a:rPr lang="en-US" dirty="0"/>
              <a:t>3. for ( ; ; ) { }</a:t>
            </a:r>
          </a:p>
          <a:p>
            <a:r>
              <a:rPr lang="en-US" dirty="0"/>
              <a:t>4. while (true) {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7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31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3. Secured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/>
              <a:t>Java is secured because:</a:t>
            </a:r>
          </a:p>
          <a:p>
            <a:pPr lvl="1"/>
            <a:r>
              <a:rPr lang="en-US" dirty="0"/>
              <a:t>No explicit pointer</a:t>
            </a:r>
          </a:p>
          <a:p>
            <a:pPr lvl="1"/>
            <a:r>
              <a:rPr lang="en-US" dirty="0"/>
              <a:t>Java Programs run inside virtual machine sandbox</a:t>
            </a:r>
          </a:p>
          <a:p>
            <a:pPr lvl="1"/>
            <a:endParaRPr lang="en-US" dirty="0"/>
          </a:p>
        </p:txBody>
      </p:sp>
      <p:pic>
        <p:nvPicPr>
          <p:cNvPr id="1028" name="Picture 4" descr="how java is secu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68961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3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err="1"/>
              <a:t>Classloader</a:t>
            </a:r>
            <a:r>
              <a:rPr lang="en-US" b="1" dirty="0"/>
              <a:t>:</a:t>
            </a:r>
            <a:r>
              <a:rPr lang="en-US" dirty="0"/>
              <a:t> </a:t>
            </a:r>
          </a:p>
          <a:p>
            <a:pPr lvl="1" algn="just"/>
            <a:r>
              <a:rPr lang="en-US" dirty="0" err="1"/>
              <a:t>Classloader</a:t>
            </a:r>
            <a:r>
              <a:rPr lang="en-US" dirty="0"/>
              <a:t> in Java is a part of the Java Runtime Environment(JRE) which is used to dynamically load Java classes into the Java Virtual Machine. </a:t>
            </a:r>
          </a:p>
          <a:p>
            <a:pPr lvl="1" algn="just"/>
            <a:r>
              <a:rPr lang="en-US" dirty="0"/>
              <a:t>It adds security by separating the package for the classes of the local file system from those that are imported from network sources.</a:t>
            </a:r>
          </a:p>
          <a:p>
            <a:pPr algn="just"/>
            <a:r>
              <a:rPr lang="en-US" b="1" dirty="0" err="1"/>
              <a:t>Bytecode</a:t>
            </a:r>
            <a:r>
              <a:rPr lang="en-US" b="1" dirty="0"/>
              <a:t> Verifier:</a:t>
            </a:r>
            <a:r>
              <a:rPr lang="en-US" dirty="0"/>
              <a:t> </a:t>
            </a:r>
          </a:p>
          <a:p>
            <a:pPr lvl="1" algn="just"/>
            <a:r>
              <a:rPr lang="en-US" dirty="0"/>
              <a:t>It checks the code fragments for illegal code that can violate access right to objects.</a:t>
            </a:r>
          </a:p>
          <a:p>
            <a:pPr algn="just"/>
            <a:r>
              <a:rPr lang="en-US" b="1" dirty="0"/>
              <a:t>Security Manager:</a:t>
            </a:r>
            <a:r>
              <a:rPr lang="en-US" dirty="0"/>
              <a:t> </a:t>
            </a:r>
          </a:p>
          <a:p>
            <a:pPr lvl="1" algn="just"/>
            <a:r>
              <a:rPr lang="en-US" dirty="0"/>
              <a:t>It determines what resources a class can access such as reading and writing to the local disk.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4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4. Robust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/>
              <a:t>Robust simply means strong. </a:t>
            </a:r>
          </a:p>
          <a:p>
            <a:r>
              <a:rPr lang="en-US" dirty="0"/>
              <a:t>Java is robust because:</a:t>
            </a:r>
          </a:p>
          <a:p>
            <a:pPr lvl="1"/>
            <a:r>
              <a:rPr lang="en-US" dirty="0"/>
              <a:t>It uses strong memory management.</a:t>
            </a:r>
          </a:p>
          <a:p>
            <a:pPr lvl="1"/>
            <a:r>
              <a:rPr lang="en-US" dirty="0"/>
              <a:t>There are lack of pointers that avoids security problems.</a:t>
            </a:r>
          </a:p>
          <a:p>
            <a:pPr lvl="1"/>
            <a:r>
              <a:rPr lang="en-US" dirty="0"/>
              <a:t>There is automatic garbage collection in java </a:t>
            </a:r>
          </a:p>
          <a:p>
            <a:pPr lvl="1"/>
            <a:r>
              <a:rPr lang="en-US" dirty="0"/>
              <a:t>There is exception handling and type checking mechanism in java. 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5. Architecture-neutral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algn="just"/>
            <a:r>
              <a:rPr lang="en-US" dirty="0"/>
              <a:t>Java is architecture neutral because there is no implementation dependent features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i="1" dirty="0"/>
              <a:t>e.g. size of primitive types is fixed</a:t>
            </a:r>
            <a:r>
              <a:rPr lang="en-US" dirty="0"/>
              <a:t>.</a:t>
            </a:r>
          </a:p>
          <a:p>
            <a:pPr algn="just"/>
            <a:r>
              <a:rPr lang="en-US" i="1" dirty="0"/>
              <a:t>In C programming, </a:t>
            </a:r>
            <a:r>
              <a:rPr lang="en-US" i="1" dirty="0" err="1"/>
              <a:t>int</a:t>
            </a:r>
            <a:r>
              <a:rPr lang="en-US" i="1" dirty="0"/>
              <a:t> data type occupies 2 bytes of memory for 32-bit architecture and 4 bytes of memory for 64-bit architecture. But in java, it occupies 4 bytes of memory for both 32 and 64 bit architectures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7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1370</TotalTime>
  <Words>1592</Words>
  <Application>Microsoft Office PowerPoint</Application>
  <PresentationFormat>On-screen Show (4:3)</PresentationFormat>
  <Paragraphs>356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Unit-1</vt:lpstr>
      <vt:lpstr>Contents</vt:lpstr>
      <vt:lpstr>What is Java</vt:lpstr>
      <vt:lpstr>1. Simple </vt:lpstr>
      <vt:lpstr>2. Object-oriented </vt:lpstr>
      <vt:lpstr>3. Secured </vt:lpstr>
      <vt:lpstr>PowerPoint Presentation</vt:lpstr>
      <vt:lpstr>4. Robust </vt:lpstr>
      <vt:lpstr>5. Architecture-neutral </vt:lpstr>
      <vt:lpstr>PowerPoint Presentation</vt:lpstr>
      <vt:lpstr>PowerPoint Presentation</vt:lpstr>
      <vt:lpstr>An overview of the software development process. </vt:lpstr>
      <vt:lpstr>PowerPoint Presentation</vt:lpstr>
      <vt:lpstr>The Java Platform</vt:lpstr>
      <vt:lpstr>Where Java is used?</vt:lpstr>
      <vt:lpstr>Types of Java Applications </vt:lpstr>
      <vt:lpstr>Java Editions </vt:lpstr>
      <vt:lpstr>Java Program structure</vt:lpstr>
      <vt:lpstr>PowerPoint Presentation</vt:lpstr>
      <vt:lpstr>Application and applets </vt:lpstr>
      <vt:lpstr>PowerPoint Presentation</vt:lpstr>
      <vt:lpstr>Constants, Variables &amp; Data Types, Comment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types</vt:lpstr>
      <vt:lpstr>PowerPoint Presentation</vt:lpstr>
      <vt:lpstr>Java Integer Types</vt:lpstr>
      <vt:lpstr>Floating point Types</vt:lpstr>
      <vt:lpstr>The char type</vt:lpstr>
      <vt:lpstr>Conversion between Numeric types</vt:lpstr>
      <vt:lpstr>Comments</vt:lpstr>
      <vt:lpstr>PowerPoint Presentation</vt:lpstr>
      <vt:lpstr>PowerPoint Presentation</vt:lpstr>
      <vt:lpstr>Operator precedence</vt:lpstr>
      <vt:lpstr>Control-Flow</vt:lpstr>
      <vt:lpstr>Control-flow</vt:lpstr>
      <vt:lpstr>break statement</vt:lpstr>
      <vt:lpstr>continue statement</vt:lpstr>
      <vt:lpstr>Exercise on Variables</vt:lpstr>
      <vt:lpstr>Answers</vt:lpstr>
      <vt:lpstr>Lab Exercise</vt:lpstr>
      <vt:lpstr>Exercise on operators</vt:lpstr>
      <vt:lpstr>Answers</vt:lpstr>
      <vt:lpstr>Exercise on control flow statements</vt:lpstr>
      <vt:lpstr>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Admin</dc:creator>
  <cp:lastModifiedBy>Admin</cp:lastModifiedBy>
  <cp:revision>202</cp:revision>
  <dcterms:created xsi:type="dcterms:W3CDTF">2006-08-16T00:00:00Z</dcterms:created>
  <dcterms:modified xsi:type="dcterms:W3CDTF">2018-07-26T19:12:07Z</dcterms:modified>
</cp:coreProperties>
</file>