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59" r:id="rId6"/>
    <p:sldId id="261" r:id="rId7"/>
    <p:sldId id="288" r:id="rId8"/>
    <p:sldId id="289" r:id="rId9"/>
    <p:sldId id="287" r:id="rId10"/>
    <p:sldId id="290" r:id="rId11"/>
    <p:sldId id="262" r:id="rId12"/>
    <p:sldId id="263" r:id="rId13"/>
    <p:sldId id="291" r:id="rId14"/>
    <p:sldId id="264" r:id="rId15"/>
    <p:sldId id="292" r:id="rId16"/>
    <p:sldId id="266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93" r:id="rId28"/>
    <p:sldId id="294" r:id="rId29"/>
    <p:sldId id="295" r:id="rId30"/>
    <p:sldId id="296" r:id="rId31"/>
    <p:sldId id="297" r:id="rId32"/>
    <p:sldId id="298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Buffer.html#StringBuffer(java.lang.CharSequence)" TargetMode="External" /><Relationship Id="rId7" Type="http://schemas.openxmlformats.org/officeDocument/2006/relationships/hyperlink" Target="https://docs.oracle.com/javase/7/docs/api/java/lang/String.html" TargetMode="External" /><Relationship Id="rId2" Type="http://schemas.openxmlformats.org/officeDocument/2006/relationships/hyperlink" Target="https://docs.oracle.com/javase/7/docs/api/java/lang/StringBuffer.html#StringBuffer()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docs.oracle.com/javase/7/docs/api/java/lang/StringBuffer.html#StringBuffer(java.lang.String)" TargetMode="External" /><Relationship Id="rId5" Type="http://schemas.openxmlformats.org/officeDocument/2006/relationships/hyperlink" Target="https://docs.oracle.com/javase/7/docs/api/java/lang/StringBuffer.html#StringBuffer(int)" TargetMode="External" /><Relationship Id="rId4" Type="http://schemas.openxmlformats.org/officeDocument/2006/relationships/hyperlink" Target="https://docs.oracle.com/javase/7/docs/api/java/lang/CharSequence.html" TargetMode="Externa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Builder.html#StringBuilder(java.lang.CharSequence)" TargetMode="External" /><Relationship Id="rId7" Type="http://schemas.openxmlformats.org/officeDocument/2006/relationships/hyperlink" Target="https://docs.oracle.com/javase/7/docs/api/java/lang/String.html" TargetMode="External" /><Relationship Id="rId2" Type="http://schemas.openxmlformats.org/officeDocument/2006/relationships/hyperlink" Target="https://docs.oracle.com/javase/7/docs/api/java/lang/StringBuilder.html#StringBuilder()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docs.oracle.com/javase/7/docs/api/java/lang/StringBuilder.html#StringBuilder(java.lang.String)" TargetMode="External" /><Relationship Id="rId5" Type="http://schemas.openxmlformats.org/officeDocument/2006/relationships/hyperlink" Target="https://docs.oracle.com/javase/7/docs/api/java/lang/StringBuilder.html#StringBuilder(int)" TargetMode="External" /><Relationship Id="rId4" Type="http://schemas.openxmlformats.org/officeDocument/2006/relationships/hyperlink" Target="https://docs.oracle.com/javase/7/docs/api/java/lang/CharSequence.html" TargetMode="Externa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String.html" TargetMode="External" /><Relationship Id="rId2" Type="http://schemas.openxmlformats.org/officeDocument/2006/relationships/hyperlink" Target="https://docs.oracle.com/javase/8/docs/api/java/util/StringTokenizer.html#StringTokenizer-java.lang.String-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docs.oracle.com/javase/8/docs/api/java/util/StringTokenizer.html#StringTokenizer-java.lang.String-java.lang.String-boolean-" TargetMode="External" /><Relationship Id="rId4" Type="http://schemas.openxmlformats.org/officeDocument/2006/relationships/hyperlink" Target="https://docs.oracle.com/javase/8/docs/api/java/util/StringTokenizer.html#StringTokenizer-java.lang.String-java.lang.String-" TargetMode="Externa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arbage-collection-java/" TargetMode="Externa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gged-array-in-java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Array and String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/>
          <a:lstStyle/>
          <a:p>
            <a:r>
              <a:rPr lang="en-US" dirty="0"/>
              <a:t>A Java String contains an immutable sequence of Unicode characters. </a:t>
            </a:r>
          </a:p>
          <a:p>
            <a:r>
              <a:rPr lang="en-US" dirty="0"/>
              <a:t>A Java String is an object of the class </a:t>
            </a:r>
            <a:r>
              <a:rPr lang="en-US" dirty="0" err="1"/>
              <a:t>java.lang</a:t>
            </a:r>
            <a:r>
              <a:rPr lang="en-US" dirty="0"/>
              <a:t>.</a:t>
            </a:r>
          </a:p>
          <a:p>
            <a:r>
              <a:rPr lang="en-US" dirty="0"/>
              <a:t>String literals are stored in a common pool. This facilitates sharing of storage for strings with the same contents to conserve storage. </a:t>
            </a:r>
          </a:p>
          <a:p>
            <a:r>
              <a:rPr lang="en-US" dirty="0"/>
              <a:t>String objects allocated via new operator are stored in the heap, and there is no sharing of storage for the same contents.</a:t>
            </a:r>
          </a:p>
        </p:txBody>
      </p:sp>
    </p:spTree>
    <p:extLst>
      <p:ext uri="{BB962C8B-B14F-4D97-AF65-F5344CB8AC3E}">
        <p14:creationId xmlns:p14="http://schemas.microsoft.com/office/powerpoint/2010/main" val="49762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String Literal vs. String 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65" y="3124200"/>
            <a:ext cx="878308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53" y="685801"/>
            <a:ext cx="741434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3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” == “and “equals”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81534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s1 == s1;         // true, same pointer</a:t>
            </a:r>
          </a:p>
          <a:p>
            <a:r>
              <a:rPr lang="en-US" sz="2400" b="1" dirty="0"/>
              <a:t>s1 == s2;         // true, s1 and s1 share storage in common pool</a:t>
            </a:r>
          </a:p>
          <a:p>
            <a:r>
              <a:rPr lang="en-US" sz="2400" b="1" dirty="0"/>
              <a:t>s1 == s3;         // true, s3 is assigned same pointer as s1</a:t>
            </a:r>
          </a:p>
          <a:p>
            <a:r>
              <a:rPr lang="en-US" sz="2400" b="1" dirty="0"/>
              <a:t>s1.equals(s3);    // true, same contents</a:t>
            </a:r>
          </a:p>
          <a:p>
            <a:r>
              <a:rPr lang="en-US" sz="2400" b="1" dirty="0"/>
              <a:t>s1 == s4;         // false, different pointers</a:t>
            </a:r>
          </a:p>
          <a:p>
            <a:r>
              <a:rPr lang="en-US" sz="2400" b="1" dirty="0"/>
              <a:t>s1.equals(s4);    // true, same contents</a:t>
            </a:r>
          </a:p>
          <a:p>
            <a:r>
              <a:rPr lang="en-US" sz="2400" b="1" dirty="0"/>
              <a:t>s4 == s5;         // false, different pointers in heap</a:t>
            </a:r>
          </a:p>
          <a:p>
            <a:r>
              <a:rPr lang="en-US" sz="2400" b="1" dirty="0"/>
              <a:t>s4.equals(s5);    // true, same contents</a:t>
            </a:r>
          </a:p>
        </p:txBody>
      </p:sp>
    </p:spTree>
    <p:extLst>
      <p:ext uri="{BB962C8B-B14F-4D97-AF65-F5344CB8AC3E}">
        <p14:creationId xmlns:p14="http://schemas.microsoft.com/office/powerpoint/2010/main" val="176779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String is Immutable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Once a String is constructed, its contents cannot be modified because the other String references sharing the same storage location will be affected by the changes.</a:t>
            </a:r>
          </a:p>
          <a:p>
            <a:pPr algn="just"/>
            <a:r>
              <a:rPr lang="en-US" sz="2800" dirty="0"/>
              <a:t>If the contents of a String have to be modified frequently, use the </a:t>
            </a:r>
            <a:r>
              <a:rPr lang="en-US" sz="2800" dirty="0" err="1"/>
              <a:t>StringBuffer</a:t>
            </a:r>
            <a:r>
              <a:rPr lang="en-US" sz="2800" dirty="0"/>
              <a:t> or </a:t>
            </a:r>
            <a:r>
              <a:rPr lang="en-US" sz="2800" dirty="0" err="1"/>
              <a:t>StringBuilder</a:t>
            </a:r>
            <a:r>
              <a:rPr lang="en-US" sz="2800" dirty="0"/>
              <a:t> class instead.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8496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Methods of String Class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696238"/>
              </p:ext>
            </p:extLst>
          </p:nvPr>
        </p:nvGraphicFramePr>
        <p:xfrm>
          <a:off x="152400" y="838200"/>
          <a:ext cx="89154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concat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s3=s1.concat(s2)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substring(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startIndex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public String substring(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startIndex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endIndex</a:t>
                      </a:r>
                      <a:r>
                        <a:rPr lang="en-US" dirty="0"/>
                        <a:t>):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 s="hello";  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s.substring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(0,2));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length() :  returns length of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S1.length();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trim():-Trims 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S1.trim();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startsWith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:-returns true or false</a:t>
                      </a:r>
                    </a:p>
                    <a:p>
                      <a:r>
                        <a:rPr lang="en-US" dirty="0" err="1"/>
                        <a:t>endsWith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s.startsWith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(“he")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charAt</a:t>
                      </a:r>
                      <a:r>
                        <a:rPr lang="en-US" dirty="0"/>
                        <a:t>():-returns char at particular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s.charAt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replace():-Replaces with other</a:t>
                      </a:r>
                      <a:r>
                        <a:rPr lang="en-US" baseline="0" dirty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=s1.replace(“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hello",“hi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String,Stringbuffer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9923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99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799"/>
            <a:ext cx="8534400" cy="586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19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/>
            <a:r>
              <a:rPr lang="en-US" dirty="0"/>
              <a:t>Java </a:t>
            </a:r>
            <a:r>
              <a:rPr lang="en-US" dirty="0" err="1"/>
              <a:t>StringBuffer</a:t>
            </a:r>
            <a:r>
              <a:rPr lang="en-US" dirty="0"/>
              <a:t> class is used to create mutable (modifiable) string. 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StringBuffer</a:t>
            </a:r>
            <a:r>
              <a:rPr lang="en-US" dirty="0"/>
              <a:t> class in java is same as String class except it is mutable i.e. it can be changed.</a:t>
            </a:r>
          </a:p>
          <a:p>
            <a:pPr algn="just"/>
            <a:r>
              <a:rPr lang="en-US" dirty="0"/>
              <a:t>String buffers are safe for use by multiple threads.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4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principal operations on a </a:t>
            </a:r>
            <a:r>
              <a:rPr lang="en-US" dirty="0" err="1"/>
              <a:t>StringBuffer</a:t>
            </a:r>
            <a:r>
              <a:rPr lang="en-US" dirty="0"/>
              <a:t> are the </a:t>
            </a:r>
            <a:r>
              <a:rPr lang="en-US" i="1" dirty="0"/>
              <a:t>append</a:t>
            </a:r>
            <a:r>
              <a:rPr lang="en-US" dirty="0"/>
              <a:t> and </a:t>
            </a:r>
            <a:r>
              <a:rPr lang="en-US" i="1" dirty="0"/>
              <a:t>insert </a:t>
            </a:r>
            <a:r>
              <a:rPr lang="en-US" dirty="0"/>
              <a:t>methods.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73698"/>
              </p:ext>
            </p:extLst>
          </p:nvPr>
        </p:nvGraphicFramePr>
        <p:xfrm>
          <a:off x="76200" y="2590800"/>
          <a:ext cx="8915400" cy="3276600"/>
        </p:xfrm>
        <a:graphic>
          <a:graphicData uri="http://schemas.openxmlformats.org/drawingml/2006/table">
            <a:tbl>
              <a:tblPr/>
              <a:tblGrid>
                <a:gridCol w="373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Constructor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 Description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StringBuffer</a:t>
                      </a:r>
                      <a:r>
                        <a:rPr lang="en-US" sz="2000" dirty="0">
                          <a:effectLst/>
                        </a:rPr>
                        <a:t>().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Constructs a string buffer with no characters in it and an initial capacity of 16 characters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StringBuffer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4" tooltip="interface in java.lang"/>
                        </a:rPr>
                        <a:t>CharSequence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err="1">
                          <a:effectLst/>
                        </a:rPr>
                        <a:t>seq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Constructs a string buffer that contains the same characters a</a:t>
                      </a:r>
                      <a:r>
                        <a:rPr lang="en-US" sz="2000" baseline="0" dirty="0">
                          <a:effectLst/>
                        </a:rPr>
                        <a:t>s the s</a:t>
                      </a:r>
                      <a:r>
                        <a:rPr lang="en-US" sz="2000" dirty="0">
                          <a:effectLst/>
                        </a:rPr>
                        <a:t>pecified </a:t>
                      </a:r>
                      <a:r>
                        <a:rPr lang="en-US" sz="2000" dirty="0" err="1">
                          <a:effectLst/>
                        </a:rPr>
                        <a:t>CharSequence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5"/>
                        </a:rPr>
                        <a:t>StringBuffer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 capacity)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Constructs a string buffer with no characters in it and the specified initial capacity.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6"/>
                        </a:rPr>
                        <a:t>StringBuffer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1" u="none" strike="noStrike" dirty="0">
                          <a:solidFill>
                            <a:srgbClr val="4C6B87"/>
                          </a:solidFill>
                          <a:effectLst/>
                          <a:hlinkClick r:id="rId7" tooltip="class in java.lang"/>
                        </a:rPr>
                        <a:t>String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err="1">
                          <a:effectLst/>
                        </a:rPr>
                        <a:t>str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Constructs a string buffer initialized to the contents of the specified string.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2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039279"/>
              </p:ext>
            </p:extLst>
          </p:nvPr>
        </p:nvGraphicFramePr>
        <p:xfrm>
          <a:off x="304800" y="747522"/>
          <a:ext cx="8610600" cy="652919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47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Modifier and Type</a:t>
                      </a:r>
                    </a:p>
                  </a:txBody>
                  <a:tcPr marL="37380" marR="37380" marT="37380" marB="37380">
                    <a:lnL w="9525" cap="flat" cmpd="sng" algn="ctr">
                      <a:solidFill>
                        <a:srgbClr val="A0C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Method</a:t>
                      </a:r>
                    </a:p>
                  </a:txBody>
                  <a:tcPr marL="37380" marR="37380" marT="37380" marB="37380">
                    <a:lnL w="9525" cap="flat" cmpd="sng" algn="ctr">
                      <a:solidFill>
                        <a:srgbClr val="A0C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37380" marR="37380" marT="37380" marB="37380">
                    <a:lnL w="9525" cap="flat" cmpd="sng" algn="ctr">
                      <a:solidFill>
                        <a:srgbClr val="A0C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5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synchronized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StringBuffer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append(String s)</a:t>
                      </a: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append the specified string with this string. The append() method is overloaded like append(char), append(boolean), append(int), append(float), append(double) etc.</a:t>
                      </a: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5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synchronized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StringBuffer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insert(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offset, String s)</a:t>
                      </a: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insert the specified string with this string at the specified position. The insert() method is overloaded like insert(int, char), insert(int, boolean), insert(int, int), insert(int, float), insert(int, double) etc.</a:t>
                      </a: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5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synchronized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StringBuffer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replace(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startIndex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endIndex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String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replace the string from specified startIndex and endIndex.</a:t>
                      </a: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3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synchronized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StringBuffer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delete(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startIndex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endIndex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delete the string from specified startIndex and endIndex.</a:t>
                      </a: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0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synchronized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StringBuffer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reverse()</a:t>
                      </a: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reverse the string.</a:t>
                      </a:r>
                    </a:p>
                  </a:txBody>
                  <a:tcPr marL="24920" marR="24920" marT="24920" marB="249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Array basics, String Array, String class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StringBuffer and StringBuilder class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String Tokenizer Class and Object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1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669050"/>
              </p:ext>
            </p:extLst>
          </p:nvPr>
        </p:nvGraphicFramePr>
        <p:xfrm>
          <a:off x="533402" y="533400"/>
          <a:ext cx="8153397" cy="5674551"/>
        </p:xfrm>
        <a:graphic>
          <a:graphicData uri="http://schemas.openxmlformats.org/drawingml/2006/table">
            <a:tbl>
              <a:tblPr/>
              <a:tblGrid>
                <a:gridCol w="1295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1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capacity()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return the current capacity.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5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void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ensureCapacity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minimumCapacity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ensure the capacity at least equal to the given minimum.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3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char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charAt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index)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return the character at the specified position.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5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int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length()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return the length of the string i.e. total number of characters.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3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String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substring(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beginIndex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return the substring from the specified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beginIndex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05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String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substring(int beginIndex, int endIndex)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return the substring from the specified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beginIndex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and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endIndex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6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capacity()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The capacity() method of </a:t>
            </a:r>
            <a:r>
              <a:rPr lang="en-US" dirty="0" err="1"/>
              <a:t>StringBuffer</a:t>
            </a:r>
            <a:r>
              <a:rPr lang="en-US" dirty="0"/>
              <a:t> class returns the current capacity of the buffer. </a:t>
            </a:r>
          </a:p>
          <a:p>
            <a:r>
              <a:rPr lang="en-US" dirty="0"/>
              <a:t>The default capacity of the buffer is </a:t>
            </a:r>
            <a:r>
              <a:rPr lang="en-US" b="1" dirty="0"/>
              <a:t>16</a:t>
            </a:r>
            <a:r>
              <a:rPr lang="en-US" dirty="0"/>
              <a:t>. </a:t>
            </a:r>
          </a:p>
          <a:p>
            <a:r>
              <a:rPr lang="en-US" dirty="0"/>
              <a:t>If the number of character increases from its current capacity, it increases the capacity by (</a:t>
            </a:r>
            <a:r>
              <a:rPr lang="en-US" dirty="0" err="1"/>
              <a:t>oldcapacity</a:t>
            </a:r>
            <a:r>
              <a:rPr lang="en-US" dirty="0"/>
              <a:t>*2)+2. </a:t>
            </a:r>
          </a:p>
          <a:p>
            <a:r>
              <a:rPr lang="en-US" dirty="0"/>
              <a:t>For example if your current capacity is 16, it will be (16*2)+2=34.</a:t>
            </a:r>
          </a:p>
          <a:p>
            <a:r>
              <a:rPr lang="en-US" dirty="0"/>
              <a:t>//show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A mutable sequence of characters. </a:t>
            </a:r>
          </a:p>
          <a:p>
            <a:r>
              <a:rPr lang="en-US" dirty="0"/>
              <a:t>This class provides an API compatible with </a:t>
            </a:r>
            <a:r>
              <a:rPr lang="en-US" dirty="0" err="1"/>
              <a:t>StringBuffer</a:t>
            </a:r>
            <a:r>
              <a:rPr lang="en-US" dirty="0"/>
              <a:t>, but with no guarantee of synchronization.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44120"/>
              </p:ext>
            </p:extLst>
          </p:nvPr>
        </p:nvGraphicFramePr>
        <p:xfrm>
          <a:off x="457200" y="3209711"/>
          <a:ext cx="8382000" cy="3268421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0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Constructor and Description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StringBuilder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Constructs a string builder with no characters in it and an initial capacity of 16 characters.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StringBuilder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4" tooltip="interface in java.lang"/>
                        </a:rPr>
                        <a:t>CharSequence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seq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Constructs a string builder that contains the same characters as the specified </a:t>
                      </a:r>
                      <a:r>
                        <a:rPr lang="en-US" sz="1800" dirty="0" err="1">
                          <a:effectLst/>
                        </a:rPr>
                        <a:t>CharSequence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5"/>
                        </a:rPr>
                        <a:t>StringBuilder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 capacity)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Constructs a string builder with no characters in it and an initial capacity specified by the capacity argument.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6"/>
                        </a:rPr>
                        <a:t>StringBuilder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b="1" u="none" strike="noStrike" dirty="0">
                          <a:solidFill>
                            <a:srgbClr val="4C6B87"/>
                          </a:solidFill>
                          <a:effectLst/>
                          <a:hlinkClick r:id="rId7" tooltip="class in java.lang"/>
                        </a:rPr>
                        <a:t>String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str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Constructs a string builder initialized to the contents of the specified string.</a:t>
                      </a:r>
                    </a:p>
                  </a:txBody>
                  <a:tcPr marL="45111" marR="19333" marT="19333" marB="19333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491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330559"/>
              </p:ext>
            </p:extLst>
          </p:nvPr>
        </p:nvGraphicFramePr>
        <p:xfrm>
          <a:off x="533401" y="888283"/>
          <a:ext cx="8305799" cy="5369362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Method</a:t>
                      </a:r>
                    </a:p>
                  </a:txBody>
                  <a:tcPr marL="81604" marR="81604" marT="81604" marB="81604">
                    <a:lnL w="9525" cap="flat" cmpd="sng" algn="ctr">
                      <a:solidFill>
                        <a:srgbClr val="309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9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81604" marR="81604" marT="81604" marB="81604">
                    <a:lnL w="9525" cap="flat" cmpd="sng" algn="ctr">
                      <a:solidFill>
                        <a:srgbClr val="309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9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74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StringBuilder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append(String s)</a:t>
                      </a:r>
                    </a:p>
                  </a:txBody>
                  <a:tcPr marL="54403" marR="54403" marT="54403" marB="54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append the specified string with this string. The append() method is overloaded like append(char), append(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boolean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), append(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), append(float), append(double) etc.</a:t>
                      </a:r>
                    </a:p>
                  </a:txBody>
                  <a:tcPr marL="54403" marR="54403" marT="54403" marB="54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StringBuilder insert(int offset, String s)</a:t>
                      </a:r>
                    </a:p>
                  </a:txBody>
                  <a:tcPr marL="54403" marR="54403" marT="54403" marB="54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insert the specified string with this string at the specified position. The insert() method is overloaded like insert(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char), insert(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boolean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), insert(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), insert(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float), insert(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double) etc.</a:t>
                      </a:r>
                    </a:p>
                  </a:txBody>
                  <a:tcPr marL="54403" marR="54403" marT="54403" marB="54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StringBuilder replace(int startIndex, int endIndex, String str)</a:t>
                      </a:r>
                    </a:p>
                  </a:txBody>
                  <a:tcPr marL="54403" marR="54403" marT="54403" marB="54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replace the string from specified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startIndex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and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endIndex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54403" marR="54403" marT="54403" marB="54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StringBuilder delete(int startIndex, int endIndex)</a:t>
                      </a:r>
                    </a:p>
                  </a:txBody>
                  <a:tcPr marL="54403" marR="54403" marT="54403" marB="54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delete the string from specified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startIndex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and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endIndex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54403" marR="54403" marT="54403" marB="54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 StringBuilder reverse()</a:t>
                      </a:r>
                    </a:p>
                  </a:txBody>
                  <a:tcPr marL="54403" marR="54403" marT="54403" marB="54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to reverse the string.</a:t>
                      </a:r>
                    </a:p>
                  </a:txBody>
                  <a:tcPr marL="54403" marR="54403" marT="54403" marB="54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1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//show compare.java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76421"/>
              </p:ext>
            </p:extLst>
          </p:nvPr>
        </p:nvGraphicFramePr>
        <p:xfrm>
          <a:off x="457200" y="914400"/>
          <a:ext cx="8458200" cy="5105400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capacity()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return the current capacity.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void ensureCapacity(int minimumCapacity)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ensure the capacity at least equal to the given minimum.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char charAt(int index)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return the character at the specified position.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int length()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return the length of the string i.e. total number of characters.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String substring(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beginIndex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return the substring from the specified beginIndex.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String substring(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beginIndex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, 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endIndex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return the substring from the specified 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beginIndex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and 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endIndex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2531" marR="72531" marT="72531" marB="725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40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/>
              <a:t>Object class contains </a:t>
            </a:r>
            <a:r>
              <a:rPr lang="en-US" dirty="0" err="1"/>
              <a:t>toString</a:t>
            </a:r>
            <a:r>
              <a:rPr lang="en-US" dirty="0"/>
              <a:t>() method.</a:t>
            </a:r>
          </a:p>
          <a:p>
            <a:r>
              <a:rPr lang="en-US" dirty="0"/>
              <a:t>used to get string representation of an object.</a:t>
            </a:r>
          </a:p>
          <a:p>
            <a:r>
              <a:rPr lang="en-US" dirty="0"/>
              <a:t>Recommended to override </a:t>
            </a:r>
            <a:r>
              <a:rPr lang="en-US" dirty="0" err="1"/>
              <a:t>tostring</a:t>
            </a:r>
            <a:r>
              <a:rPr lang="en-US" dirty="0"/>
              <a:t>() method.</a:t>
            </a:r>
          </a:p>
          <a:p>
            <a:endParaRPr lang="en-US" dirty="0"/>
          </a:p>
          <a:p>
            <a:r>
              <a:rPr lang="en-US" dirty="0"/>
              <a:t>//show printobject.java</a:t>
            </a:r>
          </a:p>
        </p:txBody>
      </p:sp>
    </p:spTree>
    <p:extLst>
      <p:ext uri="{BB962C8B-B14F-4D97-AF65-F5344CB8AC3E}">
        <p14:creationId xmlns:p14="http://schemas.microsoft.com/office/powerpoint/2010/main" val="589013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</a:t>
            </a:r>
            <a:r>
              <a:rPr lang="en-US" dirty="0" err="1"/>
              <a:t>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The string </a:t>
            </a:r>
            <a:r>
              <a:rPr lang="en-US" dirty="0" err="1"/>
              <a:t>tokenizer</a:t>
            </a:r>
            <a:r>
              <a:rPr lang="en-US" dirty="0"/>
              <a:t> class allows an application to break a string into tokens.</a:t>
            </a:r>
          </a:p>
          <a:p>
            <a:r>
              <a:rPr lang="en-US" dirty="0"/>
              <a:t>The </a:t>
            </a:r>
            <a:r>
              <a:rPr lang="en-US" dirty="0" err="1"/>
              <a:t>StringTokenizer</a:t>
            </a:r>
            <a:r>
              <a:rPr lang="en-US" dirty="0"/>
              <a:t> methods do not distinguish among identifiers, numbers, and quoted strings, nor do they recognize and skip comments.</a:t>
            </a:r>
          </a:p>
          <a:p>
            <a:r>
              <a:rPr lang="en-US" dirty="0"/>
              <a:t>The set of delimiters (the characters that separate tokens) may be specified either at creation time or on a per-token basis.</a:t>
            </a:r>
          </a:p>
        </p:txBody>
      </p:sp>
    </p:spTree>
    <p:extLst>
      <p:ext uri="{BB962C8B-B14F-4D97-AF65-F5344CB8AC3E}">
        <p14:creationId xmlns:p14="http://schemas.microsoft.com/office/powerpoint/2010/main" val="1586771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8610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800" dirty="0" err="1"/>
              <a:t>StringTokenizer</a:t>
            </a:r>
            <a:r>
              <a:rPr lang="en-US" sz="2800" dirty="0"/>
              <a:t> </a:t>
            </a:r>
            <a:r>
              <a:rPr lang="en-US" sz="2800" dirty="0" err="1"/>
              <a:t>st</a:t>
            </a:r>
            <a:r>
              <a:rPr lang="en-US" sz="2800" dirty="0"/>
              <a:t> = new </a:t>
            </a:r>
            <a:r>
              <a:rPr lang="en-US" sz="2800" dirty="0" err="1"/>
              <a:t>StringTokenizer</a:t>
            </a:r>
            <a:r>
              <a:rPr lang="en-US" sz="2800" dirty="0"/>
              <a:t>("this is a test");</a:t>
            </a:r>
          </a:p>
          <a:p>
            <a:r>
              <a:rPr lang="en-US" sz="2800" dirty="0"/>
              <a:t>     while (</a:t>
            </a:r>
            <a:r>
              <a:rPr lang="en-US" sz="2800" dirty="0" err="1"/>
              <a:t>st.hasMoreTokens</a:t>
            </a:r>
            <a:r>
              <a:rPr lang="en-US" sz="2800" dirty="0"/>
              <a:t>()) {</a:t>
            </a:r>
          </a:p>
          <a:p>
            <a:r>
              <a:rPr lang="en-US" sz="2800" dirty="0"/>
              <a:t>         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st.nextToken</a:t>
            </a:r>
            <a:r>
              <a:rPr lang="en-US" sz="2800" dirty="0"/>
              <a:t>());</a:t>
            </a:r>
          </a:p>
          <a:p>
            <a:r>
              <a:rPr lang="en-US" sz="2800" dirty="0"/>
              <a:t>     }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191000"/>
            <a:ext cx="2286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This</a:t>
            </a:r>
          </a:p>
          <a:p>
            <a:r>
              <a:rPr lang="en-US" sz="2400" dirty="0"/>
              <a:t> is</a:t>
            </a:r>
          </a:p>
          <a:p>
            <a:r>
              <a:rPr lang="en-US" sz="2400" dirty="0"/>
              <a:t> a </a:t>
            </a:r>
          </a:p>
          <a:p>
            <a:r>
              <a:rPr lang="en-US" sz="2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454509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7799"/>
              </p:ext>
            </p:extLst>
          </p:nvPr>
        </p:nvGraphicFramePr>
        <p:xfrm>
          <a:off x="457200" y="990600"/>
          <a:ext cx="8229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Construtor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StringTokenizer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class in java.lang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 string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tokenizer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specified string.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StringTokenizer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class in java.lang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class in java.lang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 string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tokenizer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specified string.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StringTokenizer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class in java.lang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class in java.lang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returnDelims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 string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tokenizer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specified string.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return value is true, delimiter characters are considered to be tokens. If it is false, delimiter characters serve to separate tokens.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332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StringTokenizer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034151"/>
              </p:ext>
            </p:extLst>
          </p:nvPr>
        </p:nvGraphicFramePr>
        <p:xfrm>
          <a:off x="594388" y="1219201"/>
          <a:ext cx="7955224" cy="4521394"/>
        </p:xfrm>
        <a:graphic>
          <a:graphicData uri="http://schemas.openxmlformats.org/drawingml/2006/table">
            <a:tbl>
              <a:tblPr/>
              <a:tblGrid>
                <a:gridCol w="397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Public method</a:t>
                      </a:r>
                    </a:p>
                  </a:txBody>
                  <a:tcPr marL="109853" marR="109853" marT="109853" marB="109853">
                    <a:lnL w="9525" cap="flat" cmpd="sng" algn="ctr">
                      <a:solidFill>
                        <a:srgbClr val="C0E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E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E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09853" marR="109853" marT="109853" marB="109853">
                    <a:lnL w="9525" cap="flat" cmpd="sng" algn="ctr">
                      <a:solidFill>
                        <a:srgbClr val="C0E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E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E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boolean hasMoreTokens()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checks if there is more tokens available.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 nextToken()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the next token from the StringTokenizer object.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 nextToken(String delim)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the next token based on the 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delimeter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boolean hasMoreElements()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same as hasMoreTokens() method.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Object nextElement()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same as nextToken() but its return type is Object.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 countTokens()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the total number of tokens.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87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array is a group of like-typed variables that are referred to by a common name.</a:t>
            </a:r>
          </a:p>
          <a:p>
            <a:pPr lvl="1"/>
            <a:r>
              <a:rPr lang="en-US" dirty="0"/>
              <a:t>Since arrays are objects in Java, we can find their length using member length. </a:t>
            </a:r>
          </a:p>
          <a:p>
            <a:pPr lvl="1"/>
            <a:r>
              <a:rPr lang="en-US" dirty="0"/>
              <a:t>A Java array variable can also be declared like other variables with [] after the data type.</a:t>
            </a:r>
          </a:p>
          <a:p>
            <a:pPr lvl="1"/>
            <a:r>
              <a:rPr lang="en-US" dirty="0"/>
              <a:t>The variables in the array are ordered and each have an index beginning from 0.</a:t>
            </a:r>
          </a:p>
          <a:p>
            <a:pPr lvl="1"/>
            <a:r>
              <a:rPr lang="en-US" dirty="0"/>
              <a:t>Java array can be also be used as a static field, a local variable or a method parameter.</a:t>
            </a:r>
          </a:p>
          <a:p>
            <a:pPr lvl="1"/>
            <a:r>
              <a:rPr lang="en-US" dirty="0"/>
              <a:t>The size of an array must be specified by an </a:t>
            </a:r>
            <a:r>
              <a:rPr lang="en-US" dirty="0" err="1"/>
              <a:t>int</a:t>
            </a:r>
            <a:r>
              <a:rPr lang="en-US" dirty="0"/>
              <a:t> value and not long or short.</a:t>
            </a:r>
          </a:p>
          <a:p>
            <a:pPr lvl="1"/>
            <a:r>
              <a:rPr lang="en-US" dirty="0"/>
              <a:t>The direct superclass of an array type is </a:t>
            </a:r>
            <a:r>
              <a:rPr lang="en-US" b="1" dirty="0"/>
              <a:t>Object.</a:t>
            </a:r>
          </a:p>
          <a:p>
            <a:pPr lvl="1"/>
            <a:r>
              <a:rPr lang="en-US" dirty="0"/>
              <a:t>Every array type implements the interfaces </a:t>
            </a:r>
            <a:r>
              <a:rPr lang="en-US" dirty="0" err="1"/>
              <a:t>Cloneable</a:t>
            </a:r>
            <a:r>
              <a:rPr lang="en-US" dirty="0"/>
              <a:t> and </a:t>
            </a:r>
            <a:r>
              <a:rPr lang="en-US" dirty="0" err="1"/>
              <a:t>java.io.Serializable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92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Class Object is the root of the class hierarchy. Every class has Object as a superclass. </a:t>
            </a:r>
          </a:p>
          <a:p>
            <a:r>
              <a:rPr lang="en-US" dirty="0"/>
              <a:t>The Object class is beneficial if you want to refer any object whose type you don't know.</a:t>
            </a:r>
          </a:p>
          <a:p>
            <a:endParaRPr lang="en-US" dirty="0"/>
          </a:p>
          <a:p>
            <a:r>
              <a:rPr lang="en-US" dirty="0"/>
              <a:t>//show example objecttest.java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39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955627"/>
              </p:ext>
            </p:extLst>
          </p:nvPr>
        </p:nvGraphicFramePr>
        <p:xfrm>
          <a:off x="533400" y="914400"/>
          <a:ext cx="8305800" cy="4826260"/>
        </p:xfrm>
        <a:graphic>
          <a:graphicData uri="http://schemas.openxmlformats.org/drawingml/2006/table">
            <a:tbl>
              <a:tblPr/>
              <a:tblGrid>
                <a:gridCol w="407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30D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30D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final Class getClass()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the Class class object of this object. The Class class can further be used to get the metadata of this class.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22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int hashCode()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the hashcode number for this object.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22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boolean equals(Object obj)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compares the given object to this object.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22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String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toString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()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the string representation of this object.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57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protected void finalize()throws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Throwable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invoked by the garbage collector before object is being garbage collected.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477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Finalize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method is called just before an object is garbage collected. </a:t>
            </a:r>
          </a:p>
          <a:p>
            <a:pPr algn="just"/>
            <a:r>
              <a:rPr lang="en-US" dirty="0"/>
              <a:t>It is called by the </a:t>
            </a:r>
            <a:r>
              <a:rPr lang="en-US" dirty="0">
                <a:hlinkClick r:id="rId2"/>
              </a:rPr>
              <a:t>Garbage Collector</a:t>
            </a:r>
            <a:r>
              <a:rPr lang="en-US" dirty="0"/>
              <a:t> on an object when garbage collector determines that there are no more references to the object.</a:t>
            </a:r>
          </a:p>
          <a:p>
            <a:pPr algn="just"/>
            <a:r>
              <a:rPr lang="en-US" dirty="0"/>
              <a:t> We should override finalize() method to dispose system resources, perform clean-up activities and minimize memory leaks.</a:t>
            </a:r>
          </a:p>
          <a:p>
            <a:r>
              <a:rPr lang="en-US" dirty="0"/>
              <a:t>//show objectgc.java</a:t>
            </a:r>
          </a:p>
        </p:txBody>
      </p:sp>
    </p:spTree>
    <p:extLst>
      <p:ext uri="{BB962C8B-B14F-4D97-AF65-F5344CB8AC3E}">
        <p14:creationId xmlns:p14="http://schemas.microsoft.com/office/powerpoint/2010/main" val="1142860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substringcons</a:t>
            </a:r>
            <a:r>
              <a:rPr lang="en-US" dirty="0"/>
              <a:t>..java</a:t>
            </a:r>
          </a:p>
          <a:p>
            <a:r>
              <a:rPr lang="en-US" dirty="0"/>
              <a:t>//StringDemo.java</a:t>
            </a:r>
          </a:p>
        </p:txBody>
      </p:sp>
    </p:spTree>
    <p:extLst>
      <p:ext uri="{BB962C8B-B14F-4D97-AF65-F5344CB8AC3E}">
        <p14:creationId xmlns:p14="http://schemas.microsoft.com/office/powerpoint/2010/main" val="123990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One-Dimensional Arrays 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534400" cy="209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3539836"/>
            <a:ext cx="7772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type </a:t>
            </a:r>
            <a:r>
              <a:rPr lang="en-US" sz="2800" b="1" dirty="0" err="1"/>
              <a:t>var</a:t>
            </a:r>
            <a:r>
              <a:rPr lang="en-US" sz="2800" b="1" dirty="0"/>
              <a:t>-name[];  OR type[] </a:t>
            </a:r>
            <a:r>
              <a:rPr lang="en-US" sz="2800" b="1" dirty="0" err="1"/>
              <a:t>var</a:t>
            </a:r>
            <a:r>
              <a:rPr lang="en-US" sz="2800" b="1" dirty="0"/>
              <a:t>-name;</a:t>
            </a:r>
          </a:p>
          <a:p>
            <a:pPr algn="ctr"/>
            <a:r>
              <a:rPr lang="en-US" sz="2800" dirty="0" err="1"/>
              <a:t>var</a:t>
            </a:r>
            <a:r>
              <a:rPr lang="en-US" sz="2800" dirty="0"/>
              <a:t>-name = new type [size]; //memory allocation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914400" y="5105400"/>
            <a:ext cx="7239000" cy="99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intArray</a:t>
            </a:r>
            <a:r>
              <a:rPr lang="en-US" sz="2400" b="1" dirty="0"/>
              <a:t>[]; //declaring array </a:t>
            </a:r>
          </a:p>
          <a:p>
            <a:pPr algn="ctr"/>
            <a:r>
              <a:rPr lang="en-US" sz="2400" b="1" dirty="0" err="1"/>
              <a:t>intArray</a:t>
            </a:r>
            <a:r>
              <a:rPr lang="en-US" sz="2400" b="1" dirty="0"/>
              <a:t> = new </a:t>
            </a:r>
            <a:r>
              <a:rPr lang="en-US" sz="2400" b="1" dirty="0" err="1"/>
              <a:t>int</a:t>
            </a:r>
            <a:r>
              <a:rPr lang="en-US" sz="2400" b="1" dirty="0"/>
              <a:t>[20]; // allocating memory to array</a:t>
            </a:r>
          </a:p>
        </p:txBody>
      </p:sp>
    </p:spTree>
    <p:extLst>
      <p:ext uri="{BB962C8B-B14F-4D97-AF65-F5344CB8AC3E}">
        <p14:creationId xmlns:p14="http://schemas.microsoft.com/office/powerpoint/2010/main" val="293879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Declaration: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a;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difficultWords</a:t>
            </a:r>
            <a:r>
              <a:rPr lang="en-US" dirty="0"/>
              <a:t>[];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temps[];</a:t>
            </a:r>
          </a:p>
          <a:p>
            <a:pPr lvl="1"/>
            <a:r>
              <a:rPr lang="en-US" dirty="0"/>
              <a:t>String[] </a:t>
            </a:r>
            <a:r>
              <a:rPr lang="en-US" dirty="0" err="1"/>
              <a:t>difficultWords</a:t>
            </a:r>
            <a:r>
              <a:rPr lang="en-US" dirty="0"/>
              <a:t>;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temps;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Initialization: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[] a=new </a:t>
            </a:r>
            <a:r>
              <a:rPr lang="en-US" dirty="0" err="1"/>
              <a:t>int</a:t>
            </a:r>
            <a:r>
              <a:rPr lang="en-US" dirty="0"/>
              <a:t>[100];</a:t>
            </a:r>
          </a:p>
          <a:p>
            <a:r>
              <a:rPr lang="en-US" dirty="0"/>
              <a:t>Default initialization: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/>
              <a:t>int</a:t>
            </a:r>
            <a:r>
              <a:rPr lang="en-US" dirty="0"/>
              <a:t> array----0’s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array---false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Array of objects---null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5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/>
              <a:t>Accessing Java Array Elements using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For-each loop in 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//Show example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7391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for (</a:t>
            </a:r>
            <a:r>
              <a:rPr lang="en-US" sz="2400" b="1" dirty="0" err="1"/>
              <a:t>int</a:t>
            </a:r>
            <a:r>
              <a:rPr lang="en-US" sz="2400" b="1" dirty="0"/>
              <a:t> i = 0; i &lt; </a:t>
            </a:r>
            <a:r>
              <a:rPr lang="en-US" sz="2400" b="1" dirty="0" err="1"/>
              <a:t>arr.length</a:t>
            </a:r>
            <a:r>
              <a:rPr lang="en-US" sz="2400" b="1" dirty="0"/>
              <a:t>; i++)</a:t>
            </a:r>
          </a:p>
          <a:p>
            <a:pPr algn="ctr"/>
            <a:r>
              <a:rPr lang="en-US" sz="2400" b="1" dirty="0"/>
              <a:t>  </a:t>
            </a:r>
            <a:r>
              <a:rPr lang="en-US" sz="2400" b="1" dirty="0" err="1"/>
              <a:t>System.out.println</a:t>
            </a:r>
            <a:r>
              <a:rPr lang="en-US" sz="2400" b="1" dirty="0"/>
              <a:t>("Element at index " + i +" : "+ </a:t>
            </a:r>
            <a:r>
              <a:rPr lang="en-US" sz="2400" b="1" dirty="0" err="1"/>
              <a:t>arr</a:t>
            </a:r>
            <a:r>
              <a:rPr lang="en-US" sz="2400" b="1" dirty="0"/>
              <a:t>[i]);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3733800"/>
            <a:ext cx="6553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b="1" dirty="0"/>
              <a:t>Syntax:</a:t>
            </a:r>
            <a:endParaRPr lang="en-US" dirty="0"/>
          </a:p>
          <a:p>
            <a:endParaRPr lang="en-US" dirty="0"/>
          </a:p>
          <a:p>
            <a:r>
              <a:rPr lang="en-US" sz="2800" b="1" dirty="0"/>
              <a:t>for (type </a:t>
            </a:r>
            <a:r>
              <a:rPr lang="en-US" sz="2800" b="1" dirty="0" err="1"/>
              <a:t>var</a:t>
            </a:r>
            <a:r>
              <a:rPr lang="en-US" sz="2800" b="1" dirty="0"/>
              <a:t> : array) </a:t>
            </a:r>
          </a:p>
          <a:p>
            <a:r>
              <a:rPr lang="en-US" sz="2800" b="1" dirty="0"/>
              <a:t>{ statements using </a:t>
            </a:r>
            <a:r>
              <a:rPr lang="en-US" sz="2800" b="1" dirty="0" err="1"/>
              <a:t>var</a:t>
            </a:r>
            <a:r>
              <a:rPr lang="en-US" sz="2800" b="1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05659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Limitations of 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For-each loops are not appropriate when you want to modify the array</a:t>
            </a:r>
          </a:p>
          <a:p>
            <a:r>
              <a:rPr lang="en-US" dirty="0"/>
              <a:t>For-each loops do not keep track of index. So we can not obtain array index using For-Each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4114800"/>
            <a:ext cx="5867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for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num</a:t>
            </a:r>
            <a:r>
              <a:rPr lang="en-US" sz="2000" b="1" dirty="0"/>
              <a:t> : numbers) 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     if (</a:t>
            </a:r>
            <a:r>
              <a:rPr lang="en-US" sz="2000" b="1" dirty="0" err="1"/>
              <a:t>num</a:t>
            </a:r>
            <a:r>
              <a:rPr lang="en-US" sz="2000" b="1" dirty="0"/>
              <a:t> == target) </a:t>
            </a:r>
          </a:p>
          <a:p>
            <a:r>
              <a:rPr lang="en-US" sz="2000" b="1" dirty="0"/>
              <a:t>         { </a:t>
            </a:r>
          </a:p>
          <a:p>
            <a:r>
              <a:rPr lang="en-US" sz="2000" b="1" dirty="0"/>
              <a:t>            return ???; // do not know the index of </a:t>
            </a:r>
            <a:r>
              <a:rPr lang="en-US" sz="2000" b="1" dirty="0" err="1"/>
              <a:t>num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         }</a:t>
            </a:r>
          </a:p>
          <a:p>
            <a:r>
              <a:rPr lang="en-US" sz="2000" b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5927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of 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/>
              <a:t>For-each only iterates forward over the array in single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For-each cannot process two decision making statements at once.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7010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// cannot be converted to a for-each loop </a:t>
            </a:r>
          </a:p>
          <a:p>
            <a:pPr algn="ctr"/>
            <a:r>
              <a:rPr lang="en-US" sz="2800" b="1" dirty="0"/>
              <a:t>for (</a:t>
            </a:r>
            <a:r>
              <a:rPr lang="en-US" sz="2800" b="1" dirty="0" err="1"/>
              <a:t>int</a:t>
            </a:r>
            <a:r>
              <a:rPr lang="en-US" sz="2800" b="1" dirty="0"/>
              <a:t> i=numbers.length-1; i&gt;0; i--)</a:t>
            </a:r>
          </a:p>
          <a:p>
            <a:pPr algn="ctr"/>
            <a:r>
              <a:rPr lang="en-US" sz="2800" b="1" dirty="0"/>
              <a:t> { </a:t>
            </a:r>
            <a:r>
              <a:rPr lang="en-US" sz="2800" b="1" dirty="0" err="1"/>
              <a:t>System.out.println</a:t>
            </a:r>
            <a:r>
              <a:rPr lang="en-US" sz="2800" b="1" dirty="0"/>
              <a:t>(numbers[i]); }</a:t>
            </a:r>
          </a:p>
        </p:txBody>
      </p:sp>
    </p:spTree>
    <p:extLst>
      <p:ext uri="{BB962C8B-B14F-4D97-AF65-F5344CB8AC3E}">
        <p14:creationId xmlns:p14="http://schemas.microsoft.com/office/powerpoint/2010/main" val="373935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/>
              <a:t>Multidimensional arrays are </a:t>
            </a:r>
            <a:r>
              <a:rPr lang="en-US" sz="2800" b="1" dirty="0"/>
              <a:t>arrays of arrays</a:t>
            </a:r>
            <a:r>
              <a:rPr lang="en-US" sz="2800" dirty="0"/>
              <a:t> with each element of the array holding the reference of other array. </a:t>
            </a:r>
          </a:p>
          <a:p>
            <a:r>
              <a:rPr lang="en-US" sz="2800" dirty="0"/>
              <a:t>These are also known as </a:t>
            </a:r>
            <a:r>
              <a:rPr lang="en-US" sz="2800" dirty="0">
                <a:hlinkClick r:id="rId2"/>
              </a:rPr>
              <a:t>Jagged Arrays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90600" y="3276600"/>
            <a:ext cx="7543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int</a:t>
            </a:r>
            <a:r>
              <a:rPr lang="en-US" sz="2400" b="1" dirty="0"/>
              <a:t>[][] </a:t>
            </a:r>
            <a:r>
              <a:rPr lang="en-US" sz="2400" b="1" dirty="0" err="1"/>
              <a:t>intArray</a:t>
            </a:r>
            <a:r>
              <a:rPr lang="en-US" sz="2400" b="1" dirty="0"/>
              <a:t> = new </a:t>
            </a:r>
            <a:r>
              <a:rPr lang="en-US" sz="2400" b="1" dirty="0" err="1"/>
              <a:t>int</a:t>
            </a:r>
            <a:r>
              <a:rPr lang="en-US" sz="2400" b="1" dirty="0"/>
              <a:t>[10][20]; //a 2D array or matrix</a:t>
            </a:r>
          </a:p>
          <a:p>
            <a:pPr algn="ctr"/>
            <a:r>
              <a:rPr lang="en-US" sz="2400" b="1" dirty="0"/>
              <a:t> </a:t>
            </a:r>
          </a:p>
          <a:p>
            <a:pPr algn="ctr"/>
            <a:r>
              <a:rPr lang="en-US" sz="2400" b="1" dirty="0" err="1"/>
              <a:t>int</a:t>
            </a:r>
            <a:r>
              <a:rPr lang="en-US" sz="2400" b="1" dirty="0"/>
              <a:t>[][][] </a:t>
            </a:r>
            <a:r>
              <a:rPr lang="en-US" sz="2400" b="1" dirty="0" err="1"/>
              <a:t>intArray</a:t>
            </a:r>
            <a:r>
              <a:rPr lang="en-US" sz="2400" b="1" dirty="0"/>
              <a:t> = new </a:t>
            </a:r>
            <a:r>
              <a:rPr lang="en-US" sz="2400" b="1" dirty="0" err="1"/>
              <a:t>int</a:t>
            </a:r>
            <a:r>
              <a:rPr lang="en-US" sz="2400" b="1" dirty="0"/>
              <a:t>[10][20][10]; //a 3D array</a:t>
            </a:r>
          </a:p>
        </p:txBody>
      </p:sp>
    </p:spTree>
    <p:extLst>
      <p:ext uri="{BB962C8B-B14F-4D97-AF65-F5344CB8AC3E}">
        <p14:creationId xmlns:p14="http://schemas.microsoft.com/office/powerpoint/2010/main" val="289364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1818</Words>
  <Application>Microsoft Office PowerPoint</Application>
  <PresentationFormat>On-screen Show (4:3)</PresentationFormat>
  <Paragraphs>301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3. Array and String Handling</vt:lpstr>
      <vt:lpstr>Contents</vt:lpstr>
      <vt:lpstr>Arrays in Java </vt:lpstr>
      <vt:lpstr>PowerPoint Presentation</vt:lpstr>
      <vt:lpstr>PowerPoint Presentation</vt:lpstr>
      <vt:lpstr>Accessing Java Array Elements using for Loop</vt:lpstr>
      <vt:lpstr>Limitations of for-each loop</vt:lpstr>
      <vt:lpstr>Limitations of for-each loop</vt:lpstr>
      <vt:lpstr>Multidimensional Arrays</vt:lpstr>
      <vt:lpstr>String class</vt:lpstr>
      <vt:lpstr> String Literal vs. String Object </vt:lpstr>
      <vt:lpstr>When to use ” == “and “equals”</vt:lpstr>
      <vt:lpstr>String is Immutable </vt:lpstr>
      <vt:lpstr>Methods of String Class </vt:lpstr>
      <vt:lpstr>PowerPoint Presentation</vt:lpstr>
      <vt:lpstr>PowerPoint Presentation</vt:lpstr>
      <vt:lpstr>StringBuffer class </vt:lpstr>
      <vt:lpstr>StringBuffer class </vt:lpstr>
      <vt:lpstr>StringBuffer Methods</vt:lpstr>
      <vt:lpstr>PowerPoint Presentation</vt:lpstr>
      <vt:lpstr>StringBuffer capacity() method </vt:lpstr>
      <vt:lpstr>Java StringBuilder Class</vt:lpstr>
      <vt:lpstr>Methods</vt:lpstr>
      <vt:lpstr>PowerPoint Presentation</vt:lpstr>
      <vt:lpstr>Java toString() method </vt:lpstr>
      <vt:lpstr>String Tokenizer</vt:lpstr>
      <vt:lpstr>PowerPoint Presentation</vt:lpstr>
      <vt:lpstr>Constructors</vt:lpstr>
      <vt:lpstr>Methods of StringTokenizer</vt:lpstr>
      <vt:lpstr>Object class</vt:lpstr>
      <vt:lpstr>Methods </vt:lpstr>
      <vt:lpstr>Finalize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Array and String Handling</dc:title>
  <dc:creator>Admin</dc:creator>
  <cp:lastModifiedBy>Admin</cp:lastModifiedBy>
  <cp:revision>128</cp:revision>
  <dcterms:created xsi:type="dcterms:W3CDTF">2006-08-16T00:00:00Z</dcterms:created>
  <dcterms:modified xsi:type="dcterms:W3CDTF">2018-07-26T19:12:52Z</dcterms:modified>
</cp:coreProperties>
</file>