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78" r:id="rId8"/>
    <p:sldId id="279" r:id="rId9"/>
    <p:sldId id="280" r:id="rId10"/>
    <p:sldId id="281" r:id="rId11"/>
    <p:sldId id="257" r:id="rId12"/>
    <p:sldId id="258" r:id="rId13"/>
    <p:sldId id="260" r:id="rId14"/>
    <p:sldId id="259" r:id="rId15"/>
    <p:sldId id="261" r:id="rId16"/>
    <p:sldId id="262" r:id="rId17"/>
    <p:sldId id="264" r:id="rId18"/>
    <p:sldId id="263" r:id="rId19"/>
    <p:sldId id="265" r:id="rId20"/>
    <p:sldId id="266" r:id="rId21"/>
    <p:sldId id="267" r:id="rId22"/>
    <p:sldId id="268" r:id="rId23"/>
    <p:sldId id="269" r:id="rId24"/>
    <p:sldId id="271" r:id="rId25"/>
    <p:sldId id="273" r:id="rId26"/>
    <p:sldId id="272" r:id="rId27"/>
    <p:sldId id="274" r:id="rId28"/>
    <p:sldId id="275" r:id="rId29"/>
    <p:sldId id="276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0670-C0B4-4675-83DD-C437BC219A8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7721-927A-4EFC-8FA7-310D3C62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2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0670-C0B4-4675-83DD-C437BC219A8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7721-927A-4EFC-8FA7-310D3C62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0670-C0B4-4675-83DD-C437BC219A8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7721-927A-4EFC-8FA7-310D3C62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1" y="152400"/>
            <a:ext cx="11724217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676401"/>
            <a:ext cx="52832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76401"/>
            <a:ext cx="52832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BE224-30ED-49E7-BC21-A67E4BD2CE63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4653347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0670-C0B4-4675-83DD-C437BC219A8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7721-927A-4EFC-8FA7-310D3C62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6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0670-C0B4-4675-83DD-C437BC219A8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7721-927A-4EFC-8FA7-310D3C62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0670-C0B4-4675-83DD-C437BC219A8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7721-927A-4EFC-8FA7-310D3C62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0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0670-C0B4-4675-83DD-C437BC219A8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7721-927A-4EFC-8FA7-310D3C62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8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0670-C0B4-4675-83DD-C437BC219A8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7721-927A-4EFC-8FA7-310D3C62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0670-C0B4-4675-83DD-C437BC219A8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7721-927A-4EFC-8FA7-310D3C62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0670-C0B4-4675-83DD-C437BC219A8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7721-927A-4EFC-8FA7-310D3C62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0670-C0B4-4675-83DD-C437BC219A8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37721-927A-4EFC-8FA7-310D3C62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0670-C0B4-4675-83DD-C437BC219A82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7721-927A-4EFC-8FA7-310D3C62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3559" y="1692321"/>
            <a:ext cx="9144000" cy="90324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IO Packages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Rima Patel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88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AE200BCB-466B-4801-A528-D91BAA915ADB}" type="slidenum">
              <a:rPr lang="zh-CN" altLang="en-GB" sz="1400"/>
              <a:pPr eaLnBrk="1" hangingPunct="1"/>
              <a:t>10</a:t>
            </a:fld>
            <a:endParaRPr lang="en-GB" altLang="zh-CN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 smtClean="0"/>
              <a:t>Streams</a:t>
            </a:r>
          </a:p>
        </p:txBody>
      </p:sp>
      <p:graphicFrame>
        <p:nvGraphicFramePr>
          <p:cNvPr id="253977" name="Group 2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87208565"/>
              </p:ext>
            </p:extLst>
          </p:nvPr>
        </p:nvGraphicFramePr>
        <p:xfrm>
          <a:off x="2964873" y="1524000"/>
          <a:ext cx="7086600" cy="3733800"/>
        </p:xfrm>
        <a:graphic>
          <a:graphicData uri="http://schemas.openxmlformats.org/drawingml/2006/table">
            <a:tbl>
              <a:tblPr/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Byte Streams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Character streams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Operated on 8 bit (1 byte) data.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Operates on 16-bit (2 byte) unicode characters.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Input streams/Output streams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Readers/ Writers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96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Fileoutputstream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java.io.FileOutputStream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FileOutputStreamExample</a:t>
            </a:r>
            <a:r>
              <a:rPr lang="en-US" dirty="0"/>
              <a:t> {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  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b="1" dirty="0"/>
              <a:t>try</a:t>
            </a:r>
            <a:r>
              <a:rPr lang="en-US" dirty="0"/>
              <a:t>{    </a:t>
            </a:r>
          </a:p>
          <a:p>
            <a:pPr marL="0" indent="0">
              <a:buNone/>
            </a:pPr>
            <a:r>
              <a:rPr lang="en-US" dirty="0"/>
              <a:t>             </a:t>
            </a:r>
            <a:r>
              <a:rPr lang="en-US" dirty="0" err="1"/>
              <a:t>FileOutputStream</a:t>
            </a:r>
            <a:r>
              <a:rPr lang="en-US" dirty="0"/>
              <a:t> </a:t>
            </a:r>
            <a:r>
              <a:rPr lang="en-US" dirty="0" err="1"/>
              <a:t>fout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FileOutputStream</a:t>
            </a:r>
            <a:r>
              <a:rPr lang="en-US" dirty="0"/>
              <a:t>("D:\\testout.txt");    </a:t>
            </a:r>
          </a:p>
          <a:p>
            <a:pPr marL="0" indent="0">
              <a:buNone/>
            </a:pPr>
            <a:r>
              <a:rPr lang="en-US" dirty="0"/>
              <a:t>             </a:t>
            </a:r>
            <a:r>
              <a:rPr lang="en-US" dirty="0" err="1"/>
              <a:t>fout.write</a:t>
            </a:r>
            <a:r>
              <a:rPr lang="en-US" dirty="0"/>
              <a:t>(65); </a:t>
            </a:r>
            <a:r>
              <a:rPr lang="en-US" dirty="0" smtClean="0"/>
              <a:t>// </a:t>
            </a:r>
            <a:r>
              <a:rPr lang="en-US" dirty="0"/>
              <a:t>used to write the specified byte to the file output stream.   </a:t>
            </a:r>
          </a:p>
          <a:p>
            <a:pPr marL="0" indent="0">
              <a:buNone/>
            </a:pPr>
            <a:r>
              <a:rPr lang="en-US" dirty="0"/>
              <a:t>             </a:t>
            </a:r>
            <a:r>
              <a:rPr lang="en-US" dirty="0" err="1"/>
              <a:t>fout.close</a:t>
            </a:r>
            <a:r>
              <a:rPr lang="en-US" dirty="0"/>
              <a:t>();    </a:t>
            </a:r>
            <a:r>
              <a:rPr lang="en-US" dirty="0" smtClean="0"/>
              <a:t>// </a:t>
            </a:r>
            <a:r>
              <a:rPr lang="en-US" dirty="0"/>
              <a:t>used to closes the file output stream.</a:t>
            </a:r>
          </a:p>
          <a:p>
            <a:pPr marL="0" indent="0">
              <a:buNone/>
            </a:pPr>
            <a:r>
              <a:rPr lang="en-US" dirty="0"/>
              <a:t>             </a:t>
            </a:r>
            <a:r>
              <a:rPr lang="en-US" dirty="0" err="1"/>
              <a:t>System.out.println</a:t>
            </a:r>
            <a:r>
              <a:rPr lang="en-US" dirty="0"/>
              <a:t>("success...");    </a:t>
            </a:r>
          </a:p>
          <a:p>
            <a:pPr marL="0" indent="0">
              <a:buNone/>
            </a:pPr>
            <a:r>
              <a:rPr lang="en-US" dirty="0"/>
              <a:t>            }</a:t>
            </a:r>
            <a:r>
              <a:rPr lang="en-US" b="1" dirty="0"/>
              <a:t>catch</a:t>
            </a:r>
            <a:r>
              <a:rPr lang="en-US" dirty="0"/>
              <a:t>(Exception e){</a:t>
            </a:r>
            <a:r>
              <a:rPr lang="en-US" dirty="0" err="1"/>
              <a:t>System.out.println</a:t>
            </a:r>
            <a:r>
              <a:rPr lang="en-US" dirty="0"/>
              <a:t>(e);}    </a:t>
            </a:r>
          </a:p>
          <a:p>
            <a:pPr marL="0" indent="0">
              <a:buNone/>
            </a:pPr>
            <a:r>
              <a:rPr lang="en-US" dirty="0"/>
              <a:t>      }  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8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482" y="668740"/>
            <a:ext cx="8843748" cy="550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9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350" y="587980"/>
            <a:ext cx="5501796" cy="57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7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398" y="832514"/>
            <a:ext cx="8632397" cy="43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8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2137"/>
            <a:ext cx="10515600" cy="57948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java.io.FileOutputStream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FileOutputStreamExample</a:t>
            </a:r>
            <a:r>
              <a:rPr lang="en-US" dirty="0"/>
              <a:t> {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  </a:t>
            </a:r>
          </a:p>
          <a:p>
            <a:pPr marL="0" indent="0">
              <a:buNone/>
            </a:pPr>
            <a:r>
              <a:rPr lang="en-US" dirty="0"/>
              <a:t>          </a:t>
            </a:r>
            <a:r>
              <a:rPr lang="en-US" b="1" dirty="0"/>
              <a:t>try</a:t>
            </a:r>
            <a:r>
              <a:rPr lang="en-US" dirty="0"/>
              <a:t>{    </a:t>
            </a:r>
          </a:p>
          <a:p>
            <a:pPr marL="0" indent="0">
              <a:buNone/>
            </a:pPr>
            <a:r>
              <a:rPr lang="en-US" dirty="0"/>
              <a:t>             </a:t>
            </a:r>
            <a:r>
              <a:rPr lang="en-US" dirty="0" err="1"/>
              <a:t>FileOutputStream</a:t>
            </a:r>
            <a:r>
              <a:rPr lang="en-US" dirty="0"/>
              <a:t> </a:t>
            </a:r>
            <a:r>
              <a:rPr lang="en-US" dirty="0" err="1"/>
              <a:t>fout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FileOutputStream</a:t>
            </a:r>
            <a:r>
              <a:rPr lang="en-US" dirty="0"/>
              <a:t>("D:\\testout.txt");    </a:t>
            </a:r>
          </a:p>
          <a:p>
            <a:pPr marL="0" indent="0">
              <a:buNone/>
            </a:pPr>
            <a:r>
              <a:rPr lang="en-US" dirty="0"/>
              <a:t>             String s="Welcome to </a:t>
            </a:r>
            <a:r>
              <a:rPr lang="en-US" dirty="0" err="1"/>
              <a:t>javaTpoint</a:t>
            </a:r>
            <a:r>
              <a:rPr lang="en-US" dirty="0"/>
              <a:t>.";    </a:t>
            </a:r>
          </a:p>
          <a:p>
            <a:pPr marL="0" indent="0">
              <a:buNone/>
            </a:pPr>
            <a:r>
              <a:rPr lang="en-US" dirty="0"/>
              <a:t>             </a:t>
            </a:r>
            <a:r>
              <a:rPr lang="en-US" b="1" dirty="0"/>
              <a:t>byte</a:t>
            </a:r>
            <a:r>
              <a:rPr lang="en-US" dirty="0"/>
              <a:t> b[]=</a:t>
            </a:r>
            <a:r>
              <a:rPr lang="en-US" dirty="0" err="1"/>
              <a:t>s.getBytes</a:t>
            </a:r>
            <a:r>
              <a:rPr lang="en-US" dirty="0"/>
              <a:t>();//converting string into byte array    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fout.write</a:t>
            </a:r>
            <a:r>
              <a:rPr lang="en-US" dirty="0"/>
              <a:t>(b);    </a:t>
            </a:r>
          </a:p>
          <a:p>
            <a:pPr marL="0" indent="0">
              <a:buNone/>
            </a:pPr>
            <a:r>
              <a:rPr lang="en-US" dirty="0"/>
              <a:t>             </a:t>
            </a:r>
            <a:r>
              <a:rPr lang="en-US" dirty="0" err="1"/>
              <a:t>fout.close</a:t>
            </a:r>
            <a:r>
              <a:rPr lang="en-US" dirty="0"/>
              <a:t>();    </a:t>
            </a:r>
          </a:p>
          <a:p>
            <a:pPr marL="0" indent="0">
              <a:buNone/>
            </a:pPr>
            <a:r>
              <a:rPr lang="en-US" dirty="0"/>
              <a:t>             </a:t>
            </a:r>
            <a:r>
              <a:rPr lang="en-US" dirty="0" err="1"/>
              <a:t>System.out.println</a:t>
            </a:r>
            <a:r>
              <a:rPr lang="en-US" dirty="0"/>
              <a:t>("success...");    </a:t>
            </a:r>
          </a:p>
          <a:p>
            <a:pPr marL="0" indent="0">
              <a:buNone/>
            </a:pPr>
            <a:r>
              <a:rPr lang="en-US" dirty="0"/>
              <a:t>            }</a:t>
            </a:r>
            <a:r>
              <a:rPr lang="en-US" b="1" dirty="0"/>
              <a:t>catch</a:t>
            </a:r>
            <a:r>
              <a:rPr lang="en-US" dirty="0"/>
              <a:t>(Exception e){</a:t>
            </a:r>
            <a:r>
              <a:rPr lang="en-US" dirty="0" err="1"/>
              <a:t>System.out.println</a:t>
            </a:r>
            <a:r>
              <a:rPr lang="en-US" dirty="0"/>
              <a:t>(e);}    </a:t>
            </a:r>
          </a:p>
          <a:p>
            <a:pPr marL="0" indent="0">
              <a:buNone/>
            </a:pPr>
            <a:r>
              <a:rPr lang="en-US" dirty="0"/>
              <a:t>      }  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5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FileInputStream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java.io.FileInputStream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DataStreamExample</a:t>
            </a:r>
            <a:r>
              <a:rPr lang="en-US" dirty="0"/>
              <a:t> {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  </a:t>
            </a:r>
          </a:p>
          <a:p>
            <a:pPr marL="0" indent="0">
              <a:buNone/>
            </a:pPr>
            <a:r>
              <a:rPr lang="en-US" dirty="0"/>
              <a:t>         </a:t>
            </a:r>
            <a:r>
              <a:rPr lang="en-US" b="1" dirty="0"/>
              <a:t>try</a:t>
            </a:r>
            <a:r>
              <a:rPr lang="en-US" dirty="0"/>
              <a:t>{    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FileInputStream</a:t>
            </a:r>
            <a:r>
              <a:rPr lang="en-US" dirty="0"/>
              <a:t> fin=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FileInputStream</a:t>
            </a:r>
            <a:r>
              <a:rPr lang="en-US" dirty="0"/>
              <a:t>("D:\\testout.txt");    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fin.read</a:t>
            </a:r>
            <a:r>
              <a:rPr lang="en-US" dirty="0" smtClean="0"/>
              <a:t>();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 smtClean="0"/>
              <a:t>System.out.print</a:t>
            </a:r>
            <a:r>
              <a:rPr lang="en-US" dirty="0"/>
              <a:t>((</a:t>
            </a:r>
            <a:r>
              <a:rPr lang="en-US" b="1" dirty="0"/>
              <a:t>char</a:t>
            </a:r>
            <a:r>
              <a:rPr lang="en-US" dirty="0"/>
              <a:t>)</a:t>
            </a:r>
            <a:r>
              <a:rPr lang="en-US" dirty="0" err="1"/>
              <a:t>i</a:t>
            </a:r>
            <a:r>
              <a:rPr lang="en-US" dirty="0"/>
              <a:t>);  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   </a:t>
            </a:r>
            <a:r>
              <a:rPr lang="en-US" dirty="0" err="1"/>
              <a:t>fin.close</a:t>
            </a:r>
            <a:r>
              <a:rPr lang="en-US" dirty="0"/>
              <a:t>();    </a:t>
            </a:r>
          </a:p>
          <a:p>
            <a:pPr marL="0" indent="0">
              <a:buNone/>
            </a:pPr>
            <a:r>
              <a:rPr lang="en-US" dirty="0"/>
              <a:t>         }</a:t>
            </a:r>
            <a:r>
              <a:rPr lang="en-US" b="1" dirty="0"/>
              <a:t>catch</a:t>
            </a:r>
            <a:r>
              <a:rPr lang="en-US" dirty="0"/>
              <a:t>(Exception e){</a:t>
            </a:r>
            <a:r>
              <a:rPr lang="en-US" dirty="0" err="1"/>
              <a:t>System.out.println</a:t>
            </a:r>
            <a:r>
              <a:rPr lang="en-US" dirty="0"/>
              <a:t>(e);}    </a:t>
            </a:r>
          </a:p>
          <a:p>
            <a:pPr marL="0" indent="0">
              <a:buNone/>
            </a:pPr>
            <a:r>
              <a:rPr lang="en-US" dirty="0"/>
              <a:t>         }    </a:t>
            </a:r>
          </a:p>
          <a:p>
            <a:pPr marL="0" indent="0">
              <a:buNone/>
            </a:pPr>
            <a:r>
              <a:rPr lang="en-US" dirty="0"/>
              <a:t>        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60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</a:t>
            </a:r>
            <a:r>
              <a:rPr lang="en-US" dirty="0"/>
              <a:t>executing the above program, you will get a single character from the file which is 87 (in byte form). To see the text, you need to convert it into character.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41" y="222061"/>
            <a:ext cx="4247723" cy="444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0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538" y="928048"/>
            <a:ext cx="8470302" cy="42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0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3331"/>
            <a:ext cx="10515600" cy="54536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package</a:t>
            </a:r>
            <a:r>
              <a:rPr lang="en-US" dirty="0"/>
              <a:t> </a:t>
            </a:r>
            <a:r>
              <a:rPr lang="en-US" dirty="0" err="1"/>
              <a:t>com.javatpoint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java.io.FileInputStream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DataStreamExample</a:t>
            </a:r>
            <a:r>
              <a:rPr lang="en-US" dirty="0"/>
              <a:t> {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  </a:t>
            </a:r>
          </a:p>
          <a:p>
            <a:pPr marL="0" indent="0">
              <a:buNone/>
            </a:pPr>
            <a:r>
              <a:rPr lang="en-US" dirty="0"/>
              <a:t>          </a:t>
            </a:r>
            <a:r>
              <a:rPr lang="en-US" b="1" dirty="0"/>
              <a:t>try</a:t>
            </a:r>
            <a:r>
              <a:rPr lang="en-US" dirty="0"/>
              <a:t>{    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FileInputStream</a:t>
            </a:r>
            <a:r>
              <a:rPr lang="en-US" dirty="0"/>
              <a:t> fin=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FileInputStream</a:t>
            </a:r>
            <a:r>
              <a:rPr lang="en-US" dirty="0"/>
              <a:t>("D:\\testout.txt");    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=0;    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b="1" dirty="0"/>
              <a:t>while</a:t>
            </a:r>
            <a:r>
              <a:rPr lang="en-US" dirty="0"/>
              <a:t>((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fin.read</a:t>
            </a:r>
            <a:r>
              <a:rPr lang="en-US" dirty="0"/>
              <a:t>())!=-1){    </a:t>
            </a:r>
          </a:p>
          <a:p>
            <a:pPr marL="0" indent="0">
              <a:buNone/>
            </a:pPr>
            <a:r>
              <a:rPr lang="en-US" dirty="0"/>
              <a:t>            </a:t>
            </a:r>
            <a:r>
              <a:rPr lang="en-US" dirty="0" err="1"/>
              <a:t>System.out.print</a:t>
            </a:r>
            <a:r>
              <a:rPr lang="en-US" dirty="0"/>
              <a:t>((</a:t>
            </a:r>
            <a:r>
              <a:rPr lang="en-US" b="1" dirty="0"/>
              <a:t>char</a:t>
            </a:r>
            <a:r>
              <a:rPr lang="en-US" dirty="0"/>
              <a:t>)</a:t>
            </a:r>
            <a:r>
              <a:rPr lang="en-US" dirty="0" err="1"/>
              <a:t>i</a:t>
            </a:r>
            <a:r>
              <a:rPr lang="en-US" dirty="0"/>
              <a:t>);    </a:t>
            </a:r>
          </a:p>
          <a:p>
            <a:pPr marL="0" indent="0">
              <a:buNone/>
            </a:pPr>
            <a:r>
              <a:rPr lang="en-US" dirty="0"/>
              <a:t>            }    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en-US" dirty="0" err="1"/>
              <a:t>fin.close</a:t>
            </a:r>
            <a:r>
              <a:rPr lang="en-US" dirty="0"/>
              <a:t>();    </a:t>
            </a:r>
          </a:p>
          <a:p>
            <a:pPr marL="0" indent="0">
              <a:buNone/>
            </a:pPr>
            <a:r>
              <a:rPr lang="en-US" dirty="0"/>
              <a:t>          }</a:t>
            </a:r>
            <a:r>
              <a:rPr lang="en-US" b="1" dirty="0"/>
              <a:t>catch</a:t>
            </a:r>
            <a:r>
              <a:rPr lang="en-US" dirty="0"/>
              <a:t>(Exception e){</a:t>
            </a:r>
            <a:r>
              <a:rPr lang="en-US" dirty="0" err="1"/>
              <a:t>System.out.println</a:t>
            </a:r>
            <a:r>
              <a:rPr lang="en-US" dirty="0"/>
              <a:t>(e);}    </a:t>
            </a:r>
          </a:p>
          <a:p>
            <a:pPr marL="0" indent="0">
              <a:buNone/>
            </a:pPr>
            <a:r>
              <a:rPr lang="en-US" dirty="0"/>
              <a:t>         }    </a:t>
            </a:r>
          </a:p>
          <a:p>
            <a:pPr marL="0" indent="0">
              <a:buNone/>
            </a:pPr>
            <a:r>
              <a:rPr lang="en-US" dirty="0"/>
              <a:t>       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4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Streams &amp; Files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63"/>
              </a:spcBef>
              <a:buClr>
                <a:srgbClr val="000000"/>
              </a:buClr>
              <a:buSzPct val="45000"/>
              <a:buNone/>
            </a:pPr>
            <a:r>
              <a:rPr lang="en-GB" altLang="en-US" dirty="0" smtClean="0">
                <a:latin typeface="Helvetica" panose="020B0604020202020204" pitchFamily="34" charset="0"/>
              </a:rPr>
              <a:t>The objectives of this chapter are: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45000"/>
              <a:buNone/>
            </a:pPr>
            <a:endParaRPr lang="en-GB" altLang="en-US" dirty="0" smtClean="0">
              <a:latin typeface="Helvetica" panose="020B0604020202020204" pitchFamily="34" charset="0"/>
            </a:endParaRPr>
          </a:p>
          <a:p>
            <a:pPr>
              <a:spcBef>
                <a:spcPts val="563"/>
              </a:spcBef>
              <a:buClr>
                <a:srgbClr val="000000"/>
              </a:buClr>
              <a:buSzPct val="59000"/>
              <a:buBlip>
                <a:blip r:embed="rId2"/>
              </a:buBlip>
            </a:pPr>
            <a:r>
              <a:rPr lang="en-GB" altLang="en-US" dirty="0" smtClean="0">
                <a:latin typeface="Helvetica" panose="020B0604020202020204" pitchFamily="34" charset="0"/>
              </a:rPr>
              <a:t> To understand the principles of I/O streams and where to use them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59000"/>
              <a:buBlip>
                <a:blip r:embed="rId2"/>
              </a:buBlip>
            </a:pPr>
            <a:r>
              <a:rPr lang="en-GB" altLang="en-US" dirty="0" smtClean="0">
                <a:latin typeface="Helvetica" panose="020B0604020202020204" pitchFamily="34" charset="0"/>
              </a:rPr>
              <a:t> To understand the options and limitations  of I/O streams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59000"/>
              <a:buBlip>
                <a:blip r:embed="rId2"/>
              </a:buBlip>
            </a:pPr>
            <a:r>
              <a:rPr lang="en-GB" altLang="en-US" dirty="0" smtClean="0">
                <a:latin typeface="Helvetica" panose="020B0604020202020204" pitchFamily="34" charset="0"/>
              </a:rPr>
              <a:t> To become comfortable with the mechanisms for accessing the file system</a:t>
            </a:r>
          </a:p>
          <a:p>
            <a:endParaRPr lang="en-US" alt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62C68637-F5F7-49D3-9551-39D1308847DD}" type="slidenum">
              <a:rPr lang="zh-CN" altLang="en-GB" sz="1400"/>
              <a:pPr eaLnBrk="1" hangingPunct="1"/>
              <a:t>2</a:t>
            </a:fld>
            <a:endParaRPr lang="en-GB" altLang="zh-CN" sz="1400"/>
          </a:p>
        </p:txBody>
      </p:sp>
    </p:spTree>
    <p:extLst>
      <p:ext uri="{BB962C8B-B14F-4D97-AF65-F5344CB8AC3E}">
        <p14:creationId xmlns:p14="http://schemas.microsoft.com/office/powerpoint/2010/main" val="274651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441" y="873456"/>
            <a:ext cx="9469900" cy="478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26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Example: BufferedOutputStream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355"/>
            <a:ext cx="10515600" cy="498960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BufferedOutputStreamExample</a:t>
            </a:r>
            <a:r>
              <a:rPr lang="en-US" dirty="0"/>
              <a:t>{  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err="1"/>
              <a:t>FileOutputStream</a:t>
            </a:r>
            <a:r>
              <a:rPr lang="en-US" dirty="0"/>
              <a:t> </a:t>
            </a:r>
            <a:r>
              <a:rPr lang="en-US" dirty="0" err="1"/>
              <a:t>fout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FileOutputStream</a:t>
            </a:r>
            <a:r>
              <a:rPr lang="en-US" dirty="0"/>
              <a:t>("D:\\testout.txt");    </a:t>
            </a:r>
          </a:p>
          <a:p>
            <a:pPr marL="0" indent="0">
              <a:buNone/>
            </a:pPr>
            <a:r>
              <a:rPr lang="en-US" dirty="0"/>
              <a:t>     BufferedOutputStream bout=</a:t>
            </a:r>
            <a:r>
              <a:rPr lang="en-US" b="1" dirty="0"/>
              <a:t>new</a:t>
            </a:r>
            <a:r>
              <a:rPr lang="en-US" dirty="0"/>
              <a:t> BufferedOutputStream(</a:t>
            </a:r>
            <a:r>
              <a:rPr lang="en-US" dirty="0" err="1"/>
              <a:t>fout</a:t>
            </a:r>
            <a:r>
              <a:rPr lang="en-US" dirty="0"/>
              <a:t>);    </a:t>
            </a:r>
          </a:p>
          <a:p>
            <a:pPr marL="0" indent="0">
              <a:buNone/>
            </a:pPr>
            <a:r>
              <a:rPr lang="en-US" dirty="0"/>
              <a:t>     String s="Welcome to </a:t>
            </a:r>
            <a:r>
              <a:rPr lang="en-US" dirty="0" smtClean="0"/>
              <a:t>java.";</a:t>
            </a:r>
            <a:r>
              <a:rPr lang="en-US" dirty="0"/>
              <a:t>  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b="1" dirty="0"/>
              <a:t>byte</a:t>
            </a:r>
            <a:r>
              <a:rPr lang="en-US" dirty="0"/>
              <a:t> b[]=</a:t>
            </a:r>
            <a:r>
              <a:rPr lang="en-US" dirty="0" err="1"/>
              <a:t>s.getBytes</a:t>
            </a:r>
            <a:r>
              <a:rPr lang="en-US" dirty="0"/>
              <a:t>();  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err="1"/>
              <a:t>bout.write</a:t>
            </a:r>
            <a:r>
              <a:rPr lang="en-US" dirty="0"/>
              <a:t>(b);  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err="1"/>
              <a:t>bout.flush</a:t>
            </a:r>
            <a:r>
              <a:rPr lang="en-US" dirty="0"/>
              <a:t>();    </a:t>
            </a:r>
            <a:r>
              <a:rPr lang="en-US" dirty="0" smtClean="0"/>
              <a:t>//</a:t>
            </a:r>
            <a:r>
              <a:rPr lang="en-US" dirty="0"/>
              <a:t>flushes the data of one stream and send it into another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err="1"/>
              <a:t>bout.close</a:t>
            </a:r>
            <a:r>
              <a:rPr lang="en-US" dirty="0"/>
              <a:t>();  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fout.close</a:t>
            </a:r>
            <a:r>
              <a:rPr lang="en-US" dirty="0"/>
              <a:t>();  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err="1"/>
              <a:t>System.out.println</a:t>
            </a:r>
            <a:r>
              <a:rPr lang="en-US" dirty="0"/>
              <a:t>("success");    </a:t>
            </a:r>
          </a:p>
          <a:p>
            <a:pPr marL="0" indent="0">
              <a:buNone/>
            </a:pPr>
            <a:r>
              <a:rPr lang="en-US" dirty="0"/>
              <a:t>}    </a:t>
            </a:r>
          </a:p>
          <a:p>
            <a:pPr marL="0" indent="0">
              <a:buNone/>
            </a:pPr>
            <a:r>
              <a:rPr lang="en-US" dirty="0"/>
              <a:t>}  </a:t>
            </a:r>
            <a:r>
              <a:rPr lang="en-US" dirty="0" smtClean="0"/>
              <a:t>					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5533039" y="5257663"/>
            <a:ext cx="18902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Output:</a:t>
            </a:r>
            <a:endParaRPr lang="en-US" alt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Success </a:t>
            </a:r>
            <a:endParaRPr lang="en-US" alt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testout.txt</a:t>
            </a:r>
            <a:endParaRPr lang="en-US" altLang="en-US" sz="1800" dirty="0" smtClean="0"/>
          </a:p>
          <a:p>
            <a:pPr marL="0" indent="0">
              <a:lnSpc>
                <a:spcPct val="100000"/>
              </a:lnSpc>
              <a:buFontTx/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Welcome to java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5223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892" y="668741"/>
            <a:ext cx="8983608" cy="45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54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BufferedInputStream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BufferedInputStreamExample</a:t>
            </a:r>
            <a:r>
              <a:rPr lang="en-US" dirty="0"/>
              <a:t>{  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  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/>
              <a:t>try</a:t>
            </a:r>
            <a:r>
              <a:rPr lang="en-US" dirty="0"/>
              <a:t>{  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FileInputStream</a:t>
            </a:r>
            <a:r>
              <a:rPr lang="en-US" dirty="0"/>
              <a:t> fin=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FileInputStream</a:t>
            </a:r>
            <a:r>
              <a:rPr lang="en-US" dirty="0"/>
              <a:t>("D:\\testout.txt");  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BufferedInputStream</a:t>
            </a:r>
            <a:r>
              <a:rPr lang="en-US" dirty="0"/>
              <a:t> bin=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BufferedInputStream</a:t>
            </a:r>
            <a:r>
              <a:rPr lang="en-US" dirty="0"/>
              <a:t>(fin);  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;  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while</a:t>
            </a:r>
            <a:r>
              <a:rPr lang="en-US" dirty="0"/>
              <a:t>((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bin.read</a:t>
            </a:r>
            <a:r>
              <a:rPr lang="en-US" dirty="0"/>
              <a:t>())!=-1){    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err="1"/>
              <a:t>System.out.print</a:t>
            </a:r>
            <a:r>
              <a:rPr lang="en-US" dirty="0"/>
              <a:t>((</a:t>
            </a:r>
            <a:r>
              <a:rPr lang="en-US" b="1" dirty="0"/>
              <a:t>char</a:t>
            </a:r>
            <a:r>
              <a:rPr lang="en-US" dirty="0"/>
              <a:t>)</a:t>
            </a:r>
            <a:r>
              <a:rPr lang="en-US" dirty="0" err="1"/>
              <a:t>i</a:t>
            </a:r>
            <a:r>
              <a:rPr lang="en-US" dirty="0"/>
              <a:t>);  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bin.close</a:t>
            </a:r>
            <a:r>
              <a:rPr lang="en-US" dirty="0"/>
              <a:t>();  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fin.close</a:t>
            </a:r>
            <a:r>
              <a:rPr lang="en-US" dirty="0"/>
              <a:t>();    </a:t>
            </a:r>
          </a:p>
          <a:p>
            <a:pPr marL="0" indent="0">
              <a:buNone/>
            </a:pPr>
            <a:r>
              <a:rPr lang="en-US" dirty="0"/>
              <a:t>  }</a:t>
            </a:r>
            <a:r>
              <a:rPr lang="en-US" b="1" dirty="0"/>
              <a:t>catch</a:t>
            </a:r>
            <a:r>
              <a:rPr lang="en-US" dirty="0"/>
              <a:t>(Exception e){</a:t>
            </a:r>
            <a:r>
              <a:rPr lang="en-US" dirty="0" err="1"/>
              <a:t>System.out.println</a:t>
            </a:r>
            <a:r>
              <a:rPr lang="en-US" dirty="0"/>
              <a:t>(e);}    </a:t>
            </a:r>
          </a:p>
          <a:p>
            <a:pPr marL="0" indent="0">
              <a:buNone/>
            </a:pPr>
            <a:r>
              <a:rPr lang="en-US" dirty="0"/>
              <a:t> }    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4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816" y="1825625"/>
            <a:ext cx="79003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19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Byte array output stream class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43" y="1060904"/>
            <a:ext cx="9439624" cy="430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679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0093"/>
          </a:xfrm>
        </p:spPr>
        <p:txBody>
          <a:bodyPr>
            <a:noAutofit/>
          </a:bodyPr>
          <a:lstStyle/>
          <a:p>
            <a:r>
              <a:rPr lang="en-US" sz="2400" dirty="0"/>
              <a:t>Example of Java </a:t>
            </a:r>
            <a:r>
              <a:rPr lang="en-US" sz="2400" dirty="0" err="1"/>
              <a:t>ByteArrayOutputStream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83" y="805218"/>
            <a:ext cx="714574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package</a:t>
            </a:r>
            <a:r>
              <a:rPr lang="en-US" sz="2000" dirty="0"/>
              <a:t> </a:t>
            </a:r>
            <a:r>
              <a:rPr lang="en-US" sz="2000" dirty="0" err="1"/>
              <a:t>com.javatpoint</a:t>
            </a:r>
            <a:r>
              <a:rPr lang="en-US" sz="2000" dirty="0"/>
              <a:t>;  </a:t>
            </a:r>
          </a:p>
          <a:p>
            <a:pPr marL="0" indent="0">
              <a:buNone/>
            </a:pPr>
            <a:r>
              <a:rPr lang="en-US" sz="2000" b="1" dirty="0"/>
              <a:t>import</a:t>
            </a:r>
            <a:r>
              <a:rPr lang="en-US" sz="2000" dirty="0"/>
              <a:t> java.io.*;  </a:t>
            </a:r>
          </a:p>
          <a:p>
            <a:pPr marL="0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DataStreamExample</a:t>
            </a:r>
            <a:r>
              <a:rPr lang="en-US" sz="2000" dirty="0"/>
              <a:t> {  </a:t>
            </a:r>
          </a:p>
          <a:p>
            <a:pPr marL="0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  <a:r>
              <a:rPr lang="en-US" sz="2000" b="1" dirty="0"/>
              <a:t>throws</a:t>
            </a:r>
            <a:r>
              <a:rPr lang="en-US" sz="2000" dirty="0"/>
              <a:t> Exception{    </a:t>
            </a:r>
          </a:p>
          <a:p>
            <a:pPr marL="0" indent="0">
              <a:buNone/>
            </a:pPr>
            <a:r>
              <a:rPr lang="en-US" sz="2000" dirty="0"/>
              <a:t>      </a:t>
            </a:r>
            <a:r>
              <a:rPr lang="en-US" sz="2000" dirty="0" err="1"/>
              <a:t>FileOutputStream</a:t>
            </a:r>
            <a:r>
              <a:rPr lang="en-US" sz="2000" dirty="0"/>
              <a:t> fout1=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dirty="0" err="1"/>
              <a:t>FileOutputStream</a:t>
            </a:r>
            <a:r>
              <a:rPr lang="en-US" sz="2000" dirty="0"/>
              <a:t>("D:\\f1.txt");    </a:t>
            </a:r>
          </a:p>
          <a:p>
            <a:pPr marL="0" indent="0">
              <a:buNone/>
            </a:pPr>
            <a:r>
              <a:rPr lang="en-US" sz="2000" dirty="0"/>
              <a:t>      </a:t>
            </a:r>
            <a:r>
              <a:rPr lang="en-US" sz="2000" dirty="0" err="1"/>
              <a:t>FileOutputStream</a:t>
            </a:r>
            <a:r>
              <a:rPr lang="en-US" sz="2000" dirty="0"/>
              <a:t> fout2=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dirty="0" err="1"/>
              <a:t>FileOutputStream</a:t>
            </a:r>
            <a:r>
              <a:rPr lang="en-US" sz="2000" dirty="0"/>
              <a:t>("D:\\f2.txt");    </a:t>
            </a:r>
          </a:p>
          <a:p>
            <a:pPr marL="0" indent="0">
              <a:buNone/>
            </a:pPr>
            <a:r>
              <a:rPr lang="en-US" sz="2000" dirty="0"/>
              <a:t>        </a:t>
            </a:r>
          </a:p>
          <a:p>
            <a:pPr marL="0" indent="0">
              <a:buNone/>
            </a:pPr>
            <a:r>
              <a:rPr lang="en-US" sz="2000" dirty="0"/>
              <a:t>   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207224"/>
            <a:ext cx="72185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 </a:t>
            </a:r>
            <a:r>
              <a:rPr lang="en-US" sz="2000" dirty="0" err="1"/>
              <a:t>ByteArrayOutputStream</a:t>
            </a:r>
            <a:r>
              <a:rPr lang="en-US" sz="2000" dirty="0"/>
              <a:t> bout=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dirty="0" err="1"/>
              <a:t>ByteArrayOutputStream</a:t>
            </a:r>
            <a:r>
              <a:rPr lang="en-US" sz="2000" dirty="0"/>
              <a:t>();    </a:t>
            </a:r>
          </a:p>
          <a:p>
            <a:r>
              <a:rPr lang="en-US" sz="2000" dirty="0"/>
              <a:t>      </a:t>
            </a:r>
            <a:r>
              <a:rPr lang="en-US" sz="2000" dirty="0" err="1"/>
              <a:t>bout.write</a:t>
            </a:r>
            <a:r>
              <a:rPr lang="en-US" sz="2000" dirty="0"/>
              <a:t>(65);    </a:t>
            </a:r>
          </a:p>
          <a:p>
            <a:r>
              <a:rPr lang="en-US" sz="2000" dirty="0"/>
              <a:t>      </a:t>
            </a:r>
            <a:r>
              <a:rPr lang="en-US" sz="2000" dirty="0" err="1"/>
              <a:t>bout.writeTo</a:t>
            </a:r>
            <a:r>
              <a:rPr lang="en-US" sz="2000" dirty="0"/>
              <a:t>(fout1);    </a:t>
            </a:r>
          </a:p>
          <a:p>
            <a:r>
              <a:rPr lang="en-US" sz="2000" dirty="0"/>
              <a:t>     </a:t>
            </a:r>
            <a:r>
              <a:rPr lang="en-US" sz="2000" dirty="0" err="1"/>
              <a:t>bout.writeTo</a:t>
            </a:r>
            <a:r>
              <a:rPr lang="en-US" sz="2000" dirty="0"/>
              <a:t>(fout2);    </a:t>
            </a:r>
          </a:p>
          <a:p>
            <a:r>
              <a:rPr lang="en-US" sz="2000" dirty="0"/>
              <a:t>        </a:t>
            </a:r>
          </a:p>
          <a:p>
            <a:r>
              <a:rPr lang="en-US" sz="2000" dirty="0"/>
              <a:t>      </a:t>
            </a:r>
            <a:r>
              <a:rPr lang="en-US" sz="2000" dirty="0" err="1"/>
              <a:t>bout.flush</a:t>
            </a:r>
            <a:r>
              <a:rPr lang="en-US" sz="2000" dirty="0"/>
              <a:t>();    </a:t>
            </a:r>
          </a:p>
          <a:p>
            <a:r>
              <a:rPr lang="en-US" sz="2000" dirty="0"/>
              <a:t>      </a:t>
            </a:r>
            <a:r>
              <a:rPr lang="en-US" sz="2000" dirty="0" err="1"/>
              <a:t>bout.close</a:t>
            </a:r>
            <a:r>
              <a:rPr lang="en-US" sz="2000" dirty="0"/>
              <a:t>();//has no effect    </a:t>
            </a:r>
          </a:p>
          <a:p>
            <a:r>
              <a:rPr lang="en-US" sz="2000" dirty="0"/>
              <a:t>      </a:t>
            </a:r>
            <a:r>
              <a:rPr lang="en-US" sz="2000" dirty="0" err="1"/>
              <a:t>System.out.println</a:t>
            </a:r>
            <a:r>
              <a:rPr lang="en-US" sz="2000" dirty="0"/>
              <a:t>("Success...");    </a:t>
            </a:r>
          </a:p>
          <a:p>
            <a:r>
              <a:rPr lang="en-US" sz="2000" dirty="0"/>
              <a:t>     }    </a:t>
            </a:r>
          </a:p>
          <a:p>
            <a:r>
              <a:rPr lang="en-US" sz="2000" dirty="0"/>
              <a:t>    }  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7440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744" y="791570"/>
            <a:ext cx="8761873" cy="48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49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360" y="641445"/>
            <a:ext cx="9733177" cy="584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37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>
            <a:noAutofit/>
          </a:bodyPr>
          <a:lstStyle/>
          <a:p>
            <a:r>
              <a:rPr lang="en-US" sz="3200" b="1" dirty="0"/>
              <a:t>Example of Java </a:t>
            </a:r>
            <a:r>
              <a:rPr lang="en-US" sz="3200" b="1" dirty="0" err="1"/>
              <a:t>ByteArrayInputStream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9926"/>
            <a:ext cx="7315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import</a:t>
            </a:r>
            <a:r>
              <a:rPr lang="en-US" sz="2000" dirty="0"/>
              <a:t> java.io.*;  </a:t>
            </a:r>
          </a:p>
          <a:p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/>
              <a:t>ReadExample</a:t>
            </a:r>
            <a:r>
              <a:rPr lang="en-US" sz="2000" dirty="0"/>
              <a:t> {  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main(String[] </a:t>
            </a:r>
            <a:r>
              <a:rPr lang="en-US" sz="2000" dirty="0" err="1"/>
              <a:t>args</a:t>
            </a:r>
            <a:r>
              <a:rPr lang="en-US" sz="2000" dirty="0"/>
              <a:t>) </a:t>
            </a:r>
            <a:r>
              <a:rPr lang="en-US" sz="2000" b="1" dirty="0"/>
              <a:t>throws</a:t>
            </a:r>
            <a:r>
              <a:rPr lang="en-US" sz="2000" dirty="0"/>
              <a:t> </a:t>
            </a:r>
            <a:r>
              <a:rPr lang="en-US" sz="2000" dirty="0" err="1"/>
              <a:t>IOException</a:t>
            </a:r>
            <a:r>
              <a:rPr lang="en-US" sz="2000" dirty="0"/>
              <a:t> {  </a:t>
            </a:r>
          </a:p>
          <a:p>
            <a:r>
              <a:rPr lang="en-US" sz="2000" dirty="0"/>
              <a:t>    </a:t>
            </a:r>
            <a:r>
              <a:rPr lang="en-US" sz="2000" b="1" dirty="0"/>
              <a:t>byte</a:t>
            </a:r>
            <a:r>
              <a:rPr lang="en-US" sz="2000" dirty="0"/>
              <a:t>[] </a:t>
            </a:r>
            <a:r>
              <a:rPr lang="en-US" sz="2000" dirty="0" err="1"/>
              <a:t>buf</a:t>
            </a:r>
            <a:r>
              <a:rPr lang="en-US" sz="2000" dirty="0"/>
              <a:t> = { 35, 36, 37, 38 };  </a:t>
            </a:r>
          </a:p>
          <a:p>
            <a:r>
              <a:rPr lang="en-US" sz="2000" dirty="0"/>
              <a:t>    // Create the new byte array input stream  </a:t>
            </a:r>
          </a:p>
          <a:p>
            <a:r>
              <a:rPr lang="en-US" sz="2000" dirty="0"/>
              <a:t>    </a:t>
            </a:r>
            <a:r>
              <a:rPr lang="en-US" sz="2000" dirty="0" err="1"/>
              <a:t>ByteArrayInputStream</a:t>
            </a:r>
            <a:r>
              <a:rPr lang="en-US" sz="2000" dirty="0"/>
              <a:t> </a:t>
            </a:r>
            <a:r>
              <a:rPr lang="en-US" sz="2000" dirty="0" err="1"/>
              <a:t>byt</a:t>
            </a:r>
            <a:r>
              <a:rPr lang="en-US" sz="2000" dirty="0"/>
              <a:t> = 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dirty="0" err="1"/>
              <a:t>ByteArrayInputStream</a:t>
            </a:r>
            <a:r>
              <a:rPr lang="en-US" sz="2000" dirty="0"/>
              <a:t>(</a:t>
            </a:r>
            <a:r>
              <a:rPr lang="en-US" sz="2000" dirty="0" err="1"/>
              <a:t>buf</a:t>
            </a:r>
            <a:r>
              <a:rPr lang="en-US" sz="2000" dirty="0"/>
              <a:t>);  </a:t>
            </a:r>
          </a:p>
          <a:p>
            <a:r>
              <a:rPr lang="en-US" sz="2000" dirty="0"/>
              <a:t>    </a:t>
            </a:r>
            <a:r>
              <a:rPr lang="en-US" sz="2000" b="1" dirty="0" err="1"/>
              <a:t>int</a:t>
            </a:r>
            <a:r>
              <a:rPr lang="en-US" sz="2000" dirty="0"/>
              <a:t> k = 0;  </a:t>
            </a:r>
          </a:p>
          <a:p>
            <a:r>
              <a:rPr lang="en-US" sz="2000" dirty="0"/>
              <a:t>    </a:t>
            </a:r>
            <a:r>
              <a:rPr lang="en-US" sz="2000" b="1" dirty="0"/>
              <a:t>while</a:t>
            </a:r>
            <a:r>
              <a:rPr lang="en-US" sz="2000" dirty="0"/>
              <a:t> ((k = </a:t>
            </a:r>
            <a:r>
              <a:rPr lang="en-US" sz="2000" dirty="0" err="1"/>
              <a:t>byt.read</a:t>
            </a:r>
            <a:r>
              <a:rPr lang="en-US" sz="2000" dirty="0"/>
              <a:t>()) != -1) {  </a:t>
            </a:r>
          </a:p>
          <a:p>
            <a:r>
              <a:rPr lang="en-US" sz="2000" dirty="0"/>
              <a:t>      //Conversion of a byte into character  </a:t>
            </a:r>
          </a:p>
          <a:p>
            <a:r>
              <a:rPr lang="en-US" sz="2000" dirty="0"/>
              <a:t>      </a:t>
            </a:r>
            <a:r>
              <a:rPr lang="en-US" sz="2000" b="1" dirty="0"/>
              <a:t>char</a:t>
            </a:r>
            <a:r>
              <a:rPr lang="en-US" sz="2000" dirty="0"/>
              <a:t> </a:t>
            </a:r>
            <a:r>
              <a:rPr lang="en-US" sz="2000" dirty="0" err="1"/>
              <a:t>ch</a:t>
            </a:r>
            <a:r>
              <a:rPr lang="en-US" sz="2000" dirty="0"/>
              <a:t> = (</a:t>
            </a:r>
            <a:r>
              <a:rPr lang="en-US" sz="2000" b="1" dirty="0"/>
              <a:t>char</a:t>
            </a:r>
            <a:r>
              <a:rPr lang="en-US" sz="2000" dirty="0"/>
              <a:t>) k;  </a:t>
            </a:r>
          </a:p>
          <a:p>
            <a:r>
              <a:rPr lang="en-US" sz="2000" dirty="0"/>
              <a:t>      </a:t>
            </a:r>
            <a:r>
              <a:rPr lang="en-US" sz="2000" dirty="0" err="1"/>
              <a:t>System.out.println</a:t>
            </a:r>
            <a:r>
              <a:rPr lang="en-US" sz="2000" dirty="0"/>
              <a:t>("ASCII value of Character is:" + k + "; Special character is: " + </a:t>
            </a:r>
            <a:r>
              <a:rPr lang="en-US" sz="2000" dirty="0" err="1"/>
              <a:t>ch</a:t>
            </a:r>
            <a:r>
              <a:rPr lang="en-US" sz="2000" dirty="0"/>
              <a:t>);  </a:t>
            </a:r>
          </a:p>
          <a:p>
            <a:r>
              <a:rPr lang="en-US" sz="2000" dirty="0"/>
              <a:t>    }  </a:t>
            </a:r>
          </a:p>
          <a:p>
            <a:r>
              <a:rPr lang="en-US" sz="2000" dirty="0"/>
              <a:t>  }  </a:t>
            </a:r>
          </a:p>
          <a:p>
            <a:r>
              <a:rPr lang="en-US" sz="2000" dirty="0"/>
              <a:t>} 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881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F5107C25-73F6-4A22-BB32-054E1EF5767B}" type="slidenum">
              <a:rPr lang="zh-CN" altLang="en-GB" sz="1400"/>
              <a:pPr eaLnBrk="1" hangingPunct="1"/>
              <a:t>3</a:t>
            </a:fld>
            <a:endParaRPr lang="en-GB" altLang="zh-CN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Introduction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3600" dirty="0"/>
              <a:t>So far we have used variables and arrays for storing data inside the programs. </a:t>
            </a:r>
          </a:p>
          <a:p>
            <a:pPr eaLnBrk="1" hangingPunct="1">
              <a:lnSpc>
                <a:spcPct val="90000"/>
              </a:lnSpc>
            </a:pPr>
            <a:endParaRPr lang="en-GB" altLang="en-US" sz="3600" dirty="0"/>
          </a:p>
          <a:p>
            <a:pPr eaLnBrk="1" hangingPunct="1">
              <a:lnSpc>
                <a:spcPct val="90000"/>
              </a:lnSpc>
            </a:pPr>
            <a:endParaRPr lang="en-GB" altLang="en-US" sz="3600" dirty="0"/>
          </a:p>
          <a:p>
            <a:pPr eaLnBrk="1" hangingPunct="1">
              <a:lnSpc>
                <a:spcPct val="90000"/>
              </a:lnSpc>
            </a:pPr>
            <a:endParaRPr lang="en-GB" altLang="en-US" sz="3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3600" dirty="0"/>
              <a:t>This approach poses the following limitations:</a:t>
            </a:r>
          </a:p>
        </p:txBody>
      </p:sp>
    </p:spTree>
    <p:extLst>
      <p:ext uri="{BB962C8B-B14F-4D97-AF65-F5344CB8AC3E}">
        <p14:creationId xmlns:p14="http://schemas.microsoft.com/office/powerpoint/2010/main" val="3759528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148" y="651164"/>
            <a:ext cx="9400597" cy="55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1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Limitation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The </a:t>
            </a:r>
            <a:r>
              <a:rPr lang="en-US" altLang="en-US" dirty="0" smtClean="0">
                <a:solidFill>
                  <a:srgbClr val="7030A0"/>
                </a:solidFill>
              </a:rPr>
              <a:t>data is lost when variable goes </a:t>
            </a:r>
            <a:r>
              <a:rPr lang="en-US" altLang="en-US" dirty="0" smtClean="0">
                <a:solidFill>
                  <a:srgbClr val="FF0000"/>
                </a:solidFill>
              </a:rPr>
              <a:t>out of scope or when the program terminates. That is data </a:t>
            </a:r>
            <a:r>
              <a:rPr lang="en-US" altLang="en-US" dirty="0" smtClean="0">
                <a:solidFill>
                  <a:srgbClr val="7030A0"/>
                </a:solidFill>
              </a:rPr>
              <a:t>is stored in temporary</a:t>
            </a:r>
            <a:r>
              <a:rPr lang="en-US" altLang="en-US" dirty="0" smtClean="0">
                <a:solidFill>
                  <a:srgbClr val="FF0000"/>
                </a:solidFill>
              </a:rPr>
              <a:t>/mail memory is released when program terminates.</a:t>
            </a:r>
          </a:p>
          <a:p>
            <a:pPr eaLnBrk="1" hangingPunct="1"/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It </a:t>
            </a:r>
            <a:r>
              <a:rPr lang="en-US" altLang="en-US" dirty="0" smtClean="0">
                <a:solidFill>
                  <a:srgbClr val="FF0000"/>
                </a:solidFill>
              </a:rPr>
              <a:t>is </a:t>
            </a:r>
            <a:r>
              <a:rPr lang="en-US" altLang="en-US" dirty="0" smtClean="0">
                <a:solidFill>
                  <a:srgbClr val="7030A0"/>
                </a:solidFill>
              </a:rPr>
              <a:t>difficult to handle large </a:t>
            </a:r>
            <a:r>
              <a:rPr lang="en-US" altLang="en-US" dirty="0" smtClean="0">
                <a:solidFill>
                  <a:srgbClr val="FF0000"/>
                </a:solidFill>
              </a:rPr>
              <a:t>volumes of data.</a:t>
            </a:r>
          </a:p>
          <a:p>
            <a:pPr eaLnBrk="1" hangingPunct="1"/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FF247242-8A36-414F-A555-311355F62D49}" type="slidenum">
              <a:rPr lang="zh-CN" altLang="en-GB" sz="1400"/>
              <a:pPr eaLnBrk="1" hangingPunct="1"/>
              <a:t>4</a:t>
            </a:fld>
            <a:endParaRPr lang="en-GB" altLang="zh-CN" sz="1400"/>
          </a:p>
        </p:txBody>
      </p:sp>
    </p:spTree>
    <p:extLst>
      <p:ext uri="{BB962C8B-B14F-4D97-AF65-F5344CB8AC3E}">
        <p14:creationId xmlns:p14="http://schemas.microsoft.com/office/powerpoint/2010/main" val="300663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Solution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We can overcome this problem by </a:t>
            </a:r>
            <a:r>
              <a:rPr lang="en-GB" altLang="en-US" dirty="0" smtClean="0">
                <a:solidFill>
                  <a:srgbClr val="FF0000"/>
                </a:solidFill>
              </a:rPr>
              <a:t>storing data on secondary storage devices such as floppy or hard disks</a:t>
            </a:r>
            <a:r>
              <a:rPr lang="en-GB" altLang="en-US" dirty="0" smtClean="0"/>
              <a:t>. 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The </a:t>
            </a:r>
            <a:r>
              <a:rPr lang="en-GB" altLang="en-US" dirty="0" smtClean="0"/>
              <a:t>data is stored in these devices </a:t>
            </a:r>
            <a:r>
              <a:rPr lang="en-GB" altLang="en-US" dirty="0" smtClean="0">
                <a:solidFill>
                  <a:srgbClr val="FF0000"/>
                </a:solidFill>
              </a:rPr>
              <a:t>using the concept of Files </a:t>
            </a:r>
            <a:r>
              <a:rPr lang="en-GB" altLang="en-US" dirty="0" smtClean="0"/>
              <a:t>and such data is often called persistent data.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D18420B0-3769-46FE-AF05-8F83B20A4F3A}" type="slidenum">
              <a:rPr lang="zh-CN" altLang="en-GB" sz="1400"/>
              <a:pPr eaLnBrk="1" hangingPunct="1"/>
              <a:t>5</a:t>
            </a:fld>
            <a:endParaRPr lang="en-GB" altLang="zh-CN" sz="1400"/>
          </a:p>
        </p:txBody>
      </p:sp>
    </p:spTree>
    <p:extLst>
      <p:ext uri="{BB962C8B-B14F-4D97-AF65-F5344CB8AC3E}">
        <p14:creationId xmlns:p14="http://schemas.microsoft.com/office/powerpoint/2010/main" val="211960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BA1128FD-EAF2-4070-85D2-022D4C3F950E}" type="slidenum">
              <a:rPr lang="zh-CN" altLang="en-GB" sz="1400"/>
              <a:pPr eaLnBrk="1" hangingPunct="1"/>
              <a:t>6</a:t>
            </a:fld>
            <a:endParaRPr lang="en-GB" altLang="zh-CN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File Processing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olidFill>
                  <a:srgbClr val="FF0000"/>
                </a:solidFill>
              </a:rPr>
              <a:t>Storing and manipulating data </a:t>
            </a:r>
            <a:r>
              <a:rPr lang="en-GB" altLang="en-US" dirty="0"/>
              <a:t>using files is known as file processing.</a:t>
            </a:r>
          </a:p>
          <a:p>
            <a:pPr eaLnBrk="1" hangingPunct="1"/>
            <a:r>
              <a:rPr lang="en-GB" altLang="en-US" dirty="0">
                <a:solidFill>
                  <a:srgbClr val="FF0000"/>
                </a:solidFill>
              </a:rPr>
              <a:t>Reading/Writing</a:t>
            </a:r>
            <a:r>
              <a:rPr lang="en-GB" altLang="en-US" dirty="0"/>
              <a:t> of data in a file can be performed at the level of </a:t>
            </a:r>
            <a:r>
              <a:rPr lang="en-GB" altLang="en-US" dirty="0">
                <a:solidFill>
                  <a:srgbClr val="FF0000"/>
                </a:solidFill>
              </a:rPr>
              <a:t>bytes, characters, or fields depending on application requirements</a:t>
            </a:r>
            <a:r>
              <a:rPr lang="en-GB" altLang="en-US" dirty="0"/>
              <a:t>.</a:t>
            </a:r>
          </a:p>
          <a:p>
            <a:pPr eaLnBrk="1" hangingPunct="1"/>
            <a:r>
              <a:rPr lang="en-GB" altLang="en-US" dirty="0"/>
              <a:t>Java also provides capabilities to read and write class objects directly. The process of reading and writing objects is called </a:t>
            </a:r>
            <a:r>
              <a:rPr lang="en-GB" altLang="en-US" dirty="0">
                <a:solidFill>
                  <a:srgbClr val="FF0000"/>
                </a:solidFill>
              </a:rPr>
              <a:t>object serialisation.</a:t>
            </a:r>
          </a:p>
        </p:txBody>
      </p:sp>
    </p:spTree>
    <p:extLst>
      <p:ext uri="{BB962C8B-B14F-4D97-AF65-F5344CB8AC3E}">
        <p14:creationId xmlns:p14="http://schemas.microsoft.com/office/powerpoint/2010/main" val="163514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B0790284-7E89-48E3-B6DB-626892826BC3}" type="slidenum">
              <a:rPr lang="zh-CN" altLang="en-GB" sz="1400"/>
              <a:pPr eaLnBrk="1" hangingPunct="1"/>
              <a:t>7</a:t>
            </a:fld>
            <a:endParaRPr lang="en-GB" altLang="zh-CN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Streams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400" b="1" dirty="0"/>
              <a:t>Java Uses the concept of Streams to represent the ordered sequence of data, a common characteristic shared by all I/O devices.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b="1" dirty="0"/>
              <a:t>Streams presents a uniform, easy to use, object oriented interface between the program and I/O devices.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b="1" dirty="0"/>
              <a:t>A stream in Java is a path along which data flows (like a river or pipe along which water flows).</a:t>
            </a:r>
          </a:p>
        </p:txBody>
      </p:sp>
      <p:pic>
        <p:nvPicPr>
          <p:cNvPr id="10245" name="Picture 5" descr="f-16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27274" y="1773383"/>
            <a:ext cx="4010025" cy="33527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286092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3CDE333B-D8D6-4299-9BED-00F09E6A6ABF}" type="slidenum">
              <a:rPr lang="zh-CN" altLang="en-GB" sz="1400"/>
              <a:pPr eaLnBrk="1" hangingPunct="1"/>
              <a:t>8</a:t>
            </a:fld>
            <a:endParaRPr lang="en-GB" altLang="zh-CN" sz="1400"/>
          </a:p>
        </p:txBody>
      </p:sp>
      <p:sp>
        <p:nvSpPr>
          <p:cNvPr id="20483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Stream Types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The concepts of sending data from one stream to another (like a pipe feeding into another pipe) has made streams powerful tool for file processing.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Connecting streams can also act as filters.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Streams are classified into two basic types: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>
                <a:solidFill>
                  <a:srgbClr val="FF0000"/>
                </a:solidFill>
              </a:rPr>
              <a:t>Input Steam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>
                <a:solidFill>
                  <a:srgbClr val="FF0000"/>
                </a:solidFill>
              </a:rPr>
              <a:t>Output Stream</a:t>
            </a:r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6629400" y="24384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Source</a:t>
            </a:r>
          </a:p>
        </p:txBody>
      </p: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7772400" y="2590800"/>
            <a:ext cx="1066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7" name="Oval 10"/>
          <p:cNvSpPr>
            <a:spLocks noChangeArrowheads="1"/>
          </p:cNvSpPr>
          <p:nvPr/>
        </p:nvSpPr>
        <p:spPr bwMode="auto">
          <a:xfrm>
            <a:off x="9448800" y="24384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Program</a:t>
            </a:r>
          </a:p>
        </p:txBody>
      </p:sp>
      <p:sp>
        <p:nvSpPr>
          <p:cNvPr id="20488" name="Line 11"/>
          <p:cNvSpPr>
            <a:spLocks noChangeShapeType="1"/>
          </p:cNvSpPr>
          <p:nvPr/>
        </p:nvSpPr>
        <p:spPr bwMode="auto">
          <a:xfrm>
            <a:off x="7848600" y="2667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9" name="Text Box 15"/>
          <p:cNvSpPr txBox="1">
            <a:spLocks noChangeArrowheads="1"/>
          </p:cNvSpPr>
          <p:nvPr/>
        </p:nvSpPr>
        <p:spPr bwMode="auto">
          <a:xfrm>
            <a:off x="7467601" y="2133600"/>
            <a:ext cx="1368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Input Stream</a:t>
            </a:r>
          </a:p>
        </p:txBody>
      </p:sp>
      <p:sp>
        <p:nvSpPr>
          <p:cNvPr id="20490" name="Text Box 16"/>
          <p:cNvSpPr txBox="1">
            <a:spLocks noChangeArrowheads="1"/>
          </p:cNvSpPr>
          <p:nvPr/>
        </p:nvSpPr>
        <p:spPr bwMode="auto">
          <a:xfrm>
            <a:off x="9067800" y="22098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0491" name="Text Box 17"/>
          <p:cNvSpPr txBox="1">
            <a:spLocks noChangeArrowheads="1"/>
          </p:cNvSpPr>
          <p:nvPr/>
        </p:nvSpPr>
        <p:spPr bwMode="auto">
          <a:xfrm>
            <a:off x="8775700" y="2265363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reads</a:t>
            </a:r>
          </a:p>
        </p:txBody>
      </p:sp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9296400" y="38862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Source</a:t>
            </a:r>
          </a:p>
        </p:txBody>
      </p:sp>
      <p:sp>
        <p:nvSpPr>
          <p:cNvPr id="20493" name="Rectangle 19"/>
          <p:cNvSpPr>
            <a:spLocks noChangeArrowheads="1"/>
          </p:cNvSpPr>
          <p:nvPr/>
        </p:nvSpPr>
        <p:spPr bwMode="auto">
          <a:xfrm>
            <a:off x="8229600" y="4038600"/>
            <a:ext cx="1066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94" name="Oval 20"/>
          <p:cNvSpPr>
            <a:spLocks noChangeArrowheads="1"/>
          </p:cNvSpPr>
          <p:nvPr/>
        </p:nvSpPr>
        <p:spPr bwMode="auto">
          <a:xfrm>
            <a:off x="6553200" y="3886200"/>
            <a:ext cx="1066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Program</a:t>
            </a:r>
          </a:p>
        </p:txBody>
      </p:sp>
      <p:sp>
        <p:nvSpPr>
          <p:cNvPr id="20495" name="Line 21"/>
          <p:cNvSpPr>
            <a:spLocks noChangeShapeType="1"/>
          </p:cNvSpPr>
          <p:nvPr/>
        </p:nvSpPr>
        <p:spPr bwMode="auto">
          <a:xfrm>
            <a:off x="7620000" y="4114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6" name="Text Box 22"/>
          <p:cNvSpPr txBox="1">
            <a:spLocks noChangeArrowheads="1"/>
          </p:cNvSpPr>
          <p:nvPr/>
        </p:nvSpPr>
        <p:spPr bwMode="auto">
          <a:xfrm>
            <a:off x="7859713" y="3505200"/>
            <a:ext cx="150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Output Stream</a:t>
            </a:r>
          </a:p>
        </p:txBody>
      </p:sp>
      <p:sp>
        <p:nvSpPr>
          <p:cNvPr id="20497" name="Text Box 23"/>
          <p:cNvSpPr txBox="1">
            <a:spLocks noChangeArrowheads="1"/>
          </p:cNvSpPr>
          <p:nvPr/>
        </p:nvSpPr>
        <p:spPr bwMode="auto">
          <a:xfrm>
            <a:off x="9220200" y="335280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0498" name="Text Box 24"/>
          <p:cNvSpPr txBox="1">
            <a:spLocks noChangeArrowheads="1"/>
          </p:cNvSpPr>
          <p:nvPr/>
        </p:nvSpPr>
        <p:spPr bwMode="auto">
          <a:xfrm>
            <a:off x="7446964" y="4267200"/>
            <a:ext cx="7191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GB" altLang="en-US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231896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fld id="{0023A90C-C597-45D3-A7C0-29ED5A56727A}" type="slidenum">
              <a:rPr lang="zh-CN" altLang="en-GB" sz="1400"/>
              <a:pPr eaLnBrk="1" hangingPunct="1"/>
              <a:t>9</a:t>
            </a:fld>
            <a:endParaRPr lang="en-GB" altLang="zh-CN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AU" smtClean="0"/>
              <a:t>Java Stream Classes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AU" sz="3000" dirty="0" err="1"/>
              <a:t>Input/Output</a:t>
            </a:r>
            <a:r>
              <a:rPr lang="en-AU" altLang="en-AU" sz="3000" dirty="0"/>
              <a:t> related classes are defined in java.io package.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AU" sz="3000" dirty="0" err="1"/>
              <a:t>Input/Output</a:t>
            </a:r>
            <a:r>
              <a:rPr lang="en-AU" altLang="en-AU" sz="3000" dirty="0"/>
              <a:t> in Java is defined in terms of streams.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AU" sz="3000" dirty="0">
                <a:solidFill>
                  <a:srgbClr val="FF0000"/>
                </a:solidFill>
              </a:rPr>
              <a:t>A </a:t>
            </a:r>
            <a:r>
              <a:rPr lang="en-AU" altLang="en-AU" sz="3000" i="1" dirty="0">
                <a:solidFill>
                  <a:srgbClr val="FF0000"/>
                </a:solidFill>
              </a:rPr>
              <a:t>stream</a:t>
            </a:r>
            <a:r>
              <a:rPr lang="en-AU" altLang="en-AU" sz="3000" dirty="0">
                <a:solidFill>
                  <a:srgbClr val="FF0000"/>
                </a:solidFill>
              </a:rPr>
              <a:t> is a sequence of data, of no particular length. 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AU" sz="3000" dirty="0"/>
              <a:t>Java classes can be categorised into two groups based on the data type one which they operate: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AU" sz="2600" i="1" dirty="0"/>
              <a:t>Byte streams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AU" sz="2600" i="1" dirty="0"/>
              <a:t>Character Streams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AU" altLang="en-AU" sz="3000" dirty="0"/>
          </a:p>
        </p:txBody>
      </p:sp>
    </p:spTree>
    <p:extLst>
      <p:ext uri="{BB962C8B-B14F-4D97-AF65-F5344CB8AC3E}">
        <p14:creationId xmlns:p14="http://schemas.microsoft.com/office/powerpoint/2010/main" val="85018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509</Words>
  <Application>Microsoft Office PowerPoint</Application>
  <PresentationFormat>Widescreen</PresentationFormat>
  <Paragraphs>196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 Unicode MS</vt:lpstr>
      <vt:lpstr>SimSun</vt:lpstr>
      <vt:lpstr>SimSun</vt:lpstr>
      <vt:lpstr>Arial</vt:lpstr>
      <vt:lpstr>Calibri</vt:lpstr>
      <vt:lpstr>Calibri Light</vt:lpstr>
      <vt:lpstr>Helvetica</vt:lpstr>
      <vt:lpstr>Tahoma</vt:lpstr>
      <vt:lpstr>Verdana</vt:lpstr>
      <vt:lpstr>Wingdings</vt:lpstr>
      <vt:lpstr>Office Theme</vt:lpstr>
      <vt:lpstr>JAVA IO Packages</vt:lpstr>
      <vt:lpstr>Streams &amp; Files</vt:lpstr>
      <vt:lpstr>Introduction</vt:lpstr>
      <vt:lpstr>Limitation</vt:lpstr>
      <vt:lpstr>Solution</vt:lpstr>
      <vt:lpstr>File Processing</vt:lpstr>
      <vt:lpstr>Streams</vt:lpstr>
      <vt:lpstr>Stream Types</vt:lpstr>
      <vt:lpstr>Java Stream Classes</vt:lpstr>
      <vt:lpstr>Streams</vt:lpstr>
      <vt:lpstr>Example: Fileoutputstream</vt:lpstr>
      <vt:lpstr>PowerPoint Presentation</vt:lpstr>
      <vt:lpstr>PowerPoint Presentation</vt:lpstr>
      <vt:lpstr>PowerPoint Presentation</vt:lpstr>
      <vt:lpstr>PowerPoint Presentation</vt:lpstr>
      <vt:lpstr>Example: FileInputStream</vt:lpstr>
      <vt:lpstr>PowerPoint Presentation</vt:lpstr>
      <vt:lpstr>PowerPoint Presentation</vt:lpstr>
      <vt:lpstr>PowerPoint Presentation</vt:lpstr>
      <vt:lpstr>PowerPoint Presentation</vt:lpstr>
      <vt:lpstr>Example: BufferedOutputStream</vt:lpstr>
      <vt:lpstr>PowerPoint Presentation</vt:lpstr>
      <vt:lpstr>Example: BufferedInputStream</vt:lpstr>
      <vt:lpstr>PowerPoint Presentation</vt:lpstr>
      <vt:lpstr>PowerPoint Presentation</vt:lpstr>
      <vt:lpstr>Example of Java ByteArrayOutputStream </vt:lpstr>
      <vt:lpstr>PowerPoint Presentation</vt:lpstr>
      <vt:lpstr>PowerPoint Presentation</vt:lpstr>
      <vt:lpstr>Example of Java ByteArrayInputStream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IO Packages</dc:title>
  <dc:creator>resources</dc:creator>
  <cp:lastModifiedBy>resources</cp:lastModifiedBy>
  <cp:revision>30</cp:revision>
  <dcterms:created xsi:type="dcterms:W3CDTF">2019-08-27T04:26:52Z</dcterms:created>
  <dcterms:modified xsi:type="dcterms:W3CDTF">2019-09-18T07:30:24Z</dcterms:modified>
</cp:coreProperties>
</file>