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67" r:id="rId10"/>
    <p:sldId id="268" r:id="rId11"/>
    <p:sldId id="262" r:id="rId12"/>
    <p:sldId id="263" r:id="rId13"/>
    <p:sldId id="264" r:id="rId14"/>
    <p:sldId id="265" r:id="rId1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7500" b="1"/>
              <a:t>Packages </a:t>
            </a:r>
            <a:endParaRPr lang="en-US" sz="7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Important points:</a:t>
            </a:r>
            <a:endParaRPr lang="en-US" b="1"/>
          </a:p>
        </p:txBody>
      </p:sp>
      <p:sp>
        <p:nvSpPr>
          <p:cNvPr id="3" name="Content Placeholder 2"/>
          <p:cNvSpPr>
            <a:spLocks noGrp="1"/>
          </p:cNvSpPr>
          <p:nvPr>
            <p:ph sz="half" idx="1"/>
          </p:nvPr>
        </p:nvSpPr>
        <p:spPr>
          <a:xfrm>
            <a:off x="838200" y="1825625"/>
            <a:ext cx="10031095" cy="4351655"/>
          </a:xfrm>
        </p:spPr>
        <p:txBody>
          <a:bodyPr>
            <a:normAutofit fontScale="90000"/>
          </a:bodyPr>
          <a:p>
            <a:pPr marL="457200" indent="-457200">
              <a:buAutoNum type="arabicPeriod"/>
            </a:pPr>
            <a:r>
              <a:rPr lang="en-US"/>
              <a:t> Every class is part of some package.</a:t>
            </a:r>
            <a:endParaRPr lang="en-US"/>
          </a:p>
          <a:p>
            <a:pPr marL="457200" indent="-457200">
              <a:buAutoNum type="arabicPeriod"/>
            </a:pPr>
            <a:r>
              <a:rPr lang="en-US"/>
              <a:t>If no package is specified, the classes in the file goes into a special unnamed package (the same unnamed package for all files).</a:t>
            </a:r>
            <a:endParaRPr lang="en-US"/>
          </a:p>
          <a:p>
            <a:pPr marL="457200" indent="-457200">
              <a:buAutoNum type="arabicPeriod"/>
            </a:pPr>
            <a:r>
              <a:rPr lang="en-US"/>
              <a:t>All classes/interfaces in a file are part of the same package. Multiple files can specify the same package name.</a:t>
            </a:r>
            <a:endParaRPr lang="en-US"/>
          </a:p>
          <a:p>
            <a:pPr marL="457200" indent="-457200">
              <a:buAutoNum type="arabicPeriod"/>
            </a:pPr>
            <a:r>
              <a:rPr lang="en-US"/>
              <a:t>If package name is specified, the file must be in a subdirectory called name (i.e., the directory name must match the package name).</a:t>
            </a:r>
            <a:endParaRPr lang="en-US"/>
          </a:p>
          <a:p>
            <a:pPr marL="457200" indent="-457200">
              <a:buAutoNum type="arabicPeriod"/>
            </a:pPr>
            <a:r>
              <a:rPr lang="en-US"/>
              <a:t>We can access public classes in another (named) package using: package-name.class-name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62940"/>
            <a:ext cx="10516235" cy="5514340"/>
          </a:xfrm>
        </p:spPr>
        <p:txBody>
          <a:bodyPr>
            <a:normAutofit fontScale="90000" lnSpcReduction="10000"/>
          </a:bodyPr>
          <a:p>
            <a:pPr marL="457200" indent="-457200">
              <a:buClrTx/>
              <a:buFont typeface="+mj-lt"/>
              <a:buAutoNum type="arabicPeriod" startAt="6"/>
            </a:pPr>
            <a:r>
              <a:rPr lang="en-US"/>
              <a:t>Sometimes class name conflict may occur. For example: Lets say we have two packages abcpackage and xyzpackage and both the packages have a class with the same name, let it be JavaExample.java. Now suppose a class import both these packages like this:</a:t>
            </a:r>
            <a:endParaRPr lang="en-US"/>
          </a:p>
          <a:p>
            <a:pPr marL="0" indent="0">
              <a:buNone/>
            </a:pPr>
            <a:r>
              <a:rPr lang="en-US"/>
              <a:t>	</a:t>
            </a:r>
            <a:r>
              <a:rPr lang="en-US" b="1"/>
              <a:t>import abcpackage.*;</a:t>
            </a:r>
            <a:endParaRPr lang="en-US" b="1"/>
          </a:p>
          <a:p>
            <a:pPr marL="0" indent="0">
              <a:buNone/>
            </a:pPr>
            <a:r>
              <a:rPr lang="en-US" b="1"/>
              <a:t>	import xyzpackage.*;</a:t>
            </a:r>
            <a:endParaRPr lang="en-US" b="1"/>
          </a:p>
          <a:p>
            <a:pPr marL="0" indent="0">
              <a:buNone/>
            </a:pPr>
            <a:r>
              <a:rPr lang="en-US"/>
              <a:t>	This will throw compilation error. To avoid such errors you need to use 	the fully qualified name method that I have shown above. For example</a:t>
            </a:r>
            <a:endParaRPr lang="en-US"/>
          </a:p>
          <a:p>
            <a:pPr marL="0" indent="0">
              <a:buNone/>
            </a:pPr>
            <a:endParaRPr lang="en-US"/>
          </a:p>
          <a:p>
            <a:pPr marL="0" indent="0">
              <a:buNone/>
            </a:pPr>
            <a:r>
              <a:rPr lang="en-US"/>
              <a:t>	</a:t>
            </a:r>
            <a:r>
              <a:rPr lang="en-US" b="1"/>
              <a:t>abcpackage.JavaExample obj = new abcpackage.JavaExample();</a:t>
            </a:r>
            <a:endParaRPr lang="en-US" b="1"/>
          </a:p>
          <a:p>
            <a:pPr marL="0" indent="0">
              <a:buNone/>
            </a:pPr>
            <a:r>
              <a:rPr lang="en-US" b="1"/>
              <a:t>	xyzpackage.JavaExample obj2 = new xyzpackage.JavaExample();</a:t>
            </a:r>
            <a:endParaRPr lang="en-US" b="1"/>
          </a:p>
          <a:p>
            <a:pPr marL="0" indent="0">
              <a:buNone/>
            </a:pPr>
            <a:endParaRPr lang="en-US"/>
          </a:p>
          <a:p>
            <a:pPr marL="0" indent="0">
              <a:buNone/>
            </a:pPr>
            <a:r>
              <a:rPr lang="en-US"/>
              <a:t>	This way you can avoid the import package statements and avoid that 	name conflict error.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496570"/>
            <a:ext cx="10801985" cy="5680710"/>
          </a:xfrm>
        </p:spPr>
        <p:txBody>
          <a:bodyPr>
            <a:normAutofit/>
          </a:bodyPr>
          <a:p>
            <a:pPr marL="514350" indent="-514350">
              <a:buClrTx/>
              <a:buFont typeface="+mj-lt"/>
              <a:buAutoNum type="arabicPeriod" startAt="7"/>
            </a:pPr>
            <a:r>
              <a:rPr lang="en-US" sz="2500"/>
              <a:t> If we create a class inside a package while importing another package then the package declaration should be the first statement, followed by package import. For example:</a:t>
            </a:r>
            <a:endParaRPr lang="en-US" sz="2500"/>
          </a:p>
          <a:p>
            <a:pPr marL="0" indent="0">
              <a:buNone/>
            </a:pPr>
            <a:r>
              <a:rPr lang="en-US" sz="2500"/>
              <a:t>	package abcpackage;</a:t>
            </a:r>
            <a:endParaRPr lang="en-US" sz="2500"/>
          </a:p>
          <a:p>
            <a:pPr marL="0" indent="0">
              <a:buNone/>
            </a:pPr>
            <a:r>
              <a:rPr lang="en-US" sz="2500"/>
              <a:t>	import xyzpackage.*;</a:t>
            </a:r>
            <a:endParaRPr lang="en-US" sz="2500"/>
          </a:p>
          <a:p>
            <a:pPr marL="514350" indent="-514350">
              <a:buClrTx/>
              <a:buFont typeface="+mj-lt"/>
              <a:buAutoNum type="arabicPeriod" startAt="8"/>
            </a:pPr>
            <a:r>
              <a:rPr lang="en-US" sz="2500"/>
              <a:t> A class can have only one package declaration but it can have more than one package import statements. For example:</a:t>
            </a:r>
            <a:endParaRPr lang="en-US" sz="2500"/>
          </a:p>
          <a:p>
            <a:pPr marL="0" indent="0">
              <a:buNone/>
            </a:pPr>
            <a:r>
              <a:rPr lang="en-US" sz="2500"/>
              <a:t>	package abcpackage; //This should be one</a:t>
            </a:r>
            <a:endParaRPr lang="en-US" sz="2500"/>
          </a:p>
          <a:p>
            <a:pPr marL="0" indent="0">
              <a:buNone/>
            </a:pPr>
            <a:r>
              <a:rPr lang="en-US" sz="2500"/>
              <a:t>	import xyzpackage;</a:t>
            </a:r>
            <a:endParaRPr lang="en-US" sz="2500"/>
          </a:p>
          <a:p>
            <a:pPr marL="0" indent="0">
              <a:buNone/>
            </a:pPr>
            <a:r>
              <a:rPr lang="en-US" sz="2500"/>
              <a:t>	import anotherpackage;</a:t>
            </a:r>
            <a:endParaRPr lang="en-US" sz="2500"/>
          </a:p>
          <a:p>
            <a:pPr marL="0" indent="0">
              <a:buNone/>
            </a:pPr>
            <a:r>
              <a:rPr lang="en-US" sz="2500"/>
              <a:t>	import anything;</a:t>
            </a:r>
            <a:endParaRPr lang="en-US" sz="2500"/>
          </a:p>
          <a:p>
            <a:pPr marL="0" indent="0">
              <a:buNone/>
            </a:pPr>
            <a:endParaRPr lang="en-US" sz="2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02310" y="194310"/>
            <a:ext cx="11238865" cy="6481445"/>
          </a:xfrm>
        </p:spPr>
        <p:txBody>
          <a:bodyPr>
            <a:noAutofit/>
          </a:bodyPr>
          <a:p>
            <a:pPr marL="342900" indent="-342900">
              <a:buClrTx/>
              <a:buFont typeface="+mj-lt"/>
              <a:buAutoNum type="arabicPeriod" startAt="9"/>
            </a:pPr>
            <a:r>
              <a:rPr lang="en-US" sz="2000"/>
              <a:t>The wild card import like package.* should be used carefully when working with subpackages. For example: Lets say: we have a package abc and inside that package we have another package xyz, now xyz is a subpackage.</a:t>
            </a:r>
            <a:endParaRPr lang="en-US" sz="2000"/>
          </a:p>
          <a:p>
            <a:pPr marL="0" indent="0">
              <a:buNone/>
            </a:pPr>
            <a:r>
              <a:rPr lang="en-US" sz="2000"/>
              <a:t>	classes inside abc are: Example1, Example 2, Example 3</a:t>
            </a:r>
            <a:endParaRPr lang="en-US" sz="2000"/>
          </a:p>
          <a:p>
            <a:pPr marL="0" indent="0">
              <a:buNone/>
            </a:pPr>
            <a:r>
              <a:rPr lang="en-US" sz="2000"/>
              <a:t>	classes inside xyz are: Demo1, Demo2</a:t>
            </a:r>
            <a:endParaRPr lang="en-US" sz="2000"/>
          </a:p>
          <a:p>
            <a:pPr marL="0" indent="0">
              <a:buNone/>
            </a:pPr>
            <a:r>
              <a:rPr lang="en-US" sz="2000"/>
              <a:t>	</a:t>
            </a:r>
            <a:r>
              <a:rPr lang="en-US" sz="2000" b="1"/>
              <a:t>So if I import the package abc using wildcard like this:</a:t>
            </a:r>
            <a:endParaRPr lang="en-US" sz="2000" b="1"/>
          </a:p>
          <a:p>
            <a:pPr marL="0" indent="0">
              <a:buNone/>
            </a:pPr>
            <a:r>
              <a:rPr lang="en-US" sz="2000"/>
              <a:t>	import abc.*;</a:t>
            </a:r>
            <a:endParaRPr lang="en-US" sz="2000"/>
          </a:p>
          <a:p>
            <a:pPr marL="0" indent="0">
              <a:buNone/>
            </a:pPr>
            <a:r>
              <a:rPr lang="en-US" sz="2000"/>
              <a:t>	Then it will only import classes Example1, Example2 and Example3 but it will not import the 	classes of sub package.</a:t>
            </a:r>
            <a:endParaRPr lang="en-US" sz="2000"/>
          </a:p>
          <a:p>
            <a:pPr marL="0" indent="0">
              <a:buNone/>
            </a:pPr>
            <a:endParaRPr lang="en-US" sz="2000"/>
          </a:p>
          <a:p>
            <a:pPr marL="0" indent="0">
              <a:buNone/>
            </a:pPr>
            <a:r>
              <a:rPr lang="en-US" sz="2000"/>
              <a:t>	</a:t>
            </a:r>
            <a:r>
              <a:rPr lang="en-US" sz="2000" b="1"/>
              <a:t>To import the classes of subpackage you need to import like this:</a:t>
            </a:r>
            <a:endParaRPr lang="en-US" sz="2000"/>
          </a:p>
          <a:p>
            <a:pPr marL="0" indent="0">
              <a:buNone/>
            </a:pPr>
            <a:r>
              <a:rPr lang="en-US" sz="2000"/>
              <a:t>	import abc.xyz.*;</a:t>
            </a:r>
            <a:endParaRPr lang="en-US" sz="2000"/>
          </a:p>
          <a:p>
            <a:pPr marL="0" indent="0">
              <a:buNone/>
            </a:pPr>
            <a:r>
              <a:rPr lang="en-US" sz="2000"/>
              <a:t>	This will import Demo1 and Demo2 but it will not import the Example1, Example2 and Example3.</a:t>
            </a:r>
            <a:endParaRPr lang="en-US" sz="2000"/>
          </a:p>
          <a:p>
            <a:pPr marL="0" indent="0">
              <a:buNone/>
            </a:pPr>
            <a:endParaRPr lang="en-US" sz="2000"/>
          </a:p>
          <a:p>
            <a:pPr marL="0" indent="0">
              <a:buNone/>
            </a:pPr>
            <a:r>
              <a:rPr lang="en-US" sz="2000"/>
              <a:t>	</a:t>
            </a:r>
            <a:r>
              <a:rPr lang="en-US" sz="2000" b="1"/>
              <a:t>So to import all the classes present in package and subpackage, we need to use two import 	statements like this:</a:t>
            </a:r>
            <a:endParaRPr lang="en-US" sz="2000"/>
          </a:p>
          <a:p>
            <a:pPr marL="0" indent="0">
              <a:buNone/>
            </a:pPr>
            <a:r>
              <a:rPr lang="en-US" sz="2000"/>
              <a:t>	import abc.*;</a:t>
            </a:r>
            <a:endParaRPr lang="en-US" sz="2000"/>
          </a:p>
          <a:p>
            <a:pPr marL="0" indent="0">
              <a:buNone/>
            </a:pPr>
            <a:r>
              <a:rPr lang="en-US" sz="2000"/>
              <a:t>	import abc.xyz.*;</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Package </a:t>
            </a:r>
            <a:r>
              <a:rPr lang="en-US"/>
              <a:t>:-</a:t>
            </a:r>
            <a:endParaRPr lang="en-US"/>
          </a:p>
        </p:txBody>
      </p:sp>
      <p:sp>
        <p:nvSpPr>
          <p:cNvPr id="3" name="Content Placeholder 2"/>
          <p:cNvSpPr>
            <a:spLocks noGrp="1"/>
          </p:cNvSpPr>
          <p:nvPr>
            <p:ph sz="half" idx="1"/>
          </p:nvPr>
        </p:nvSpPr>
        <p:spPr/>
        <p:txBody>
          <a:bodyPr/>
          <a:p>
            <a:pPr algn="just"/>
            <a:r>
              <a:rPr lang="en-US"/>
              <a:t>A package as the name suggests is a pack(group) of classes, interfaces and other packages. In java we use packages to organize our classes and interfaces.</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172200" y="2667000"/>
            <a:ext cx="5181600" cy="3667125"/>
          </a:xfrm>
          <a:prstGeom prst="rect">
            <a:avLst/>
          </a:prstGeom>
        </p:spPr>
      </p:pic>
      <p:sp>
        <p:nvSpPr>
          <p:cNvPr id="5" name="Text Box 4"/>
          <p:cNvSpPr txBox="1"/>
          <p:nvPr/>
        </p:nvSpPr>
        <p:spPr>
          <a:xfrm>
            <a:off x="6711315" y="1825625"/>
            <a:ext cx="4841875" cy="521970"/>
          </a:xfrm>
          <a:prstGeom prst="rect">
            <a:avLst/>
          </a:prstGeom>
          <a:noFill/>
        </p:spPr>
        <p:txBody>
          <a:bodyPr wrap="square" rtlCol="0">
            <a:spAutoFit/>
          </a:bodyPr>
          <a:p>
            <a:r>
              <a:rPr lang="en-US" sz="2800" b="1"/>
              <a:t>Types of Packages </a:t>
            </a:r>
            <a:r>
              <a:rPr lang="en-US" b="1"/>
              <a:t>: </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Built in Packages :-</a:t>
            </a:r>
            <a:endParaRPr lang="en-US" b="1"/>
          </a:p>
        </p:txBody>
      </p:sp>
      <p:sp>
        <p:nvSpPr>
          <p:cNvPr id="3" name="Content Placeholder 2"/>
          <p:cNvSpPr>
            <a:spLocks noGrp="1"/>
          </p:cNvSpPr>
          <p:nvPr>
            <p:ph sz="half" idx="1"/>
          </p:nvPr>
        </p:nvSpPr>
        <p:spPr>
          <a:xfrm>
            <a:off x="838200" y="1631950"/>
            <a:ext cx="7120890" cy="4793615"/>
          </a:xfrm>
        </p:spPr>
        <p:txBody>
          <a:bodyPr>
            <a:normAutofit fontScale="90000" lnSpcReduction="20000"/>
          </a:bodyPr>
          <a:p>
            <a:pPr marL="0" algn="l">
              <a:lnSpc>
                <a:spcPct val="100000"/>
              </a:lnSpc>
              <a:buNone/>
            </a:pPr>
            <a:r>
              <a:rPr lang="en-US" sz="1800" b="1"/>
              <a:t>These packages consist of a large number of classes which are a part of Java API.Some of the commonly used built-in packages are:</a:t>
            </a:r>
            <a:endParaRPr lang="en-US" sz="1800" b="1"/>
          </a:p>
          <a:p>
            <a:pPr marL="0" algn="l">
              <a:lnSpc>
                <a:spcPct val="100000"/>
              </a:lnSpc>
              <a:buNone/>
            </a:pPr>
            <a:r>
              <a:rPr lang="en-US" sz="1800" b="1"/>
              <a:t>1) java.lang: </a:t>
            </a:r>
            <a:r>
              <a:rPr lang="en-US" sz="1800"/>
              <a:t>Contains language support classes(e.g classed which defines primitive data types, math operations). This package is automatically imported.</a:t>
            </a:r>
            <a:endParaRPr lang="en-US" sz="1800"/>
          </a:p>
          <a:p>
            <a:pPr marL="0" algn="l">
              <a:lnSpc>
                <a:spcPct val="100000"/>
              </a:lnSpc>
              <a:buNone/>
            </a:pPr>
            <a:endParaRPr lang="en-US" sz="1800"/>
          </a:p>
          <a:p>
            <a:pPr marL="0" algn="l">
              <a:lnSpc>
                <a:spcPct val="100000"/>
              </a:lnSpc>
              <a:buNone/>
            </a:pPr>
            <a:r>
              <a:rPr lang="en-US" sz="1800" b="1"/>
              <a:t>2) java.io:</a:t>
            </a:r>
            <a:r>
              <a:rPr lang="en-US" sz="1800"/>
              <a:t> Contains classed for supporting input / output operations.</a:t>
            </a:r>
            <a:endParaRPr lang="en-US" sz="1800"/>
          </a:p>
          <a:p>
            <a:pPr marL="0" algn="l">
              <a:lnSpc>
                <a:spcPct val="100000"/>
              </a:lnSpc>
              <a:buNone/>
            </a:pPr>
            <a:endParaRPr lang="en-US" sz="1800"/>
          </a:p>
          <a:p>
            <a:pPr marL="0" algn="l">
              <a:lnSpc>
                <a:spcPct val="100000"/>
              </a:lnSpc>
              <a:buNone/>
            </a:pPr>
            <a:r>
              <a:rPr lang="en-US" sz="1800" b="1"/>
              <a:t>3) java.util: </a:t>
            </a:r>
            <a:r>
              <a:rPr lang="en-US" sz="1800"/>
              <a:t>Contains utility classes which implement data structures like Linked List, Dictionary and support ; for Date / Time operations.</a:t>
            </a:r>
            <a:endParaRPr lang="en-US" sz="1800"/>
          </a:p>
          <a:p>
            <a:pPr marL="0" algn="l">
              <a:lnSpc>
                <a:spcPct val="100000"/>
              </a:lnSpc>
              <a:buNone/>
            </a:pPr>
            <a:endParaRPr lang="en-US" sz="1800"/>
          </a:p>
          <a:p>
            <a:pPr marL="0" algn="l">
              <a:lnSpc>
                <a:spcPct val="100000"/>
              </a:lnSpc>
              <a:buNone/>
            </a:pPr>
            <a:r>
              <a:rPr lang="en-US" sz="1800" b="1"/>
              <a:t>4) java.applet: </a:t>
            </a:r>
            <a:r>
              <a:rPr lang="en-US" sz="1800"/>
              <a:t>Contains classes for creating Applets.</a:t>
            </a:r>
            <a:endParaRPr lang="en-US" sz="1800"/>
          </a:p>
          <a:p>
            <a:pPr marL="0" algn="l">
              <a:lnSpc>
                <a:spcPct val="100000"/>
              </a:lnSpc>
              <a:buNone/>
            </a:pPr>
            <a:endParaRPr lang="en-US" sz="1800"/>
          </a:p>
          <a:p>
            <a:pPr marL="0" algn="l">
              <a:lnSpc>
                <a:spcPct val="100000"/>
              </a:lnSpc>
              <a:buNone/>
            </a:pPr>
            <a:r>
              <a:rPr lang="en-US" sz="1800" b="1"/>
              <a:t>5) java.awt:</a:t>
            </a:r>
            <a:r>
              <a:rPr lang="en-US" sz="1800"/>
              <a:t> Contain classes for implementing the components for graphical user interfaces (like button , ;menus etc).</a:t>
            </a:r>
            <a:endParaRPr lang="en-US" sz="1800"/>
          </a:p>
          <a:p>
            <a:pPr marL="0" algn="l">
              <a:lnSpc>
                <a:spcPct val="100000"/>
              </a:lnSpc>
              <a:buNone/>
            </a:pPr>
            <a:endParaRPr lang="en-US" sz="1800"/>
          </a:p>
          <a:p>
            <a:pPr marL="0" algn="l">
              <a:lnSpc>
                <a:spcPct val="100000"/>
              </a:lnSpc>
              <a:buNone/>
            </a:pPr>
            <a:r>
              <a:rPr lang="en-US" sz="1800" b="1"/>
              <a:t>6) java.net:</a:t>
            </a:r>
            <a:r>
              <a:rPr lang="en-US" sz="1800"/>
              <a:t> Contain classes for supporting networking operations.</a:t>
            </a:r>
            <a:endParaRPr lang="en-US" sz="1800"/>
          </a:p>
        </p:txBody>
      </p:sp>
      <p:sp>
        <p:nvSpPr>
          <p:cNvPr id="5" name="Text Box 4"/>
          <p:cNvSpPr txBox="1"/>
          <p:nvPr/>
        </p:nvSpPr>
        <p:spPr>
          <a:xfrm>
            <a:off x="8369300" y="2807970"/>
            <a:ext cx="3339465" cy="1739900"/>
          </a:xfrm>
          <a:prstGeom prst="rect">
            <a:avLst/>
          </a:prstGeom>
          <a:noFill/>
        </p:spPr>
        <p:txBody>
          <a:bodyPr wrap="square" rtlCol="0">
            <a:spAutoFit/>
          </a:bodyPr>
          <a:p>
            <a:r>
              <a:rPr lang="en-US" b="1"/>
              <a:t>import java.util.Scanner</a:t>
            </a:r>
            <a:endParaRPr lang="en-US" b="1"/>
          </a:p>
          <a:p>
            <a:r>
              <a:rPr lang="en-US" b="1"/>
              <a:t>Here:</a:t>
            </a:r>
            <a:endParaRPr lang="en-US" b="1"/>
          </a:p>
          <a:p>
            <a:r>
              <a:rPr lang="en-US" b="1"/>
              <a:t>→ java is a top level package</a:t>
            </a:r>
            <a:endParaRPr lang="en-US" b="1"/>
          </a:p>
          <a:p>
            <a:r>
              <a:rPr lang="en-US" b="1"/>
              <a:t>→ util is a sub package</a:t>
            </a:r>
            <a:endParaRPr lang="en-US" b="1"/>
          </a:p>
          <a:p>
            <a:r>
              <a:rPr lang="en-US" b="1"/>
              <a:t>→ and Scanner is a class which is present in the sub package util.</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7485"/>
            <a:ext cx="10515600" cy="1325563"/>
          </a:xfrm>
        </p:spPr>
        <p:txBody>
          <a:bodyPr/>
          <a:p>
            <a:r>
              <a:rPr lang="en-US" b="1"/>
              <a:t>User-defined packages :-</a:t>
            </a:r>
            <a:endParaRPr lang="en-US" b="1"/>
          </a:p>
        </p:txBody>
      </p:sp>
      <p:sp>
        <p:nvSpPr>
          <p:cNvPr id="3" name="Content Placeholder 2"/>
          <p:cNvSpPr>
            <a:spLocks noGrp="1"/>
          </p:cNvSpPr>
          <p:nvPr>
            <p:ph sz="half" idx="1"/>
          </p:nvPr>
        </p:nvSpPr>
        <p:spPr>
          <a:xfrm>
            <a:off x="424815" y="1691005"/>
            <a:ext cx="5181600" cy="4351338"/>
          </a:xfrm>
        </p:spPr>
        <p:txBody>
          <a:bodyPr/>
          <a:p>
            <a:r>
              <a:rPr lang="en-US"/>
              <a:t>The package we create is called user-defined package with the help of keyword “package” .</a:t>
            </a:r>
            <a:endParaRPr lang="en-US"/>
          </a:p>
          <a:p>
            <a:endParaRPr lang="en-US"/>
          </a:p>
          <a:p>
            <a:pPr marL="0" indent="0">
              <a:buNone/>
            </a:pPr>
            <a:r>
              <a:rPr lang="en-US"/>
              <a:t>Syntax:-</a:t>
            </a:r>
            <a:endParaRPr lang="en-US"/>
          </a:p>
          <a:p>
            <a:pPr marL="0" indent="0">
              <a:buNone/>
            </a:pPr>
            <a:r>
              <a:rPr lang="en-US"/>
              <a:t>package nameOfPackage;</a:t>
            </a:r>
            <a:endParaRPr lang="en-US"/>
          </a:p>
        </p:txBody>
      </p:sp>
      <p:sp>
        <p:nvSpPr>
          <p:cNvPr id="4" name="Content Placeholder 3"/>
          <p:cNvSpPr>
            <a:spLocks noGrp="1"/>
          </p:cNvSpPr>
          <p:nvPr>
            <p:ph sz="half" idx="2"/>
          </p:nvPr>
        </p:nvSpPr>
        <p:spPr>
          <a:xfrm>
            <a:off x="6282690" y="2800350"/>
            <a:ext cx="5181600" cy="3864610"/>
          </a:xfrm>
        </p:spPr>
        <p:txBody>
          <a:bodyPr/>
          <a:p>
            <a:pPr marL="0" indent="0">
              <a:buNone/>
            </a:pPr>
            <a:r>
              <a:rPr lang="en-US"/>
              <a:t>package mypack;</a:t>
            </a:r>
            <a:endParaRPr lang="en-US"/>
          </a:p>
          <a:p>
            <a:pPr marL="0" indent="0">
              <a:buNone/>
            </a:pPr>
            <a:r>
              <a:rPr lang="en-US"/>
              <a:t>class MyPackageClass { </a:t>
            </a:r>
            <a:endParaRPr lang="en-US"/>
          </a:p>
          <a:p>
            <a:pPr marL="0" indent="0">
              <a:buNone/>
            </a:pPr>
            <a:r>
              <a:rPr lang="en-US"/>
              <a:t>  public static void main(String[] args) { </a:t>
            </a:r>
            <a:endParaRPr lang="en-US"/>
          </a:p>
          <a:p>
            <a:pPr marL="0" indent="0">
              <a:buNone/>
            </a:pPr>
            <a:r>
              <a:rPr lang="en-US"/>
              <a:t>    System.out.println("This is my package!"); </a:t>
            </a:r>
            <a:endParaRPr lang="en-US"/>
          </a:p>
          <a:p>
            <a:pPr marL="0" indent="0">
              <a:buNone/>
            </a:pPr>
            <a:r>
              <a:rPr lang="en-US"/>
              <a:t>  } </a:t>
            </a:r>
            <a:endParaRPr lang="en-US"/>
          </a:p>
          <a:p>
            <a:pPr marL="0" indent="0">
              <a:buNone/>
            </a:pPr>
            <a:r>
              <a:rPr lang="en-US"/>
              <a:t>}</a:t>
            </a:r>
            <a:endParaRPr lang="en-US"/>
          </a:p>
        </p:txBody>
      </p:sp>
      <p:sp>
        <p:nvSpPr>
          <p:cNvPr id="5" name="Text Box 4"/>
          <p:cNvSpPr txBox="1"/>
          <p:nvPr/>
        </p:nvSpPr>
        <p:spPr>
          <a:xfrm>
            <a:off x="6282690" y="2278380"/>
            <a:ext cx="5402580" cy="521970"/>
          </a:xfrm>
          <a:prstGeom prst="rect">
            <a:avLst/>
          </a:prstGeom>
          <a:noFill/>
        </p:spPr>
        <p:txBody>
          <a:bodyPr wrap="square" rtlCol="0">
            <a:spAutoFit/>
          </a:bodyPr>
          <a:p>
            <a:r>
              <a:rPr lang="en-US" sz="2800" b="1">
                <a:solidFill>
                  <a:schemeClr val="tx1"/>
                </a:solidFill>
              </a:rPr>
              <a:t>MyPackageClass</a:t>
            </a:r>
            <a:r>
              <a:rPr lang="en-US" b="1"/>
              <a:t>.</a:t>
            </a:r>
            <a:r>
              <a:rPr lang="en-US" sz="2800" b="1"/>
              <a:t>java</a:t>
            </a:r>
            <a:endParaRPr lang="en-US" b="1"/>
          </a:p>
        </p:txBody>
      </p:sp>
      <p:sp>
        <p:nvSpPr>
          <p:cNvPr id="6" name="Text Box 5"/>
          <p:cNvSpPr txBox="1"/>
          <p:nvPr/>
        </p:nvSpPr>
        <p:spPr>
          <a:xfrm>
            <a:off x="6184265" y="1642110"/>
            <a:ext cx="4871085" cy="521970"/>
          </a:xfrm>
          <a:prstGeom prst="rect">
            <a:avLst/>
          </a:prstGeom>
          <a:noFill/>
        </p:spPr>
        <p:txBody>
          <a:bodyPr wrap="square" rtlCol="0">
            <a:spAutoFit/>
          </a:bodyPr>
          <a:p>
            <a:r>
              <a:rPr lang="en-US" sz="2800"/>
              <a:t>Example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How to access package from another package?</a:t>
            </a:r>
            <a:endParaRPr lang="en-US" b="1"/>
          </a:p>
        </p:txBody>
      </p:sp>
      <p:sp>
        <p:nvSpPr>
          <p:cNvPr id="4" name="Content Placeholder 3"/>
          <p:cNvSpPr>
            <a:spLocks noGrp="1"/>
          </p:cNvSpPr>
          <p:nvPr>
            <p:ph sz="half" idx="2"/>
          </p:nvPr>
        </p:nvSpPr>
        <p:spPr>
          <a:xfrm>
            <a:off x="838200" y="1825625"/>
            <a:ext cx="10379075" cy="4351655"/>
          </a:xfrm>
        </p:spPr>
        <p:txBody>
          <a:bodyPr/>
          <a:p>
            <a:pPr marL="0" indent="0">
              <a:buNone/>
            </a:pPr>
            <a:r>
              <a:rPr lang="en-US"/>
              <a:t>There are three ways to access the package from outside the package.</a:t>
            </a:r>
            <a:endParaRPr lang="en-US"/>
          </a:p>
          <a:p>
            <a:endParaRPr lang="en-US"/>
          </a:p>
          <a:p>
            <a:pPr marL="514350" indent="-514350">
              <a:buAutoNum type="arabicPeriod"/>
            </a:pPr>
            <a:r>
              <a:rPr lang="en-US"/>
              <a:t>import package.*;</a:t>
            </a:r>
            <a:endParaRPr lang="en-US"/>
          </a:p>
          <a:p>
            <a:pPr marL="514350" indent="-514350">
              <a:buAutoNum type="arabicPeriod"/>
            </a:pPr>
            <a:r>
              <a:rPr lang="en-US"/>
              <a:t>import package.classname;</a:t>
            </a:r>
            <a:endParaRPr lang="en-US"/>
          </a:p>
          <a:p>
            <a:pPr marL="514350" indent="-514350">
              <a:buAutoNum type="arabicPeriod"/>
            </a:pPr>
            <a:r>
              <a:rPr lang="en-US"/>
              <a:t>fully qualified name.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241040" y="2461260"/>
            <a:ext cx="2568575" cy="3600450"/>
          </a:xfrm>
        </p:spPr>
        <p:txBody>
          <a:bodyPr>
            <a:normAutofit lnSpcReduction="10000"/>
          </a:bodyPr>
          <a:p>
            <a:pPr marL="0" indent="0">
              <a:buNone/>
            </a:pPr>
            <a:r>
              <a:rPr lang="en-US" sz="2300" b="1"/>
              <a:t>package mypack;  </a:t>
            </a:r>
            <a:endParaRPr lang="en-US" sz="2300" b="1"/>
          </a:p>
          <a:p>
            <a:pPr marL="0" indent="0">
              <a:buNone/>
            </a:pPr>
            <a:r>
              <a:rPr lang="en-US" sz="2300" b="1"/>
              <a:t>import pack.*;  </a:t>
            </a:r>
            <a:endParaRPr lang="en-US" sz="2300" b="1"/>
          </a:p>
          <a:p>
            <a:pPr marL="0" indent="0">
              <a:buNone/>
            </a:pPr>
            <a:r>
              <a:rPr lang="en-US" sz="2300"/>
              <a:t>class B{  </a:t>
            </a:r>
            <a:endParaRPr lang="en-US" sz="2300"/>
          </a:p>
          <a:p>
            <a:pPr marL="0" indent="0">
              <a:buNone/>
            </a:pPr>
            <a:r>
              <a:rPr lang="en-US" sz="2300"/>
              <a:t>  public static void main(String args[]){  </a:t>
            </a:r>
            <a:endParaRPr lang="en-US" sz="2300"/>
          </a:p>
          <a:p>
            <a:pPr marL="0" indent="0">
              <a:buNone/>
            </a:pPr>
            <a:r>
              <a:rPr lang="en-US" sz="2300"/>
              <a:t>   A obj = new A();  </a:t>
            </a:r>
            <a:endParaRPr lang="en-US" sz="2300"/>
          </a:p>
          <a:p>
            <a:pPr marL="0" indent="0">
              <a:buNone/>
            </a:pPr>
            <a:r>
              <a:rPr lang="en-US" sz="2300"/>
              <a:t>   obj.msg();  </a:t>
            </a:r>
            <a:endParaRPr lang="en-US" sz="2300"/>
          </a:p>
          <a:p>
            <a:pPr marL="0" indent="0">
              <a:buNone/>
            </a:pPr>
            <a:r>
              <a:rPr lang="en-US" sz="2300"/>
              <a:t>  }  </a:t>
            </a:r>
            <a:endParaRPr lang="en-US" sz="2300"/>
          </a:p>
          <a:p>
            <a:pPr marL="0" indent="0">
              <a:buNone/>
            </a:pPr>
            <a:r>
              <a:rPr lang="en-US" sz="2300"/>
              <a:t>}  </a:t>
            </a:r>
            <a:endParaRPr lang="en-US" sz="2300"/>
          </a:p>
        </p:txBody>
      </p:sp>
      <p:sp>
        <p:nvSpPr>
          <p:cNvPr id="4" name="Content Placeholder 3"/>
          <p:cNvSpPr>
            <a:spLocks noGrp="1"/>
          </p:cNvSpPr>
          <p:nvPr>
            <p:ph sz="half" idx="2"/>
          </p:nvPr>
        </p:nvSpPr>
        <p:spPr>
          <a:xfrm>
            <a:off x="6096000" y="2461260"/>
            <a:ext cx="2809875" cy="3600450"/>
          </a:xfrm>
        </p:spPr>
        <p:txBody>
          <a:bodyPr>
            <a:normAutofit lnSpcReduction="10000"/>
          </a:bodyPr>
          <a:p>
            <a:pPr marL="0" indent="0">
              <a:buNone/>
            </a:pPr>
            <a:r>
              <a:rPr lang="en-US" sz="2300" b="1"/>
              <a:t>package mypack;  </a:t>
            </a:r>
            <a:endParaRPr lang="en-US" sz="2300" b="1"/>
          </a:p>
          <a:p>
            <a:pPr marL="0" indent="0">
              <a:buNone/>
            </a:pPr>
            <a:r>
              <a:rPr lang="en-US" sz="2300" b="1"/>
              <a:t>import pack.A;  </a:t>
            </a:r>
            <a:endParaRPr lang="en-US" sz="2300" b="1"/>
          </a:p>
          <a:p>
            <a:pPr marL="0" indent="0">
              <a:buNone/>
            </a:pPr>
            <a:r>
              <a:rPr lang="en-US" sz="2300"/>
              <a:t>class B{  </a:t>
            </a:r>
            <a:endParaRPr lang="en-US" sz="2300"/>
          </a:p>
          <a:p>
            <a:pPr marL="0" indent="0">
              <a:buNone/>
            </a:pPr>
            <a:r>
              <a:rPr lang="en-US" sz="2300"/>
              <a:t>  public static void main(String args[]){  </a:t>
            </a:r>
            <a:endParaRPr lang="en-US" sz="2300"/>
          </a:p>
          <a:p>
            <a:pPr marL="0" indent="0">
              <a:buNone/>
            </a:pPr>
            <a:r>
              <a:rPr lang="en-US" sz="2300"/>
              <a:t>   A obj = new A();  </a:t>
            </a:r>
            <a:endParaRPr lang="en-US" sz="2300"/>
          </a:p>
          <a:p>
            <a:pPr marL="0" indent="0">
              <a:buNone/>
            </a:pPr>
            <a:r>
              <a:rPr lang="en-US" sz="2300"/>
              <a:t>   obj.msg();  </a:t>
            </a:r>
            <a:endParaRPr lang="en-US" sz="2300"/>
          </a:p>
          <a:p>
            <a:pPr marL="0" indent="0">
              <a:buNone/>
            </a:pPr>
            <a:r>
              <a:rPr lang="en-US" sz="2300"/>
              <a:t>  }  </a:t>
            </a:r>
            <a:endParaRPr lang="en-US" sz="2300"/>
          </a:p>
          <a:p>
            <a:pPr marL="0" indent="0">
              <a:buNone/>
            </a:pPr>
            <a:r>
              <a:rPr lang="en-US" sz="2300"/>
              <a:t>}  </a:t>
            </a:r>
            <a:endParaRPr lang="en-US" sz="2300"/>
          </a:p>
        </p:txBody>
      </p:sp>
      <p:sp>
        <p:nvSpPr>
          <p:cNvPr id="10" name="Text Box 9"/>
          <p:cNvSpPr txBox="1"/>
          <p:nvPr/>
        </p:nvSpPr>
        <p:spPr>
          <a:xfrm>
            <a:off x="8905875" y="2461260"/>
            <a:ext cx="3083560" cy="3599815"/>
          </a:xfrm>
          <a:prstGeom prst="rect">
            <a:avLst/>
          </a:prstGeom>
          <a:noFill/>
        </p:spPr>
        <p:txBody>
          <a:bodyPr wrap="square" rtlCol="0">
            <a:spAutoFit/>
          </a:bodyPr>
          <a:p>
            <a:r>
              <a:rPr lang="en-US" sz="2300" b="1"/>
              <a:t>package mypack; </a:t>
            </a:r>
            <a:r>
              <a:rPr lang="en-US" sz="2300"/>
              <a:t> </a:t>
            </a:r>
            <a:endParaRPr lang="en-US" sz="2300"/>
          </a:p>
          <a:p>
            <a:r>
              <a:rPr lang="en-US" sz="2300"/>
              <a:t>class B{  </a:t>
            </a:r>
            <a:endParaRPr lang="en-US" sz="2300"/>
          </a:p>
          <a:p>
            <a:r>
              <a:rPr lang="en-US" sz="2300"/>
              <a:t>  public static void main(String args[]){  </a:t>
            </a:r>
            <a:endParaRPr lang="en-US" sz="2300"/>
          </a:p>
          <a:p>
            <a:r>
              <a:rPr lang="en-US" sz="2300"/>
              <a:t>   </a:t>
            </a:r>
            <a:r>
              <a:rPr lang="en-US" sz="2300" b="1"/>
              <a:t>pack.A obj = new pack.A();</a:t>
            </a:r>
            <a:r>
              <a:rPr lang="en-US" sz="2300"/>
              <a:t>//using fully qualified name  </a:t>
            </a:r>
            <a:endParaRPr lang="en-US" sz="2300"/>
          </a:p>
          <a:p>
            <a:r>
              <a:rPr lang="en-US" sz="2300"/>
              <a:t>   obj.msg();  </a:t>
            </a:r>
            <a:endParaRPr lang="en-US" sz="2300"/>
          </a:p>
          <a:p>
            <a:r>
              <a:rPr lang="en-US" sz="2300"/>
              <a:t>  }  </a:t>
            </a:r>
            <a:endParaRPr lang="en-US" sz="2300"/>
          </a:p>
          <a:p>
            <a:r>
              <a:rPr lang="en-US" sz="2300"/>
              <a:t>}  </a:t>
            </a:r>
            <a:endParaRPr lang="en-US" sz="2300"/>
          </a:p>
        </p:txBody>
      </p:sp>
      <p:sp>
        <p:nvSpPr>
          <p:cNvPr id="11" name="Text Box 10"/>
          <p:cNvSpPr txBox="1"/>
          <p:nvPr/>
        </p:nvSpPr>
        <p:spPr>
          <a:xfrm>
            <a:off x="135255" y="2461260"/>
            <a:ext cx="2689860" cy="3142615"/>
          </a:xfrm>
          <a:prstGeom prst="rect">
            <a:avLst/>
          </a:prstGeom>
          <a:noFill/>
        </p:spPr>
        <p:txBody>
          <a:bodyPr wrap="square" rtlCol="0">
            <a:spAutoFit/>
          </a:bodyPr>
          <a:p>
            <a:r>
              <a:rPr lang="en-US" sz="2500" b="1"/>
              <a:t>package pack;  </a:t>
            </a:r>
            <a:endParaRPr lang="en-US" sz="2500" b="1"/>
          </a:p>
          <a:p>
            <a:endParaRPr lang="en-US" sz="2500"/>
          </a:p>
          <a:p>
            <a:r>
              <a:rPr lang="en-US" sz="2500"/>
              <a:t>public class A{  </a:t>
            </a:r>
            <a:endParaRPr lang="en-US" sz="2500"/>
          </a:p>
          <a:p>
            <a:r>
              <a:rPr lang="en-US" sz="2500"/>
              <a:t>  public void msg(){</a:t>
            </a:r>
            <a:endParaRPr lang="en-US" sz="2500"/>
          </a:p>
          <a:p>
            <a:r>
              <a:rPr lang="en-US" sz="2500"/>
              <a:t>System.out.println("Hello");</a:t>
            </a:r>
            <a:endParaRPr lang="en-US" sz="2500"/>
          </a:p>
          <a:p>
            <a:r>
              <a:rPr lang="en-US" sz="2500"/>
              <a:t>}  </a:t>
            </a:r>
            <a:endParaRPr lang="en-US" sz="2500"/>
          </a:p>
          <a:p>
            <a:r>
              <a:rPr lang="en-US" sz="2500"/>
              <a:t>}  </a:t>
            </a:r>
            <a:endParaRPr lang="en-US" sz="2500"/>
          </a:p>
        </p:txBody>
      </p:sp>
      <p:sp>
        <p:nvSpPr>
          <p:cNvPr id="12" name="Text Box 11"/>
          <p:cNvSpPr txBox="1"/>
          <p:nvPr/>
        </p:nvSpPr>
        <p:spPr>
          <a:xfrm>
            <a:off x="633730" y="422275"/>
            <a:ext cx="3505200" cy="829310"/>
          </a:xfrm>
          <a:prstGeom prst="rect">
            <a:avLst/>
          </a:prstGeom>
          <a:noFill/>
        </p:spPr>
        <p:txBody>
          <a:bodyPr wrap="square" rtlCol="0">
            <a:spAutoFit/>
          </a:bodyPr>
          <a:p>
            <a:pPr algn="ctr"/>
            <a:r>
              <a:rPr lang="en-US" sz="4800"/>
              <a:t>Example :-</a:t>
            </a:r>
            <a:endParaRPr lang="en-US" sz="4800"/>
          </a:p>
        </p:txBody>
      </p:sp>
      <p:sp>
        <p:nvSpPr>
          <p:cNvPr id="13" name="Text Box 12"/>
          <p:cNvSpPr txBox="1"/>
          <p:nvPr/>
        </p:nvSpPr>
        <p:spPr>
          <a:xfrm>
            <a:off x="8906510" y="1939290"/>
            <a:ext cx="3082925" cy="521970"/>
          </a:xfrm>
          <a:prstGeom prst="rect">
            <a:avLst/>
          </a:prstGeom>
          <a:noFill/>
        </p:spPr>
        <p:txBody>
          <a:bodyPr wrap="square" rtlCol="0">
            <a:spAutoFit/>
          </a:bodyPr>
          <a:p>
            <a:pPr algn="ctr"/>
            <a:r>
              <a:rPr lang="en-US" sz="2800"/>
              <a:t>case 3:-</a:t>
            </a:r>
            <a:endParaRPr lang="en-US" sz="2800"/>
          </a:p>
        </p:txBody>
      </p:sp>
      <p:sp>
        <p:nvSpPr>
          <p:cNvPr id="14" name="Text Box 13"/>
          <p:cNvSpPr txBox="1"/>
          <p:nvPr/>
        </p:nvSpPr>
        <p:spPr>
          <a:xfrm>
            <a:off x="5810250" y="1806575"/>
            <a:ext cx="3095625" cy="521970"/>
          </a:xfrm>
          <a:prstGeom prst="rect">
            <a:avLst/>
          </a:prstGeom>
          <a:noFill/>
        </p:spPr>
        <p:txBody>
          <a:bodyPr wrap="square" rtlCol="0">
            <a:spAutoFit/>
          </a:bodyPr>
          <a:p>
            <a:pPr algn="ctr"/>
            <a:r>
              <a:rPr lang="en-US" sz="2800"/>
              <a:t>case 2:-</a:t>
            </a:r>
            <a:endParaRPr lang="en-US" sz="2800"/>
          </a:p>
        </p:txBody>
      </p:sp>
      <p:sp>
        <p:nvSpPr>
          <p:cNvPr id="15" name="Text Box 14"/>
          <p:cNvSpPr txBox="1"/>
          <p:nvPr/>
        </p:nvSpPr>
        <p:spPr>
          <a:xfrm>
            <a:off x="2825750" y="1806575"/>
            <a:ext cx="2983865" cy="521970"/>
          </a:xfrm>
          <a:prstGeom prst="rect">
            <a:avLst/>
          </a:prstGeom>
          <a:noFill/>
        </p:spPr>
        <p:txBody>
          <a:bodyPr wrap="square" rtlCol="0">
            <a:spAutoFit/>
          </a:bodyPr>
          <a:p>
            <a:pPr algn="ctr"/>
            <a:r>
              <a:rPr lang="en-US" sz="2800"/>
              <a:t>case 1 :-</a:t>
            </a:r>
            <a:endParaRPr lang="en-US" sz="2800"/>
          </a:p>
        </p:txBody>
      </p:sp>
      <p:sp>
        <p:nvSpPr>
          <p:cNvPr id="16" name="Text Box 15"/>
          <p:cNvSpPr txBox="1"/>
          <p:nvPr/>
        </p:nvSpPr>
        <p:spPr>
          <a:xfrm>
            <a:off x="135255" y="1806575"/>
            <a:ext cx="2689225" cy="521970"/>
          </a:xfrm>
          <a:prstGeom prst="rect">
            <a:avLst/>
          </a:prstGeom>
          <a:noFill/>
        </p:spPr>
        <p:txBody>
          <a:bodyPr wrap="square" rtlCol="0">
            <a:spAutoFit/>
          </a:bodyPr>
          <a:p>
            <a:pPr algn="ctr"/>
            <a:r>
              <a:rPr lang="en-US" sz="2800"/>
              <a:t>A.class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Sub-packages :-</a:t>
            </a:r>
            <a:endParaRPr lang="en-US" b="1"/>
          </a:p>
        </p:txBody>
      </p:sp>
      <p:sp>
        <p:nvSpPr>
          <p:cNvPr id="3" name="Content Placeholder 2"/>
          <p:cNvSpPr>
            <a:spLocks noGrp="1"/>
          </p:cNvSpPr>
          <p:nvPr>
            <p:ph sz="half" idx="1"/>
          </p:nvPr>
        </p:nvSpPr>
        <p:spPr>
          <a:xfrm>
            <a:off x="264160" y="1691005"/>
            <a:ext cx="11209655" cy="4351655"/>
          </a:xfrm>
        </p:spPr>
        <p:txBody>
          <a:bodyPr>
            <a:normAutofit/>
          </a:bodyPr>
          <a:p>
            <a:pPr algn="just"/>
            <a:r>
              <a:rPr lang="en-US" sz="2500"/>
              <a:t>A package inside another package is known as sub package. For example If I create a package inside </a:t>
            </a:r>
            <a:r>
              <a:rPr lang="en-US" sz="2500" b="1"/>
              <a:t>mypack </a:t>
            </a:r>
            <a:r>
              <a:rPr lang="en-US" sz="2500"/>
              <a:t>package then that will be called sub package.</a:t>
            </a:r>
            <a:endParaRPr lang="en-US" sz="2500"/>
          </a:p>
          <a:p>
            <a:pPr algn="just"/>
            <a:endParaRPr lang="en-US" sz="2500"/>
          </a:p>
          <a:p>
            <a:pPr algn="just"/>
            <a:r>
              <a:rPr lang="en-US" sz="2500"/>
              <a:t>Lets say I have created another package inside </a:t>
            </a:r>
            <a:r>
              <a:rPr lang="en-US" sz="2500" b="1">
                <a:sym typeface="+mn-ea"/>
              </a:rPr>
              <a:t>mypack </a:t>
            </a:r>
            <a:r>
              <a:rPr lang="en-US" sz="2500"/>
              <a:t>and the sub package name is </a:t>
            </a:r>
            <a:r>
              <a:rPr lang="en-US" sz="2500" b="1">
                <a:sym typeface="+mn-ea"/>
              </a:rPr>
              <a:t>mysubpack </a:t>
            </a:r>
            <a:r>
              <a:rPr lang="en-US" sz="2500"/>
              <a:t>. So if I create a class in this subpackage it should have this package declaration in the beginning:</a:t>
            </a:r>
            <a:endParaRPr lang="en-US" sz="2500"/>
          </a:p>
          <a:p>
            <a:pPr algn="just"/>
            <a:endParaRPr lang="en-US" sz="2500"/>
          </a:p>
          <a:p>
            <a:pPr marL="0" indent="0" algn="just">
              <a:buNone/>
            </a:pPr>
            <a:r>
              <a:rPr lang="en-US" sz="2500" b="1"/>
              <a:t>package </a:t>
            </a:r>
            <a:r>
              <a:rPr lang="en-US" sz="2500" b="1">
                <a:sym typeface="+mn-ea"/>
              </a:rPr>
              <a:t>mypack </a:t>
            </a:r>
            <a:r>
              <a:rPr lang="en-US" sz="2500" b="1"/>
              <a:t>.</a:t>
            </a:r>
            <a:r>
              <a:rPr lang="en-US" sz="2500" b="1">
                <a:sym typeface="+mn-ea"/>
              </a:rPr>
              <a:t>mysubpack </a:t>
            </a:r>
            <a:r>
              <a:rPr lang="en-US" sz="2500" b="1"/>
              <a:t>;</a:t>
            </a:r>
            <a:endParaRPr lang="en-US" sz="25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38430" y="139065"/>
            <a:ext cx="3438525" cy="2333625"/>
          </a:xfrm>
          <a:prstGeom prst="rect">
            <a:avLst/>
          </a:prstGeom>
          <a:ln>
            <a:solidFill>
              <a:schemeClr val="tx1"/>
            </a:solidFill>
          </a:ln>
        </p:spPr>
      </p:pic>
      <p:pic>
        <p:nvPicPr>
          <p:cNvPr id="6" name="Content Placeholder 5"/>
          <p:cNvPicPr>
            <a:picLocks noChangeAspect="1"/>
          </p:cNvPicPr>
          <p:nvPr>
            <p:ph sz="half" idx="2"/>
          </p:nvPr>
        </p:nvPicPr>
        <p:blipFill>
          <a:blip r:embed="rId2"/>
          <a:stretch>
            <a:fillRect/>
          </a:stretch>
        </p:blipFill>
        <p:spPr>
          <a:xfrm>
            <a:off x="8151495" y="139065"/>
            <a:ext cx="3762375" cy="2333625"/>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4105275" y="139065"/>
            <a:ext cx="3774440" cy="2333625"/>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138430" y="3242945"/>
            <a:ext cx="3656330" cy="263779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4105275" y="3333750"/>
            <a:ext cx="3775075" cy="2638425"/>
          </a:xfrm>
          <a:prstGeom prst="rect">
            <a:avLst/>
          </a:prstGeom>
          <a:ln>
            <a:solidFill>
              <a:schemeClr val="tx1"/>
            </a:solidFill>
          </a:ln>
        </p:spPr>
      </p:pic>
      <p:pic>
        <p:nvPicPr>
          <p:cNvPr id="11" name="Picture 10"/>
          <p:cNvPicPr>
            <a:picLocks noChangeAspect="1"/>
          </p:cNvPicPr>
          <p:nvPr/>
        </p:nvPicPr>
        <p:blipFill>
          <a:blip r:embed="rId6"/>
          <a:stretch>
            <a:fillRect/>
          </a:stretch>
        </p:blipFill>
        <p:spPr>
          <a:xfrm>
            <a:off x="8151495" y="3333750"/>
            <a:ext cx="3395980" cy="2638425"/>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Advantages of using a package :-</a:t>
            </a:r>
            <a:endParaRPr lang="en-US" b="1"/>
          </a:p>
        </p:txBody>
      </p:sp>
      <p:sp>
        <p:nvSpPr>
          <p:cNvPr id="3" name="Content Placeholder 2"/>
          <p:cNvSpPr>
            <a:spLocks noGrp="1"/>
          </p:cNvSpPr>
          <p:nvPr>
            <p:ph sz="half" idx="1"/>
          </p:nvPr>
        </p:nvSpPr>
        <p:spPr>
          <a:xfrm>
            <a:off x="838200" y="1825625"/>
            <a:ext cx="10516235" cy="4471670"/>
          </a:xfrm>
        </p:spPr>
        <p:txBody>
          <a:bodyPr>
            <a:normAutofit fontScale="80000"/>
          </a:bodyPr>
          <a:p>
            <a:pPr marL="0" indent="0">
              <a:buNone/>
            </a:pPr>
            <a:r>
              <a:rPr lang="en-US"/>
              <a:t>These are the reasons why you should use packages in Java:</a:t>
            </a:r>
            <a:endParaRPr lang="en-US"/>
          </a:p>
          <a:p>
            <a:endParaRPr lang="en-US"/>
          </a:p>
          <a:p>
            <a:r>
              <a:rPr lang="en-US" b="1"/>
              <a:t>Reusability: </a:t>
            </a:r>
            <a:r>
              <a:rPr lang="en-US"/>
              <a:t>While developing a project in java, we often feel that there are few things that we are writing again and again in our code. Using packages, you can create such things in form of classes inside a package and whenever you need to perform that same task, just import that package and use the class.</a:t>
            </a:r>
            <a:endParaRPr lang="en-US"/>
          </a:p>
          <a:p>
            <a:r>
              <a:rPr lang="en-US" b="1"/>
              <a:t>Better Organization: </a:t>
            </a:r>
            <a:r>
              <a:rPr lang="en-US"/>
              <a:t>Again, in large java projects where we have several hundreds of classes, it is always required to group the similar types of classes in a meaningful package name so that you can organize your project better and when you need something you can quickly locate it and use it, which improves the efficiency.</a:t>
            </a:r>
            <a:endParaRPr lang="en-US"/>
          </a:p>
          <a:p>
            <a:r>
              <a:rPr lang="en-US" b="1"/>
              <a:t>Name Conflicts: </a:t>
            </a:r>
            <a:r>
              <a:rPr lang="en-US"/>
              <a:t>We can define two classes with the same name in different packages so to avoid name collision, we can use packages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5749</Words>
  <Application>WPS Presentation</Application>
  <PresentationFormat>Widescreen</PresentationFormat>
  <Paragraphs>159</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Calibri Light</vt:lpstr>
      <vt:lpstr>Calibri</vt:lpstr>
      <vt:lpstr>Microsoft YaHei</vt:lpstr>
      <vt:lpstr>Times New Roman</vt:lpstr>
      <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 </dc:title>
  <dc:creator>aishwariya</dc:creator>
  <cp:lastModifiedBy>aishwariya</cp:lastModifiedBy>
  <cp:revision>1</cp:revision>
  <dcterms:created xsi:type="dcterms:W3CDTF">2019-07-29T20:35:46Z</dcterms:created>
  <dcterms:modified xsi:type="dcterms:W3CDTF">2019-07-29T20:35:46Z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