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7"/>
  </p:notesMasterIdLst>
  <p:sldIdLst>
    <p:sldId id="257" r:id="rId2"/>
    <p:sldId id="256" r:id="rId3"/>
    <p:sldId id="302" r:id="rId4"/>
    <p:sldId id="258" r:id="rId5"/>
    <p:sldId id="259" r:id="rId6"/>
    <p:sldId id="260" r:id="rId7"/>
    <p:sldId id="261" r:id="rId8"/>
    <p:sldId id="262" r:id="rId9"/>
    <p:sldId id="263" r:id="rId10"/>
    <p:sldId id="384" r:id="rId11"/>
    <p:sldId id="264" r:id="rId12"/>
    <p:sldId id="265" r:id="rId13"/>
    <p:sldId id="266" r:id="rId14"/>
    <p:sldId id="267" r:id="rId15"/>
    <p:sldId id="268" r:id="rId16"/>
    <p:sldId id="269" r:id="rId17"/>
    <p:sldId id="270" r:id="rId18"/>
    <p:sldId id="271" r:id="rId19"/>
    <p:sldId id="272" r:id="rId20"/>
    <p:sldId id="273" r:id="rId21"/>
    <p:sldId id="275" r:id="rId22"/>
    <p:sldId id="276" r:id="rId23"/>
    <p:sldId id="277" r:id="rId24"/>
    <p:sldId id="278" r:id="rId25"/>
    <p:sldId id="279" r:id="rId26"/>
    <p:sldId id="280" r:id="rId27"/>
    <p:sldId id="281" r:id="rId28"/>
    <p:sldId id="282" r:id="rId29"/>
    <p:sldId id="283" r:id="rId30"/>
    <p:sldId id="285" r:id="rId31"/>
    <p:sldId id="286" r:id="rId32"/>
    <p:sldId id="287" r:id="rId33"/>
    <p:sldId id="288" r:id="rId34"/>
    <p:sldId id="289" r:id="rId35"/>
    <p:sldId id="290" r:id="rId36"/>
    <p:sldId id="291" r:id="rId37"/>
    <p:sldId id="292" r:id="rId38"/>
    <p:sldId id="293" r:id="rId39"/>
    <p:sldId id="294" r:id="rId40"/>
    <p:sldId id="295"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2" r:id="rId60"/>
    <p:sldId id="323" r:id="rId61"/>
    <p:sldId id="324" r:id="rId62"/>
    <p:sldId id="325" r:id="rId63"/>
    <p:sldId id="326" r:id="rId64"/>
    <p:sldId id="327" r:id="rId65"/>
    <p:sldId id="328" r:id="rId66"/>
    <p:sldId id="329" r:id="rId67"/>
    <p:sldId id="330" r:id="rId68"/>
    <p:sldId id="367" r:id="rId69"/>
    <p:sldId id="331" r:id="rId70"/>
    <p:sldId id="332" r:id="rId71"/>
    <p:sldId id="333" r:id="rId72"/>
    <p:sldId id="334" r:id="rId73"/>
    <p:sldId id="335" r:id="rId74"/>
    <p:sldId id="336" r:id="rId75"/>
    <p:sldId id="337" r:id="rId76"/>
    <p:sldId id="338" r:id="rId77"/>
    <p:sldId id="339" r:id="rId78"/>
    <p:sldId id="340" r:id="rId79"/>
    <p:sldId id="341" r:id="rId80"/>
    <p:sldId id="342" r:id="rId81"/>
    <p:sldId id="343" r:id="rId82"/>
    <p:sldId id="344" r:id="rId83"/>
    <p:sldId id="345" r:id="rId84"/>
    <p:sldId id="346" r:id="rId85"/>
    <p:sldId id="347" r:id="rId86"/>
    <p:sldId id="348" r:id="rId87"/>
    <p:sldId id="349" r:id="rId88"/>
    <p:sldId id="350" r:id="rId89"/>
    <p:sldId id="351" r:id="rId90"/>
    <p:sldId id="354" r:id="rId91"/>
    <p:sldId id="355" r:id="rId92"/>
    <p:sldId id="352" r:id="rId93"/>
    <p:sldId id="353" r:id="rId94"/>
    <p:sldId id="301" r:id="rId95"/>
    <p:sldId id="368" r:id="rId96"/>
    <p:sldId id="369" r:id="rId97"/>
    <p:sldId id="370" r:id="rId98"/>
    <p:sldId id="371" r:id="rId99"/>
    <p:sldId id="372" r:id="rId100"/>
    <p:sldId id="373" r:id="rId101"/>
    <p:sldId id="374" r:id="rId102"/>
    <p:sldId id="375" r:id="rId103"/>
    <p:sldId id="376" r:id="rId104"/>
    <p:sldId id="377" r:id="rId105"/>
    <p:sldId id="383" r:id="rId1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geshwari Patel" initials="Y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7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image" Target="../media/image19.wmf"/><Relationship Id="rId7" Type="http://schemas.openxmlformats.org/officeDocument/2006/relationships/image" Target="../media/image23.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 Id="rId6" Type="http://schemas.openxmlformats.org/officeDocument/2006/relationships/image" Target="../media/image104.emf"/><Relationship Id="rId5" Type="http://schemas.openxmlformats.org/officeDocument/2006/relationships/image" Target="../media/image103.wmf"/><Relationship Id="rId4" Type="http://schemas.openxmlformats.org/officeDocument/2006/relationships/image" Target="../media/image10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5" Type="http://schemas.openxmlformats.org/officeDocument/2006/relationships/image" Target="../media/image109.wmf"/><Relationship Id="rId4" Type="http://schemas.openxmlformats.org/officeDocument/2006/relationships/image" Target="../media/image108.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11.wmf"/><Relationship Id="rId1" Type="http://schemas.openxmlformats.org/officeDocument/2006/relationships/image" Target="../media/image11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 Id="rId5" Type="http://schemas.openxmlformats.org/officeDocument/2006/relationships/image" Target="../media/image116.wmf"/><Relationship Id="rId4" Type="http://schemas.openxmlformats.org/officeDocument/2006/relationships/image" Target="../media/image11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1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 Id="rId6" Type="http://schemas.openxmlformats.org/officeDocument/2006/relationships/image" Target="../media/image123.wmf"/><Relationship Id="rId5" Type="http://schemas.openxmlformats.org/officeDocument/2006/relationships/image" Target="../media/image122.wmf"/><Relationship Id="rId4" Type="http://schemas.openxmlformats.org/officeDocument/2006/relationships/image" Target="../media/image12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 Id="rId5" Type="http://schemas.openxmlformats.org/officeDocument/2006/relationships/image" Target="../media/image131.wmf"/><Relationship Id="rId4" Type="http://schemas.openxmlformats.org/officeDocument/2006/relationships/image" Target="../media/image13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32.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34.wmf"/><Relationship Id="rId1" Type="http://schemas.openxmlformats.org/officeDocument/2006/relationships/image" Target="../media/image13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 Id="rId5" Type="http://schemas.openxmlformats.org/officeDocument/2006/relationships/image" Target="../media/image139.wmf"/><Relationship Id="rId4" Type="http://schemas.openxmlformats.org/officeDocument/2006/relationships/image" Target="../media/image138.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41.wmf"/><Relationship Id="rId1" Type="http://schemas.openxmlformats.org/officeDocument/2006/relationships/image" Target="../media/image14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44.wmf"/><Relationship Id="rId2" Type="http://schemas.openxmlformats.org/officeDocument/2006/relationships/image" Target="../media/image143.wmf"/><Relationship Id="rId1" Type="http://schemas.openxmlformats.org/officeDocument/2006/relationships/image" Target="../media/image142.wmf"/><Relationship Id="rId5" Type="http://schemas.openxmlformats.org/officeDocument/2006/relationships/image" Target="../media/image146.wmf"/><Relationship Id="rId4" Type="http://schemas.openxmlformats.org/officeDocument/2006/relationships/image" Target="../media/image145.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48.wmf"/><Relationship Id="rId1" Type="http://schemas.openxmlformats.org/officeDocument/2006/relationships/image" Target="../media/image14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 Id="rId4" Type="http://schemas.openxmlformats.org/officeDocument/2006/relationships/image" Target="../media/image152.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wmf"/><Relationship Id="rId4" Type="http://schemas.openxmlformats.org/officeDocument/2006/relationships/image" Target="../media/image156.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58.wmf"/><Relationship Id="rId1" Type="http://schemas.openxmlformats.org/officeDocument/2006/relationships/image" Target="../media/image157.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61.wmf"/><Relationship Id="rId2" Type="http://schemas.openxmlformats.org/officeDocument/2006/relationships/image" Target="../media/image160.wmf"/><Relationship Id="rId1" Type="http://schemas.openxmlformats.org/officeDocument/2006/relationships/image" Target="../media/image159.wmf"/><Relationship Id="rId4" Type="http://schemas.openxmlformats.org/officeDocument/2006/relationships/image" Target="../media/image16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65.wmf"/><Relationship Id="rId2" Type="http://schemas.openxmlformats.org/officeDocument/2006/relationships/image" Target="../media/image164.wmf"/><Relationship Id="rId1" Type="http://schemas.openxmlformats.org/officeDocument/2006/relationships/image" Target="../media/image163.wmf"/><Relationship Id="rId5" Type="http://schemas.openxmlformats.org/officeDocument/2006/relationships/image" Target="../media/image166.wmf"/><Relationship Id="rId4" Type="http://schemas.openxmlformats.org/officeDocument/2006/relationships/image" Target="../media/image159.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 Id="rId6" Type="http://schemas.openxmlformats.org/officeDocument/2006/relationships/image" Target="../media/image172.wmf"/><Relationship Id="rId5" Type="http://schemas.openxmlformats.org/officeDocument/2006/relationships/image" Target="../media/image171.wmf"/><Relationship Id="rId4" Type="http://schemas.openxmlformats.org/officeDocument/2006/relationships/image" Target="../media/image170.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76.wmf"/><Relationship Id="rId2" Type="http://schemas.openxmlformats.org/officeDocument/2006/relationships/image" Target="../media/image175.wmf"/><Relationship Id="rId1" Type="http://schemas.openxmlformats.org/officeDocument/2006/relationships/image" Target="../media/image174.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77.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80.wmf"/><Relationship Id="rId2" Type="http://schemas.openxmlformats.org/officeDocument/2006/relationships/image" Target="../media/image179.wmf"/><Relationship Id="rId1" Type="http://schemas.openxmlformats.org/officeDocument/2006/relationships/image" Target="../media/image178.wmf"/><Relationship Id="rId4" Type="http://schemas.openxmlformats.org/officeDocument/2006/relationships/image" Target="../media/image181.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84.wmf"/><Relationship Id="rId2" Type="http://schemas.openxmlformats.org/officeDocument/2006/relationships/image" Target="../media/image183.wmf"/><Relationship Id="rId1" Type="http://schemas.openxmlformats.org/officeDocument/2006/relationships/image" Target="../media/image182.wmf"/><Relationship Id="rId5" Type="http://schemas.openxmlformats.org/officeDocument/2006/relationships/image" Target="../media/image186.wmf"/><Relationship Id="rId4" Type="http://schemas.openxmlformats.org/officeDocument/2006/relationships/image" Target="../media/image185.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87.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90.wmf"/><Relationship Id="rId2" Type="http://schemas.openxmlformats.org/officeDocument/2006/relationships/image" Target="../media/image189.wmf"/><Relationship Id="rId1" Type="http://schemas.openxmlformats.org/officeDocument/2006/relationships/image" Target="../media/image188.wmf"/><Relationship Id="rId6" Type="http://schemas.openxmlformats.org/officeDocument/2006/relationships/image" Target="../media/image193.wmf"/><Relationship Id="rId5" Type="http://schemas.openxmlformats.org/officeDocument/2006/relationships/image" Target="../media/image192.wmf"/><Relationship Id="rId4" Type="http://schemas.openxmlformats.org/officeDocument/2006/relationships/image" Target="../media/image191.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94.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211.wmf"/><Relationship Id="rId2" Type="http://schemas.openxmlformats.org/officeDocument/2006/relationships/image" Target="../media/image210.wmf"/><Relationship Id="rId1" Type="http://schemas.openxmlformats.org/officeDocument/2006/relationships/image" Target="../media/image209.wmf"/><Relationship Id="rId5" Type="http://schemas.openxmlformats.org/officeDocument/2006/relationships/image" Target="../media/image213.wmf"/><Relationship Id="rId4" Type="http://schemas.openxmlformats.org/officeDocument/2006/relationships/image" Target="../media/image2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216.wmf"/><Relationship Id="rId2" Type="http://schemas.openxmlformats.org/officeDocument/2006/relationships/image" Target="../media/image215.wmf"/><Relationship Id="rId1" Type="http://schemas.openxmlformats.org/officeDocument/2006/relationships/image" Target="../media/image214.wmf"/><Relationship Id="rId4" Type="http://schemas.openxmlformats.org/officeDocument/2006/relationships/image" Target="../media/image217.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218.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21.wmf"/><Relationship Id="rId2" Type="http://schemas.openxmlformats.org/officeDocument/2006/relationships/image" Target="../media/image220.wmf"/><Relationship Id="rId1" Type="http://schemas.openxmlformats.org/officeDocument/2006/relationships/image" Target="../media/image219.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222.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25.wmf"/><Relationship Id="rId2" Type="http://schemas.openxmlformats.org/officeDocument/2006/relationships/image" Target="../media/image224.wmf"/><Relationship Id="rId1" Type="http://schemas.openxmlformats.org/officeDocument/2006/relationships/image" Target="../media/image22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BF2FD6-9606-4B9C-86D2-E29015E70DC8}" type="datetimeFigureOut">
              <a:rPr lang="en-IN" smtClean="0"/>
              <a:t>24-07-2020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91BD18-13F2-449A-BC56-C69C1B943E6E}" type="slidenum">
              <a:rPr lang="en-IN" smtClean="0"/>
              <a:t>‹#›</a:t>
            </a:fld>
            <a:endParaRPr lang="en-IN"/>
          </a:p>
        </p:txBody>
      </p:sp>
    </p:spTree>
    <p:extLst>
      <p:ext uri="{BB962C8B-B14F-4D97-AF65-F5344CB8AC3E}">
        <p14:creationId xmlns:p14="http://schemas.microsoft.com/office/powerpoint/2010/main" val="1744795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291BD18-13F2-449A-BC56-C69C1B943E6E}" type="slidenum">
              <a:rPr lang="en-IN" smtClean="0"/>
              <a:t>8</a:t>
            </a:fld>
            <a:endParaRPr lang="en-IN"/>
          </a:p>
        </p:txBody>
      </p:sp>
    </p:spTree>
    <p:extLst>
      <p:ext uri="{BB962C8B-B14F-4D97-AF65-F5344CB8AC3E}">
        <p14:creationId xmlns:p14="http://schemas.microsoft.com/office/powerpoint/2010/main" val="1862092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291BD18-13F2-449A-BC56-C69C1B943E6E}" type="slidenum">
              <a:rPr lang="en-IN" smtClean="0"/>
              <a:t>19</a:t>
            </a:fld>
            <a:endParaRPr lang="en-IN"/>
          </a:p>
        </p:txBody>
      </p:sp>
    </p:spTree>
    <p:extLst>
      <p:ext uri="{BB962C8B-B14F-4D97-AF65-F5344CB8AC3E}">
        <p14:creationId xmlns:p14="http://schemas.microsoft.com/office/powerpoint/2010/main" val="4060751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91BD18-13F2-449A-BC56-C69C1B943E6E}" type="slidenum">
              <a:rPr lang="en-IN" smtClean="0"/>
              <a:t>38</a:t>
            </a:fld>
            <a:endParaRPr lang="en-IN"/>
          </a:p>
        </p:txBody>
      </p:sp>
    </p:spTree>
    <p:extLst>
      <p:ext uri="{BB962C8B-B14F-4D97-AF65-F5344CB8AC3E}">
        <p14:creationId xmlns:p14="http://schemas.microsoft.com/office/powerpoint/2010/main" val="3000752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t>7/24/2020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t>7/24/2020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7/24/2020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7/24/2020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t>7/24/2020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8" Type="http://schemas.openxmlformats.org/officeDocument/2006/relationships/image" Target="../media/image216.wmf"/><Relationship Id="rId3" Type="http://schemas.openxmlformats.org/officeDocument/2006/relationships/oleObject" Target="../embeddings/oleObject136.bin"/><Relationship Id="rId7" Type="http://schemas.openxmlformats.org/officeDocument/2006/relationships/oleObject" Target="../embeddings/oleObject138.bin"/><Relationship Id="rId2" Type="http://schemas.openxmlformats.org/officeDocument/2006/relationships/slideLayout" Target="../slideLayouts/slideLayout1.xml"/><Relationship Id="rId1" Type="http://schemas.openxmlformats.org/officeDocument/2006/relationships/vmlDrawing" Target="../drawings/vmlDrawing40.vml"/><Relationship Id="rId6" Type="http://schemas.openxmlformats.org/officeDocument/2006/relationships/image" Target="../media/image215.wmf"/><Relationship Id="rId5" Type="http://schemas.openxmlformats.org/officeDocument/2006/relationships/oleObject" Target="../embeddings/oleObject137.bin"/><Relationship Id="rId10" Type="http://schemas.openxmlformats.org/officeDocument/2006/relationships/image" Target="../media/image217.wmf"/><Relationship Id="rId4" Type="http://schemas.openxmlformats.org/officeDocument/2006/relationships/image" Target="../media/image214.wmf"/><Relationship Id="rId9" Type="http://schemas.openxmlformats.org/officeDocument/2006/relationships/oleObject" Target="../embeddings/oleObject139.bin"/></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140.bin"/><Relationship Id="rId2" Type="http://schemas.openxmlformats.org/officeDocument/2006/relationships/slideLayout" Target="../slideLayouts/slideLayout1.xml"/><Relationship Id="rId1" Type="http://schemas.openxmlformats.org/officeDocument/2006/relationships/vmlDrawing" Target="../drawings/vmlDrawing41.vml"/><Relationship Id="rId4" Type="http://schemas.openxmlformats.org/officeDocument/2006/relationships/image" Target="../media/image218.wmf"/></Relationships>
</file>

<file path=ppt/slides/_rels/slide102.xml.rels><?xml version="1.0" encoding="UTF-8" standalone="yes"?>
<Relationships xmlns="http://schemas.openxmlformats.org/package/2006/relationships"><Relationship Id="rId8" Type="http://schemas.openxmlformats.org/officeDocument/2006/relationships/image" Target="../media/image221.wmf"/><Relationship Id="rId3" Type="http://schemas.openxmlformats.org/officeDocument/2006/relationships/oleObject" Target="../embeddings/oleObject141.bin"/><Relationship Id="rId7" Type="http://schemas.openxmlformats.org/officeDocument/2006/relationships/oleObject" Target="../embeddings/oleObject143.bin"/><Relationship Id="rId2" Type="http://schemas.openxmlformats.org/officeDocument/2006/relationships/slideLayout" Target="../slideLayouts/slideLayout1.xml"/><Relationship Id="rId1" Type="http://schemas.openxmlformats.org/officeDocument/2006/relationships/vmlDrawing" Target="../drawings/vmlDrawing42.vml"/><Relationship Id="rId6" Type="http://schemas.openxmlformats.org/officeDocument/2006/relationships/image" Target="../media/image220.wmf"/><Relationship Id="rId5" Type="http://schemas.openxmlformats.org/officeDocument/2006/relationships/oleObject" Target="../embeddings/oleObject142.bin"/><Relationship Id="rId4" Type="http://schemas.openxmlformats.org/officeDocument/2006/relationships/image" Target="../media/image219.wmf"/></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144.bin"/><Relationship Id="rId2" Type="http://schemas.openxmlformats.org/officeDocument/2006/relationships/slideLayout" Target="../slideLayouts/slideLayout1.xml"/><Relationship Id="rId1" Type="http://schemas.openxmlformats.org/officeDocument/2006/relationships/vmlDrawing" Target="../drawings/vmlDrawing43.vml"/><Relationship Id="rId4" Type="http://schemas.openxmlformats.org/officeDocument/2006/relationships/image" Target="../media/image222.wmf"/></Relationships>
</file>

<file path=ppt/slides/_rels/slide104.xml.rels><?xml version="1.0" encoding="UTF-8" standalone="yes"?>
<Relationships xmlns="http://schemas.openxmlformats.org/package/2006/relationships"><Relationship Id="rId8" Type="http://schemas.openxmlformats.org/officeDocument/2006/relationships/image" Target="../media/image225.wmf"/><Relationship Id="rId3" Type="http://schemas.openxmlformats.org/officeDocument/2006/relationships/oleObject" Target="../embeddings/oleObject145.bin"/><Relationship Id="rId7" Type="http://schemas.openxmlformats.org/officeDocument/2006/relationships/oleObject" Target="../embeddings/oleObject147.bin"/><Relationship Id="rId2" Type="http://schemas.openxmlformats.org/officeDocument/2006/relationships/slideLayout" Target="../slideLayouts/slideLayout1.xml"/><Relationship Id="rId1" Type="http://schemas.openxmlformats.org/officeDocument/2006/relationships/vmlDrawing" Target="../drawings/vmlDrawing44.vml"/><Relationship Id="rId6" Type="http://schemas.openxmlformats.org/officeDocument/2006/relationships/image" Target="../media/image224.wmf"/><Relationship Id="rId5" Type="http://schemas.openxmlformats.org/officeDocument/2006/relationships/oleObject" Target="../embeddings/oleObject146.bin"/><Relationship Id="rId4" Type="http://schemas.openxmlformats.org/officeDocument/2006/relationships/image" Target="../media/image223.w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6.bin"/><Relationship Id="rId18" Type="http://schemas.openxmlformats.org/officeDocument/2006/relationships/image" Target="../media/image24.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21.wmf"/><Relationship Id="rId17" Type="http://schemas.openxmlformats.org/officeDocument/2006/relationships/oleObject" Target="../embeddings/oleObject8.bin"/><Relationship Id="rId2" Type="http://schemas.openxmlformats.org/officeDocument/2006/relationships/slideLayout" Target="../slideLayouts/slideLayout1.xml"/><Relationship Id="rId16" Type="http://schemas.openxmlformats.org/officeDocument/2006/relationships/image" Target="../media/image23.wmf"/><Relationship Id="rId1" Type="http://schemas.openxmlformats.org/officeDocument/2006/relationships/vmlDrawing" Target="../drawings/vmlDrawing1.vml"/><Relationship Id="rId6" Type="http://schemas.openxmlformats.org/officeDocument/2006/relationships/image" Target="../media/image18.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4.bin"/><Relationship Id="rId14" Type="http://schemas.openxmlformats.org/officeDocument/2006/relationships/image" Target="../media/image22.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26.w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image" Target="../media/image25.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31.wmf"/><Relationship Id="rId3" Type="http://schemas.openxmlformats.org/officeDocument/2006/relationships/notesSlide" Target="../notesSlides/notesSlide2.xml"/><Relationship Id="rId7" Type="http://schemas.openxmlformats.org/officeDocument/2006/relationships/image" Target="../media/image28.wmf"/><Relationship Id="rId12" Type="http://schemas.openxmlformats.org/officeDocument/2006/relationships/oleObject" Target="../embeddings/oleObject16.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13.bin"/><Relationship Id="rId11" Type="http://schemas.openxmlformats.org/officeDocument/2006/relationships/image" Target="../media/image30.wmf"/><Relationship Id="rId5" Type="http://schemas.openxmlformats.org/officeDocument/2006/relationships/image" Target="../media/image27.wmf"/><Relationship Id="rId15" Type="http://schemas.openxmlformats.org/officeDocument/2006/relationships/image" Target="../media/image32.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29.wmf"/><Relationship Id="rId14" Type="http://schemas.openxmlformats.org/officeDocument/2006/relationships/oleObject" Target="../embeddings/oleObject1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34.wmf"/><Relationship Id="rId5" Type="http://schemas.openxmlformats.org/officeDocument/2006/relationships/oleObject" Target="../embeddings/oleObject19.bin"/><Relationship Id="rId4" Type="http://schemas.openxmlformats.org/officeDocument/2006/relationships/image" Target="../media/image33.wmf"/></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40.png"/><Relationship Id="rId2" Type="http://schemas.openxmlformats.org/officeDocument/2006/relationships/image" Target="../media/image430.png"/><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0.png"/><Relationship Id="rId1" Type="http://schemas.openxmlformats.org/officeDocument/2006/relationships/slideLayout" Target="../slideLayouts/slideLayout1.xml"/><Relationship Id="rId5" Type="http://schemas.openxmlformats.org/officeDocument/2006/relationships/image" Target="../media/image49.png"/><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0.png"/><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1.xml"/><Relationship Id="rId6" Type="http://schemas.openxmlformats.org/officeDocument/2006/relationships/image" Target="../media/image59.png"/><Relationship Id="rId5" Type="http://schemas.openxmlformats.org/officeDocument/2006/relationships/image" Target="../media/image58.png"/><Relationship Id="rId10" Type="http://schemas.openxmlformats.org/officeDocument/2006/relationships/image" Target="../media/image63.png"/><Relationship Id="rId4" Type="http://schemas.openxmlformats.org/officeDocument/2006/relationships/image" Target="../media/image57.png"/><Relationship Id="rId9" Type="http://schemas.openxmlformats.org/officeDocument/2006/relationships/image" Target="../media/image62.png"/></Relationships>
</file>

<file path=ppt/slides/_rels/slide32.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10" Type="http://schemas.openxmlformats.org/officeDocument/2006/relationships/image" Target="../media/image72.png"/><Relationship Id="rId4" Type="http://schemas.openxmlformats.org/officeDocument/2006/relationships/image" Target="../media/image66.png"/><Relationship Id="rId9" Type="http://schemas.openxmlformats.org/officeDocument/2006/relationships/image" Target="../media/image71.png"/></Relationships>
</file>

<file path=ppt/slides/_rels/slide3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1.xml"/><Relationship Id="rId5" Type="http://schemas.openxmlformats.org/officeDocument/2006/relationships/image" Target="../media/image76.png"/><Relationship Id="rId4" Type="http://schemas.openxmlformats.org/officeDocument/2006/relationships/image" Target="../media/image7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1.xml"/><Relationship Id="rId4" Type="http://schemas.openxmlformats.org/officeDocument/2006/relationships/image" Target="../media/image79.png"/></Relationships>
</file>

<file path=ppt/slides/_rels/slide36.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image" Target="../media/image80.png"/><Relationship Id="rId1" Type="http://schemas.openxmlformats.org/officeDocument/2006/relationships/slideLayout" Target="../slideLayouts/slideLayout1.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87.png"/><Relationship Id="rId4" Type="http://schemas.openxmlformats.org/officeDocument/2006/relationships/image" Target="../media/image80.wm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88.wmf"/><Relationship Id="rId4" Type="http://schemas.openxmlformats.org/officeDocument/2006/relationships/oleObject" Target="../embeddings/oleObject21.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image" Target="../media/image92.png"/><Relationship Id="rId7" Type="http://schemas.openxmlformats.org/officeDocument/2006/relationships/image" Target="../media/image90.wmf"/><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oleObject" Target="../embeddings/oleObject23.bin"/><Relationship Id="rId5" Type="http://schemas.openxmlformats.org/officeDocument/2006/relationships/image" Target="../media/image89.wmf"/><Relationship Id="rId4" Type="http://schemas.openxmlformats.org/officeDocument/2006/relationships/oleObject" Target="../embeddings/oleObject22.bin"/><Relationship Id="rId9" Type="http://schemas.openxmlformats.org/officeDocument/2006/relationships/image" Target="../media/image91.wmf"/></Relationships>
</file>

<file path=ppt/slides/_rels/slide41.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slideLayout" Target="../slideLayouts/slideLayout1.xml"/><Relationship Id="rId1" Type="http://schemas.openxmlformats.org/officeDocument/2006/relationships/vmlDrawing" Target="../drawings/vmlDrawing8.vml"/><Relationship Id="rId5" Type="http://schemas.openxmlformats.org/officeDocument/2006/relationships/image" Target="../media/image92.wmf"/><Relationship Id="rId4" Type="http://schemas.openxmlformats.org/officeDocument/2006/relationships/oleObject" Target="../embeddings/oleObject25.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xml"/><Relationship Id="rId1" Type="http://schemas.openxmlformats.org/officeDocument/2006/relationships/vmlDrawing" Target="../drawings/vmlDrawing9.vml"/><Relationship Id="rId4" Type="http://schemas.openxmlformats.org/officeDocument/2006/relationships/image" Target="../media/image94.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1.xml"/><Relationship Id="rId1" Type="http://schemas.openxmlformats.org/officeDocument/2006/relationships/vmlDrawing" Target="../drawings/vmlDrawing10.vml"/><Relationship Id="rId4" Type="http://schemas.openxmlformats.org/officeDocument/2006/relationships/image" Target="../media/image95.wmf"/></Relationships>
</file>

<file path=ppt/slides/_rels/slide44.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image" Target="../media/image97.wmf"/><Relationship Id="rId5" Type="http://schemas.openxmlformats.org/officeDocument/2006/relationships/oleObject" Target="../embeddings/oleObject29.bin"/><Relationship Id="rId4" Type="http://schemas.openxmlformats.org/officeDocument/2006/relationships/image" Target="../media/image96.wmf"/></Relationships>
</file>

<file path=ppt/slides/_rels/slide45.xml.rels><?xml version="1.0" encoding="UTF-8" standalone="yes"?>
<Relationships xmlns="http://schemas.openxmlformats.org/package/2006/relationships"><Relationship Id="rId8" Type="http://schemas.openxmlformats.org/officeDocument/2006/relationships/image" Target="../media/image101.wmf"/><Relationship Id="rId13" Type="http://schemas.openxmlformats.org/officeDocument/2006/relationships/oleObject" Target="../embeddings/oleObject36.bin"/><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103.wmf"/><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image" Target="../media/image100.wmf"/><Relationship Id="rId11" Type="http://schemas.openxmlformats.org/officeDocument/2006/relationships/oleObject" Target="../embeddings/oleObject35.bin"/><Relationship Id="rId5" Type="http://schemas.openxmlformats.org/officeDocument/2006/relationships/oleObject" Target="../embeddings/oleObject32.bin"/><Relationship Id="rId10" Type="http://schemas.openxmlformats.org/officeDocument/2006/relationships/image" Target="../media/image102.wmf"/><Relationship Id="rId4" Type="http://schemas.openxmlformats.org/officeDocument/2006/relationships/image" Target="../media/image99.wmf"/><Relationship Id="rId9" Type="http://schemas.openxmlformats.org/officeDocument/2006/relationships/oleObject" Target="../embeddings/oleObject34.bin"/><Relationship Id="rId14" Type="http://schemas.openxmlformats.org/officeDocument/2006/relationships/image" Target="../media/image104.emf"/></Relationships>
</file>

<file path=ppt/slides/_rels/slide46.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109.wmf"/><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image" Target="../media/image106.wmf"/><Relationship Id="rId11" Type="http://schemas.openxmlformats.org/officeDocument/2006/relationships/oleObject" Target="../embeddings/oleObject41.bin"/><Relationship Id="rId5" Type="http://schemas.openxmlformats.org/officeDocument/2006/relationships/oleObject" Target="../embeddings/oleObject38.bin"/><Relationship Id="rId10" Type="http://schemas.openxmlformats.org/officeDocument/2006/relationships/image" Target="../media/image108.wmf"/><Relationship Id="rId4" Type="http://schemas.openxmlformats.org/officeDocument/2006/relationships/image" Target="../media/image105.wmf"/><Relationship Id="rId9" Type="http://schemas.openxmlformats.org/officeDocument/2006/relationships/oleObject" Target="../embeddings/oleObject40.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image" Target="../media/image111.wmf"/><Relationship Id="rId5" Type="http://schemas.openxmlformats.org/officeDocument/2006/relationships/oleObject" Target="../embeddings/oleObject43.bin"/><Relationship Id="rId4" Type="http://schemas.openxmlformats.org/officeDocument/2006/relationships/image" Target="../media/image110.wmf"/></Relationships>
</file>

<file path=ppt/slides/_rels/slide49.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116.wmf"/><Relationship Id="rId2" Type="http://schemas.openxmlformats.org/officeDocument/2006/relationships/slideLayout" Target="../slideLayouts/slideLayout1.xml"/><Relationship Id="rId1" Type="http://schemas.openxmlformats.org/officeDocument/2006/relationships/vmlDrawing" Target="../drawings/vmlDrawing15.vml"/><Relationship Id="rId6" Type="http://schemas.openxmlformats.org/officeDocument/2006/relationships/image" Target="../media/image113.wmf"/><Relationship Id="rId11" Type="http://schemas.openxmlformats.org/officeDocument/2006/relationships/oleObject" Target="../embeddings/oleObject48.bin"/><Relationship Id="rId5" Type="http://schemas.openxmlformats.org/officeDocument/2006/relationships/oleObject" Target="../embeddings/oleObject45.bin"/><Relationship Id="rId10" Type="http://schemas.openxmlformats.org/officeDocument/2006/relationships/image" Target="../media/image115.wmf"/><Relationship Id="rId4" Type="http://schemas.openxmlformats.org/officeDocument/2006/relationships/image" Target="../media/image112.wmf"/><Relationship Id="rId9" Type="http://schemas.openxmlformats.org/officeDocument/2006/relationships/oleObject" Target="../embeddings/oleObject47.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1.xml"/><Relationship Id="rId1" Type="http://schemas.openxmlformats.org/officeDocument/2006/relationships/vmlDrawing" Target="../drawings/vmlDrawing16.vml"/><Relationship Id="rId4" Type="http://schemas.openxmlformats.org/officeDocument/2006/relationships/image" Target="../media/image117.wmf"/></Relationships>
</file>

<file path=ppt/slides/_rels/slide51.xml.rels><?xml version="1.0" encoding="UTF-8" standalone="yes"?>
<Relationships xmlns="http://schemas.openxmlformats.org/package/2006/relationships"><Relationship Id="rId8" Type="http://schemas.openxmlformats.org/officeDocument/2006/relationships/image" Target="../media/image120.wmf"/><Relationship Id="rId13" Type="http://schemas.openxmlformats.org/officeDocument/2006/relationships/oleObject" Target="../embeddings/oleObject55.bin"/><Relationship Id="rId3" Type="http://schemas.openxmlformats.org/officeDocument/2006/relationships/oleObject" Target="../embeddings/oleObject50.bin"/><Relationship Id="rId7" Type="http://schemas.openxmlformats.org/officeDocument/2006/relationships/oleObject" Target="../embeddings/oleObject52.bin"/><Relationship Id="rId12" Type="http://schemas.openxmlformats.org/officeDocument/2006/relationships/image" Target="../media/image122.wmf"/><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image" Target="../media/image119.wmf"/><Relationship Id="rId11" Type="http://schemas.openxmlformats.org/officeDocument/2006/relationships/oleObject" Target="../embeddings/oleObject54.bin"/><Relationship Id="rId5" Type="http://schemas.openxmlformats.org/officeDocument/2006/relationships/oleObject" Target="../embeddings/oleObject51.bin"/><Relationship Id="rId10" Type="http://schemas.openxmlformats.org/officeDocument/2006/relationships/image" Target="../media/image121.wmf"/><Relationship Id="rId4" Type="http://schemas.openxmlformats.org/officeDocument/2006/relationships/image" Target="../media/image118.wmf"/><Relationship Id="rId9" Type="http://schemas.openxmlformats.org/officeDocument/2006/relationships/oleObject" Target="../embeddings/oleObject53.bin"/><Relationship Id="rId14" Type="http://schemas.openxmlformats.org/officeDocument/2006/relationships/image" Target="../media/image123.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8" Type="http://schemas.openxmlformats.org/officeDocument/2006/relationships/image" Target="../media/image126.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1.xml"/><Relationship Id="rId1" Type="http://schemas.openxmlformats.org/officeDocument/2006/relationships/vmlDrawing" Target="../drawings/vmlDrawing18.vml"/><Relationship Id="rId6" Type="http://schemas.openxmlformats.org/officeDocument/2006/relationships/image" Target="../media/image125.wmf"/><Relationship Id="rId5" Type="http://schemas.openxmlformats.org/officeDocument/2006/relationships/oleObject" Target="../embeddings/oleObject57.bin"/><Relationship Id="rId4" Type="http://schemas.openxmlformats.org/officeDocument/2006/relationships/image" Target="../media/image124.wmf"/></Relationships>
</file>

<file path=ppt/slides/_rels/slide55.xml.rels><?xml version="1.0" encoding="UTF-8" standalone="yes"?>
<Relationships xmlns="http://schemas.openxmlformats.org/package/2006/relationships"><Relationship Id="rId8" Type="http://schemas.openxmlformats.org/officeDocument/2006/relationships/image" Target="../media/image129.wmf"/><Relationship Id="rId13" Type="http://schemas.openxmlformats.org/officeDocument/2006/relationships/oleObject" Target="../embeddings/oleObject64.bin"/><Relationship Id="rId3" Type="http://schemas.openxmlformats.org/officeDocument/2006/relationships/oleObject" Target="../embeddings/oleObject59.bin"/><Relationship Id="rId7" Type="http://schemas.openxmlformats.org/officeDocument/2006/relationships/oleObject" Target="../embeddings/oleObject61.bin"/><Relationship Id="rId12" Type="http://schemas.openxmlformats.org/officeDocument/2006/relationships/image" Target="../media/image131.wmf"/><Relationship Id="rId2" Type="http://schemas.openxmlformats.org/officeDocument/2006/relationships/slideLayout" Target="../slideLayouts/slideLayout1.xml"/><Relationship Id="rId16" Type="http://schemas.openxmlformats.org/officeDocument/2006/relationships/oleObject" Target="../embeddings/oleObject67.bin"/><Relationship Id="rId1" Type="http://schemas.openxmlformats.org/officeDocument/2006/relationships/vmlDrawing" Target="../drawings/vmlDrawing19.vml"/><Relationship Id="rId6" Type="http://schemas.openxmlformats.org/officeDocument/2006/relationships/image" Target="../media/image128.wmf"/><Relationship Id="rId11" Type="http://schemas.openxmlformats.org/officeDocument/2006/relationships/oleObject" Target="../embeddings/oleObject63.bin"/><Relationship Id="rId5" Type="http://schemas.openxmlformats.org/officeDocument/2006/relationships/oleObject" Target="../embeddings/oleObject60.bin"/><Relationship Id="rId15" Type="http://schemas.openxmlformats.org/officeDocument/2006/relationships/oleObject" Target="../embeddings/oleObject66.bin"/><Relationship Id="rId10" Type="http://schemas.openxmlformats.org/officeDocument/2006/relationships/image" Target="../media/image130.wmf"/><Relationship Id="rId4" Type="http://schemas.openxmlformats.org/officeDocument/2006/relationships/image" Target="../media/image127.wmf"/><Relationship Id="rId9" Type="http://schemas.openxmlformats.org/officeDocument/2006/relationships/oleObject" Target="../embeddings/oleObject62.bin"/><Relationship Id="rId14" Type="http://schemas.openxmlformats.org/officeDocument/2006/relationships/oleObject" Target="../embeddings/oleObject65.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1.xml"/><Relationship Id="rId1" Type="http://schemas.openxmlformats.org/officeDocument/2006/relationships/vmlDrawing" Target="../drawings/vmlDrawing20.vml"/><Relationship Id="rId4" Type="http://schemas.openxmlformats.org/officeDocument/2006/relationships/image" Target="../media/image132.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1.xml"/><Relationship Id="rId1" Type="http://schemas.openxmlformats.org/officeDocument/2006/relationships/vmlDrawing" Target="../drawings/vmlDrawing21.vml"/><Relationship Id="rId6" Type="http://schemas.openxmlformats.org/officeDocument/2006/relationships/image" Target="../media/image134.wmf"/><Relationship Id="rId5" Type="http://schemas.openxmlformats.org/officeDocument/2006/relationships/oleObject" Target="../embeddings/oleObject70.bin"/><Relationship Id="rId4" Type="http://schemas.openxmlformats.org/officeDocument/2006/relationships/image" Target="../media/image133.wmf"/></Relationships>
</file>

<file path=ppt/slides/_rels/slide58.xml.rels><?xml version="1.0" encoding="UTF-8" standalone="yes"?>
<Relationships xmlns="http://schemas.openxmlformats.org/package/2006/relationships"><Relationship Id="rId8" Type="http://schemas.openxmlformats.org/officeDocument/2006/relationships/image" Target="../media/image137.wmf"/><Relationship Id="rId3" Type="http://schemas.openxmlformats.org/officeDocument/2006/relationships/oleObject" Target="../embeddings/oleObject71.bin"/><Relationship Id="rId7" Type="http://schemas.openxmlformats.org/officeDocument/2006/relationships/oleObject" Target="../embeddings/oleObject73.bin"/><Relationship Id="rId12" Type="http://schemas.openxmlformats.org/officeDocument/2006/relationships/image" Target="../media/image139.wmf"/><Relationship Id="rId2" Type="http://schemas.openxmlformats.org/officeDocument/2006/relationships/slideLayout" Target="../slideLayouts/slideLayout1.xml"/><Relationship Id="rId1" Type="http://schemas.openxmlformats.org/officeDocument/2006/relationships/vmlDrawing" Target="../drawings/vmlDrawing22.vml"/><Relationship Id="rId6" Type="http://schemas.openxmlformats.org/officeDocument/2006/relationships/image" Target="../media/image136.wmf"/><Relationship Id="rId11" Type="http://schemas.openxmlformats.org/officeDocument/2006/relationships/oleObject" Target="../embeddings/oleObject75.bin"/><Relationship Id="rId5" Type="http://schemas.openxmlformats.org/officeDocument/2006/relationships/oleObject" Target="../embeddings/oleObject72.bin"/><Relationship Id="rId10" Type="http://schemas.openxmlformats.org/officeDocument/2006/relationships/image" Target="../media/image138.wmf"/><Relationship Id="rId4" Type="http://schemas.openxmlformats.org/officeDocument/2006/relationships/image" Target="../media/image135.wmf"/><Relationship Id="rId9" Type="http://schemas.openxmlformats.org/officeDocument/2006/relationships/oleObject" Target="../embeddings/oleObject74.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1.xml"/><Relationship Id="rId1" Type="http://schemas.openxmlformats.org/officeDocument/2006/relationships/vmlDrawing" Target="../drawings/vmlDrawing23.vml"/><Relationship Id="rId6" Type="http://schemas.openxmlformats.org/officeDocument/2006/relationships/image" Target="../media/image141.wmf"/><Relationship Id="rId5" Type="http://schemas.openxmlformats.org/officeDocument/2006/relationships/oleObject" Target="../embeddings/oleObject77.bin"/><Relationship Id="rId4" Type="http://schemas.openxmlformats.org/officeDocument/2006/relationships/image" Target="../media/image140.wmf"/></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image" Target="../media/image144.wmf"/><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image" Target="../media/image146.wmf"/><Relationship Id="rId2" Type="http://schemas.openxmlformats.org/officeDocument/2006/relationships/slideLayout" Target="../slideLayouts/slideLayout1.xml"/><Relationship Id="rId1" Type="http://schemas.openxmlformats.org/officeDocument/2006/relationships/vmlDrawing" Target="../drawings/vmlDrawing24.vml"/><Relationship Id="rId6" Type="http://schemas.openxmlformats.org/officeDocument/2006/relationships/image" Target="../media/image143.wmf"/><Relationship Id="rId11" Type="http://schemas.openxmlformats.org/officeDocument/2006/relationships/oleObject" Target="../embeddings/oleObject82.bin"/><Relationship Id="rId5" Type="http://schemas.openxmlformats.org/officeDocument/2006/relationships/oleObject" Target="../embeddings/oleObject79.bin"/><Relationship Id="rId10" Type="http://schemas.openxmlformats.org/officeDocument/2006/relationships/image" Target="../media/image145.wmf"/><Relationship Id="rId4" Type="http://schemas.openxmlformats.org/officeDocument/2006/relationships/image" Target="../media/image142.wmf"/><Relationship Id="rId9" Type="http://schemas.openxmlformats.org/officeDocument/2006/relationships/oleObject" Target="../embeddings/oleObject81.bin"/></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1.xml"/><Relationship Id="rId1" Type="http://schemas.openxmlformats.org/officeDocument/2006/relationships/vmlDrawing" Target="../drawings/vmlDrawing25.vml"/><Relationship Id="rId6" Type="http://schemas.openxmlformats.org/officeDocument/2006/relationships/image" Target="../media/image148.wmf"/><Relationship Id="rId5" Type="http://schemas.openxmlformats.org/officeDocument/2006/relationships/oleObject" Target="../embeddings/oleObject84.bin"/><Relationship Id="rId4" Type="http://schemas.openxmlformats.org/officeDocument/2006/relationships/image" Target="../media/image147.wmf"/></Relationships>
</file>

<file path=ppt/slides/_rels/slide62.xml.rels><?xml version="1.0" encoding="UTF-8" standalone="yes"?>
<Relationships xmlns="http://schemas.openxmlformats.org/package/2006/relationships"><Relationship Id="rId8" Type="http://schemas.openxmlformats.org/officeDocument/2006/relationships/image" Target="../media/image151.wmf"/><Relationship Id="rId3" Type="http://schemas.openxmlformats.org/officeDocument/2006/relationships/oleObject" Target="../embeddings/oleObject85.bin"/><Relationship Id="rId7" Type="http://schemas.openxmlformats.org/officeDocument/2006/relationships/oleObject" Target="../embeddings/oleObject87.bin"/><Relationship Id="rId2" Type="http://schemas.openxmlformats.org/officeDocument/2006/relationships/slideLayout" Target="../slideLayouts/slideLayout1.xml"/><Relationship Id="rId1" Type="http://schemas.openxmlformats.org/officeDocument/2006/relationships/vmlDrawing" Target="../drawings/vmlDrawing26.vml"/><Relationship Id="rId6" Type="http://schemas.openxmlformats.org/officeDocument/2006/relationships/image" Target="../media/image150.wmf"/><Relationship Id="rId5" Type="http://schemas.openxmlformats.org/officeDocument/2006/relationships/oleObject" Target="../embeddings/oleObject86.bin"/><Relationship Id="rId10" Type="http://schemas.openxmlformats.org/officeDocument/2006/relationships/image" Target="../media/image152.wmf"/><Relationship Id="rId4" Type="http://schemas.openxmlformats.org/officeDocument/2006/relationships/image" Target="../media/image149.wmf"/><Relationship Id="rId9" Type="http://schemas.openxmlformats.org/officeDocument/2006/relationships/oleObject" Target="../embeddings/oleObject88.bin"/></Relationships>
</file>

<file path=ppt/slides/_rels/slide63.xml.rels><?xml version="1.0" encoding="UTF-8" standalone="yes"?>
<Relationships xmlns="http://schemas.openxmlformats.org/package/2006/relationships"><Relationship Id="rId8" Type="http://schemas.openxmlformats.org/officeDocument/2006/relationships/image" Target="../media/image155.wmf"/><Relationship Id="rId3" Type="http://schemas.openxmlformats.org/officeDocument/2006/relationships/oleObject" Target="../embeddings/oleObject89.bin"/><Relationship Id="rId7" Type="http://schemas.openxmlformats.org/officeDocument/2006/relationships/oleObject" Target="../embeddings/oleObject91.bin"/><Relationship Id="rId2" Type="http://schemas.openxmlformats.org/officeDocument/2006/relationships/slideLayout" Target="../slideLayouts/slideLayout1.xml"/><Relationship Id="rId1" Type="http://schemas.openxmlformats.org/officeDocument/2006/relationships/vmlDrawing" Target="../drawings/vmlDrawing27.vml"/><Relationship Id="rId6" Type="http://schemas.openxmlformats.org/officeDocument/2006/relationships/image" Target="../media/image154.wmf"/><Relationship Id="rId5" Type="http://schemas.openxmlformats.org/officeDocument/2006/relationships/oleObject" Target="../embeddings/oleObject90.bin"/><Relationship Id="rId10" Type="http://schemas.openxmlformats.org/officeDocument/2006/relationships/image" Target="../media/image156.wmf"/><Relationship Id="rId4" Type="http://schemas.openxmlformats.org/officeDocument/2006/relationships/image" Target="../media/image153.wmf"/><Relationship Id="rId9" Type="http://schemas.openxmlformats.org/officeDocument/2006/relationships/oleObject" Target="../embeddings/oleObject92.bin"/></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1.xml"/><Relationship Id="rId1" Type="http://schemas.openxmlformats.org/officeDocument/2006/relationships/vmlDrawing" Target="../drawings/vmlDrawing28.vml"/><Relationship Id="rId6" Type="http://schemas.openxmlformats.org/officeDocument/2006/relationships/image" Target="../media/image158.wmf"/><Relationship Id="rId5" Type="http://schemas.openxmlformats.org/officeDocument/2006/relationships/oleObject" Target="../embeddings/oleObject94.bin"/><Relationship Id="rId4" Type="http://schemas.openxmlformats.org/officeDocument/2006/relationships/image" Target="../media/image157.wmf"/></Relationships>
</file>

<file path=ppt/slides/_rels/slide65.xml.rels><?xml version="1.0" encoding="UTF-8" standalone="yes"?>
<Relationships xmlns="http://schemas.openxmlformats.org/package/2006/relationships"><Relationship Id="rId8" Type="http://schemas.openxmlformats.org/officeDocument/2006/relationships/image" Target="../media/image161.wmf"/><Relationship Id="rId3" Type="http://schemas.openxmlformats.org/officeDocument/2006/relationships/oleObject" Target="../embeddings/oleObject95.bin"/><Relationship Id="rId7" Type="http://schemas.openxmlformats.org/officeDocument/2006/relationships/oleObject" Target="../embeddings/oleObject97.bin"/><Relationship Id="rId2" Type="http://schemas.openxmlformats.org/officeDocument/2006/relationships/slideLayout" Target="../slideLayouts/slideLayout1.xml"/><Relationship Id="rId1" Type="http://schemas.openxmlformats.org/officeDocument/2006/relationships/vmlDrawing" Target="../drawings/vmlDrawing29.vml"/><Relationship Id="rId6" Type="http://schemas.openxmlformats.org/officeDocument/2006/relationships/image" Target="../media/image160.wmf"/><Relationship Id="rId5" Type="http://schemas.openxmlformats.org/officeDocument/2006/relationships/oleObject" Target="../embeddings/oleObject96.bin"/><Relationship Id="rId10" Type="http://schemas.openxmlformats.org/officeDocument/2006/relationships/image" Target="../media/image162.wmf"/><Relationship Id="rId4" Type="http://schemas.openxmlformats.org/officeDocument/2006/relationships/image" Target="../media/image159.wmf"/><Relationship Id="rId9" Type="http://schemas.openxmlformats.org/officeDocument/2006/relationships/oleObject" Target="../embeddings/oleObject98.bin"/></Relationships>
</file>

<file path=ppt/slides/_rels/slide66.xml.rels><?xml version="1.0" encoding="UTF-8" standalone="yes"?>
<Relationships xmlns="http://schemas.openxmlformats.org/package/2006/relationships"><Relationship Id="rId8" Type="http://schemas.openxmlformats.org/officeDocument/2006/relationships/image" Target="../media/image165.wmf"/><Relationship Id="rId3" Type="http://schemas.openxmlformats.org/officeDocument/2006/relationships/oleObject" Target="../embeddings/oleObject99.bin"/><Relationship Id="rId7" Type="http://schemas.openxmlformats.org/officeDocument/2006/relationships/oleObject" Target="../embeddings/oleObject101.bin"/><Relationship Id="rId12" Type="http://schemas.openxmlformats.org/officeDocument/2006/relationships/image" Target="../media/image166.wmf"/><Relationship Id="rId2" Type="http://schemas.openxmlformats.org/officeDocument/2006/relationships/slideLayout" Target="../slideLayouts/slideLayout1.xml"/><Relationship Id="rId1" Type="http://schemas.openxmlformats.org/officeDocument/2006/relationships/vmlDrawing" Target="../drawings/vmlDrawing30.vml"/><Relationship Id="rId6" Type="http://schemas.openxmlformats.org/officeDocument/2006/relationships/image" Target="../media/image164.wmf"/><Relationship Id="rId11" Type="http://schemas.openxmlformats.org/officeDocument/2006/relationships/oleObject" Target="../embeddings/oleObject103.bin"/><Relationship Id="rId5" Type="http://schemas.openxmlformats.org/officeDocument/2006/relationships/oleObject" Target="../embeddings/oleObject100.bin"/><Relationship Id="rId10" Type="http://schemas.openxmlformats.org/officeDocument/2006/relationships/image" Target="../media/image159.wmf"/><Relationship Id="rId4" Type="http://schemas.openxmlformats.org/officeDocument/2006/relationships/image" Target="../media/image163.wmf"/><Relationship Id="rId9" Type="http://schemas.openxmlformats.org/officeDocument/2006/relationships/oleObject" Target="../embeddings/oleObject102.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8" Type="http://schemas.openxmlformats.org/officeDocument/2006/relationships/image" Target="../media/image169.wmf"/><Relationship Id="rId13" Type="http://schemas.openxmlformats.org/officeDocument/2006/relationships/oleObject" Target="../embeddings/oleObject109.bin"/><Relationship Id="rId3" Type="http://schemas.openxmlformats.org/officeDocument/2006/relationships/oleObject" Target="../embeddings/oleObject104.bin"/><Relationship Id="rId7" Type="http://schemas.openxmlformats.org/officeDocument/2006/relationships/oleObject" Target="../embeddings/oleObject106.bin"/><Relationship Id="rId12" Type="http://schemas.openxmlformats.org/officeDocument/2006/relationships/image" Target="../media/image171.w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68.wmf"/><Relationship Id="rId11" Type="http://schemas.openxmlformats.org/officeDocument/2006/relationships/oleObject" Target="../embeddings/oleObject108.bin"/><Relationship Id="rId5" Type="http://schemas.openxmlformats.org/officeDocument/2006/relationships/oleObject" Target="../embeddings/oleObject105.bin"/><Relationship Id="rId10" Type="http://schemas.openxmlformats.org/officeDocument/2006/relationships/image" Target="../media/image170.wmf"/><Relationship Id="rId4" Type="http://schemas.openxmlformats.org/officeDocument/2006/relationships/image" Target="../media/image167.wmf"/><Relationship Id="rId9" Type="http://schemas.openxmlformats.org/officeDocument/2006/relationships/oleObject" Target="../embeddings/oleObject107.bin"/><Relationship Id="rId14" Type="http://schemas.openxmlformats.org/officeDocument/2006/relationships/image" Target="../media/image172.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73.png"/><Relationship Id="rId2" Type="http://schemas.openxmlformats.org/officeDocument/2006/relationships/image" Target="../media/image164.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112.bin"/><Relationship Id="rId3" Type="http://schemas.openxmlformats.org/officeDocument/2006/relationships/image" Target="../media/image169.png"/><Relationship Id="rId7" Type="http://schemas.openxmlformats.org/officeDocument/2006/relationships/image" Target="../media/image175.wmf"/><Relationship Id="rId2" Type="http://schemas.openxmlformats.org/officeDocument/2006/relationships/slideLayout" Target="../slideLayouts/slideLayout1.xml"/><Relationship Id="rId1" Type="http://schemas.openxmlformats.org/officeDocument/2006/relationships/vmlDrawing" Target="../drawings/vmlDrawing32.vml"/><Relationship Id="rId6" Type="http://schemas.openxmlformats.org/officeDocument/2006/relationships/oleObject" Target="../embeddings/oleObject111.bin"/><Relationship Id="rId5" Type="http://schemas.openxmlformats.org/officeDocument/2006/relationships/image" Target="../media/image174.wmf"/><Relationship Id="rId4" Type="http://schemas.openxmlformats.org/officeDocument/2006/relationships/oleObject" Target="../embeddings/oleObject110.bin"/><Relationship Id="rId9" Type="http://schemas.openxmlformats.org/officeDocument/2006/relationships/image" Target="../media/image176.wmf"/></Relationships>
</file>

<file path=ppt/slides/_rels/slide73.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slideLayout" Target="../slideLayouts/slideLayout1.xml"/><Relationship Id="rId1" Type="http://schemas.openxmlformats.org/officeDocument/2006/relationships/vmlDrawing" Target="../drawings/vmlDrawing33.vml"/><Relationship Id="rId5" Type="http://schemas.openxmlformats.org/officeDocument/2006/relationships/image" Target="../media/image177.wmf"/><Relationship Id="rId4" Type="http://schemas.openxmlformats.org/officeDocument/2006/relationships/oleObject" Target="../embeddings/oleObject113.bin"/></Relationships>
</file>

<file path=ppt/slides/_rels/slide74.xml.rels><?xml version="1.0" encoding="UTF-8" standalone="yes"?>
<Relationships xmlns="http://schemas.openxmlformats.org/package/2006/relationships"><Relationship Id="rId8" Type="http://schemas.openxmlformats.org/officeDocument/2006/relationships/image" Target="../media/image180.wmf"/><Relationship Id="rId3" Type="http://schemas.openxmlformats.org/officeDocument/2006/relationships/oleObject" Target="../embeddings/oleObject114.bin"/><Relationship Id="rId7" Type="http://schemas.openxmlformats.org/officeDocument/2006/relationships/oleObject" Target="../embeddings/oleObject116.bin"/><Relationship Id="rId2" Type="http://schemas.openxmlformats.org/officeDocument/2006/relationships/slideLayout" Target="../slideLayouts/slideLayout1.xml"/><Relationship Id="rId1" Type="http://schemas.openxmlformats.org/officeDocument/2006/relationships/vmlDrawing" Target="../drawings/vmlDrawing34.vml"/><Relationship Id="rId6" Type="http://schemas.openxmlformats.org/officeDocument/2006/relationships/image" Target="../media/image179.wmf"/><Relationship Id="rId5" Type="http://schemas.openxmlformats.org/officeDocument/2006/relationships/oleObject" Target="../embeddings/oleObject115.bin"/><Relationship Id="rId10" Type="http://schemas.openxmlformats.org/officeDocument/2006/relationships/image" Target="../media/image181.wmf"/><Relationship Id="rId4" Type="http://schemas.openxmlformats.org/officeDocument/2006/relationships/image" Target="../media/image178.wmf"/><Relationship Id="rId9" Type="http://schemas.openxmlformats.org/officeDocument/2006/relationships/oleObject" Target="../embeddings/oleObject117.bin"/></Relationships>
</file>

<file path=ppt/slides/_rels/slide75.xml.rels><?xml version="1.0" encoding="UTF-8" standalone="yes"?>
<Relationships xmlns="http://schemas.openxmlformats.org/package/2006/relationships"><Relationship Id="rId8" Type="http://schemas.openxmlformats.org/officeDocument/2006/relationships/image" Target="../media/image184.wmf"/><Relationship Id="rId3" Type="http://schemas.openxmlformats.org/officeDocument/2006/relationships/oleObject" Target="../embeddings/oleObject118.bin"/><Relationship Id="rId7" Type="http://schemas.openxmlformats.org/officeDocument/2006/relationships/oleObject" Target="../embeddings/oleObject120.bin"/><Relationship Id="rId12" Type="http://schemas.openxmlformats.org/officeDocument/2006/relationships/image" Target="../media/image186.wmf"/><Relationship Id="rId2" Type="http://schemas.openxmlformats.org/officeDocument/2006/relationships/slideLayout" Target="../slideLayouts/slideLayout1.xml"/><Relationship Id="rId1" Type="http://schemas.openxmlformats.org/officeDocument/2006/relationships/vmlDrawing" Target="../drawings/vmlDrawing35.vml"/><Relationship Id="rId6" Type="http://schemas.openxmlformats.org/officeDocument/2006/relationships/image" Target="../media/image183.wmf"/><Relationship Id="rId11" Type="http://schemas.openxmlformats.org/officeDocument/2006/relationships/oleObject" Target="../embeddings/oleObject122.bin"/><Relationship Id="rId5" Type="http://schemas.openxmlformats.org/officeDocument/2006/relationships/oleObject" Target="../embeddings/oleObject119.bin"/><Relationship Id="rId10" Type="http://schemas.openxmlformats.org/officeDocument/2006/relationships/image" Target="../media/image185.wmf"/><Relationship Id="rId4" Type="http://schemas.openxmlformats.org/officeDocument/2006/relationships/image" Target="../media/image182.wmf"/><Relationship Id="rId9" Type="http://schemas.openxmlformats.org/officeDocument/2006/relationships/oleObject" Target="../embeddings/oleObject121.bin"/></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23.bin"/><Relationship Id="rId2" Type="http://schemas.openxmlformats.org/officeDocument/2006/relationships/slideLayout" Target="../slideLayouts/slideLayout1.xml"/><Relationship Id="rId1" Type="http://schemas.openxmlformats.org/officeDocument/2006/relationships/vmlDrawing" Target="../drawings/vmlDrawing36.vml"/><Relationship Id="rId4" Type="http://schemas.openxmlformats.org/officeDocument/2006/relationships/image" Target="../media/image187.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8" Type="http://schemas.openxmlformats.org/officeDocument/2006/relationships/image" Target="../media/image190.wmf"/><Relationship Id="rId13" Type="http://schemas.openxmlformats.org/officeDocument/2006/relationships/oleObject" Target="../embeddings/oleObject129.bin"/><Relationship Id="rId3" Type="http://schemas.openxmlformats.org/officeDocument/2006/relationships/oleObject" Target="../embeddings/oleObject124.bin"/><Relationship Id="rId7" Type="http://schemas.openxmlformats.org/officeDocument/2006/relationships/oleObject" Target="../embeddings/oleObject126.bin"/><Relationship Id="rId12" Type="http://schemas.openxmlformats.org/officeDocument/2006/relationships/image" Target="../media/image192.wmf"/><Relationship Id="rId2" Type="http://schemas.openxmlformats.org/officeDocument/2006/relationships/slideLayout" Target="../slideLayouts/slideLayout1.xml"/><Relationship Id="rId1" Type="http://schemas.openxmlformats.org/officeDocument/2006/relationships/vmlDrawing" Target="../drawings/vmlDrawing37.vml"/><Relationship Id="rId6" Type="http://schemas.openxmlformats.org/officeDocument/2006/relationships/image" Target="../media/image189.wmf"/><Relationship Id="rId11" Type="http://schemas.openxmlformats.org/officeDocument/2006/relationships/oleObject" Target="../embeddings/oleObject128.bin"/><Relationship Id="rId5" Type="http://schemas.openxmlformats.org/officeDocument/2006/relationships/oleObject" Target="../embeddings/oleObject125.bin"/><Relationship Id="rId10" Type="http://schemas.openxmlformats.org/officeDocument/2006/relationships/image" Target="../media/image191.wmf"/><Relationship Id="rId4" Type="http://schemas.openxmlformats.org/officeDocument/2006/relationships/image" Target="../media/image188.wmf"/><Relationship Id="rId9" Type="http://schemas.openxmlformats.org/officeDocument/2006/relationships/oleObject" Target="../embeddings/oleObject127.bin"/><Relationship Id="rId14" Type="http://schemas.openxmlformats.org/officeDocument/2006/relationships/image" Target="../media/image193.w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30.bin"/><Relationship Id="rId2" Type="http://schemas.openxmlformats.org/officeDocument/2006/relationships/slideLayout" Target="../slideLayouts/slideLayout1.xml"/><Relationship Id="rId1" Type="http://schemas.openxmlformats.org/officeDocument/2006/relationships/vmlDrawing" Target="../drawings/vmlDrawing38.vml"/><Relationship Id="rId4" Type="http://schemas.openxmlformats.org/officeDocument/2006/relationships/image" Target="../media/image194.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195.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196.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193.png"/><Relationship Id="rId2" Type="http://schemas.openxmlformats.org/officeDocument/2006/relationships/image" Target="../media/image192.png"/><Relationship Id="rId1" Type="http://schemas.openxmlformats.org/officeDocument/2006/relationships/slideLayout" Target="../slideLayouts/slideLayout1.xml"/><Relationship Id="rId5" Type="http://schemas.openxmlformats.org/officeDocument/2006/relationships/image" Target="../media/image1950.png"/><Relationship Id="rId4" Type="http://schemas.openxmlformats.org/officeDocument/2006/relationships/image" Target="../media/image194.png"/></Relationships>
</file>

<file path=ppt/slides/_rels/slide88.xml.rels><?xml version="1.0" encoding="UTF-8" standalone="yes"?>
<Relationships xmlns="http://schemas.openxmlformats.org/package/2006/relationships"><Relationship Id="rId2" Type="http://schemas.openxmlformats.org/officeDocument/2006/relationships/image" Target="../media/image197.pn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198.png"/><Relationship Id="rId2" Type="http://schemas.openxmlformats.org/officeDocument/2006/relationships/image" Target="../media/image1970.png"/><Relationship Id="rId1" Type="http://schemas.openxmlformats.org/officeDocument/2006/relationships/slideLayout" Target="../slideLayouts/slideLayout1.xml"/><Relationship Id="rId5" Type="http://schemas.openxmlformats.org/officeDocument/2006/relationships/image" Target="../media/image200.png"/><Relationship Id="rId4" Type="http://schemas.openxmlformats.org/officeDocument/2006/relationships/image" Target="../media/image19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202.png"/><Relationship Id="rId2" Type="http://schemas.openxmlformats.org/officeDocument/2006/relationships/image" Target="../media/image201.png"/><Relationship Id="rId1" Type="http://schemas.openxmlformats.org/officeDocument/2006/relationships/slideLayout" Target="../slideLayouts/slideLayout1.xml"/><Relationship Id="rId4" Type="http://schemas.openxmlformats.org/officeDocument/2006/relationships/image" Target="../media/image203.png"/></Relationships>
</file>

<file path=ppt/slides/_rels/slide91.xml.rels><?xml version="1.0" encoding="UTF-8" standalone="yes"?>
<Relationships xmlns="http://schemas.openxmlformats.org/package/2006/relationships"><Relationship Id="rId2" Type="http://schemas.openxmlformats.org/officeDocument/2006/relationships/image" Target="../media/image204.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206.png"/><Relationship Id="rId2" Type="http://schemas.openxmlformats.org/officeDocument/2006/relationships/image" Target="../media/image205.png"/><Relationship Id="rId1" Type="http://schemas.openxmlformats.org/officeDocument/2006/relationships/slideLayout" Target="../slideLayouts/slideLayout1.xml"/><Relationship Id="rId4" Type="http://schemas.openxmlformats.org/officeDocument/2006/relationships/image" Target="../media/image207.png"/></Relationships>
</file>

<file path=ppt/slides/_rels/slide93.xml.rels><?xml version="1.0" encoding="UTF-8" standalone="yes"?>
<Relationships xmlns="http://schemas.openxmlformats.org/package/2006/relationships"><Relationship Id="rId2" Type="http://schemas.openxmlformats.org/officeDocument/2006/relationships/image" Target="../media/image208.pn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8" Type="http://schemas.openxmlformats.org/officeDocument/2006/relationships/image" Target="../media/image211.wmf"/><Relationship Id="rId3" Type="http://schemas.openxmlformats.org/officeDocument/2006/relationships/oleObject" Target="../embeddings/oleObject131.bin"/><Relationship Id="rId7" Type="http://schemas.openxmlformats.org/officeDocument/2006/relationships/oleObject" Target="../embeddings/oleObject133.bin"/><Relationship Id="rId12" Type="http://schemas.openxmlformats.org/officeDocument/2006/relationships/image" Target="../media/image213.wmf"/><Relationship Id="rId2" Type="http://schemas.openxmlformats.org/officeDocument/2006/relationships/slideLayout" Target="../slideLayouts/slideLayout1.xml"/><Relationship Id="rId1" Type="http://schemas.openxmlformats.org/officeDocument/2006/relationships/vmlDrawing" Target="../drawings/vmlDrawing39.vml"/><Relationship Id="rId6" Type="http://schemas.openxmlformats.org/officeDocument/2006/relationships/image" Target="../media/image210.wmf"/><Relationship Id="rId11" Type="http://schemas.openxmlformats.org/officeDocument/2006/relationships/oleObject" Target="../embeddings/oleObject135.bin"/><Relationship Id="rId5" Type="http://schemas.openxmlformats.org/officeDocument/2006/relationships/oleObject" Target="../embeddings/oleObject132.bin"/><Relationship Id="rId10" Type="http://schemas.openxmlformats.org/officeDocument/2006/relationships/image" Target="../media/image212.wmf"/><Relationship Id="rId4" Type="http://schemas.openxmlformats.org/officeDocument/2006/relationships/image" Target="../media/image209.wmf"/><Relationship Id="rId9" Type="http://schemas.openxmlformats.org/officeDocument/2006/relationships/oleObject" Target="../embeddings/oleObject134.bin"/></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flipV="1">
            <a:off x="762000" y="6172200"/>
            <a:ext cx="7851648" cy="152400"/>
          </a:xfrm>
        </p:spPr>
        <p:txBody>
          <a:bodyPr>
            <a:normAutofit fontScale="90000"/>
          </a:bodyPr>
          <a:lstStyle/>
          <a:p>
            <a:r>
              <a:rPr lang="en-US" dirty="0"/>
              <a:t> </a:t>
            </a:r>
            <a:endParaRPr lang="en-IN" dirty="0"/>
          </a:p>
        </p:txBody>
      </p:sp>
      <p:sp>
        <p:nvSpPr>
          <p:cNvPr id="3" name="Subtitle 2"/>
          <p:cNvSpPr>
            <a:spLocks noGrp="1"/>
          </p:cNvSpPr>
          <p:nvPr>
            <p:ph type="subTitle" idx="1"/>
          </p:nvPr>
        </p:nvSpPr>
        <p:spPr>
          <a:xfrm>
            <a:off x="228600" y="1143000"/>
            <a:ext cx="8610600" cy="3657600"/>
          </a:xfrm>
        </p:spPr>
        <p:txBody>
          <a:bodyPr>
            <a:normAutofit fontScale="92500" lnSpcReduction="10000"/>
          </a:bodyPr>
          <a:lstStyle/>
          <a:p>
            <a:pPr algn="ctr">
              <a:lnSpc>
                <a:spcPct val="150000"/>
              </a:lnSpc>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CHAROTAR UNIVERSITY OF SCIENCE AND TECHNOLOGY </a:t>
            </a:r>
            <a:b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FACULTY OF APPLIED SCIENCES</a:t>
            </a:r>
            <a:b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OF MATHEMATICAL SCIENCES </a:t>
            </a:r>
            <a:b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SEMESTER 3 </a:t>
            </a:r>
            <a:r>
              <a:rPr lang="en-US"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BTech</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CE, IT, CSE</a:t>
            </a:r>
          </a:p>
          <a:p>
            <a:pPr algn="ctr">
              <a:lnSpc>
                <a:spcPct val="150000"/>
              </a:lnSpc>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DISCRETE MATHEMATICS AND ALGEBRA</a:t>
            </a:r>
          </a:p>
          <a:p>
            <a:pPr algn="ctr">
              <a:lnSpc>
                <a:spcPct val="150000"/>
              </a:lnSpc>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MA253</a:t>
            </a:r>
          </a:p>
          <a:p>
            <a:pPr algn="ctr">
              <a:lnSpc>
                <a:spcPct val="150000"/>
              </a:lnSpc>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UNIT 1</a:t>
            </a:r>
          </a:p>
          <a:p>
            <a:pPr algn="ctr">
              <a:lnSpc>
                <a:spcPct val="150000"/>
              </a:lnSpc>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PREDICATE CALCULUS</a:t>
            </a:r>
            <a:endPar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FF0C4-50F8-4518-8E50-92756A96D869}"/>
              </a:ext>
            </a:extLst>
          </p:cNvPr>
          <p:cNvSpPr>
            <a:spLocks noGrp="1"/>
          </p:cNvSpPr>
          <p:nvPr>
            <p:ph type="title"/>
          </p:nvPr>
        </p:nvSpPr>
        <p:spPr>
          <a:xfrm>
            <a:off x="152400" y="762000"/>
            <a:ext cx="8229600" cy="609600"/>
          </a:xfrm>
        </p:spPr>
        <p:txBody>
          <a:bodyPr>
            <a:normAutofit/>
          </a:bodyPr>
          <a:lstStyle/>
          <a:p>
            <a:r>
              <a:rPr lang="en-US" sz="2800" dirty="0">
                <a:latin typeface="Times New Roman" panose="02020603050405020304" pitchFamily="18" charset="0"/>
                <a:cs typeface="Times New Roman" panose="02020603050405020304" pitchFamily="18" charset="0"/>
              </a:rPr>
              <a:t>Connectives and truth table</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2BB385B9-7F7A-402B-9DDA-8CBEAFEEB68B}"/>
                  </a:ext>
                </a:extLst>
              </p:cNvPr>
              <p:cNvGraphicFramePr>
                <a:graphicFrameLocks noGrp="1"/>
              </p:cNvGraphicFramePr>
              <p:nvPr>
                <p:ph idx="1"/>
                <p:extLst>
                  <p:ext uri="{D42A27DB-BD31-4B8C-83A1-F6EECF244321}">
                    <p14:modId xmlns:p14="http://schemas.microsoft.com/office/powerpoint/2010/main" val="1164214683"/>
                  </p:ext>
                </p:extLst>
              </p:nvPr>
            </p:nvGraphicFramePr>
            <p:xfrm>
              <a:off x="304800" y="1524000"/>
              <a:ext cx="8229600" cy="46736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1976859818"/>
                        </a:ext>
                      </a:extLst>
                    </a:gridCol>
                    <a:gridCol w="2743200">
                      <a:extLst>
                        <a:ext uri="{9D8B030D-6E8A-4147-A177-3AD203B41FA5}">
                          <a16:colId xmlns:a16="http://schemas.microsoft.com/office/drawing/2014/main" val="943747020"/>
                        </a:ext>
                      </a:extLst>
                    </a:gridCol>
                    <a:gridCol w="2743200">
                      <a:extLst>
                        <a:ext uri="{9D8B030D-6E8A-4147-A177-3AD203B41FA5}">
                          <a16:colId xmlns:a16="http://schemas.microsoft.com/office/drawing/2014/main" val="1179146111"/>
                        </a:ext>
                      </a:extLst>
                    </a:gridCol>
                  </a:tblGrid>
                  <a:tr h="370840">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Connectives </a:t>
                          </a:r>
                        </a:p>
                      </a:txBody>
                      <a:tcPr>
                        <a:solidFill>
                          <a:schemeClr val="bg2">
                            <a:lumMod val="90000"/>
                          </a:schemeClr>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 When True </a:t>
                          </a:r>
                        </a:p>
                      </a:txBody>
                      <a:tcPr>
                        <a:solidFill>
                          <a:schemeClr val="bg2">
                            <a:lumMod val="90000"/>
                          </a:schemeClr>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When False</a:t>
                          </a:r>
                        </a:p>
                      </a:txBody>
                      <a:tcPr>
                        <a:solidFill>
                          <a:schemeClr val="bg2">
                            <a:lumMod val="90000"/>
                          </a:schemeClr>
                        </a:solidFill>
                      </a:tcPr>
                    </a:tc>
                    <a:extLst>
                      <a:ext uri="{0D108BD9-81ED-4DB2-BD59-A6C34878D82A}">
                        <a16:rowId xmlns:a16="http://schemas.microsoft.com/office/drawing/2014/main" val="639215450"/>
                      </a:ext>
                    </a:extLst>
                  </a:tr>
                  <a:tr h="370840">
                    <a:tc>
                      <a:txBody>
                        <a:bodyPr/>
                        <a:lstStyle/>
                        <a:p>
                          <a:r>
                            <a:rPr lang="en-US" sz="2000" dirty="0">
                              <a:solidFill>
                                <a:schemeClr val="tx1"/>
                              </a:solidFill>
                              <a:latin typeface="Times New Roman" panose="02020603050405020304" pitchFamily="18" charset="0"/>
                              <a:cs typeface="Times New Roman" panose="02020603050405020304" pitchFamily="18" charset="0"/>
                            </a:rPr>
                            <a:t>Negation </a:t>
                          </a:r>
                          <a14:m>
                            <m:oMath xmlns:m="http://schemas.openxmlformats.org/officeDocument/2006/math">
                              <m:r>
                                <a:rPr lang="en-US" sz="2000" b="1" i="1" smtClean="0">
                                  <a:latin typeface="Cambria Math" panose="02040503050406030204" pitchFamily="18" charset="0"/>
                                  <a:ea typeface="Cambria Math"/>
                                </a:rPr>
                                <m:t>∼</m:t>
                              </m:r>
                            </m:oMath>
                          </a14:m>
                          <a:r>
                            <a:rPr lang="en-US" sz="2800" b="1" dirty="0">
                              <a:latin typeface="Times New Roman" panose="02020603050405020304" pitchFamily="18" charset="0"/>
                              <a:ea typeface="Cambria Math"/>
                              <a:cs typeface="Times New Roman" panose="02020603050405020304" pitchFamily="18" charset="0"/>
                            </a:rPr>
                            <a:t> </a:t>
                          </a:r>
                          <a14:m>
                            <m:oMath xmlns:m="http://schemas.openxmlformats.org/officeDocument/2006/math">
                              <m:r>
                                <a:rPr lang="en-US" sz="2000" b="1" i="1">
                                  <a:latin typeface="Cambria Math"/>
                                  <a:ea typeface="Cambria Math"/>
                                  <a:cs typeface="Times New Roman" pitchFamily="18" charset="0"/>
                                </a:rPr>
                                <m:t>𝒑</m:t>
                              </m:r>
                            </m:oMath>
                          </a14:m>
                          <a:r>
                            <a:rPr lang="en-IN" sz="2000" b="1" dirty="0">
                              <a:latin typeface="Times New Roman" pitchFamily="18" charset="0"/>
                              <a:cs typeface="Times New Roman" pitchFamily="18" charset="0"/>
                            </a:rPr>
                            <a:t> </a:t>
                          </a:r>
                          <a:endParaRPr lang="en-US" sz="2000" b="1" dirty="0">
                            <a:solidFill>
                              <a:schemeClr val="tx1"/>
                            </a:solidFill>
                            <a:latin typeface="Times New Roman" panose="02020603050405020304" pitchFamily="18" charset="0"/>
                            <a:cs typeface="Times New Roman" panose="02020603050405020304" pitchFamily="18" charset="0"/>
                          </a:endParaRPr>
                        </a:p>
                      </a:txBody>
                      <a:tcPr>
                        <a:solidFill>
                          <a:schemeClr val="bg2">
                            <a:lumMod val="50000"/>
                          </a:schemeClr>
                        </a:solid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p is false.</a:t>
                          </a:r>
                        </a:p>
                      </a:txBody>
                      <a:tcPr>
                        <a:solidFill>
                          <a:schemeClr val="bg2">
                            <a:lumMod val="50000"/>
                          </a:schemeClr>
                        </a:solid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p is true.</a:t>
                          </a:r>
                        </a:p>
                      </a:txBody>
                      <a:tcPr>
                        <a:solidFill>
                          <a:schemeClr val="bg2">
                            <a:lumMod val="50000"/>
                          </a:schemeClr>
                        </a:solidFill>
                      </a:tcPr>
                    </a:tc>
                    <a:extLst>
                      <a:ext uri="{0D108BD9-81ED-4DB2-BD59-A6C34878D82A}">
                        <a16:rowId xmlns:a16="http://schemas.microsoft.com/office/drawing/2014/main" val="3377198656"/>
                      </a:ext>
                    </a:extLst>
                  </a:tr>
                  <a:tr h="370840">
                    <a:tc>
                      <a:txBody>
                        <a:bodyPr/>
                        <a:lstStyle/>
                        <a:p>
                          <a:r>
                            <a:rPr lang="en-US" sz="2000" dirty="0">
                              <a:solidFill>
                                <a:schemeClr val="tx1"/>
                              </a:solidFill>
                              <a:latin typeface="Times New Roman" panose="02020603050405020304" pitchFamily="18" charset="0"/>
                              <a:cs typeface="Times New Roman" panose="02020603050405020304" pitchFamily="18" charset="0"/>
                            </a:rPr>
                            <a:t>Conjunction  </a:t>
                          </a:r>
                          <a14:m>
                            <m:oMath xmlns:m="http://schemas.openxmlformats.org/officeDocument/2006/math">
                              <m:r>
                                <a:rPr lang="en-US" sz="2000" b="1" i="1" smtClean="0">
                                  <a:latin typeface="Cambria Math"/>
                                </a:rPr>
                                <m:t>𝒑</m:t>
                              </m:r>
                              <m:r>
                                <a:rPr lang="en-US" sz="1800" b="1" i="1">
                                  <a:latin typeface="Cambria Math"/>
                                  <a:ea typeface="Cambria Math"/>
                                </a:rPr>
                                <m:t>∧</m:t>
                              </m:r>
                              <m:r>
                                <a:rPr lang="en-US" sz="2000" b="1" i="1" smtClean="0">
                                  <a:latin typeface="Cambria Math"/>
                                </a:rPr>
                                <m:t>𝒒</m:t>
                              </m:r>
                            </m:oMath>
                          </a14:m>
                          <a:endParaRPr lang="en-US" sz="2000" b="1" dirty="0">
                            <a:solidFill>
                              <a:schemeClr val="tx1"/>
                            </a:solidFill>
                            <a:latin typeface="Times New Roman" panose="02020603050405020304" pitchFamily="18" charset="0"/>
                            <a:cs typeface="Times New Roman" panose="02020603050405020304" pitchFamily="18" charset="0"/>
                          </a:endParaRPr>
                        </a:p>
                      </a:txBody>
                      <a:tcPr>
                        <a:solidFill>
                          <a:schemeClr val="bg2">
                            <a:lumMod val="50000"/>
                          </a:schemeClr>
                        </a:solid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 p and q both are true.</a:t>
                          </a:r>
                        </a:p>
                      </a:txBody>
                      <a:tcPr>
                        <a:solidFill>
                          <a:schemeClr val="bg2">
                            <a:lumMod val="50000"/>
                          </a:schemeClr>
                        </a:solid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At least one of p or q is false. Both p and q are false. </a:t>
                          </a:r>
                        </a:p>
                      </a:txBody>
                      <a:tcPr>
                        <a:solidFill>
                          <a:schemeClr val="bg2">
                            <a:lumMod val="50000"/>
                          </a:schemeClr>
                        </a:solidFill>
                      </a:tcPr>
                    </a:tc>
                    <a:extLst>
                      <a:ext uri="{0D108BD9-81ED-4DB2-BD59-A6C34878D82A}">
                        <a16:rowId xmlns:a16="http://schemas.microsoft.com/office/drawing/2014/main" val="26995843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Times New Roman" panose="02020603050405020304" pitchFamily="18" charset="0"/>
                              <a:cs typeface="Times New Roman" panose="02020603050405020304" pitchFamily="18" charset="0"/>
                            </a:rPr>
                            <a:t>Disjunction </a:t>
                          </a:r>
                          <a14:m>
                            <m:oMath xmlns:m="http://schemas.openxmlformats.org/officeDocument/2006/math">
                              <m:r>
                                <a:rPr lang="en-US" sz="2000" b="1" i="1" smtClean="0">
                                  <a:latin typeface="Cambria Math"/>
                                </a:rPr>
                                <m:t>𝒑</m:t>
                              </m:r>
                              <m:r>
                                <a:rPr lang="en-US" sz="2000" b="1" i="1">
                                  <a:latin typeface="Cambria Math"/>
                                  <a:ea typeface="Cambria Math"/>
                                </a:rPr>
                                <m:t>∨</m:t>
                              </m:r>
                            </m:oMath>
                          </a14:m>
                          <a:r>
                            <a:rPr lang="en-IN" sz="2000" b="1" i="1" dirty="0">
                              <a:latin typeface="Times New Roman" panose="02020603050405020304" pitchFamily="18" charset="0"/>
                              <a:cs typeface="Times New Roman" panose="02020603050405020304" pitchFamily="18" charset="0"/>
                            </a:rPr>
                            <a:t>q</a:t>
                          </a:r>
                        </a:p>
                        <a:p>
                          <a:endParaRPr lang="en-US" sz="2000" dirty="0">
                            <a:solidFill>
                              <a:schemeClr val="tx1"/>
                            </a:solidFill>
                            <a:latin typeface="Times New Roman" panose="02020603050405020304" pitchFamily="18" charset="0"/>
                            <a:cs typeface="Times New Roman" panose="02020603050405020304" pitchFamily="18" charset="0"/>
                          </a:endParaRPr>
                        </a:p>
                      </a:txBody>
                      <a:tcPr>
                        <a:solidFill>
                          <a:schemeClr val="bg2">
                            <a:lumMod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Times New Roman" panose="02020603050405020304" pitchFamily="18" charset="0"/>
                              <a:cs typeface="Times New Roman" panose="02020603050405020304" pitchFamily="18" charset="0"/>
                            </a:rPr>
                            <a:t>At least one of p and q is true.</a:t>
                          </a:r>
                        </a:p>
                        <a:p>
                          <a:endParaRPr lang="en-US" sz="2000" dirty="0">
                            <a:solidFill>
                              <a:schemeClr val="tx1"/>
                            </a:solidFill>
                            <a:latin typeface="Times New Roman" panose="02020603050405020304" pitchFamily="18" charset="0"/>
                            <a:cs typeface="Times New Roman" panose="02020603050405020304" pitchFamily="18" charset="0"/>
                          </a:endParaRPr>
                        </a:p>
                      </a:txBody>
                      <a:tcPr>
                        <a:solidFill>
                          <a:schemeClr val="bg2">
                            <a:lumMod val="50000"/>
                          </a:schemeClr>
                        </a:solid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p and q both are false.</a:t>
                          </a:r>
                        </a:p>
                      </a:txBody>
                      <a:tcPr>
                        <a:solidFill>
                          <a:schemeClr val="bg2">
                            <a:lumMod val="50000"/>
                          </a:schemeClr>
                        </a:solidFill>
                      </a:tcPr>
                    </a:tc>
                    <a:extLst>
                      <a:ext uri="{0D108BD9-81ED-4DB2-BD59-A6C34878D82A}">
                        <a16:rowId xmlns:a16="http://schemas.microsoft.com/office/drawing/2014/main" val="357735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Conditional(Implication)</a:t>
                          </a:r>
                          <a:r>
                            <a:rPr lang="en-IN" sz="2000" baseline="0" dirty="0">
                              <a:latin typeface="Times New Roman" panose="02020603050405020304" pitchFamily="18"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1" smtClean="0">
                                    <a:latin typeface="Cambria Math"/>
                                  </a:rPr>
                                  <m:t>𝒑</m:t>
                                </m:r>
                                <m:r>
                                  <a:rPr lang="en-US" sz="2000" b="1" i="1">
                                    <a:latin typeface="Cambria Math"/>
                                    <a:ea typeface="Cambria Math"/>
                                  </a:rPr>
                                  <m:t>→</m:t>
                                </m:r>
                                <m:r>
                                  <a:rPr lang="en-US" sz="2000" b="1" i="1">
                                    <a:latin typeface="Cambria Math"/>
                                    <a:ea typeface="Cambria Math"/>
                                  </a:rPr>
                                  <m:t>𝒒</m:t>
                                </m:r>
                                <m:r>
                                  <a:rPr lang="en-US" sz="2000" b="1" i="1" smtClean="0">
                                    <a:latin typeface="Cambria Math" panose="02040503050406030204" pitchFamily="18" charset="0"/>
                                    <a:ea typeface="Cambria Math"/>
                                  </a:rPr>
                                  <m:t>  </m:t>
                                </m:r>
                                <m:r>
                                  <a:rPr lang="en-US" sz="2000" b="1" i="1" smtClean="0">
                                    <a:latin typeface="Cambria Math" panose="02040503050406030204" pitchFamily="18" charset="0"/>
                                    <a:ea typeface="Cambria Math"/>
                                  </a:rPr>
                                  <m:t>𝒐𝒓</m:t>
                                </m:r>
                                <m:r>
                                  <a:rPr lang="en-US" sz="2000" b="1" i="1" smtClean="0">
                                    <a:latin typeface="Cambria Math" panose="02040503050406030204" pitchFamily="18" charset="0"/>
                                    <a:ea typeface="Cambria Math"/>
                                  </a:rPr>
                                  <m:t> ∼</m:t>
                                </m:r>
                                <m:r>
                                  <a:rPr lang="en-US" sz="2000" b="1" i="1" smtClean="0">
                                    <a:latin typeface="Cambria Math"/>
                                    <a:ea typeface="Cambria Math"/>
                                  </a:rPr>
                                  <m:t>𝒑</m:t>
                                </m:r>
                                <m:r>
                                  <a:rPr lang="en-US" sz="2000" b="1" i="1">
                                    <a:latin typeface="Cambria Math"/>
                                    <a:ea typeface="Cambria Math"/>
                                  </a:rPr>
                                  <m:t>∨</m:t>
                                </m:r>
                                <m:r>
                                  <a:rPr lang="en-US" sz="2000" b="1" i="1" smtClean="0">
                                    <a:latin typeface="Cambria Math"/>
                                    <a:ea typeface="Cambria Math"/>
                                  </a:rPr>
                                  <m:t>𝒒</m:t>
                                </m:r>
                                <m:r>
                                  <a:rPr lang="en-US" sz="2000" b="1" i="1" smtClean="0">
                                    <a:latin typeface="Cambria Math" panose="02040503050406030204" pitchFamily="18" charset="0"/>
                                    <a:ea typeface="Cambria Math"/>
                                  </a:rPr>
                                  <m:t>  </m:t>
                                </m:r>
                              </m:oMath>
                            </m:oMathPara>
                          </a14:m>
                          <a:endParaRPr lang="en-IN" sz="2000" b="1" dirty="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solidFill>
                              <a:schemeClr val="tx1"/>
                            </a:solidFill>
                            <a:latin typeface="Times New Roman" panose="02020603050405020304" pitchFamily="18" charset="0"/>
                            <a:cs typeface="Times New Roman" panose="02020603050405020304" pitchFamily="18" charset="0"/>
                          </a:endParaRPr>
                        </a:p>
                      </a:txBody>
                      <a:tcPr>
                        <a:solidFill>
                          <a:schemeClr val="bg2">
                            <a:lumMod val="50000"/>
                          </a:schemeClr>
                        </a:solid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p and q both are true or  p and q both are false or If p is false and q is true. </a:t>
                          </a:r>
                        </a:p>
                      </a:txBody>
                      <a:tcPr>
                        <a:solidFill>
                          <a:schemeClr val="bg2">
                            <a:lumMod val="50000"/>
                          </a:schemeClr>
                        </a:solid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p is true and q is false.</a:t>
                          </a:r>
                        </a:p>
                      </a:txBody>
                      <a:tcPr>
                        <a:solidFill>
                          <a:schemeClr val="bg2">
                            <a:lumMod val="50000"/>
                          </a:schemeClr>
                        </a:solidFill>
                      </a:tcPr>
                    </a:tc>
                    <a:extLst>
                      <a:ext uri="{0D108BD9-81ED-4DB2-BD59-A6C34878D82A}">
                        <a16:rowId xmlns:a16="http://schemas.microsoft.com/office/drawing/2014/main" val="3633849317"/>
                      </a:ext>
                    </a:extLst>
                  </a:tr>
                  <a:tr h="741680">
                    <a:tc>
                      <a:txBody>
                        <a:bodyPr/>
                        <a:lstStyle/>
                        <a:p>
                          <a:r>
                            <a:rPr lang="en-IN" sz="2000" dirty="0">
                              <a:latin typeface="Times New Roman" pitchFamily="18" charset="0"/>
                              <a:cs typeface="Times New Roman" pitchFamily="18" charset="0"/>
                            </a:rPr>
                            <a:t>Biconditional    </a:t>
                          </a:r>
                          <a14:m>
                            <m:oMath xmlns:m="http://schemas.openxmlformats.org/officeDocument/2006/math">
                              <m:r>
                                <a:rPr lang="en-US" sz="2000" b="1" i="1" smtClean="0">
                                  <a:latin typeface="Cambria Math"/>
                                </a:rPr>
                                <m:t>𝒑</m:t>
                              </m:r>
                              <m:r>
                                <a:rPr lang="en-US" sz="2000" b="1" i="1">
                                  <a:latin typeface="Cambria Math" panose="02040503050406030204" pitchFamily="18" charset="0"/>
                                  <a:ea typeface="Cambria Math" panose="02040503050406030204" pitchFamily="18" charset="0"/>
                                </a:rPr>
                                <m:t>↔</m:t>
                              </m:r>
                              <m:r>
                                <a:rPr lang="en-US" sz="2000" b="1" i="1">
                                  <a:latin typeface="Cambria Math"/>
                                  <a:ea typeface="Cambria Math"/>
                                </a:rPr>
                                <m:t>𝒒</m:t>
                              </m:r>
                              <m:r>
                                <a:rPr lang="en-US" sz="2000" b="1" i="1">
                                  <a:latin typeface="Cambria Math"/>
                                  <a:ea typeface="Cambria Math"/>
                                </a:rPr>
                                <m:t> </m:t>
                              </m:r>
                            </m:oMath>
                          </a14:m>
                          <a:endParaRPr lang="en-US" sz="2000" b="1" i="1" dirty="0">
                            <a:latin typeface="Times New Roman" panose="02020603050405020304" pitchFamily="18" charset="0"/>
                            <a:ea typeface="Cambria Math"/>
                            <a:cs typeface="Times New Roman" panose="02020603050405020304" pitchFamily="18" charset="0"/>
                          </a:endParaRPr>
                        </a:p>
                        <a:p>
                          <a14:m>
                            <m:oMath xmlns:m="http://schemas.openxmlformats.org/officeDocument/2006/math">
                              <m:r>
                                <a:rPr lang="en-US" sz="2000" b="1" i="1">
                                  <a:latin typeface="Cambria Math"/>
                                  <a:ea typeface="Cambria Math"/>
                                </a:rPr>
                                <m:t>𝒐𝒓</m:t>
                              </m:r>
                              <m:r>
                                <a:rPr lang="en-US" sz="2000" b="1" i="1">
                                  <a:latin typeface="Cambria Math"/>
                                  <a:ea typeface="Cambria Math"/>
                                </a:rPr>
                                <m:t> (</m:t>
                              </m:r>
                              <m:r>
                                <a:rPr lang="en-US" sz="2000" b="1" i="1">
                                  <a:latin typeface="Cambria Math"/>
                                  <a:ea typeface="Cambria Math"/>
                                </a:rPr>
                                <m:t>𝒑</m:t>
                              </m:r>
                              <m:r>
                                <a:rPr lang="en-US" sz="2000" b="1" i="1">
                                  <a:latin typeface="Cambria Math"/>
                                  <a:ea typeface="Cambria Math"/>
                                </a:rPr>
                                <m:t>⟶</m:t>
                              </m:r>
                              <m:r>
                                <a:rPr lang="en-US" sz="2000" b="1" i="1">
                                  <a:latin typeface="Cambria Math"/>
                                  <a:ea typeface="Cambria Math"/>
                                </a:rPr>
                                <m:t>𝒒</m:t>
                              </m:r>
                              <m:r>
                                <a:rPr lang="en-US" sz="2000" b="1" i="1">
                                  <a:latin typeface="Cambria Math"/>
                                  <a:ea typeface="Cambria Math"/>
                                </a:rPr>
                                <m:t>)∧(</m:t>
                              </m:r>
                              <m:r>
                                <a:rPr lang="en-US" sz="2000" b="1" i="1" smtClean="0">
                                  <a:latin typeface="Cambria Math"/>
                                  <a:ea typeface="Cambria Math"/>
                                </a:rPr>
                                <m:t>𝒒</m:t>
                              </m:r>
                              <m:r>
                                <a:rPr lang="en-US" sz="2000" b="1" i="1">
                                  <a:latin typeface="Cambria Math"/>
                                  <a:ea typeface="Cambria Math"/>
                                </a:rPr>
                                <m:t>⟶</m:t>
                              </m:r>
                              <m:r>
                                <a:rPr lang="en-US" sz="2000" b="1" i="1" smtClean="0">
                                  <a:latin typeface="Cambria Math"/>
                                  <a:ea typeface="Cambria Math"/>
                                </a:rPr>
                                <m:t>𝒑</m:t>
                              </m:r>
                              <m:r>
                                <a:rPr lang="en-US" sz="2000" b="1" i="1">
                                  <a:latin typeface="Cambria Math"/>
                                  <a:ea typeface="Cambria Math"/>
                                </a:rPr>
                                <m:t>)</m:t>
                              </m:r>
                            </m:oMath>
                          </a14:m>
                          <a:r>
                            <a:rPr lang="en-IN" sz="2000" b="1" dirty="0">
                              <a:latin typeface="Times New Roman" pitchFamily="18" charset="0"/>
                              <a:cs typeface="Times New Roman" pitchFamily="18" charset="0"/>
                            </a:rPr>
                            <a:t>             </a:t>
                          </a:r>
                          <a:endParaRPr lang="en-US" sz="2000" b="1" dirty="0">
                            <a:solidFill>
                              <a:schemeClr val="tx1"/>
                            </a:solidFill>
                            <a:latin typeface="Times New Roman" panose="02020603050405020304" pitchFamily="18" charset="0"/>
                            <a:cs typeface="Times New Roman" panose="02020603050405020304" pitchFamily="18" charset="0"/>
                          </a:endParaRPr>
                        </a:p>
                      </a:txBody>
                      <a:tcPr>
                        <a:solidFill>
                          <a:schemeClr val="bg2">
                            <a:lumMod val="50000"/>
                          </a:schemeClr>
                        </a:solid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p and q both are true or  p and q both are false </a:t>
                          </a:r>
                        </a:p>
                      </a:txBody>
                      <a:tcPr>
                        <a:solidFill>
                          <a:schemeClr val="bg2">
                            <a:lumMod val="50000"/>
                          </a:schemeClr>
                        </a:solid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Either p or q is false.</a:t>
                          </a:r>
                        </a:p>
                      </a:txBody>
                      <a:tcPr>
                        <a:solidFill>
                          <a:schemeClr val="bg2">
                            <a:lumMod val="50000"/>
                          </a:schemeClr>
                        </a:solidFill>
                      </a:tcPr>
                    </a:tc>
                    <a:extLst>
                      <a:ext uri="{0D108BD9-81ED-4DB2-BD59-A6C34878D82A}">
                        <a16:rowId xmlns:a16="http://schemas.microsoft.com/office/drawing/2014/main" val="1008403025"/>
                      </a:ext>
                    </a:extLst>
                  </a:tr>
                </a:tbl>
              </a:graphicData>
            </a:graphic>
          </p:graphicFrame>
        </mc:Choice>
        <mc:Fallback xmlns="">
          <p:graphicFrame>
            <p:nvGraphicFramePr>
              <p:cNvPr id="4" name="Table 4">
                <a:extLst>
                  <a:ext uri="{FF2B5EF4-FFF2-40B4-BE49-F238E27FC236}">
                    <a16:creationId xmlns:a16="http://schemas.microsoft.com/office/drawing/2014/main" id="{2BB385B9-7F7A-402B-9DDA-8CBEAFEEB68B}"/>
                  </a:ext>
                </a:extLst>
              </p:cNvPr>
              <p:cNvGraphicFramePr>
                <a:graphicFrameLocks noGrp="1"/>
              </p:cNvGraphicFramePr>
              <p:nvPr>
                <p:ph idx="1"/>
                <p:extLst>
                  <p:ext uri="{D42A27DB-BD31-4B8C-83A1-F6EECF244321}">
                    <p14:modId xmlns:p14="http://schemas.microsoft.com/office/powerpoint/2010/main" val="1164214683"/>
                  </p:ext>
                </p:extLst>
              </p:nvPr>
            </p:nvGraphicFramePr>
            <p:xfrm>
              <a:off x="304800" y="1524000"/>
              <a:ext cx="8229600" cy="46736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1976859818"/>
                        </a:ext>
                      </a:extLst>
                    </a:gridCol>
                    <a:gridCol w="2743200">
                      <a:extLst>
                        <a:ext uri="{9D8B030D-6E8A-4147-A177-3AD203B41FA5}">
                          <a16:colId xmlns:a16="http://schemas.microsoft.com/office/drawing/2014/main" val="943747020"/>
                        </a:ext>
                      </a:extLst>
                    </a:gridCol>
                    <a:gridCol w="2743200">
                      <a:extLst>
                        <a:ext uri="{9D8B030D-6E8A-4147-A177-3AD203B41FA5}">
                          <a16:colId xmlns:a16="http://schemas.microsoft.com/office/drawing/2014/main" val="1179146111"/>
                        </a:ext>
                      </a:extLst>
                    </a:gridCol>
                  </a:tblGrid>
                  <a:tr h="396240">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Connectives </a:t>
                          </a:r>
                        </a:p>
                      </a:txBody>
                      <a:tcPr>
                        <a:solidFill>
                          <a:schemeClr val="bg2">
                            <a:lumMod val="90000"/>
                          </a:schemeClr>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 When True </a:t>
                          </a:r>
                        </a:p>
                      </a:txBody>
                      <a:tcPr>
                        <a:solidFill>
                          <a:schemeClr val="bg2">
                            <a:lumMod val="90000"/>
                          </a:schemeClr>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When False</a:t>
                          </a:r>
                        </a:p>
                      </a:txBody>
                      <a:tcPr>
                        <a:solidFill>
                          <a:schemeClr val="bg2">
                            <a:lumMod val="90000"/>
                          </a:schemeClr>
                        </a:solidFill>
                      </a:tcPr>
                    </a:tc>
                    <a:extLst>
                      <a:ext uri="{0D108BD9-81ED-4DB2-BD59-A6C34878D82A}">
                        <a16:rowId xmlns:a16="http://schemas.microsoft.com/office/drawing/2014/main" val="639215450"/>
                      </a:ext>
                    </a:extLst>
                  </a:tr>
                  <a:tr h="518160">
                    <a:tc>
                      <a:txBody>
                        <a:bodyPr/>
                        <a:lstStyle/>
                        <a:p>
                          <a:endParaRPr lang="en-US"/>
                        </a:p>
                      </a:txBody>
                      <a:tcPr>
                        <a:blipFill>
                          <a:blip r:embed="rId2"/>
                          <a:stretch>
                            <a:fillRect l="-444" t="-82353" r="-201111" b="-738824"/>
                          </a:stretch>
                        </a:blip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p is false.</a:t>
                          </a:r>
                        </a:p>
                      </a:txBody>
                      <a:tcPr>
                        <a:solidFill>
                          <a:schemeClr val="bg2">
                            <a:lumMod val="50000"/>
                          </a:schemeClr>
                        </a:solid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p is true.</a:t>
                          </a:r>
                        </a:p>
                      </a:txBody>
                      <a:tcPr>
                        <a:solidFill>
                          <a:schemeClr val="bg2">
                            <a:lumMod val="50000"/>
                          </a:schemeClr>
                        </a:solidFill>
                      </a:tcPr>
                    </a:tc>
                    <a:extLst>
                      <a:ext uri="{0D108BD9-81ED-4DB2-BD59-A6C34878D82A}">
                        <a16:rowId xmlns:a16="http://schemas.microsoft.com/office/drawing/2014/main" val="3377198656"/>
                      </a:ext>
                    </a:extLst>
                  </a:tr>
                  <a:tr h="1005840">
                    <a:tc>
                      <a:txBody>
                        <a:bodyPr/>
                        <a:lstStyle/>
                        <a:p>
                          <a:endParaRPr lang="en-US"/>
                        </a:p>
                      </a:txBody>
                      <a:tcPr>
                        <a:blipFill>
                          <a:blip r:embed="rId2"/>
                          <a:stretch>
                            <a:fillRect l="-444" t="-93939" r="-201111" b="-280606"/>
                          </a:stretch>
                        </a:blip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 p and q both are true.</a:t>
                          </a:r>
                        </a:p>
                      </a:txBody>
                      <a:tcPr>
                        <a:solidFill>
                          <a:schemeClr val="bg2">
                            <a:lumMod val="50000"/>
                          </a:schemeClr>
                        </a:solid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At least one of p or q is false. Both p and q are false. </a:t>
                          </a:r>
                        </a:p>
                      </a:txBody>
                      <a:tcPr>
                        <a:solidFill>
                          <a:schemeClr val="bg2">
                            <a:lumMod val="50000"/>
                          </a:schemeClr>
                        </a:solidFill>
                      </a:tcPr>
                    </a:tc>
                    <a:extLst>
                      <a:ext uri="{0D108BD9-81ED-4DB2-BD59-A6C34878D82A}">
                        <a16:rowId xmlns:a16="http://schemas.microsoft.com/office/drawing/2014/main" val="2699584335"/>
                      </a:ext>
                    </a:extLst>
                  </a:tr>
                  <a:tr h="1005840">
                    <a:tc>
                      <a:txBody>
                        <a:bodyPr/>
                        <a:lstStyle/>
                        <a:p>
                          <a:endParaRPr lang="en-US"/>
                        </a:p>
                      </a:txBody>
                      <a:tcPr>
                        <a:blipFill>
                          <a:blip r:embed="rId2"/>
                          <a:stretch>
                            <a:fillRect l="-444" t="-193939" r="-201111" b="-18060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Times New Roman" panose="02020603050405020304" pitchFamily="18" charset="0"/>
                              <a:cs typeface="Times New Roman" panose="02020603050405020304" pitchFamily="18" charset="0"/>
                            </a:rPr>
                            <a:t>At least one of p and q is true.</a:t>
                          </a:r>
                        </a:p>
                        <a:p>
                          <a:endParaRPr lang="en-US" sz="2000" dirty="0">
                            <a:solidFill>
                              <a:schemeClr val="tx1"/>
                            </a:solidFill>
                            <a:latin typeface="Times New Roman" panose="02020603050405020304" pitchFamily="18" charset="0"/>
                            <a:cs typeface="Times New Roman" panose="02020603050405020304" pitchFamily="18" charset="0"/>
                          </a:endParaRPr>
                        </a:p>
                      </a:txBody>
                      <a:tcPr>
                        <a:solidFill>
                          <a:schemeClr val="bg2">
                            <a:lumMod val="50000"/>
                          </a:schemeClr>
                        </a:solid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p and q both are false.</a:t>
                          </a:r>
                        </a:p>
                      </a:txBody>
                      <a:tcPr>
                        <a:solidFill>
                          <a:schemeClr val="bg2">
                            <a:lumMod val="50000"/>
                          </a:schemeClr>
                        </a:solidFill>
                      </a:tcPr>
                    </a:tc>
                    <a:extLst>
                      <a:ext uri="{0D108BD9-81ED-4DB2-BD59-A6C34878D82A}">
                        <a16:rowId xmlns:a16="http://schemas.microsoft.com/office/drawing/2014/main" val="3577353180"/>
                      </a:ext>
                    </a:extLst>
                  </a:tr>
                  <a:tr h="1005840">
                    <a:tc>
                      <a:txBody>
                        <a:bodyPr/>
                        <a:lstStyle/>
                        <a:p>
                          <a:endParaRPr lang="en-US"/>
                        </a:p>
                      </a:txBody>
                      <a:tcPr>
                        <a:blipFill>
                          <a:blip r:embed="rId2"/>
                          <a:stretch>
                            <a:fillRect l="-444" t="-293939" r="-201111" b="-80606"/>
                          </a:stretch>
                        </a:blip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p and q both are true or  p and q both are false or If p is false and q is true. </a:t>
                          </a:r>
                        </a:p>
                      </a:txBody>
                      <a:tcPr>
                        <a:solidFill>
                          <a:schemeClr val="bg2">
                            <a:lumMod val="50000"/>
                          </a:schemeClr>
                        </a:solid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p is true and q is false.</a:t>
                          </a:r>
                        </a:p>
                      </a:txBody>
                      <a:tcPr>
                        <a:solidFill>
                          <a:schemeClr val="bg2">
                            <a:lumMod val="50000"/>
                          </a:schemeClr>
                        </a:solidFill>
                      </a:tcPr>
                    </a:tc>
                    <a:extLst>
                      <a:ext uri="{0D108BD9-81ED-4DB2-BD59-A6C34878D82A}">
                        <a16:rowId xmlns:a16="http://schemas.microsoft.com/office/drawing/2014/main" val="3633849317"/>
                      </a:ext>
                    </a:extLst>
                  </a:tr>
                  <a:tr h="741680">
                    <a:tc>
                      <a:txBody>
                        <a:bodyPr/>
                        <a:lstStyle/>
                        <a:p>
                          <a:endParaRPr lang="en-US"/>
                        </a:p>
                      </a:txBody>
                      <a:tcPr>
                        <a:blipFill>
                          <a:blip r:embed="rId2"/>
                          <a:stretch>
                            <a:fillRect l="-444" t="-532787" r="-201111" b="-9016"/>
                          </a:stretch>
                        </a:blip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p and q both are true or  p and q both are false </a:t>
                          </a:r>
                        </a:p>
                      </a:txBody>
                      <a:tcPr>
                        <a:solidFill>
                          <a:schemeClr val="bg2">
                            <a:lumMod val="50000"/>
                          </a:schemeClr>
                        </a:solid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Either p or q is false.</a:t>
                          </a:r>
                        </a:p>
                      </a:txBody>
                      <a:tcPr>
                        <a:solidFill>
                          <a:schemeClr val="bg2">
                            <a:lumMod val="50000"/>
                          </a:schemeClr>
                        </a:solidFill>
                      </a:tcPr>
                    </a:tc>
                    <a:extLst>
                      <a:ext uri="{0D108BD9-81ED-4DB2-BD59-A6C34878D82A}">
                        <a16:rowId xmlns:a16="http://schemas.microsoft.com/office/drawing/2014/main" val="1008403025"/>
                      </a:ext>
                    </a:extLst>
                  </a:tr>
                </a:tbl>
              </a:graphicData>
            </a:graphic>
          </p:graphicFrame>
        </mc:Fallback>
      </mc:AlternateContent>
    </p:spTree>
    <p:extLst>
      <p:ext uri="{BB962C8B-B14F-4D97-AF65-F5344CB8AC3E}">
        <p14:creationId xmlns:p14="http://schemas.microsoft.com/office/powerpoint/2010/main" val="290687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648062705"/>
              </p:ext>
            </p:extLst>
          </p:nvPr>
        </p:nvGraphicFramePr>
        <p:xfrm>
          <a:off x="533400" y="1600200"/>
          <a:ext cx="8001000" cy="4884787"/>
        </p:xfrm>
        <a:graphic>
          <a:graphicData uri="http://schemas.openxmlformats.org/drawingml/2006/table">
            <a:tbl>
              <a:tblPr firstRow="1" firstCol="1" bandRow="1">
                <a:tableStyleId>{5C22544A-7EE6-4342-B048-85BDC9FD1C3A}</a:tableStyleId>
              </a:tblPr>
              <a:tblGrid>
                <a:gridCol w="43434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433084">
                <a:tc>
                  <a:txBody>
                    <a:bodyPr/>
                    <a:lstStyle/>
                    <a:p>
                      <a:pPr marL="0" marR="0">
                        <a:lnSpc>
                          <a:spcPct val="115000"/>
                        </a:lnSpc>
                        <a:spcBef>
                          <a:spcPts val="0"/>
                        </a:spcBef>
                        <a:spcAft>
                          <a:spcPts val="1000"/>
                        </a:spcAft>
                      </a:pPr>
                      <a:r>
                        <a:rPr lang="en-IN" sz="1800" dirty="0">
                          <a:solidFill>
                            <a:schemeClr val="tx1"/>
                          </a:solidFill>
                          <a:effectLst/>
                        </a:rPr>
                        <a:t>Rule of Inference</a:t>
                      </a:r>
                      <a:endParaRPr lang="en-IN" sz="1600" dirty="0">
                        <a:solidFill>
                          <a:schemeClr val="tx1"/>
                        </a:solidFill>
                        <a:effectLst/>
                        <a:latin typeface="Calibri"/>
                        <a:ea typeface="Calibri"/>
                        <a:cs typeface="Times New Roman"/>
                      </a:endParaRPr>
                    </a:p>
                  </a:txBody>
                  <a:tcPr marL="68580" marR="68580" marT="0" marB="0">
                    <a:solidFill>
                      <a:schemeClr val="bg2">
                        <a:lumMod val="90000"/>
                      </a:schemeClr>
                    </a:solidFill>
                  </a:tcPr>
                </a:tc>
                <a:tc>
                  <a:txBody>
                    <a:bodyPr/>
                    <a:lstStyle/>
                    <a:p>
                      <a:pPr marL="0" marR="0">
                        <a:lnSpc>
                          <a:spcPct val="115000"/>
                        </a:lnSpc>
                        <a:spcBef>
                          <a:spcPts val="0"/>
                        </a:spcBef>
                        <a:spcAft>
                          <a:spcPts val="1000"/>
                        </a:spcAft>
                      </a:pPr>
                      <a:r>
                        <a:rPr lang="en-IN" sz="1800" dirty="0">
                          <a:solidFill>
                            <a:schemeClr val="tx1"/>
                          </a:solidFill>
                          <a:effectLst/>
                        </a:rPr>
                        <a:t>Name</a:t>
                      </a:r>
                      <a:endParaRPr lang="en-IN" sz="1600" dirty="0">
                        <a:solidFill>
                          <a:schemeClr val="tx1"/>
                        </a:solidFill>
                        <a:effectLst/>
                        <a:latin typeface="Calibri"/>
                        <a:ea typeface="Calibri"/>
                        <a:cs typeface="Times New Roman"/>
                      </a:endParaRPr>
                    </a:p>
                  </a:txBody>
                  <a:tcPr marL="68580" marR="68580" marT="0" marB="0">
                    <a:solidFill>
                      <a:schemeClr val="bg2">
                        <a:lumMod val="90000"/>
                      </a:schemeClr>
                    </a:solidFill>
                  </a:tcPr>
                </a:tc>
                <a:extLst>
                  <a:ext uri="{0D108BD9-81ED-4DB2-BD59-A6C34878D82A}">
                    <a16:rowId xmlns:a16="http://schemas.microsoft.com/office/drawing/2014/main" val="10000"/>
                  </a:ext>
                </a:extLst>
              </a:tr>
              <a:tr h="1170912">
                <a:tc>
                  <a:txBody>
                    <a:bodyPr/>
                    <a:lstStyle/>
                    <a:p>
                      <a:pPr marL="0" marR="0">
                        <a:lnSpc>
                          <a:spcPct val="115000"/>
                        </a:lnSpc>
                        <a:spcBef>
                          <a:spcPts val="0"/>
                        </a:spcBef>
                        <a:spcAft>
                          <a:spcPts val="1000"/>
                        </a:spcAft>
                        <a:tabLst>
                          <a:tab pos="1191895" algn="r"/>
                        </a:tabLst>
                      </a:pPr>
                      <a:r>
                        <a:rPr lang="en-IN" sz="1200" dirty="0">
                          <a:solidFill>
                            <a:schemeClr val="tx1"/>
                          </a:solidFill>
                          <a:effectLst/>
                        </a:rPr>
                        <a:t>	</a:t>
                      </a:r>
                      <a:endParaRPr lang="en-IN" sz="1100" dirty="0">
                        <a:solidFill>
                          <a:schemeClr val="tx1"/>
                        </a:solidFill>
                        <a:effectLst/>
                      </a:endParaRPr>
                    </a:p>
                    <a:p>
                      <a:pPr marL="0" marR="0">
                        <a:lnSpc>
                          <a:spcPct val="115000"/>
                        </a:lnSpc>
                        <a:spcBef>
                          <a:spcPts val="0"/>
                        </a:spcBef>
                        <a:spcAft>
                          <a:spcPts val="1000"/>
                        </a:spcAft>
                        <a:tabLst>
                          <a:tab pos="1191895" algn="r"/>
                        </a:tabLst>
                      </a:pPr>
                      <a:endParaRPr lang="en-IN" sz="1200" dirty="0">
                        <a:solidFill>
                          <a:schemeClr val="tx1"/>
                        </a:solidFill>
                        <a:effectLst/>
                      </a:endParaRPr>
                    </a:p>
                    <a:p>
                      <a:pPr marL="0" marR="0">
                        <a:lnSpc>
                          <a:spcPct val="115000"/>
                        </a:lnSpc>
                        <a:spcBef>
                          <a:spcPts val="0"/>
                        </a:spcBef>
                        <a:spcAft>
                          <a:spcPts val="1000"/>
                        </a:spcAft>
                        <a:tabLst>
                          <a:tab pos="1191895" algn="r"/>
                        </a:tabLst>
                      </a:pPr>
                      <a:endParaRPr lang="en-IN" sz="1200" dirty="0">
                        <a:solidFill>
                          <a:schemeClr val="tx1"/>
                        </a:solidFill>
                        <a:effectLst/>
                      </a:endParaRPr>
                    </a:p>
                    <a:p>
                      <a:pPr marL="0" marR="0">
                        <a:lnSpc>
                          <a:spcPct val="115000"/>
                        </a:lnSpc>
                        <a:spcBef>
                          <a:spcPts val="0"/>
                        </a:spcBef>
                        <a:spcAft>
                          <a:spcPts val="1000"/>
                        </a:spcAft>
                        <a:tabLst>
                          <a:tab pos="1191895" algn="r"/>
                        </a:tabLst>
                      </a:pPr>
                      <a:r>
                        <a:rPr lang="en-IN" sz="1600" dirty="0">
                          <a:solidFill>
                            <a:schemeClr val="tx1"/>
                          </a:solidFill>
                          <a:effectLst/>
                        </a:rPr>
                        <a:t>c is some element of the universe.</a:t>
                      </a:r>
                      <a:endParaRPr lang="en-IN" sz="1400" dirty="0">
                        <a:solidFill>
                          <a:schemeClr val="tx1"/>
                        </a:solidFill>
                        <a:effectLst/>
                        <a:latin typeface="Calibri"/>
                        <a:ea typeface="Calibri"/>
                        <a:cs typeface="Times New Roman"/>
                      </a:endParaRPr>
                    </a:p>
                  </a:txBody>
                  <a:tcPr marL="68580" marR="68580" marT="0" marB="0">
                    <a:solidFill>
                      <a:schemeClr val="bg2">
                        <a:lumMod val="50000"/>
                      </a:schemeClr>
                    </a:solidFill>
                  </a:tcPr>
                </a:tc>
                <a:tc>
                  <a:txBody>
                    <a:bodyPr/>
                    <a:lstStyle/>
                    <a:p>
                      <a:pPr marL="0" marR="0">
                        <a:lnSpc>
                          <a:spcPct val="115000"/>
                        </a:lnSpc>
                        <a:spcBef>
                          <a:spcPts val="0"/>
                        </a:spcBef>
                        <a:spcAft>
                          <a:spcPts val="1000"/>
                        </a:spcAft>
                      </a:pPr>
                      <a:r>
                        <a:rPr lang="en-IN" sz="1600" dirty="0">
                          <a:effectLst/>
                        </a:rPr>
                        <a:t>Universal Instantiation</a:t>
                      </a:r>
                      <a:endParaRPr lang="en-IN" sz="1400" dirty="0">
                        <a:effectLst/>
                        <a:latin typeface="Calibri"/>
                        <a:ea typeface="Calibri"/>
                        <a:cs typeface="Times New Roman"/>
                      </a:endParaRPr>
                    </a:p>
                  </a:txBody>
                  <a:tcPr marL="68580" marR="68580" marT="0" marB="0">
                    <a:solidFill>
                      <a:schemeClr val="bg2">
                        <a:lumMod val="50000"/>
                      </a:schemeClr>
                    </a:solidFill>
                  </a:tcPr>
                </a:tc>
                <a:extLst>
                  <a:ext uri="{0D108BD9-81ED-4DB2-BD59-A6C34878D82A}">
                    <a16:rowId xmlns:a16="http://schemas.microsoft.com/office/drawing/2014/main" val="10001"/>
                  </a:ext>
                </a:extLst>
              </a:tr>
              <a:tr h="433084">
                <a:tc>
                  <a:txBody>
                    <a:bodyPr/>
                    <a:lstStyle/>
                    <a:p>
                      <a:pPr marL="0" marR="0">
                        <a:lnSpc>
                          <a:spcPct val="115000"/>
                        </a:lnSpc>
                        <a:spcBef>
                          <a:spcPts val="0"/>
                        </a:spcBef>
                        <a:spcAft>
                          <a:spcPts val="1000"/>
                        </a:spcAft>
                      </a:pPr>
                      <a:endParaRPr lang="en-US" sz="1100" dirty="0">
                        <a:solidFill>
                          <a:schemeClr val="tx1"/>
                        </a:solidFill>
                        <a:effectLst/>
                        <a:latin typeface="Calibri"/>
                        <a:ea typeface="Calibri"/>
                        <a:cs typeface="Times New Roman"/>
                      </a:endParaRPr>
                    </a:p>
                    <a:p>
                      <a:pPr marL="0" marR="0">
                        <a:lnSpc>
                          <a:spcPct val="115000"/>
                        </a:lnSpc>
                        <a:spcBef>
                          <a:spcPts val="0"/>
                        </a:spcBef>
                        <a:spcAft>
                          <a:spcPts val="1000"/>
                        </a:spcAft>
                      </a:pPr>
                      <a:endParaRPr lang="en-US" sz="1100" dirty="0">
                        <a:solidFill>
                          <a:schemeClr val="tx1"/>
                        </a:solidFill>
                        <a:effectLst/>
                        <a:latin typeface="Calibri"/>
                        <a:ea typeface="Calibri"/>
                        <a:cs typeface="Times New Roman"/>
                      </a:endParaRPr>
                    </a:p>
                    <a:p>
                      <a:pPr marL="0" marR="0">
                        <a:lnSpc>
                          <a:spcPct val="115000"/>
                        </a:lnSpc>
                        <a:spcBef>
                          <a:spcPts val="0"/>
                        </a:spcBef>
                        <a:spcAft>
                          <a:spcPts val="1000"/>
                        </a:spcAft>
                      </a:pPr>
                      <a:endParaRPr lang="en-IN" sz="1100" dirty="0">
                        <a:solidFill>
                          <a:schemeClr val="tx1"/>
                        </a:solidFill>
                        <a:effectLst/>
                        <a:latin typeface="Calibri"/>
                        <a:ea typeface="Calibri"/>
                        <a:cs typeface="Times New Roman"/>
                      </a:endParaRPr>
                    </a:p>
                  </a:txBody>
                  <a:tcPr marL="68580" marR="68580" marT="0" marB="0">
                    <a:solidFill>
                      <a:schemeClr val="bg2">
                        <a:lumMod val="50000"/>
                      </a:schemeClr>
                    </a:solidFill>
                  </a:tcPr>
                </a:tc>
                <a:tc>
                  <a:txBody>
                    <a:bodyPr/>
                    <a:lstStyle/>
                    <a:p>
                      <a:pPr marL="0" marR="0">
                        <a:lnSpc>
                          <a:spcPct val="115000"/>
                        </a:lnSpc>
                        <a:spcBef>
                          <a:spcPts val="0"/>
                        </a:spcBef>
                        <a:spcAft>
                          <a:spcPts val="1000"/>
                        </a:spcAft>
                      </a:pPr>
                      <a:r>
                        <a:rPr lang="en-IN" sz="1600" dirty="0">
                          <a:effectLst/>
                        </a:rPr>
                        <a:t>Existential Instantiation</a:t>
                      </a:r>
                      <a:endParaRPr lang="en-IN" sz="1400" dirty="0">
                        <a:effectLst/>
                        <a:latin typeface="Calibri"/>
                        <a:ea typeface="Calibri"/>
                        <a:cs typeface="Times New Roman"/>
                      </a:endParaRPr>
                    </a:p>
                  </a:txBody>
                  <a:tcPr marL="68580" marR="68580" marT="0" marB="0">
                    <a:solidFill>
                      <a:schemeClr val="bg2">
                        <a:lumMod val="50000"/>
                      </a:schemeClr>
                    </a:solidFill>
                  </a:tcPr>
                </a:tc>
                <a:extLst>
                  <a:ext uri="{0D108BD9-81ED-4DB2-BD59-A6C34878D82A}">
                    <a16:rowId xmlns:a16="http://schemas.microsoft.com/office/drawing/2014/main" val="10002"/>
                  </a:ext>
                </a:extLst>
              </a:tr>
              <a:tr h="1117332">
                <a:tc>
                  <a:txBody>
                    <a:bodyPr/>
                    <a:lstStyle/>
                    <a:p>
                      <a:pPr marL="0" marR="0">
                        <a:lnSpc>
                          <a:spcPct val="115000"/>
                        </a:lnSpc>
                        <a:spcBef>
                          <a:spcPts val="0"/>
                        </a:spcBef>
                        <a:spcAft>
                          <a:spcPts val="1000"/>
                        </a:spcAft>
                      </a:pPr>
                      <a:endParaRPr lang="en-US" sz="1100" dirty="0">
                        <a:solidFill>
                          <a:schemeClr val="tx1"/>
                        </a:solidFill>
                        <a:effectLst/>
                      </a:endParaRPr>
                    </a:p>
                    <a:p>
                      <a:pPr marL="0" marR="0">
                        <a:lnSpc>
                          <a:spcPct val="115000"/>
                        </a:lnSpc>
                        <a:spcBef>
                          <a:spcPts val="0"/>
                        </a:spcBef>
                        <a:spcAft>
                          <a:spcPts val="1000"/>
                        </a:spcAft>
                      </a:pPr>
                      <a:endParaRPr lang="en-US" sz="1100" dirty="0">
                        <a:solidFill>
                          <a:schemeClr val="tx1"/>
                        </a:solidFill>
                        <a:effectLst/>
                      </a:endParaRPr>
                    </a:p>
                    <a:p>
                      <a:pPr marL="0" marR="0">
                        <a:lnSpc>
                          <a:spcPct val="115000"/>
                        </a:lnSpc>
                        <a:spcBef>
                          <a:spcPts val="0"/>
                        </a:spcBef>
                        <a:spcAft>
                          <a:spcPts val="1000"/>
                        </a:spcAft>
                      </a:pPr>
                      <a:r>
                        <a:rPr lang="en-IN" sz="1600" dirty="0">
                          <a:solidFill>
                            <a:schemeClr val="tx1"/>
                          </a:solidFill>
                          <a:effectLst/>
                        </a:rPr>
                        <a:t>x should not be free in any of the given premises.</a:t>
                      </a:r>
                      <a:endParaRPr lang="en-IN" sz="1400" dirty="0">
                        <a:solidFill>
                          <a:schemeClr val="tx1"/>
                        </a:solidFill>
                        <a:effectLst/>
                        <a:latin typeface="Calibri"/>
                        <a:ea typeface="Calibri"/>
                        <a:cs typeface="Times New Roman"/>
                      </a:endParaRPr>
                    </a:p>
                  </a:txBody>
                  <a:tcPr marL="68580" marR="68580" marT="0" marB="0">
                    <a:solidFill>
                      <a:schemeClr val="bg2">
                        <a:lumMod val="50000"/>
                      </a:schemeClr>
                    </a:solidFill>
                  </a:tcPr>
                </a:tc>
                <a:tc>
                  <a:txBody>
                    <a:bodyPr/>
                    <a:lstStyle/>
                    <a:p>
                      <a:pPr marL="0" marR="0">
                        <a:lnSpc>
                          <a:spcPct val="115000"/>
                        </a:lnSpc>
                        <a:spcBef>
                          <a:spcPts val="0"/>
                        </a:spcBef>
                        <a:spcAft>
                          <a:spcPts val="1000"/>
                        </a:spcAft>
                      </a:pPr>
                      <a:r>
                        <a:rPr lang="en-IN" sz="1600" dirty="0">
                          <a:effectLst/>
                        </a:rPr>
                        <a:t>Universal Generalization</a:t>
                      </a:r>
                      <a:endParaRPr lang="en-IN" sz="1400" dirty="0">
                        <a:effectLst/>
                        <a:latin typeface="Calibri"/>
                        <a:ea typeface="Calibri"/>
                        <a:cs typeface="Times New Roman"/>
                      </a:endParaRPr>
                    </a:p>
                  </a:txBody>
                  <a:tcPr marL="68580" marR="68580" marT="0" marB="0">
                    <a:solidFill>
                      <a:schemeClr val="bg2">
                        <a:lumMod val="50000"/>
                      </a:schemeClr>
                    </a:solidFill>
                  </a:tcPr>
                </a:tc>
                <a:extLst>
                  <a:ext uri="{0D108BD9-81ED-4DB2-BD59-A6C34878D82A}">
                    <a16:rowId xmlns:a16="http://schemas.microsoft.com/office/drawing/2014/main" val="10003"/>
                  </a:ext>
                </a:extLst>
              </a:tr>
              <a:tr h="1170912">
                <a:tc>
                  <a:txBody>
                    <a:bodyPr/>
                    <a:lstStyle/>
                    <a:p>
                      <a:pPr marL="0" marR="0">
                        <a:lnSpc>
                          <a:spcPct val="115000"/>
                        </a:lnSpc>
                        <a:spcBef>
                          <a:spcPts val="0"/>
                        </a:spcBef>
                        <a:spcAft>
                          <a:spcPts val="1000"/>
                        </a:spcAft>
                      </a:pPr>
                      <a:endParaRPr lang="en-IN" sz="1200" dirty="0">
                        <a:solidFill>
                          <a:schemeClr val="tx1"/>
                        </a:solidFill>
                        <a:effectLst/>
                      </a:endParaRPr>
                    </a:p>
                    <a:p>
                      <a:pPr marL="0" marR="0">
                        <a:lnSpc>
                          <a:spcPct val="115000"/>
                        </a:lnSpc>
                        <a:spcBef>
                          <a:spcPts val="0"/>
                        </a:spcBef>
                        <a:spcAft>
                          <a:spcPts val="1000"/>
                        </a:spcAft>
                      </a:pPr>
                      <a:endParaRPr lang="en-IN" sz="1200" dirty="0">
                        <a:solidFill>
                          <a:schemeClr val="tx1"/>
                        </a:solidFill>
                        <a:effectLst/>
                      </a:endParaRPr>
                    </a:p>
                    <a:p>
                      <a:pPr marL="0" marR="0">
                        <a:lnSpc>
                          <a:spcPct val="115000"/>
                        </a:lnSpc>
                        <a:spcBef>
                          <a:spcPts val="0"/>
                        </a:spcBef>
                        <a:spcAft>
                          <a:spcPts val="1000"/>
                        </a:spcAft>
                      </a:pPr>
                      <a:r>
                        <a:rPr lang="en-IN" sz="1600" dirty="0">
                          <a:solidFill>
                            <a:schemeClr val="tx1"/>
                          </a:solidFill>
                          <a:effectLst/>
                        </a:rPr>
                        <a:t>c is some element of the universe.</a:t>
                      </a:r>
                      <a:endParaRPr lang="en-IN" sz="1400" dirty="0">
                        <a:solidFill>
                          <a:schemeClr val="tx1"/>
                        </a:solidFill>
                        <a:effectLst/>
                        <a:latin typeface="Calibri"/>
                        <a:ea typeface="Calibri"/>
                        <a:cs typeface="Times New Roman"/>
                      </a:endParaRPr>
                    </a:p>
                  </a:txBody>
                  <a:tcPr marL="68580" marR="68580" marT="0" marB="0">
                    <a:solidFill>
                      <a:schemeClr val="bg2">
                        <a:lumMod val="50000"/>
                      </a:schemeClr>
                    </a:solidFill>
                  </a:tcPr>
                </a:tc>
                <a:tc>
                  <a:txBody>
                    <a:bodyPr/>
                    <a:lstStyle/>
                    <a:p>
                      <a:pPr marL="0" marR="0">
                        <a:lnSpc>
                          <a:spcPct val="115000"/>
                        </a:lnSpc>
                        <a:spcBef>
                          <a:spcPts val="0"/>
                        </a:spcBef>
                        <a:spcAft>
                          <a:spcPts val="1000"/>
                        </a:spcAft>
                      </a:pPr>
                      <a:r>
                        <a:rPr lang="en-IN" sz="1600" dirty="0">
                          <a:effectLst/>
                        </a:rPr>
                        <a:t>Existential Generalization</a:t>
                      </a:r>
                      <a:endParaRPr lang="en-IN" sz="1400" dirty="0">
                        <a:effectLst/>
                        <a:latin typeface="Calibri"/>
                        <a:ea typeface="Calibri"/>
                        <a:cs typeface="Times New Roman"/>
                      </a:endParaRPr>
                    </a:p>
                  </a:txBody>
                  <a:tcPr marL="68580" marR="68580" marT="0" marB="0">
                    <a:solidFill>
                      <a:schemeClr val="bg2">
                        <a:lumMod val="50000"/>
                      </a:schemeClr>
                    </a:solidFill>
                  </a:tcPr>
                </a:tc>
                <a:extLst>
                  <a:ext uri="{0D108BD9-81ED-4DB2-BD59-A6C34878D82A}">
                    <a16:rowId xmlns:a16="http://schemas.microsoft.com/office/drawing/2014/main" val="10004"/>
                  </a:ext>
                </a:extLst>
              </a:tr>
            </a:tbl>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436171787"/>
              </p:ext>
            </p:extLst>
          </p:nvPr>
        </p:nvGraphicFramePr>
        <p:xfrm>
          <a:off x="882650" y="2141538"/>
          <a:ext cx="969963" cy="757237"/>
        </p:xfrm>
        <a:graphic>
          <a:graphicData uri="http://schemas.openxmlformats.org/presentationml/2006/ole">
            <mc:AlternateContent xmlns:mc="http://schemas.openxmlformats.org/markup-compatibility/2006">
              <mc:Choice xmlns:v="urn:schemas-microsoft-com:vml" Requires="v">
                <p:oleObj spid="_x0000_s54550" name="Equation" r:id="rId3" imgW="965160" imgH="761760" progId="Equation.DSMT4">
                  <p:embed/>
                </p:oleObj>
              </mc:Choice>
              <mc:Fallback>
                <p:oleObj name="Equation" r:id="rId3" imgW="965160" imgH="761760" progId="Equation.DSMT4">
                  <p:embed/>
                  <p:pic>
                    <p:nvPicPr>
                      <p:cNvPr id="0" name="Object 4"/>
                      <p:cNvPicPr>
                        <a:picLocks noChangeAspect="1" noChangeArrowheads="1"/>
                      </p:cNvPicPr>
                      <p:nvPr/>
                    </p:nvPicPr>
                    <p:blipFill>
                      <a:blip r:embed="rId4"/>
                      <a:srcRect/>
                      <a:stretch>
                        <a:fillRect/>
                      </a:stretch>
                    </p:blipFill>
                    <p:spPr bwMode="auto">
                      <a:xfrm>
                        <a:off x="882650" y="2141538"/>
                        <a:ext cx="969963" cy="757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776270883"/>
              </p:ext>
            </p:extLst>
          </p:nvPr>
        </p:nvGraphicFramePr>
        <p:xfrm>
          <a:off x="990600" y="3281363"/>
          <a:ext cx="809625" cy="757237"/>
        </p:xfrm>
        <a:graphic>
          <a:graphicData uri="http://schemas.openxmlformats.org/presentationml/2006/ole">
            <mc:AlternateContent xmlns:mc="http://schemas.openxmlformats.org/markup-compatibility/2006">
              <mc:Choice xmlns:v="urn:schemas-microsoft-com:vml" Requires="v">
                <p:oleObj spid="_x0000_s54551" name="Equation" r:id="rId5" imgW="799920" imgH="761760" progId="Equation.DSMT4">
                  <p:embed/>
                </p:oleObj>
              </mc:Choice>
              <mc:Fallback>
                <p:oleObj name="Equation" r:id="rId5" imgW="799920" imgH="761760" progId="Equation.DSMT4">
                  <p:embed/>
                  <p:pic>
                    <p:nvPicPr>
                      <p:cNvPr id="0" name="Object 3"/>
                      <p:cNvPicPr>
                        <a:picLocks noChangeAspect="1" noChangeArrowheads="1"/>
                      </p:cNvPicPr>
                      <p:nvPr/>
                    </p:nvPicPr>
                    <p:blipFill>
                      <a:blip r:embed="rId6"/>
                      <a:srcRect/>
                      <a:stretch>
                        <a:fillRect/>
                      </a:stretch>
                    </p:blipFill>
                    <p:spPr bwMode="auto">
                      <a:xfrm>
                        <a:off x="990600" y="3281363"/>
                        <a:ext cx="809625" cy="757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50957214"/>
              </p:ext>
            </p:extLst>
          </p:nvPr>
        </p:nvGraphicFramePr>
        <p:xfrm>
          <a:off x="1090613" y="4046538"/>
          <a:ext cx="1000125" cy="757237"/>
        </p:xfrm>
        <a:graphic>
          <a:graphicData uri="http://schemas.openxmlformats.org/presentationml/2006/ole">
            <mc:AlternateContent xmlns:mc="http://schemas.openxmlformats.org/markup-compatibility/2006">
              <mc:Choice xmlns:v="urn:schemas-microsoft-com:vml" Requires="v">
                <p:oleObj spid="_x0000_s54552" name="Equation" r:id="rId7" imgW="990360" imgH="761760" progId="Equation.DSMT4">
                  <p:embed/>
                </p:oleObj>
              </mc:Choice>
              <mc:Fallback>
                <p:oleObj name="Equation" r:id="rId7" imgW="990360" imgH="761760" progId="Equation.DSMT4">
                  <p:embed/>
                  <p:pic>
                    <p:nvPicPr>
                      <p:cNvPr id="0" name="Object 2"/>
                      <p:cNvPicPr>
                        <a:picLocks noChangeAspect="1" noChangeArrowheads="1"/>
                      </p:cNvPicPr>
                      <p:nvPr/>
                    </p:nvPicPr>
                    <p:blipFill>
                      <a:blip r:embed="rId8"/>
                      <a:srcRect/>
                      <a:stretch>
                        <a:fillRect/>
                      </a:stretch>
                    </p:blipFill>
                    <p:spPr bwMode="auto">
                      <a:xfrm>
                        <a:off x="1090613" y="4046538"/>
                        <a:ext cx="1000125" cy="757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391062373"/>
              </p:ext>
            </p:extLst>
          </p:nvPr>
        </p:nvGraphicFramePr>
        <p:xfrm>
          <a:off x="887413" y="5257800"/>
          <a:ext cx="958850" cy="757237"/>
        </p:xfrm>
        <a:graphic>
          <a:graphicData uri="http://schemas.openxmlformats.org/presentationml/2006/ole">
            <mc:AlternateContent xmlns:mc="http://schemas.openxmlformats.org/markup-compatibility/2006">
              <mc:Choice xmlns:v="urn:schemas-microsoft-com:vml" Requires="v">
                <p:oleObj spid="_x0000_s54553" name="Equation" r:id="rId9" imgW="952200" imgH="761760" progId="Equation.DSMT4">
                  <p:embed/>
                </p:oleObj>
              </mc:Choice>
              <mc:Fallback>
                <p:oleObj name="Equation" r:id="rId9" imgW="952200" imgH="761760" progId="Equation.DSMT4">
                  <p:embed/>
                  <p:pic>
                    <p:nvPicPr>
                      <p:cNvPr id="0" name="Object 1"/>
                      <p:cNvPicPr>
                        <a:picLocks noChangeAspect="1" noChangeArrowheads="1"/>
                      </p:cNvPicPr>
                      <p:nvPr/>
                    </p:nvPicPr>
                    <p:blipFill>
                      <a:blip r:embed="rId10"/>
                      <a:srcRect/>
                      <a:stretch>
                        <a:fillRect/>
                      </a:stretch>
                    </p:blipFill>
                    <p:spPr bwMode="auto">
                      <a:xfrm>
                        <a:off x="887413" y="5257800"/>
                        <a:ext cx="958850" cy="757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5"/>
          <p:cNvSpPr>
            <a:spLocks noChangeArrowheads="1"/>
          </p:cNvSpPr>
          <p:nvPr/>
        </p:nvSpPr>
        <p:spPr bwMode="auto">
          <a:xfrm>
            <a:off x="1905000" y="301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Calibri" pitchFamily="34" charset="0"/>
                <a:ea typeface="Calibri" pitchFamily="34" charset="0"/>
                <a:cs typeface="Calibri" pitchFamily="34" charset="0"/>
              </a:rPr>
              <a:t>RULE OF INFERENCE FOR PREDICATE CALCULUS</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80644785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l"/>
            <a:r>
              <a:rPr lang="en-IN" b="1" u="sng" dirty="0"/>
              <a:t>EXAMPLE</a:t>
            </a:r>
            <a:r>
              <a:rPr lang="en-IN" b="1" dirty="0"/>
              <a:t>: </a:t>
            </a:r>
            <a:r>
              <a:rPr lang="en-IN" dirty="0"/>
              <a:t>Discuss the validity of the following argument</a:t>
            </a:r>
          </a:p>
          <a:p>
            <a:pPr lvl="0" algn="l"/>
            <a:r>
              <a:rPr lang="en-IN" dirty="0"/>
              <a:t>All graduates are educated.</a:t>
            </a:r>
          </a:p>
          <a:p>
            <a:pPr lvl="0" algn="l"/>
            <a:r>
              <a:rPr lang="en-IN" dirty="0"/>
              <a:t>Ram is a graduate.</a:t>
            </a:r>
          </a:p>
          <a:p>
            <a:pPr algn="l"/>
            <a:r>
              <a:rPr lang="en-IN" dirty="0"/>
              <a:t>Therefore , Ram is educated.</a:t>
            </a:r>
          </a:p>
          <a:p>
            <a:pPr algn="l"/>
            <a:r>
              <a:rPr lang="en-IN" b="1" u="sng" dirty="0"/>
              <a:t>Solution</a:t>
            </a:r>
            <a:r>
              <a:rPr lang="en-IN" b="1" dirty="0"/>
              <a:t>: </a:t>
            </a:r>
            <a:r>
              <a:rPr lang="en-IN" dirty="0"/>
              <a:t>Let G(x) denote ‘ x is a graduate’.</a:t>
            </a:r>
          </a:p>
          <a:p>
            <a:pPr algn="l"/>
            <a:r>
              <a:rPr lang="en-IN" dirty="0"/>
              <a:t>                  Let E(x) denote ‘ x is educated’</a:t>
            </a:r>
          </a:p>
          <a:p>
            <a:pPr algn="l"/>
            <a:r>
              <a:rPr lang="en-IN" dirty="0"/>
              <a:t>Let R denote ‘ Ram’ .</a:t>
            </a:r>
          </a:p>
          <a:p>
            <a:pPr algn="l"/>
            <a:r>
              <a:rPr lang="en-IN" b="1" dirty="0"/>
              <a:t>PREMISES</a:t>
            </a:r>
            <a:r>
              <a:rPr lang="en-IN" dirty="0"/>
              <a:t> are </a:t>
            </a:r>
          </a:p>
          <a:p>
            <a:pPr algn="l"/>
            <a:r>
              <a:rPr lang="en-US" dirty="0"/>
              <a:t>1)</a:t>
            </a:r>
          </a:p>
          <a:p>
            <a:pPr algn="l"/>
            <a:r>
              <a:rPr lang="en-US" dirty="0"/>
              <a:t>2)</a:t>
            </a:r>
            <a:r>
              <a:rPr lang="en-IN" dirty="0"/>
              <a:t>G(R)</a:t>
            </a:r>
          </a:p>
          <a:p>
            <a:pPr algn="l"/>
            <a:r>
              <a:rPr lang="en-IN" b="1" dirty="0"/>
              <a:t>CONCLUSION  </a:t>
            </a:r>
            <a:r>
              <a:rPr lang="en-IN" dirty="0"/>
              <a:t>E(R)</a:t>
            </a:r>
          </a:p>
          <a:p>
            <a:pPr algn="l"/>
            <a:endParaRPr lang="en-IN" dirty="0"/>
          </a:p>
          <a:p>
            <a:pPr algn="l"/>
            <a:endParaRPr lang="en-IN" dirty="0"/>
          </a:p>
        </p:txBody>
      </p:sp>
      <p:graphicFrame>
        <p:nvGraphicFramePr>
          <p:cNvPr id="4" name="Object 3"/>
          <p:cNvGraphicFramePr>
            <a:graphicFrameLocks noChangeAspect="1"/>
          </p:cNvGraphicFramePr>
          <p:nvPr>
            <p:extLst>
              <p:ext uri="{D42A27DB-BD31-4B8C-83A1-F6EECF244321}">
                <p14:modId xmlns:p14="http://schemas.microsoft.com/office/powerpoint/2010/main" val="3857958410"/>
              </p:ext>
            </p:extLst>
          </p:nvPr>
        </p:nvGraphicFramePr>
        <p:xfrm>
          <a:off x="533400" y="5003800"/>
          <a:ext cx="2057400" cy="406400"/>
        </p:xfrm>
        <a:graphic>
          <a:graphicData uri="http://schemas.openxmlformats.org/presentationml/2006/ole">
            <mc:AlternateContent xmlns:mc="http://schemas.openxmlformats.org/markup-compatibility/2006">
              <mc:Choice xmlns:v="urn:schemas-microsoft-com:vml" Requires="v">
                <p:oleObj spid="_x0000_s56388" name="Equation" r:id="rId3" imgW="2057400" imgH="406080" progId="Equation.DSMT4">
                  <p:embed/>
                </p:oleObj>
              </mc:Choice>
              <mc:Fallback>
                <p:oleObj name="Equation" r:id="rId3" imgW="2057400" imgH="406080" progId="Equation.DSMT4">
                  <p:embed/>
                  <p:pic>
                    <p:nvPicPr>
                      <p:cNvPr id="0" name=""/>
                      <p:cNvPicPr/>
                      <p:nvPr/>
                    </p:nvPicPr>
                    <p:blipFill>
                      <a:blip r:embed="rId4"/>
                      <a:stretch>
                        <a:fillRect/>
                      </a:stretch>
                    </p:blipFill>
                    <p:spPr>
                      <a:xfrm>
                        <a:off x="533400" y="5003800"/>
                        <a:ext cx="2057400" cy="406400"/>
                      </a:xfrm>
                      <a:prstGeom prst="rect">
                        <a:avLst/>
                      </a:prstGeom>
                    </p:spPr>
                  </p:pic>
                </p:oleObj>
              </mc:Fallback>
            </mc:AlternateContent>
          </a:graphicData>
        </a:graphic>
      </p:graphicFrame>
    </p:spTree>
    <p:extLst>
      <p:ext uri="{BB962C8B-B14F-4D97-AF65-F5344CB8AC3E}">
        <p14:creationId xmlns:p14="http://schemas.microsoft.com/office/powerpoint/2010/main" val="180644785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pPr algn="l"/>
            <a:r>
              <a:rPr lang="en-IN" b="1" dirty="0"/>
              <a:t>Thus the conclusion is valid.</a:t>
            </a:r>
            <a:endParaRPr lang="en-IN" dirty="0"/>
          </a:p>
          <a:p>
            <a:pPr algn="l"/>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802141296"/>
              </p:ext>
            </p:extLst>
          </p:nvPr>
        </p:nvGraphicFramePr>
        <p:xfrm>
          <a:off x="762000" y="2438400"/>
          <a:ext cx="6995160" cy="1583692"/>
        </p:xfrm>
        <a:graphic>
          <a:graphicData uri="http://schemas.openxmlformats.org/drawingml/2006/table">
            <a:tbl>
              <a:tblPr firstRow="1" firstCol="1" bandRow="1">
                <a:tableStyleId>{5C22544A-7EE6-4342-B048-85BDC9FD1C3A}</a:tableStyleId>
              </a:tblPr>
              <a:tblGrid>
                <a:gridCol w="3497580">
                  <a:extLst>
                    <a:ext uri="{9D8B030D-6E8A-4147-A177-3AD203B41FA5}">
                      <a16:colId xmlns:a16="http://schemas.microsoft.com/office/drawing/2014/main" val="20000"/>
                    </a:ext>
                  </a:extLst>
                </a:gridCol>
                <a:gridCol w="3497580">
                  <a:extLst>
                    <a:ext uri="{9D8B030D-6E8A-4147-A177-3AD203B41FA5}">
                      <a16:colId xmlns:a16="http://schemas.microsoft.com/office/drawing/2014/main" val="20001"/>
                    </a:ext>
                  </a:extLst>
                </a:gridCol>
              </a:tblGrid>
              <a:tr h="0">
                <a:tc>
                  <a:txBody>
                    <a:bodyPr/>
                    <a:lstStyle/>
                    <a:p>
                      <a:pPr marL="0" marR="0" lvl="0" indent="0">
                        <a:lnSpc>
                          <a:spcPct val="115000"/>
                        </a:lnSpc>
                        <a:spcBef>
                          <a:spcPts val="0"/>
                        </a:spcBef>
                        <a:spcAft>
                          <a:spcPts val="0"/>
                        </a:spcAft>
                        <a:buFont typeface="+mj-lt"/>
                        <a:buNone/>
                      </a:pPr>
                      <a:r>
                        <a:rPr lang="en-US" sz="2000" dirty="0">
                          <a:solidFill>
                            <a:schemeClr val="tx1"/>
                          </a:solidFill>
                          <a:effectLst/>
                          <a:latin typeface="Calibri"/>
                          <a:ea typeface="Calibri"/>
                          <a:cs typeface="Calibri"/>
                        </a:rPr>
                        <a:t>1.</a:t>
                      </a:r>
                      <a:r>
                        <a:rPr lang="en-US" sz="2000" baseline="0" dirty="0">
                          <a:solidFill>
                            <a:schemeClr val="tx1"/>
                          </a:solidFill>
                          <a:effectLst/>
                          <a:latin typeface="Calibri"/>
                          <a:ea typeface="Calibri"/>
                          <a:cs typeface="Calibri"/>
                        </a:rPr>
                        <a:t> </a:t>
                      </a:r>
                      <a:endParaRPr lang="en-IN" sz="2000" dirty="0">
                        <a:solidFill>
                          <a:schemeClr val="tx1"/>
                        </a:solidFill>
                        <a:effectLst/>
                        <a:latin typeface="Calibri"/>
                        <a:ea typeface="Calibri"/>
                        <a:cs typeface="Calibri"/>
                      </a:endParaRPr>
                    </a:p>
                  </a:txBody>
                  <a:tcPr marL="68580" marR="68580" marT="0" marB="0">
                    <a:solidFill>
                      <a:schemeClr val="bg2">
                        <a:lumMod val="90000"/>
                      </a:schemeClr>
                    </a:solidFill>
                  </a:tcPr>
                </a:tc>
                <a:tc>
                  <a:txBody>
                    <a:bodyPr/>
                    <a:lstStyle/>
                    <a:p>
                      <a:pPr marL="0" marR="0">
                        <a:lnSpc>
                          <a:spcPct val="115000"/>
                        </a:lnSpc>
                        <a:spcBef>
                          <a:spcPts val="0"/>
                        </a:spcBef>
                        <a:spcAft>
                          <a:spcPts val="1000"/>
                        </a:spcAft>
                      </a:pPr>
                      <a:r>
                        <a:rPr lang="en-IN" sz="2400" dirty="0">
                          <a:solidFill>
                            <a:schemeClr val="tx1"/>
                          </a:solidFill>
                          <a:effectLst/>
                        </a:rPr>
                        <a:t>Premise (i)</a:t>
                      </a:r>
                      <a:endParaRPr lang="en-IN" sz="2000" dirty="0">
                        <a:solidFill>
                          <a:schemeClr val="tx1"/>
                        </a:solidFill>
                        <a:effectLst/>
                        <a:latin typeface="Calibri"/>
                        <a:ea typeface="Calibri"/>
                        <a:cs typeface="Times New Roman"/>
                      </a:endParaRPr>
                    </a:p>
                  </a:txBody>
                  <a:tcPr marL="68580" marR="68580" marT="0" marB="0">
                    <a:solidFill>
                      <a:schemeClr val="bg2">
                        <a:lumMod val="90000"/>
                      </a:schemeClr>
                    </a:solidFill>
                  </a:tcPr>
                </a:tc>
                <a:extLst>
                  <a:ext uri="{0D108BD9-81ED-4DB2-BD59-A6C34878D82A}">
                    <a16:rowId xmlns:a16="http://schemas.microsoft.com/office/drawing/2014/main" val="10000"/>
                  </a:ext>
                </a:extLst>
              </a:tr>
              <a:tr h="0">
                <a:tc>
                  <a:txBody>
                    <a:bodyPr/>
                    <a:lstStyle/>
                    <a:p>
                      <a:pPr marL="0" marR="0" lvl="0" indent="0">
                        <a:lnSpc>
                          <a:spcPct val="115000"/>
                        </a:lnSpc>
                        <a:spcBef>
                          <a:spcPts val="0"/>
                        </a:spcBef>
                        <a:spcAft>
                          <a:spcPts val="0"/>
                        </a:spcAft>
                        <a:buFont typeface="+mj-lt"/>
                        <a:buNone/>
                      </a:pPr>
                      <a:r>
                        <a:rPr lang="en-US" sz="2000" dirty="0">
                          <a:solidFill>
                            <a:schemeClr val="tx1"/>
                          </a:solidFill>
                          <a:effectLst/>
                          <a:latin typeface="Calibri"/>
                          <a:ea typeface="Calibri"/>
                          <a:cs typeface="Calibri"/>
                        </a:rPr>
                        <a:t>2.</a:t>
                      </a:r>
                      <a:endParaRPr lang="en-IN" sz="2000" dirty="0">
                        <a:solidFill>
                          <a:schemeClr val="tx1"/>
                        </a:solidFill>
                        <a:effectLst/>
                        <a:latin typeface="Calibri"/>
                        <a:ea typeface="Calibri"/>
                        <a:cs typeface="Calibri"/>
                      </a:endParaRPr>
                    </a:p>
                  </a:txBody>
                  <a:tcPr marL="68580" marR="68580" marT="0" marB="0">
                    <a:solidFill>
                      <a:schemeClr val="bg2">
                        <a:lumMod val="50000"/>
                      </a:schemeClr>
                    </a:solidFill>
                  </a:tcPr>
                </a:tc>
                <a:tc>
                  <a:txBody>
                    <a:bodyPr/>
                    <a:lstStyle/>
                    <a:p>
                      <a:pPr marL="0" marR="0">
                        <a:lnSpc>
                          <a:spcPct val="115000"/>
                        </a:lnSpc>
                        <a:spcBef>
                          <a:spcPts val="0"/>
                        </a:spcBef>
                        <a:spcAft>
                          <a:spcPts val="1000"/>
                        </a:spcAft>
                      </a:pPr>
                      <a:r>
                        <a:rPr lang="en-IN" sz="2400" dirty="0">
                          <a:solidFill>
                            <a:schemeClr val="tx1"/>
                          </a:solidFill>
                          <a:effectLst/>
                        </a:rPr>
                        <a:t>Universal Instantiation</a:t>
                      </a:r>
                      <a:endParaRPr lang="en-IN" sz="2000" dirty="0">
                        <a:solidFill>
                          <a:schemeClr val="tx1"/>
                        </a:solidFill>
                        <a:effectLst/>
                        <a:latin typeface="Calibri"/>
                        <a:ea typeface="Calibri"/>
                        <a:cs typeface="Times New Roman"/>
                      </a:endParaRPr>
                    </a:p>
                  </a:txBody>
                  <a:tcPr marL="68580" marR="68580" marT="0" marB="0">
                    <a:solidFill>
                      <a:schemeClr val="bg2">
                        <a:lumMod val="50000"/>
                      </a:schemeClr>
                    </a:solidFill>
                  </a:tcPr>
                </a:tc>
                <a:extLst>
                  <a:ext uri="{0D108BD9-81ED-4DB2-BD59-A6C34878D82A}">
                    <a16:rowId xmlns:a16="http://schemas.microsoft.com/office/drawing/2014/main" val="10001"/>
                  </a:ext>
                </a:extLst>
              </a:tr>
              <a:tr h="0">
                <a:tc>
                  <a:txBody>
                    <a:bodyPr/>
                    <a:lstStyle/>
                    <a:p>
                      <a:pPr marL="0" marR="0" lvl="0" indent="0">
                        <a:lnSpc>
                          <a:spcPct val="115000"/>
                        </a:lnSpc>
                        <a:spcBef>
                          <a:spcPts val="0"/>
                        </a:spcBef>
                        <a:spcAft>
                          <a:spcPts val="0"/>
                        </a:spcAft>
                        <a:buFont typeface="+mj-lt"/>
                        <a:buNone/>
                      </a:pPr>
                      <a:r>
                        <a:rPr lang="en-IN" sz="2000" dirty="0">
                          <a:solidFill>
                            <a:schemeClr val="tx1"/>
                          </a:solidFill>
                          <a:effectLst/>
                        </a:rPr>
                        <a:t>3. </a:t>
                      </a:r>
                      <a:r>
                        <a:rPr lang="en-IN" sz="2000" b="0" dirty="0">
                          <a:solidFill>
                            <a:schemeClr val="tx1"/>
                          </a:solidFill>
                          <a:effectLst/>
                        </a:rPr>
                        <a:t>G(R)</a:t>
                      </a:r>
                      <a:endParaRPr lang="en-IN" sz="2000" b="0" dirty="0">
                        <a:solidFill>
                          <a:schemeClr val="tx1"/>
                        </a:solidFill>
                        <a:effectLst/>
                        <a:latin typeface="Calibri"/>
                        <a:ea typeface="Calibri"/>
                        <a:cs typeface="Times New Roman"/>
                      </a:endParaRPr>
                    </a:p>
                  </a:txBody>
                  <a:tcPr marL="68580" marR="68580" marT="0" marB="0">
                    <a:solidFill>
                      <a:schemeClr val="bg2">
                        <a:lumMod val="50000"/>
                      </a:schemeClr>
                    </a:solidFill>
                  </a:tcPr>
                </a:tc>
                <a:tc>
                  <a:txBody>
                    <a:bodyPr/>
                    <a:lstStyle/>
                    <a:p>
                      <a:pPr marL="0" marR="0">
                        <a:lnSpc>
                          <a:spcPct val="115000"/>
                        </a:lnSpc>
                        <a:spcBef>
                          <a:spcPts val="0"/>
                        </a:spcBef>
                        <a:spcAft>
                          <a:spcPts val="1000"/>
                        </a:spcAft>
                      </a:pPr>
                      <a:r>
                        <a:rPr lang="en-IN" sz="2400" dirty="0">
                          <a:solidFill>
                            <a:schemeClr val="tx1"/>
                          </a:solidFill>
                          <a:effectLst/>
                        </a:rPr>
                        <a:t>Premise (ii)</a:t>
                      </a:r>
                      <a:endParaRPr lang="en-IN" sz="2000" dirty="0">
                        <a:solidFill>
                          <a:schemeClr val="tx1"/>
                        </a:solidFill>
                        <a:effectLst/>
                        <a:latin typeface="Calibri"/>
                        <a:ea typeface="Calibri"/>
                        <a:cs typeface="Times New Roman"/>
                      </a:endParaRPr>
                    </a:p>
                  </a:txBody>
                  <a:tcPr marL="68580" marR="68580" marT="0" marB="0">
                    <a:solidFill>
                      <a:schemeClr val="bg2">
                        <a:lumMod val="50000"/>
                      </a:schemeClr>
                    </a:solidFill>
                  </a:tcPr>
                </a:tc>
                <a:extLst>
                  <a:ext uri="{0D108BD9-81ED-4DB2-BD59-A6C34878D82A}">
                    <a16:rowId xmlns:a16="http://schemas.microsoft.com/office/drawing/2014/main" val="10002"/>
                  </a:ext>
                </a:extLst>
              </a:tr>
              <a:tr h="0">
                <a:tc>
                  <a:txBody>
                    <a:bodyPr/>
                    <a:lstStyle/>
                    <a:p>
                      <a:pPr marL="457200" marR="0" algn="l">
                        <a:lnSpc>
                          <a:spcPct val="115000"/>
                        </a:lnSpc>
                        <a:spcBef>
                          <a:spcPts val="0"/>
                        </a:spcBef>
                        <a:spcAft>
                          <a:spcPts val="1000"/>
                        </a:spcAft>
                      </a:pPr>
                      <a:endParaRPr lang="en-IN" sz="1200" dirty="0">
                        <a:solidFill>
                          <a:schemeClr val="tx1"/>
                        </a:solidFill>
                        <a:effectLst/>
                        <a:latin typeface="Calibri"/>
                        <a:ea typeface="Calibri"/>
                        <a:cs typeface="Calibri"/>
                      </a:endParaRPr>
                    </a:p>
                  </a:txBody>
                  <a:tcPr marL="68580" marR="68580" marT="0" marB="0">
                    <a:solidFill>
                      <a:schemeClr val="bg2">
                        <a:lumMod val="50000"/>
                      </a:schemeClr>
                    </a:solidFill>
                  </a:tcPr>
                </a:tc>
                <a:tc>
                  <a:txBody>
                    <a:bodyPr/>
                    <a:lstStyle/>
                    <a:p>
                      <a:pPr marL="0" marR="0">
                        <a:lnSpc>
                          <a:spcPct val="115000"/>
                        </a:lnSpc>
                        <a:spcBef>
                          <a:spcPts val="0"/>
                        </a:spcBef>
                        <a:spcAft>
                          <a:spcPts val="1000"/>
                        </a:spcAft>
                      </a:pPr>
                      <a:r>
                        <a:rPr lang="en-IN" sz="2400" dirty="0">
                          <a:solidFill>
                            <a:schemeClr val="tx1"/>
                          </a:solidFill>
                          <a:effectLst/>
                        </a:rPr>
                        <a:t>Modus Ponens</a:t>
                      </a:r>
                      <a:endParaRPr lang="en-IN" sz="2000" dirty="0">
                        <a:solidFill>
                          <a:schemeClr val="tx1"/>
                        </a:solidFill>
                        <a:effectLst/>
                        <a:latin typeface="Calibri"/>
                        <a:ea typeface="Calibri"/>
                        <a:cs typeface="Times New Roman"/>
                      </a:endParaRPr>
                    </a:p>
                  </a:txBody>
                  <a:tcPr marL="68580" marR="68580" marT="0" marB="0">
                    <a:solidFill>
                      <a:schemeClr val="bg2">
                        <a:lumMod val="50000"/>
                      </a:schemeClr>
                    </a:solidFill>
                  </a:tcPr>
                </a:tc>
                <a:extLst>
                  <a:ext uri="{0D108BD9-81ED-4DB2-BD59-A6C34878D82A}">
                    <a16:rowId xmlns:a16="http://schemas.microsoft.com/office/drawing/2014/main" val="10003"/>
                  </a:ext>
                </a:extLst>
              </a:tr>
            </a:tbl>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347801296"/>
              </p:ext>
            </p:extLst>
          </p:nvPr>
        </p:nvGraphicFramePr>
        <p:xfrm>
          <a:off x="1143000" y="2436813"/>
          <a:ext cx="2057400" cy="412750"/>
        </p:xfrm>
        <a:graphic>
          <a:graphicData uri="http://schemas.openxmlformats.org/presentationml/2006/ole">
            <mc:AlternateContent xmlns:mc="http://schemas.openxmlformats.org/markup-compatibility/2006">
              <mc:Choice xmlns:v="urn:schemas-microsoft-com:vml" Requires="v">
                <p:oleObj spid="_x0000_s55501" name="Equation" r:id="rId3" imgW="2057400" imgH="406080" progId="Equation.DSMT4">
                  <p:embed/>
                </p:oleObj>
              </mc:Choice>
              <mc:Fallback>
                <p:oleObj name="Equation" r:id="rId3" imgW="2057400" imgH="406080" progId="Equation.DSMT4">
                  <p:embed/>
                  <p:pic>
                    <p:nvPicPr>
                      <p:cNvPr id="0" name="Object 3"/>
                      <p:cNvPicPr>
                        <a:picLocks noChangeAspect="1" noChangeArrowheads="1"/>
                      </p:cNvPicPr>
                      <p:nvPr/>
                    </p:nvPicPr>
                    <p:blipFill>
                      <a:blip r:embed="rId4"/>
                      <a:srcRect/>
                      <a:stretch>
                        <a:fillRect/>
                      </a:stretch>
                    </p:blipFill>
                    <p:spPr bwMode="auto">
                      <a:xfrm>
                        <a:off x="1143000" y="2436813"/>
                        <a:ext cx="2057400"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587481325"/>
              </p:ext>
            </p:extLst>
          </p:nvPr>
        </p:nvGraphicFramePr>
        <p:xfrm>
          <a:off x="1104900" y="2817813"/>
          <a:ext cx="1752600" cy="412750"/>
        </p:xfrm>
        <a:graphic>
          <a:graphicData uri="http://schemas.openxmlformats.org/presentationml/2006/ole">
            <mc:AlternateContent xmlns:mc="http://schemas.openxmlformats.org/markup-compatibility/2006">
              <mc:Choice xmlns:v="urn:schemas-microsoft-com:vml" Requires="v">
                <p:oleObj spid="_x0000_s55502" name="Equation" r:id="rId5" imgW="1752480" imgH="406080" progId="Equation.DSMT4">
                  <p:embed/>
                </p:oleObj>
              </mc:Choice>
              <mc:Fallback>
                <p:oleObj name="Equation" r:id="rId5" imgW="1752480" imgH="406080" progId="Equation.DSMT4">
                  <p:embed/>
                  <p:pic>
                    <p:nvPicPr>
                      <p:cNvPr id="0" name="Object 2"/>
                      <p:cNvPicPr>
                        <a:picLocks noChangeAspect="1" noChangeArrowheads="1"/>
                      </p:cNvPicPr>
                      <p:nvPr/>
                    </p:nvPicPr>
                    <p:blipFill>
                      <a:blip r:embed="rId6"/>
                      <a:srcRect/>
                      <a:stretch>
                        <a:fillRect/>
                      </a:stretch>
                    </p:blipFill>
                    <p:spPr bwMode="auto">
                      <a:xfrm>
                        <a:off x="1104900" y="2817813"/>
                        <a:ext cx="1752600"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902209126"/>
              </p:ext>
            </p:extLst>
          </p:nvPr>
        </p:nvGraphicFramePr>
        <p:xfrm>
          <a:off x="1295400" y="3670300"/>
          <a:ext cx="800100" cy="385763"/>
        </p:xfrm>
        <a:graphic>
          <a:graphicData uri="http://schemas.openxmlformats.org/presentationml/2006/ole">
            <mc:AlternateContent xmlns:mc="http://schemas.openxmlformats.org/markup-compatibility/2006">
              <mc:Choice xmlns:v="urn:schemas-microsoft-com:vml" Requires="v">
                <p:oleObj spid="_x0000_s55503" name="Equation" r:id="rId7" imgW="799920" imgH="380880" progId="Equation.DSMT4">
                  <p:embed/>
                </p:oleObj>
              </mc:Choice>
              <mc:Fallback>
                <p:oleObj name="Equation" r:id="rId7" imgW="799920" imgH="380880" progId="Equation.DSMT4">
                  <p:embed/>
                  <p:pic>
                    <p:nvPicPr>
                      <p:cNvPr id="0" name="Object 1"/>
                      <p:cNvPicPr>
                        <a:picLocks noChangeAspect="1" noChangeArrowheads="1"/>
                      </p:cNvPicPr>
                      <p:nvPr/>
                    </p:nvPicPr>
                    <p:blipFill>
                      <a:blip r:embed="rId8"/>
                      <a:srcRect/>
                      <a:stretch>
                        <a:fillRect/>
                      </a:stretch>
                    </p:blipFill>
                    <p:spPr bwMode="auto">
                      <a:xfrm>
                        <a:off x="1295400" y="3670300"/>
                        <a:ext cx="800100" cy="38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0644785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l"/>
            <a:r>
              <a:rPr lang="en-IN" b="1" u="sng" dirty="0"/>
              <a:t>EXAMPLE 2</a:t>
            </a:r>
            <a:r>
              <a:rPr lang="en-IN" b="1" dirty="0"/>
              <a:t>: Discuss the validity of the following argument:</a:t>
            </a:r>
            <a:endParaRPr lang="en-IN" dirty="0"/>
          </a:p>
          <a:p>
            <a:pPr lvl="0" algn="l"/>
            <a:r>
              <a:rPr lang="en-IN" b="1" dirty="0"/>
              <a:t>All graduates can read and write,</a:t>
            </a:r>
            <a:endParaRPr lang="en-IN" dirty="0"/>
          </a:p>
          <a:p>
            <a:pPr lvl="0" algn="l"/>
            <a:r>
              <a:rPr lang="en-IN" b="1" dirty="0"/>
              <a:t>Ram can read and write.</a:t>
            </a:r>
            <a:endParaRPr lang="en-IN" dirty="0"/>
          </a:p>
          <a:p>
            <a:pPr algn="l"/>
            <a:r>
              <a:rPr lang="en-IN" b="1" dirty="0"/>
              <a:t>Therefore, Ram is graduate.</a:t>
            </a:r>
            <a:endParaRPr lang="en-IN" dirty="0"/>
          </a:p>
          <a:p>
            <a:pPr algn="l"/>
            <a:r>
              <a:rPr lang="en-IN" b="1" dirty="0"/>
              <a:t>Solution: Let G(x) denote ‘ x is a graduate’.</a:t>
            </a:r>
            <a:endParaRPr lang="en-IN" dirty="0"/>
          </a:p>
          <a:p>
            <a:pPr algn="l"/>
            <a:r>
              <a:rPr lang="en-IN" b="1" dirty="0"/>
              <a:t>                  Let L(x) denote ‘ x  can read and write’</a:t>
            </a:r>
            <a:endParaRPr lang="en-IN" dirty="0"/>
          </a:p>
          <a:p>
            <a:pPr algn="l"/>
            <a:r>
              <a:rPr lang="en-IN" b="1" dirty="0"/>
              <a:t>                  Let R denote ‘ Ram’ .</a:t>
            </a:r>
            <a:endParaRPr lang="en-IN" dirty="0"/>
          </a:p>
          <a:p>
            <a:pPr algn="l"/>
            <a:r>
              <a:rPr lang="en-IN" b="1" dirty="0"/>
              <a:t>PREMISES</a:t>
            </a:r>
            <a:r>
              <a:rPr lang="en-IN" dirty="0"/>
              <a:t> are </a:t>
            </a:r>
          </a:p>
          <a:p>
            <a:pPr algn="l"/>
            <a:r>
              <a:rPr lang="en-US" dirty="0"/>
              <a:t>1)</a:t>
            </a:r>
          </a:p>
          <a:p>
            <a:pPr lvl="0" algn="l"/>
            <a:r>
              <a:rPr lang="en-US" dirty="0"/>
              <a:t>2) </a:t>
            </a:r>
            <a:r>
              <a:rPr lang="en-IN" dirty="0"/>
              <a:t>L(R)</a:t>
            </a:r>
          </a:p>
          <a:p>
            <a:pPr algn="l"/>
            <a:r>
              <a:rPr lang="en-IN" b="1" dirty="0"/>
              <a:t>CONCLUSION  </a:t>
            </a:r>
            <a:r>
              <a:rPr lang="en-IN" dirty="0"/>
              <a:t>G(R)</a:t>
            </a:r>
          </a:p>
          <a:p>
            <a:pPr algn="l"/>
            <a:endParaRPr lang="en-IN" dirty="0"/>
          </a:p>
          <a:p>
            <a:pPr algn="l"/>
            <a:endParaRPr lang="en-IN" dirty="0"/>
          </a:p>
        </p:txBody>
      </p:sp>
      <p:graphicFrame>
        <p:nvGraphicFramePr>
          <p:cNvPr id="4" name="Object 3"/>
          <p:cNvGraphicFramePr>
            <a:graphicFrameLocks noChangeAspect="1"/>
          </p:cNvGraphicFramePr>
          <p:nvPr>
            <p:extLst>
              <p:ext uri="{D42A27DB-BD31-4B8C-83A1-F6EECF244321}">
                <p14:modId xmlns:p14="http://schemas.microsoft.com/office/powerpoint/2010/main" val="3643810875"/>
              </p:ext>
            </p:extLst>
          </p:nvPr>
        </p:nvGraphicFramePr>
        <p:xfrm>
          <a:off x="533400" y="5334000"/>
          <a:ext cx="2032000" cy="406400"/>
        </p:xfrm>
        <a:graphic>
          <a:graphicData uri="http://schemas.openxmlformats.org/presentationml/2006/ole">
            <mc:AlternateContent xmlns:mc="http://schemas.openxmlformats.org/markup-compatibility/2006">
              <mc:Choice xmlns:v="urn:schemas-microsoft-com:vml" Requires="v">
                <p:oleObj spid="_x0000_s58436" name="Equation" r:id="rId3" imgW="2031840" imgH="406080" progId="Equation.DSMT4">
                  <p:embed/>
                </p:oleObj>
              </mc:Choice>
              <mc:Fallback>
                <p:oleObj name="Equation" r:id="rId3" imgW="2031840" imgH="406080" progId="Equation.DSMT4">
                  <p:embed/>
                  <p:pic>
                    <p:nvPicPr>
                      <p:cNvPr id="0" name=""/>
                      <p:cNvPicPr/>
                      <p:nvPr/>
                    </p:nvPicPr>
                    <p:blipFill>
                      <a:blip r:embed="rId4"/>
                      <a:stretch>
                        <a:fillRect/>
                      </a:stretch>
                    </p:blipFill>
                    <p:spPr>
                      <a:xfrm>
                        <a:off x="533400" y="5334000"/>
                        <a:ext cx="2032000" cy="406400"/>
                      </a:xfrm>
                      <a:prstGeom prst="rect">
                        <a:avLst/>
                      </a:prstGeom>
                    </p:spPr>
                  </p:pic>
                </p:oleObj>
              </mc:Fallback>
            </mc:AlternateContent>
          </a:graphicData>
        </a:graphic>
      </p:graphicFrame>
    </p:spTree>
    <p:extLst>
      <p:ext uri="{BB962C8B-B14F-4D97-AF65-F5344CB8AC3E}">
        <p14:creationId xmlns:p14="http://schemas.microsoft.com/office/powerpoint/2010/main" val="180644785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endParaRPr lang="en-US" dirty="0"/>
          </a:p>
          <a:p>
            <a:endParaRPr lang="en-US" dirty="0"/>
          </a:p>
          <a:p>
            <a:endParaRPr lang="en-US" dirty="0"/>
          </a:p>
          <a:p>
            <a:endParaRPr lang="en-US" dirty="0"/>
          </a:p>
          <a:p>
            <a:pPr algn="just"/>
            <a:r>
              <a:rPr lang="en-IN" dirty="0"/>
              <a:t>                                             is not a tautology. So we cannot derive G(R).For example, a school boy can read and write and he is not a graduate.</a:t>
            </a:r>
          </a:p>
          <a:p>
            <a:pPr algn="l"/>
            <a:r>
              <a:rPr lang="en-IN" dirty="0"/>
              <a:t>So the conclusion is not valid.</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583609839"/>
              </p:ext>
            </p:extLst>
          </p:nvPr>
        </p:nvGraphicFramePr>
        <p:xfrm>
          <a:off x="685800" y="1270699"/>
          <a:ext cx="6995160" cy="1600200"/>
        </p:xfrm>
        <a:graphic>
          <a:graphicData uri="http://schemas.openxmlformats.org/drawingml/2006/table">
            <a:tbl>
              <a:tblPr firstRow="1" firstCol="1" bandRow="1">
                <a:tableStyleId>{5C22544A-7EE6-4342-B048-85BDC9FD1C3A}</a:tableStyleId>
              </a:tblPr>
              <a:tblGrid>
                <a:gridCol w="3497580">
                  <a:extLst>
                    <a:ext uri="{9D8B030D-6E8A-4147-A177-3AD203B41FA5}">
                      <a16:colId xmlns:a16="http://schemas.microsoft.com/office/drawing/2014/main" val="20000"/>
                    </a:ext>
                  </a:extLst>
                </a:gridCol>
                <a:gridCol w="3497580">
                  <a:extLst>
                    <a:ext uri="{9D8B030D-6E8A-4147-A177-3AD203B41FA5}">
                      <a16:colId xmlns:a16="http://schemas.microsoft.com/office/drawing/2014/main" val="20001"/>
                    </a:ext>
                  </a:extLst>
                </a:gridCol>
              </a:tblGrid>
              <a:tr h="533400">
                <a:tc>
                  <a:txBody>
                    <a:bodyPr/>
                    <a:lstStyle/>
                    <a:p>
                      <a:pPr marL="0" marR="0" lvl="0" indent="0">
                        <a:lnSpc>
                          <a:spcPct val="115000"/>
                        </a:lnSpc>
                        <a:spcBef>
                          <a:spcPts val="0"/>
                        </a:spcBef>
                        <a:spcAft>
                          <a:spcPts val="0"/>
                        </a:spcAft>
                        <a:buFont typeface="+mj-lt"/>
                        <a:buNone/>
                      </a:pPr>
                      <a:r>
                        <a:rPr lang="en-US" sz="2400" dirty="0">
                          <a:solidFill>
                            <a:schemeClr val="tx1"/>
                          </a:solidFill>
                          <a:effectLst/>
                          <a:latin typeface="Calibri"/>
                          <a:ea typeface="Calibri"/>
                          <a:cs typeface="Calibri"/>
                        </a:rPr>
                        <a:t>1.</a:t>
                      </a:r>
                      <a:endParaRPr lang="en-IN" sz="2400" dirty="0">
                        <a:solidFill>
                          <a:schemeClr val="tx1"/>
                        </a:solidFill>
                        <a:effectLst/>
                        <a:latin typeface="Calibri"/>
                        <a:ea typeface="Calibri"/>
                        <a:cs typeface="Calibri"/>
                      </a:endParaRPr>
                    </a:p>
                  </a:txBody>
                  <a:tcPr marL="68580" marR="68580" marT="0" marB="0">
                    <a:solidFill>
                      <a:schemeClr val="bg2">
                        <a:lumMod val="90000"/>
                      </a:schemeClr>
                    </a:solidFill>
                  </a:tcPr>
                </a:tc>
                <a:tc>
                  <a:txBody>
                    <a:bodyPr/>
                    <a:lstStyle/>
                    <a:p>
                      <a:pPr marL="0" marR="0">
                        <a:lnSpc>
                          <a:spcPct val="115000"/>
                        </a:lnSpc>
                        <a:spcBef>
                          <a:spcPts val="0"/>
                        </a:spcBef>
                        <a:spcAft>
                          <a:spcPts val="1000"/>
                        </a:spcAft>
                      </a:pPr>
                      <a:r>
                        <a:rPr lang="en-IN" sz="2400" dirty="0">
                          <a:solidFill>
                            <a:schemeClr val="tx1"/>
                          </a:solidFill>
                          <a:effectLst/>
                        </a:rPr>
                        <a:t>Premise (i)</a:t>
                      </a:r>
                      <a:endParaRPr lang="en-IN" sz="2000" dirty="0">
                        <a:solidFill>
                          <a:schemeClr val="tx1"/>
                        </a:solidFill>
                        <a:effectLst/>
                        <a:latin typeface="Calibri"/>
                        <a:ea typeface="Calibri"/>
                        <a:cs typeface="Times New Roman"/>
                      </a:endParaRPr>
                    </a:p>
                  </a:txBody>
                  <a:tcPr marL="68580" marR="68580" marT="0" marB="0">
                    <a:solidFill>
                      <a:schemeClr val="bg2">
                        <a:lumMod val="90000"/>
                      </a:schemeClr>
                    </a:solidFill>
                  </a:tcPr>
                </a:tc>
                <a:extLst>
                  <a:ext uri="{0D108BD9-81ED-4DB2-BD59-A6C34878D82A}">
                    <a16:rowId xmlns:a16="http://schemas.microsoft.com/office/drawing/2014/main" val="10000"/>
                  </a:ext>
                </a:extLst>
              </a:tr>
              <a:tr h="670877">
                <a:tc>
                  <a:txBody>
                    <a:bodyPr/>
                    <a:lstStyle/>
                    <a:p>
                      <a:pPr marL="0" marR="0" lvl="0" indent="0">
                        <a:lnSpc>
                          <a:spcPct val="115000"/>
                        </a:lnSpc>
                        <a:spcBef>
                          <a:spcPts val="0"/>
                        </a:spcBef>
                        <a:spcAft>
                          <a:spcPts val="0"/>
                        </a:spcAft>
                        <a:buFont typeface="+mj-lt"/>
                        <a:buNone/>
                      </a:pPr>
                      <a:r>
                        <a:rPr lang="en-US" sz="2400" dirty="0">
                          <a:solidFill>
                            <a:schemeClr val="tx1"/>
                          </a:solidFill>
                          <a:effectLst/>
                          <a:latin typeface="Calibri"/>
                          <a:ea typeface="Calibri"/>
                          <a:cs typeface="Calibri"/>
                        </a:rPr>
                        <a:t>2.</a:t>
                      </a:r>
                      <a:endParaRPr lang="en-IN" sz="2400" dirty="0">
                        <a:solidFill>
                          <a:schemeClr val="tx1"/>
                        </a:solidFill>
                        <a:effectLst/>
                        <a:latin typeface="Calibri"/>
                        <a:ea typeface="Calibri"/>
                        <a:cs typeface="Calibri"/>
                      </a:endParaRPr>
                    </a:p>
                  </a:txBody>
                  <a:tcPr marL="68580" marR="68580" marT="0" marB="0">
                    <a:solidFill>
                      <a:schemeClr val="bg2">
                        <a:lumMod val="50000"/>
                      </a:schemeClr>
                    </a:solidFill>
                  </a:tcPr>
                </a:tc>
                <a:tc>
                  <a:txBody>
                    <a:bodyPr/>
                    <a:lstStyle/>
                    <a:p>
                      <a:pPr marL="0" marR="0">
                        <a:lnSpc>
                          <a:spcPct val="115000"/>
                        </a:lnSpc>
                        <a:spcBef>
                          <a:spcPts val="0"/>
                        </a:spcBef>
                        <a:spcAft>
                          <a:spcPts val="1000"/>
                        </a:spcAft>
                      </a:pPr>
                      <a:r>
                        <a:rPr lang="en-IN" sz="2400">
                          <a:solidFill>
                            <a:schemeClr val="tx1"/>
                          </a:solidFill>
                          <a:effectLst/>
                        </a:rPr>
                        <a:t>Universal Instantiation</a:t>
                      </a:r>
                      <a:endParaRPr lang="en-IN" sz="2000">
                        <a:solidFill>
                          <a:schemeClr val="tx1"/>
                        </a:solidFill>
                        <a:effectLst/>
                        <a:latin typeface="Calibri"/>
                        <a:ea typeface="Calibri"/>
                        <a:cs typeface="Times New Roman"/>
                      </a:endParaRPr>
                    </a:p>
                  </a:txBody>
                  <a:tcPr marL="68580" marR="68580" marT="0" marB="0">
                    <a:solidFill>
                      <a:schemeClr val="bg2">
                        <a:lumMod val="50000"/>
                      </a:schemeClr>
                    </a:solidFill>
                  </a:tcPr>
                </a:tc>
                <a:extLst>
                  <a:ext uri="{0D108BD9-81ED-4DB2-BD59-A6C34878D82A}">
                    <a16:rowId xmlns:a16="http://schemas.microsoft.com/office/drawing/2014/main" val="10001"/>
                  </a:ext>
                </a:extLst>
              </a:tr>
              <a:tr h="0">
                <a:tc>
                  <a:txBody>
                    <a:bodyPr/>
                    <a:lstStyle/>
                    <a:p>
                      <a:pPr marL="0" marR="0" lvl="0" indent="0">
                        <a:lnSpc>
                          <a:spcPct val="115000"/>
                        </a:lnSpc>
                        <a:spcBef>
                          <a:spcPts val="0"/>
                        </a:spcBef>
                        <a:spcAft>
                          <a:spcPts val="0"/>
                        </a:spcAft>
                        <a:buFont typeface="+mj-lt"/>
                        <a:buNone/>
                      </a:pPr>
                      <a:r>
                        <a:rPr lang="en-IN" sz="2400" dirty="0">
                          <a:solidFill>
                            <a:schemeClr val="tx1"/>
                          </a:solidFill>
                          <a:effectLst/>
                        </a:rPr>
                        <a:t>3.   L(R)</a:t>
                      </a:r>
                      <a:endParaRPr lang="en-IN" sz="2000" dirty="0">
                        <a:solidFill>
                          <a:schemeClr val="tx1"/>
                        </a:solidFill>
                        <a:effectLst/>
                        <a:latin typeface="Calibri"/>
                        <a:ea typeface="Calibri"/>
                        <a:cs typeface="Times New Roman"/>
                      </a:endParaRPr>
                    </a:p>
                  </a:txBody>
                  <a:tcPr marL="68580" marR="68580" marT="0" marB="0">
                    <a:solidFill>
                      <a:schemeClr val="bg2">
                        <a:lumMod val="50000"/>
                      </a:schemeClr>
                    </a:solidFill>
                  </a:tcPr>
                </a:tc>
                <a:tc>
                  <a:txBody>
                    <a:bodyPr/>
                    <a:lstStyle/>
                    <a:p>
                      <a:pPr marL="0" marR="0">
                        <a:lnSpc>
                          <a:spcPct val="115000"/>
                        </a:lnSpc>
                        <a:spcBef>
                          <a:spcPts val="0"/>
                        </a:spcBef>
                        <a:spcAft>
                          <a:spcPts val="1000"/>
                        </a:spcAft>
                      </a:pPr>
                      <a:r>
                        <a:rPr lang="en-IN" sz="2400" dirty="0">
                          <a:solidFill>
                            <a:schemeClr val="tx1"/>
                          </a:solidFill>
                          <a:effectLst/>
                        </a:rPr>
                        <a:t>Premises (ii)</a:t>
                      </a:r>
                      <a:endParaRPr lang="en-IN" sz="2000" dirty="0">
                        <a:solidFill>
                          <a:schemeClr val="tx1"/>
                        </a:solidFill>
                        <a:effectLst/>
                        <a:latin typeface="Calibri"/>
                        <a:ea typeface="Calibri"/>
                        <a:cs typeface="Times New Roman"/>
                      </a:endParaRPr>
                    </a:p>
                  </a:txBody>
                  <a:tcPr marL="68580" marR="68580" marT="0" marB="0">
                    <a:solidFill>
                      <a:schemeClr val="bg2">
                        <a:lumMod val="50000"/>
                      </a:schemeClr>
                    </a:solidFill>
                  </a:tcPr>
                </a:tc>
                <a:extLst>
                  <a:ext uri="{0D108BD9-81ED-4DB2-BD59-A6C34878D82A}">
                    <a16:rowId xmlns:a16="http://schemas.microsoft.com/office/drawing/2014/main" val="10002"/>
                  </a:ext>
                </a:extLst>
              </a:tr>
            </a:tbl>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47078064"/>
              </p:ext>
            </p:extLst>
          </p:nvPr>
        </p:nvGraphicFramePr>
        <p:xfrm>
          <a:off x="1131888" y="1371600"/>
          <a:ext cx="2022475" cy="411163"/>
        </p:xfrm>
        <a:graphic>
          <a:graphicData uri="http://schemas.openxmlformats.org/presentationml/2006/ole">
            <mc:AlternateContent xmlns:mc="http://schemas.openxmlformats.org/markup-compatibility/2006">
              <mc:Choice xmlns:v="urn:schemas-microsoft-com:vml" Requires="v">
                <p:oleObj spid="_x0000_s57548" name="Equation" r:id="rId3" imgW="2031840" imgH="406080" progId="Equation.DSMT4">
                  <p:embed/>
                </p:oleObj>
              </mc:Choice>
              <mc:Fallback>
                <p:oleObj name="Equation" r:id="rId3" imgW="2031840" imgH="406080" progId="Equation.DSMT4">
                  <p:embed/>
                  <p:pic>
                    <p:nvPicPr>
                      <p:cNvPr id="0" name="Object 2"/>
                      <p:cNvPicPr>
                        <a:picLocks noChangeAspect="1" noChangeArrowheads="1"/>
                      </p:cNvPicPr>
                      <p:nvPr/>
                    </p:nvPicPr>
                    <p:blipFill>
                      <a:blip r:embed="rId4"/>
                      <a:srcRect/>
                      <a:stretch>
                        <a:fillRect/>
                      </a:stretch>
                    </p:blipFill>
                    <p:spPr bwMode="auto">
                      <a:xfrm>
                        <a:off x="1131888" y="1371600"/>
                        <a:ext cx="2022475"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229821338"/>
              </p:ext>
            </p:extLst>
          </p:nvPr>
        </p:nvGraphicFramePr>
        <p:xfrm>
          <a:off x="1184275" y="1828800"/>
          <a:ext cx="1728788" cy="411163"/>
        </p:xfrm>
        <a:graphic>
          <a:graphicData uri="http://schemas.openxmlformats.org/presentationml/2006/ole">
            <mc:AlternateContent xmlns:mc="http://schemas.openxmlformats.org/markup-compatibility/2006">
              <mc:Choice xmlns:v="urn:schemas-microsoft-com:vml" Requires="v">
                <p:oleObj spid="_x0000_s57549" name="Equation" r:id="rId5" imgW="1739880" imgH="406080" progId="Equation.DSMT4">
                  <p:embed/>
                </p:oleObj>
              </mc:Choice>
              <mc:Fallback>
                <p:oleObj name="Equation" r:id="rId5" imgW="1739880" imgH="406080" progId="Equation.DSMT4">
                  <p:embed/>
                  <p:pic>
                    <p:nvPicPr>
                      <p:cNvPr id="0" name="Object 1"/>
                      <p:cNvPicPr>
                        <a:picLocks noChangeAspect="1" noChangeArrowheads="1"/>
                      </p:cNvPicPr>
                      <p:nvPr/>
                    </p:nvPicPr>
                    <p:blipFill>
                      <a:blip r:embed="rId6"/>
                      <a:srcRect/>
                      <a:stretch>
                        <a:fillRect/>
                      </a:stretch>
                    </p:blipFill>
                    <p:spPr bwMode="auto">
                      <a:xfrm>
                        <a:off x="1184275" y="1828800"/>
                        <a:ext cx="1728788"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267972743"/>
              </p:ext>
            </p:extLst>
          </p:nvPr>
        </p:nvGraphicFramePr>
        <p:xfrm>
          <a:off x="381000" y="3048000"/>
          <a:ext cx="3429000" cy="406400"/>
        </p:xfrm>
        <a:graphic>
          <a:graphicData uri="http://schemas.openxmlformats.org/presentationml/2006/ole">
            <mc:AlternateContent xmlns:mc="http://schemas.openxmlformats.org/markup-compatibility/2006">
              <mc:Choice xmlns:v="urn:schemas-microsoft-com:vml" Requires="v">
                <p:oleObj spid="_x0000_s57550" name="Equation" r:id="rId7" imgW="3429000" imgH="406080" progId="Equation.DSMT4">
                  <p:embed/>
                </p:oleObj>
              </mc:Choice>
              <mc:Fallback>
                <p:oleObj name="Equation" r:id="rId7" imgW="3429000" imgH="406080" progId="Equation.DSMT4">
                  <p:embed/>
                  <p:pic>
                    <p:nvPicPr>
                      <p:cNvPr id="0" name=""/>
                      <p:cNvPicPr/>
                      <p:nvPr/>
                    </p:nvPicPr>
                    <p:blipFill>
                      <a:blip r:embed="rId8"/>
                      <a:stretch>
                        <a:fillRect/>
                      </a:stretch>
                    </p:blipFill>
                    <p:spPr>
                      <a:xfrm>
                        <a:off x="381000" y="3048000"/>
                        <a:ext cx="3429000" cy="406400"/>
                      </a:xfrm>
                      <a:prstGeom prst="rect">
                        <a:avLst/>
                      </a:prstGeom>
                    </p:spPr>
                  </p:pic>
                </p:oleObj>
              </mc:Fallback>
            </mc:AlternateContent>
          </a:graphicData>
        </a:graphic>
      </p:graphicFrame>
    </p:spTree>
    <p:extLst>
      <p:ext uri="{BB962C8B-B14F-4D97-AF65-F5344CB8AC3E}">
        <p14:creationId xmlns:p14="http://schemas.microsoft.com/office/powerpoint/2010/main" val="18064478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endParaRPr lang="en-IN" dirty="0"/>
          </a:p>
        </p:txBody>
      </p:sp>
    </p:spTree>
    <p:extLst>
      <p:ext uri="{BB962C8B-B14F-4D97-AF65-F5344CB8AC3E}">
        <p14:creationId xmlns:p14="http://schemas.microsoft.com/office/powerpoint/2010/main" val="1806447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228600" y="1066800"/>
                <a:ext cx="8763000" cy="5638800"/>
              </a:xfrm>
            </p:spPr>
            <p:txBody>
              <a:bodyPr>
                <a:normAutofit fontScale="85000" lnSpcReduction="20000"/>
              </a:bodyPr>
              <a:lstStyle/>
              <a:p>
                <a:pPr algn="l"/>
                <a:r>
                  <a:rPr lang="en-IN" sz="2400" b="1" u="sng" dirty="0">
                    <a:latin typeface="Times New Roman" pitchFamily="18" charset="0"/>
                    <a:cs typeface="Times New Roman" pitchFamily="18" charset="0"/>
                  </a:rPr>
                  <a:t>CONVERSE, CONTRA POSITIVE AND INVERSE OF AN IMPLICATION</a:t>
                </a:r>
              </a:p>
              <a:p>
                <a:pPr algn="l">
                  <a:lnSpc>
                    <a:spcPct val="120000"/>
                  </a:lnSpc>
                </a:pPr>
                <a:r>
                  <a:rPr lang="en-IN" sz="2400" dirty="0">
                    <a:latin typeface="Times New Roman" pitchFamily="18" charset="0"/>
                    <a:cs typeface="Times New Roman" pitchFamily="18" charset="0"/>
                  </a:rPr>
                  <a:t>There are some related implication that can be formed. They are as follows</a:t>
                </a:r>
              </a:p>
              <a:p>
                <a:pPr marL="342900" indent="-342900" algn="l">
                  <a:lnSpc>
                    <a:spcPct val="120000"/>
                  </a:lnSpc>
                  <a:buFont typeface="Wingdings" pitchFamily="2" charset="2"/>
                  <a:buChar char="Ø"/>
                </a:pPr>
                <a:r>
                  <a:rPr lang="en-IN" sz="2400" dirty="0">
                    <a:latin typeface="Times New Roman" pitchFamily="18" charset="0"/>
                    <a:cs typeface="Times New Roman" pitchFamily="18" charset="0"/>
                  </a:rPr>
                  <a:t>When </a:t>
                </a:r>
                <a14:m>
                  <m:oMath xmlns:m="http://schemas.openxmlformats.org/officeDocument/2006/math">
                    <m:r>
                      <a:rPr lang="en-US" sz="2400" b="0" i="1">
                        <a:latin typeface="Cambria Math"/>
                      </a:rPr>
                      <m:t>𝑝</m:t>
                    </m:r>
                    <m:r>
                      <a:rPr lang="en-US" sz="2400" i="1">
                        <a:latin typeface="Cambria Math"/>
                        <a:ea typeface="Cambria Math"/>
                      </a:rPr>
                      <m:t>⟶</m:t>
                    </m:r>
                    <m:r>
                      <a:rPr lang="en-US" sz="2400" b="0" i="1">
                        <a:latin typeface="Cambria Math"/>
                        <a:ea typeface="Cambria Math"/>
                      </a:rPr>
                      <m:t>𝑞</m:t>
                    </m:r>
                  </m:oMath>
                </a14:m>
                <a:r>
                  <a:rPr lang="en-IN" sz="2400" dirty="0">
                    <a:latin typeface="Times New Roman" pitchFamily="18" charset="0"/>
                    <a:cs typeface="Times New Roman" pitchFamily="18" charset="0"/>
                  </a:rPr>
                  <a:t> is an implication, then converse of </a:t>
                </a:r>
                <a14:m>
                  <m:oMath xmlns:m="http://schemas.openxmlformats.org/officeDocument/2006/math">
                    <m:r>
                      <a:rPr lang="en-US" sz="2400" b="0" i="1">
                        <a:latin typeface="Cambria Math"/>
                      </a:rPr>
                      <m:t>𝑝</m:t>
                    </m:r>
                    <m:r>
                      <a:rPr lang="en-US" sz="2400" i="1">
                        <a:latin typeface="Cambria Math"/>
                        <a:ea typeface="Cambria Math"/>
                      </a:rPr>
                      <m:t>⟶</m:t>
                    </m:r>
                    <m:r>
                      <a:rPr lang="en-US" sz="2400" b="0" i="1">
                        <a:latin typeface="Cambria Math"/>
                        <a:ea typeface="Cambria Math"/>
                      </a:rPr>
                      <m:t>𝑞</m:t>
                    </m:r>
                  </m:oMath>
                </a14:m>
                <a:r>
                  <a:rPr lang="en-IN" sz="2400" dirty="0">
                    <a:latin typeface="Times New Roman" pitchFamily="18" charset="0"/>
                    <a:cs typeface="Times New Roman" pitchFamily="18" charset="0"/>
                  </a:rPr>
                  <a:t> is an implication </a:t>
                </a:r>
                <a14:m>
                  <m:oMath xmlns:m="http://schemas.openxmlformats.org/officeDocument/2006/math">
                    <m:r>
                      <a:rPr lang="en-US" sz="2400" b="0" i="1" smtClean="0">
                        <a:latin typeface="Cambria Math"/>
                        <a:ea typeface="Cambria Math"/>
                      </a:rPr>
                      <m:t>𝑞</m:t>
                    </m:r>
                    <m:r>
                      <a:rPr lang="en-US" sz="2400" i="1">
                        <a:latin typeface="Cambria Math"/>
                        <a:ea typeface="Cambria Math"/>
                      </a:rPr>
                      <m:t>⟶</m:t>
                    </m:r>
                    <m:r>
                      <a:rPr lang="en-US" sz="2400" b="0" i="1" smtClean="0">
                        <a:latin typeface="Cambria Math"/>
                        <a:ea typeface="Cambria Math"/>
                      </a:rPr>
                      <m:t>𝑝</m:t>
                    </m:r>
                  </m:oMath>
                </a14:m>
                <a:r>
                  <a:rPr lang="en-IN" sz="2400" dirty="0">
                    <a:latin typeface="Times New Roman" pitchFamily="18" charset="0"/>
                    <a:cs typeface="Times New Roman" pitchFamily="18" charset="0"/>
                  </a:rPr>
                  <a:t>.</a:t>
                </a:r>
              </a:p>
              <a:p>
                <a:pPr marL="342900" lvl="0" indent="-342900" algn="l">
                  <a:lnSpc>
                    <a:spcPct val="120000"/>
                  </a:lnSpc>
                  <a:buFont typeface="Wingdings" pitchFamily="2" charset="2"/>
                  <a:buChar char="Ø"/>
                </a:pPr>
                <a:r>
                  <a:rPr lang="en-IN" sz="2400" dirty="0">
                    <a:latin typeface="Times New Roman" pitchFamily="18" charset="0"/>
                    <a:cs typeface="Times New Roman" pitchFamily="18" charset="0"/>
                  </a:rPr>
                  <a:t>When </a:t>
                </a:r>
                <a14:m>
                  <m:oMath xmlns:m="http://schemas.openxmlformats.org/officeDocument/2006/math">
                    <m:r>
                      <a:rPr lang="en-US" sz="2400" b="0" i="1">
                        <a:latin typeface="Cambria Math"/>
                      </a:rPr>
                      <m:t>𝑝</m:t>
                    </m:r>
                    <m:r>
                      <a:rPr lang="en-US" sz="2400" i="1">
                        <a:latin typeface="Cambria Math"/>
                        <a:ea typeface="Cambria Math"/>
                      </a:rPr>
                      <m:t>⟶</m:t>
                    </m:r>
                    <m:r>
                      <a:rPr lang="en-US" sz="2400" b="0" i="1">
                        <a:latin typeface="Cambria Math"/>
                        <a:ea typeface="Cambria Math"/>
                      </a:rPr>
                      <m:t>𝑞</m:t>
                    </m:r>
                  </m:oMath>
                </a14:m>
                <a:r>
                  <a:rPr lang="en-IN" sz="2400" dirty="0">
                    <a:latin typeface="Times New Roman" pitchFamily="18" charset="0"/>
                    <a:cs typeface="Times New Roman" pitchFamily="18" charset="0"/>
                  </a:rPr>
                  <a:t> is an implication, then inverse of </a:t>
                </a:r>
                <a14:m>
                  <m:oMath xmlns:m="http://schemas.openxmlformats.org/officeDocument/2006/math">
                    <m:r>
                      <a:rPr lang="en-US" sz="2400" i="1">
                        <a:latin typeface="Cambria Math"/>
                      </a:rPr>
                      <m:t>𝑝</m:t>
                    </m:r>
                    <m:r>
                      <a:rPr lang="en-US" sz="2400" i="1">
                        <a:latin typeface="Cambria Math"/>
                        <a:ea typeface="Cambria Math"/>
                      </a:rPr>
                      <m:t>⟶</m:t>
                    </m:r>
                    <m:r>
                      <a:rPr lang="en-US" sz="2400" i="1">
                        <a:latin typeface="Cambria Math"/>
                        <a:ea typeface="Cambria Math"/>
                      </a:rPr>
                      <m:t>𝑞</m:t>
                    </m:r>
                    <m:r>
                      <a:rPr lang="en-US" sz="2400" i="1">
                        <a:latin typeface="Cambria Math"/>
                        <a:ea typeface="Cambria Math"/>
                      </a:rPr>
                      <m:t> </m:t>
                    </m:r>
                  </m:oMath>
                </a14:m>
                <a:r>
                  <a:rPr lang="en-IN" sz="2400" dirty="0">
                    <a:latin typeface="Times New Roman" pitchFamily="18" charset="0"/>
                    <a:cs typeface="Times New Roman" pitchFamily="18" charset="0"/>
                  </a:rPr>
                  <a:t> is  an implication </a:t>
                </a:r>
                <a14:m>
                  <m:oMath xmlns:m="http://schemas.openxmlformats.org/officeDocument/2006/math">
                    <m:r>
                      <a:rPr lang="en-US" sz="2400" i="1" smtClean="0">
                        <a:latin typeface="Cambria Math"/>
                        <a:ea typeface="Cambria Math"/>
                      </a:rPr>
                      <m:t>∼</m:t>
                    </m:r>
                    <m:r>
                      <a:rPr lang="en-US" sz="2400" i="1">
                        <a:latin typeface="Cambria Math"/>
                      </a:rPr>
                      <m:t>𝑝</m:t>
                    </m:r>
                    <m:r>
                      <a:rPr lang="en-US" sz="2400" i="1">
                        <a:latin typeface="Cambria Math"/>
                        <a:ea typeface="Cambria Math"/>
                      </a:rPr>
                      <m:t>⟶</m:t>
                    </m:r>
                    <m:r>
                      <a:rPr lang="en-US" sz="2400" i="1" smtClean="0">
                        <a:latin typeface="Cambria Math"/>
                        <a:ea typeface="Cambria Math"/>
                      </a:rPr>
                      <m:t>∼</m:t>
                    </m:r>
                    <m:r>
                      <a:rPr lang="en-US" sz="2400" i="1">
                        <a:latin typeface="Cambria Math"/>
                        <a:ea typeface="Cambria Math"/>
                      </a:rPr>
                      <m:t>𝑞</m:t>
                    </m:r>
                  </m:oMath>
                </a14:m>
                <a:r>
                  <a:rPr lang="en-IN" sz="2400" dirty="0">
                    <a:latin typeface="Times New Roman" pitchFamily="18" charset="0"/>
                    <a:cs typeface="Times New Roman" pitchFamily="18" charset="0"/>
                  </a:rPr>
                  <a:t>.</a:t>
                </a:r>
              </a:p>
              <a:p>
                <a:pPr marL="342900" indent="-342900" algn="l">
                  <a:lnSpc>
                    <a:spcPct val="120000"/>
                  </a:lnSpc>
                  <a:buFont typeface="Wingdings" pitchFamily="2" charset="2"/>
                  <a:buChar char="Ø"/>
                </a:pPr>
                <a:r>
                  <a:rPr lang="en-IN" sz="2400" dirty="0">
                    <a:latin typeface="Times New Roman" pitchFamily="18" charset="0"/>
                    <a:cs typeface="Times New Roman" pitchFamily="18" charset="0"/>
                  </a:rPr>
                  <a:t>When </a:t>
                </a:r>
                <a14:m>
                  <m:oMath xmlns:m="http://schemas.openxmlformats.org/officeDocument/2006/math">
                    <m:r>
                      <a:rPr lang="en-US" sz="2400" i="1">
                        <a:latin typeface="Cambria Math"/>
                      </a:rPr>
                      <m:t>𝑝</m:t>
                    </m:r>
                    <m:r>
                      <a:rPr lang="en-US" sz="2400" i="1" smtClean="0">
                        <a:latin typeface="Cambria Math"/>
                        <a:ea typeface="Cambria Math"/>
                      </a:rPr>
                      <m:t>⟶</m:t>
                    </m:r>
                    <m:r>
                      <a:rPr lang="en-US" sz="2400" i="1">
                        <a:latin typeface="Cambria Math"/>
                        <a:ea typeface="Cambria Math"/>
                      </a:rPr>
                      <m:t>𝑞</m:t>
                    </m:r>
                    <m:r>
                      <a:rPr lang="en-US" sz="2400" b="0" i="1" smtClean="0">
                        <a:latin typeface="Cambria Math"/>
                        <a:ea typeface="Cambria Math"/>
                      </a:rPr>
                      <m:t> </m:t>
                    </m:r>
                  </m:oMath>
                </a14:m>
                <a:r>
                  <a:rPr lang="en-IN" sz="2400" dirty="0">
                    <a:latin typeface="Times New Roman" pitchFamily="18" charset="0"/>
                    <a:cs typeface="Times New Roman" pitchFamily="18" charset="0"/>
                  </a:rPr>
                  <a:t>is  an implication, then contra positive of </a:t>
                </a:r>
                <a14:m>
                  <m:oMath xmlns:m="http://schemas.openxmlformats.org/officeDocument/2006/math">
                    <m:r>
                      <a:rPr lang="en-US" sz="2400" i="1">
                        <a:latin typeface="Cambria Math"/>
                      </a:rPr>
                      <m:t>𝑝</m:t>
                    </m:r>
                    <m:r>
                      <a:rPr lang="en-US" sz="2400" i="1" smtClean="0">
                        <a:latin typeface="Cambria Math"/>
                        <a:ea typeface="Cambria Math"/>
                      </a:rPr>
                      <m:t>⟶</m:t>
                    </m:r>
                    <m:r>
                      <a:rPr lang="en-US" sz="2400" i="1">
                        <a:latin typeface="Cambria Math"/>
                        <a:ea typeface="Cambria Math"/>
                      </a:rPr>
                      <m:t>𝑞</m:t>
                    </m:r>
                  </m:oMath>
                </a14:m>
                <a:r>
                  <a:rPr lang="en-IN" sz="2400" dirty="0">
                    <a:latin typeface="Times New Roman" pitchFamily="18" charset="0"/>
                    <a:cs typeface="Times New Roman" pitchFamily="18" charset="0"/>
                  </a:rPr>
                  <a:t> is an implication </a:t>
                </a:r>
                <a14:m>
                  <m:oMath xmlns:m="http://schemas.openxmlformats.org/officeDocument/2006/math">
                    <m:r>
                      <a:rPr lang="en-US" sz="2400" i="1">
                        <a:latin typeface="Cambria Math"/>
                        <a:ea typeface="Cambria Math"/>
                      </a:rPr>
                      <m:t>∼</m:t>
                    </m:r>
                    <m:r>
                      <a:rPr lang="en-US" sz="2400" b="0" i="1" smtClean="0">
                        <a:latin typeface="Cambria Math"/>
                        <a:ea typeface="Cambria Math"/>
                      </a:rPr>
                      <m:t>𝑞</m:t>
                    </m:r>
                    <m:r>
                      <a:rPr lang="en-US" sz="2400" i="1" smtClean="0">
                        <a:latin typeface="Cambria Math"/>
                        <a:ea typeface="Cambria Math"/>
                      </a:rPr>
                      <m:t>⟶</m:t>
                    </m:r>
                    <m:r>
                      <a:rPr lang="en-US" sz="2400" i="1">
                        <a:latin typeface="Cambria Math"/>
                        <a:ea typeface="Cambria Math"/>
                      </a:rPr>
                      <m:t>∼</m:t>
                    </m:r>
                  </m:oMath>
                </a14:m>
                <a:r>
                  <a:rPr lang="en-IN" sz="2400" dirty="0">
                    <a:latin typeface="Times New Roman" pitchFamily="18" charset="0"/>
                    <a:cs typeface="Times New Roman" pitchFamily="18" charset="0"/>
                  </a:rPr>
                  <a:t> p.</a:t>
                </a:r>
              </a:p>
              <a:p>
                <a:pPr marL="342900" indent="-342900" algn="l">
                  <a:lnSpc>
                    <a:spcPct val="110000"/>
                  </a:lnSpc>
                  <a:buFont typeface="Wingdings" pitchFamily="2" charset="2"/>
                  <a:buChar char="Ø"/>
                </a:pPr>
                <a:endParaRPr lang="en-IN" sz="2200" dirty="0">
                  <a:latin typeface="Times New Roman" pitchFamily="18" charset="0"/>
                  <a:cs typeface="Times New Roman" pitchFamily="18" charset="0"/>
                </a:endParaRPr>
              </a:p>
              <a:p>
                <a:pPr algn="just">
                  <a:lnSpc>
                    <a:spcPct val="170000"/>
                  </a:lnSpc>
                </a:pPr>
                <a:r>
                  <a:rPr lang="en-IN" sz="2200" b="1" u="sng" dirty="0">
                    <a:latin typeface="Times New Roman" pitchFamily="18" charset="0"/>
                    <a:cs typeface="Times New Roman" pitchFamily="18" charset="0"/>
                  </a:rPr>
                  <a:t>Remark</a:t>
                </a:r>
                <a:r>
                  <a:rPr lang="en-IN" sz="2200" b="1" dirty="0">
                    <a:latin typeface="Times New Roman" pitchFamily="18" charset="0"/>
                    <a:cs typeface="Times New Roman" pitchFamily="18" charset="0"/>
                  </a:rPr>
                  <a:t>: </a:t>
                </a:r>
                <a:r>
                  <a:rPr lang="en-IN" sz="2200" dirty="0">
                    <a:latin typeface="Times New Roman" pitchFamily="18" charset="0"/>
                    <a:cs typeface="Times New Roman" pitchFamily="18" charset="0"/>
                  </a:rPr>
                  <a:t>A conditional proposition and its converse or inverse are not logically equivalent that means</a:t>
                </a:r>
                <a14:m>
                  <m:oMath xmlns:m="http://schemas.openxmlformats.org/officeDocument/2006/math">
                    <m:r>
                      <a:rPr lang="en-US" sz="2400" b="0" i="0" smtClean="0">
                        <a:latin typeface="Cambria Math" panose="02040503050406030204" pitchFamily="18" charset="0"/>
                      </a:rPr>
                      <m:t> </m:t>
                    </m:r>
                    <m:r>
                      <a:rPr lang="en-US" sz="2400" b="0" i="1" smtClean="0">
                        <a:latin typeface="Cambria Math" panose="02040503050406030204" pitchFamily="18" charset="0"/>
                      </a:rPr>
                      <m:t> </m:t>
                    </m:r>
                    <m:r>
                      <a:rPr lang="en-US" sz="2400" b="0" i="1" smtClean="0">
                        <a:latin typeface="Cambria Math" panose="02040503050406030204" pitchFamily="18" charset="0"/>
                      </a:rPr>
                      <m:t>𝑝</m:t>
                    </m:r>
                    <m:r>
                      <a:rPr lang="en-US" sz="2400" i="1">
                        <a:latin typeface="Cambria Math"/>
                        <a:ea typeface="Cambria Math"/>
                      </a:rPr>
                      <m:t>⟶</m:t>
                    </m:r>
                    <m:r>
                      <a:rPr lang="en-US" sz="2400" i="1">
                        <a:latin typeface="Cambria Math"/>
                        <a:ea typeface="Cambria Math"/>
                      </a:rPr>
                      <m:t>𝑞</m:t>
                    </m:r>
                    <m:r>
                      <a:rPr lang="en-US" sz="2400" i="1" smtClean="0">
                        <a:latin typeface="Cambria Math" panose="02040503050406030204" pitchFamily="18" charset="0"/>
                        <a:ea typeface="Cambria Math" panose="02040503050406030204" pitchFamily="18" charset="0"/>
                      </a:rPr>
                      <m:t>≢</m:t>
                    </m:r>
                    <m:r>
                      <a:rPr lang="en-US" sz="2400" i="1">
                        <a:latin typeface="Cambria Math"/>
                        <a:ea typeface="Cambria Math"/>
                      </a:rPr>
                      <m:t>𝑞</m:t>
                    </m:r>
                    <m:r>
                      <a:rPr lang="en-US" sz="2400" i="1">
                        <a:latin typeface="Cambria Math"/>
                        <a:ea typeface="Cambria Math"/>
                      </a:rPr>
                      <m:t>⟶</m:t>
                    </m:r>
                    <m:r>
                      <a:rPr lang="en-US" sz="2400" i="1">
                        <a:latin typeface="Cambria Math"/>
                        <a:ea typeface="Cambria Math"/>
                      </a:rPr>
                      <m:t>𝑝</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r>
                      <a:rPr lang="en-US" sz="2400" i="1">
                        <a:latin typeface="Cambria Math"/>
                        <a:ea typeface="Cambria Math"/>
                      </a:rPr>
                      <m:t>∼</m:t>
                    </m:r>
                    <m:r>
                      <a:rPr lang="en-US" sz="2400" i="1">
                        <a:latin typeface="Cambria Math"/>
                      </a:rPr>
                      <m:t>𝑝</m:t>
                    </m:r>
                    <m:r>
                      <a:rPr lang="en-US" sz="2400" i="1">
                        <a:latin typeface="Cambria Math"/>
                        <a:ea typeface="Cambria Math"/>
                      </a:rPr>
                      <m:t>⟶∼</m:t>
                    </m:r>
                    <m:r>
                      <a:rPr lang="en-US" sz="2400" i="1">
                        <a:latin typeface="Cambria Math"/>
                        <a:ea typeface="Cambria Math"/>
                      </a:rPr>
                      <m:t>𝑞</m:t>
                    </m:r>
                  </m:oMath>
                </a14:m>
                <a:r>
                  <a:rPr lang="en-IN" sz="2200" dirty="0">
                    <a:latin typeface="Times New Roman" pitchFamily="18" charset="0"/>
                    <a:cs typeface="Times New Roman" pitchFamily="18" charset="0"/>
                  </a:rPr>
                  <a:t>. On other hand, a conditional proposition and its contra positive are logically equivalent that means </a:t>
                </a:r>
                <a14:m>
                  <m:oMath xmlns:m="http://schemas.openxmlformats.org/officeDocument/2006/math">
                    <m:r>
                      <a:rPr lang="en-US" sz="2400" i="1">
                        <a:latin typeface="Cambria Math" panose="02040503050406030204" pitchFamily="18" charset="0"/>
                      </a:rPr>
                      <m:t>𝑝</m:t>
                    </m:r>
                    <m:r>
                      <a:rPr lang="en-US" sz="2400" i="1">
                        <a:latin typeface="Cambria Math"/>
                        <a:ea typeface="Cambria Math"/>
                      </a:rPr>
                      <m:t>⟶</m:t>
                    </m:r>
                    <m:r>
                      <a:rPr lang="en-US" sz="2400" i="1">
                        <a:latin typeface="Cambria Math"/>
                        <a:ea typeface="Cambria Math"/>
                      </a:rPr>
                      <m:t>𝑞</m:t>
                    </m:r>
                    <m:r>
                      <a:rPr lang="en-US" sz="2400" i="1" smtClean="0">
                        <a:latin typeface="Cambria Math" panose="02040503050406030204" pitchFamily="18" charset="0"/>
                        <a:ea typeface="Cambria Math" panose="02040503050406030204" pitchFamily="18" charset="0"/>
                      </a:rPr>
                      <m:t>≡</m:t>
                    </m:r>
                    <m:r>
                      <a:rPr lang="en-US" sz="2400" i="1">
                        <a:latin typeface="Cambria Math"/>
                        <a:ea typeface="Cambria Math"/>
                      </a:rPr>
                      <m:t>∼</m:t>
                    </m:r>
                    <m:r>
                      <a:rPr lang="en-US" sz="2400" i="1">
                        <a:latin typeface="Cambria Math"/>
                        <a:ea typeface="Cambria Math"/>
                      </a:rPr>
                      <m:t>𝑞</m:t>
                    </m:r>
                    <m:r>
                      <a:rPr lang="en-US" sz="2400" i="1">
                        <a:latin typeface="Cambria Math"/>
                        <a:ea typeface="Cambria Math"/>
                      </a:rPr>
                      <m:t>⟶∼</m:t>
                    </m:r>
                  </m:oMath>
                </a14:m>
                <a:r>
                  <a:rPr lang="en-IN" sz="2400" dirty="0">
                    <a:latin typeface="Times New Roman" pitchFamily="18" charset="0"/>
                    <a:cs typeface="Times New Roman" pitchFamily="18" charset="0"/>
                  </a:rPr>
                  <a:t> p</a:t>
                </a:r>
                <a:r>
                  <a:rPr lang="en-IN" sz="2000" dirty="0">
                    <a:latin typeface="Times New Roman" pitchFamily="18" charset="0"/>
                    <a:cs typeface="Times New Roman" pitchFamily="18" charset="0"/>
                  </a:rPr>
                  <a:t> </a:t>
                </a:r>
                <a:r>
                  <a:rPr lang="en-IN" sz="2200" dirty="0">
                    <a:latin typeface="Times New Roman" pitchFamily="18" charset="0"/>
                    <a:cs typeface="Times New Roman" pitchFamily="18" charset="0"/>
                  </a:rPr>
                  <a:t>(Can be check using the truth table). </a:t>
                </a:r>
              </a:p>
              <a:p>
                <a:pPr algn="l">
                  <a:lnSpc>
                    <a:spcPct val="170000"/>
                  </a:lnSpc>
                </a:pPr>
                <a:endParaRPr lang="en-IN" sz="2200" dirty="0">
                  <a:latin typeface="Times New Roman" pitchFamily="18" charset="0"/>
                  <a:cs typeface="Times New Roman" pitchFamily="18" charset="0"/>
                </a:endParaRPr>
              </a:p>
              <a:p>
                <a:pPr lvl="0" algn="l"/>
                <a:r>
                  <a:rPr lang="en-IN" sz="2400" b="1" dirty="0">
                    <a:latin typeface="Times New Roman" pitchFamily="18" charset="0"/>
                    <a:cs typeface="Times New Roman" pitchFamily="18" charset="0"/>
                  </a:rPr>
                  <a:t>.</a:t>
                </a:r>
                <a:endParaRPr lang="en-IN" sz="2400" dirty="0">
                  <a:latin typeface="Times New Roman" pitchFamily="18" charset="0"/>
                  <a:cs typeface="Times New Roman" pitchFamily="18" charset="0"/>
                </a:endParaRPr>
              </a:p>
              <a:p>
                <a:pPr algn="l"/>
                <a:endParaRPr lang="en-IN" sz="2400" dirty="0">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228600" y="1066800"/>
                <a:ext cx="8763000" cy="5638800"/>
              </a:xfrm>
              <a:blipFill>
                <a:blip r:embed="rId2"/>
                <a:stretch>
                  <a:fillRect l="-1809" t="-1622" r="-1044"/>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arn(inVertical)">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228600" y="1066800"/>
                <a:ext cx="8686800" cy="5638800"/>
              </a:xfrm>
            </p:spPr>
            <p:txBody>
              <a:bodyPr>
                <a:normAutofit fontScale="77500" lnSpcReduction="20000"/>
              </a:bodyPr>
              <a:lstStyle/>
              <a:p>
                <a:pPr algn="l">
                  <a:lnSpc>
                    <a:spcPct val="110000"/>
                  </a:lnSpc>
                </a:pPr>
                <a:r>
                  <a:rPr lang="en-IN" sz="2700" dirty="0">
                    <a:latin typeface="Times New Roman" pitchFamily="18" charset="0"/>
                    <a:cs typeface="Times New Roman" pitchFamily="18" charset="0"/>
                  </a:rPr>
                  <a:t>The importance of the contra positive derives from the fact that mathematical theorems in the form </a:t>
                </a:r>
                <a14:m>
                  <m:oMath xmlns:m="http://schemas.openxmlformats.org/officeDocument/2006/math">
                    <m:r>
                      <a:rPr lang="en-US" sz="2700" i="1">
                        <a:latin typeface="Cambria Math"/>
                      </a:rPr>
                      <m:t>𝑝</m:t>
                    </m:r>
                    <m:r>
                      <a:rPr lang="en-US" sz="2700" i="1" smtClean="0">
                        <a:latin typeface="Cambria Math"/>
                        <a:ea typeface="Cambria Math"/>
                      </a:rPr>
                      <m:t>⟶</m:t>
                    </m:r>
                    <m:r>
                      <a:rPr lang="en-US" sz="2700" i="1">
                        <a:latin typeface="Cambria Math"/>
                        <a:ea typeface="Cambria Math"/>
                      </a:rPr>
                      <m:t>𝑞</m:t>
                    </m:r>
                  </m:oMath>
                </a14:m>
                <a:r>
                  <a:rPr lang="en-IN" sz="2700" dirty="0">
                    <a:latin typeface="Times New Roman" pitchFamily="18" charset="0"/>
                    <a:cs typeface="Times New Roman" pitchFamily="18" charset="0"/>
                  </a:rPr>
                  <a:t>  can sometimes be proved easily when restarted in the form </a:t>
                </a:r>
                <a14:m>
                  <m:oMath xmlns:m="http://schemas.openxmlformats.org/officeDocument/2006/math">
                    <m:r>
                      <a:rPr lang="en-US" sz="2700" b="0" i="1" smtClean="0">
                        <a:latin typeface="Cambria Math"/>
                        <a:ea typeface="Cambria Math"/>
                      </a:rPr>
                      <m:t>∼</m:t>
                    </m:r>
                    <m:r>
                      <a:rPr lang="en-US" sz="2700" b="0" i="1" smtClean="0">
                        <a:latin typeface="Cambria Math"/>
                        <a:ea typeface="Cambria Math"/>
                      </a:rPr>
                      <m:t>𝑞</m:t>
                    </m:r>
                    <m:r>
                      <a:rPr lang="en-US" sz="2700" i="1" smtClean="0">
                        <a:latin typeface="Cambria Math"/>
                        <a:ea typeface="Cambria Math"/>
                      </a:rPr>
                      <m:t>⟶∼</m:t>
                    </m:r>
                    <m:r>
                      <a:rPr lang="en-US" sz="2700" b="0" i="1" smtClean="0">
                        <a:latin typeface="Cambria Math"/>
                        <a:ea typeface="Cambria Math"/>
                      </a:rPr>
                      <m:t>𝑝</m:t>
                    </m:r>
                  </m:oMath>
                </a14:m>
                <a:r>
                  <a:rPr lang="en-IN" sz="2700" dirty="0">
                    <a:latin typeface="Times New Roman" pitchFamily="18" charset="0"/>
                    <a:cs typeface="Times New Roman" pitchFamily="18" charset="0"/>
                  </a:rPr>
                  <a:t> . </a:t>
                </a:r>
              </a:p>
              <a:p>
                <a:pPr algn="l"/>
                <a:endParaRPr lang="en-IN" sz="2700" dirty="0">
                  <a:latin typeface="Times New Roman" pitchFamily="18" charset="0"/>
                  <a:cs typeface="Times New Roman" pitchFamily="18" charset="0"/>
                </a:endParaRPr>
              </a:p>
              <a:p>
                <a:pPr algn="l"/>
                <a:r>
                  <a:rPr lang="en-IN" sz="2700" b="1" dirty="0">
                    <a:latin typeface="Times New Roman" pitchFamily="18" charset="0"/>
                    <a:cs typeface="Times New Roman" pitchFamily="18" charset="0"/>
                  </a:rPr>
                  <a:t>Example </a:t>
                </a:r>
              </a:p>
              <a:p>
                <a:pPr algn="l"/>
                <a:r>
                  <a:rPr lang="en-IN" sz="2700" dirty="0">
                    <a:latin typeface="Times New Roman" pitchFamily="18" charset="0"/>
                    <a:cs typeface="Times New Roman" pitchFamily="18" charset="0"/>
                  </a:rPr>
                  <a:t>Prove that if x</a:t>
                </a:r>
                <a:r>
                  <a:rPr lang="en-IN" sz="2700" baseline="30000" dirty="0">
                    <a:latin typeface="Times New Roman" pitchFamily="18" charset="0"/>
                    <a:cs typeface="Times New Roman" pitchFamily="18" charset="0"/>
                  </a:rPr>
                  <a:t>2</a:t>
                </a:r>
                <a:r>
                  <a:rPr lang="en-IN" sz="2700" dirty="0">
                    <a:latin typeface="Times New Roman" pitchFamily="18" charset="0"/>
                    <a:cs typeface="Times New Roman" pitchFamily="18" charset="0"/>
                  </a:rPr>
                  <a:t> is divisible by 4, then x is an even number.</a:t>
                </a:r>
              </a:p>
              <a:p>
                <a:pPr algn="l"/>
                <a:endParaRPr lang="en-IN" sz="2700" dirty="0">
                  <a:latin typeface="Times New Roman" pitchFamily="18" charset="0"/>
                  <a:cs typeface="Times New Roman" pitchFamily="18" charset="0"/>
                </a:endParaRPr>
              </a:p>
              <a:p>
                <a:pPr algn="l"/>
                <a:r>
                  <a:rPr lang="en-US" sz="2700" b="1" dirty="0"/>
                  <a:t>Solution:</a:t>
                </a:r>
              </a:p>
              <a:p>
                <a:pPr algn="l">
                  <a:lnSpc>
                    <a:spcPct val="110000"/>
                  </a:lnSpc>
                </a:pPr>
                <a:r>
                  <a:rPr lang="en-IN" sz="2700" dirty="0"/>
                  <a:t>Let </a:t>
                </a:r>
                <a:r>
                  <a:rPr lang="en-IN" sz="2700" i="1" dirty="0"/>
                  <a:t>p</a:t>
                </a:r>
                <a:r>
                  <a:rPr lang="en-IN" sz="2700" dirty="0"/>
                  <a:t>: </a:t>
                </a:r>
                <a:r>
                  <a:rPr lang="en-IN" sz="2700" dirty="0">
                    <a:latin typeface="Times New Roman" pitchFamily="18" charset="0"/>
                    <a:cs typeface="Times New Roman" pitchFamily="18" charset="0"/>
                  </a:rPr>
                  <a:t>x</a:t>
                </a:r>
                <a:r>
                  <a:rPr lang="en-IN" sz="2700" baseline="30000" dirty="0">
                    <a:latin typeface="Times New Roman" pitchFamily="18" charset="0"/>
                    <a:cs typeface="Times New Roman" pitchFamily="18" charset="0"/>
                  </a:rPr>
                  <a:t>2</a:t>
                </a:r>
                <a:r>
                  <a:rPr lang="en-IN" sz="2700" dirty="0"/>
                  <a:t> is divisible by 4 and q: x is even. </a:t>
                </a:r>
              </a:p>
              <a:p>
                <a:pPr algn="l">
                  <a:lnSpc>
                    <a:spcPct val="110000"/>
                  </a:lnSpc>
                </a:pPr>
                <a:r>
                  <a:rPr lang="en-IN" sz="2700" dirty="0"/>
                  <a:t>The implication is of the form </a:t>
                </a:r>
                <a14:m>
                  <m:oMath xmlns:m="http://schemas.openxmlformats.org/officeDocument/2006/math">
                    <m:r>
                      <a:rPr lang="en-US" sz="2700" i="1">
                        <a:latin typeface="Cambria Math"/>
                      </a:rPr>
                      <m:t>𝑝</m:t>
                    </m:r>
                    <m:r>
                      <a:rPr lang="en-US" sz="2700" i="1" smtClean="0">
                        <a:latin typeface="Cambria Math"/>
                        <a:ea typeface="Cambria Math"/>
                      </a:rPr>
                      <m:t>⟶</m:t>
                    </m:r>
                    <m:r>
                      <a:rPr lang="en-US" sz="2700" i="1">
                        <a:latin typeface="Cambria Math"/>
                        <a:ea typeface="Cambria Math"/>
                      </a:rPr>
                      <m:t>𝑞</m:t>
                    </m:r>
                  </m:oMath>
                </a14:m>
                <a:r>
                  <a:rPr lang="en-IN" sz="2700" dirty="0"/>
                  <a:t>. The contra positive is </a:t>
                </a:r>
                <a14:m>
                  <m:oMath xmlns:m="http://schemas.openxmlformats.org/officeDocument/2006/math">
                    <m:r>
                      <a:rPr lang="en-US" sz="2700" i="1">
                        <a:latin typeface="Cambria Math"/>
                        <a:ea typeface="Cambria Math"/>
                      </a:rPr>
                      <m:t>∼</m:t>
                    </m:r>
                    <m:r>
                      <a:rPr lang="en-US" sz="2700" i="1">
                        <a:latin typeface="Cambria Math"/>
                        <a:ea typeface="Cambria Math"/>
                      </a:rPr>
                      <m:t>𝑞</m:t>
                    </m:r>
                    <m:r>
                      <a:rPr lang="en-US" sz="2700" i="1" smtClean="0">
                        <a:latin typeface="Cambria Math"/>
                        <a:ea typeface="Cambria Math"/>
                      </a:rPr>
                      <m:t>⟶</m:t>
                    </m:r>
                    <m:r>
                      <a:rPr lang="en-US" sz="2700" i="1">
                        <a:latin typeface="Cambria Math"/>
                        <a:ea typeface="Cambria Math"/>
                      </a:rPr>
                      <m:t>∼</m:t>
                    </m:r>
                    <m:r>
                      <a:rPr lang="en-US" sz="2700" i="1">
                        <a:latin typeface="Cambria Math"/>
                        <a:ea typeface="Cambria Math"/>
                      </a:rPr>
                      <m:t>𝑝</m:t>
                    </m:r>
                  </m:oMath>
                </a14:m>
                <a:r>
                  <a:rPr lang="en-IN" sz="2700" dirty="0">
                    <a:latin typeface="Times New Roman" pitchFamily="18" charset="0"/>
                    <a:cs typeface="Times New Roman" pitchFamily="18" charset="0"/>
                  </a:rPr>
                  <a:t> </a:t>
                </a:r>
                <a:r>
                  <a:rPr lang="en-IN" sz="2700" dirty="0"/>
                  <a:t>, which state in words: If x is an odd number, then x</a:t>
                </a:r>
                <a:r>
                  <a:rPr lang="en-IN" sz="2700" baseline="30000" dirty="0"/>
                  <a:t>2</a:t>
                </a:r>
                <a:r>
                  <a:rPr lang="en-IN" sz="2700" dirty="0"/>
                  <a:t> is not divisible by 4.</a:t>
                </a:r>
              </a:p>
              <a:p>
                <a:pPr algn="l">
                  <a:lnSpc>
                    <a:spcPct val="110000"/>
                  </a:lnSpc>
                </a:pPr>
                <a:r>
                  <a:rPr lang="en-IN" sz="2700" b="1" dirty="0"/>
                  <a:t>The proof of contra positive is easy.</a:t>
                </a:r>
              </a:p>
              <a:p>
                <a:pPr algn="l">
                  <a:lnSpc>
                    <a:spcPct val="110000"/>
                  </a:lnSpc>
                </a:pPr>
                <a:r>
                  <a:rPr lang="en-IN" sz="2700" dirty="0"/>
                  <a:t>Since x is an odd number, x=2k+1 , for some integer k. </a:t>
                </a:r>
              </a:p>
              <a:p>
                <a:pPr algn="l"/>
                <a:endParaRPr lang="en-IN" sz="2700" dirty="0"/>
              </a:p>
              <a:p>
                <a:pPr algn="l"/>
                <a:r>
                  <a:rPr lang="en-US" dirty="0"/>
                  <a:t> </a:t>
                </a:r>
                <a:endParaRPr lang="en-IN"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228600" y="1066800"/>
                <a:ext cx="8686800" cy="5638800"/>
              </a:xfrm>
              <a:blipFill>
                <a:blip r:embed="rId2"/>
                <a:stretch>
                  <a:fillRect l="-1895" t="-1189" r="-491"/>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1000"/>
                                        <p:tgtEl>
                                          <p:spTgt spid="3">
                                            <p:txEl>
                                              <p:pRg st="5" end="5"/>
                                            </p:txEl>
                                          </p:spTgt>
                                        </p:tgtEl>
                                      </p:cBhvr>
                                    </p:animEffect>
                                    <p:anim calcmode="lin" valueType="num">
                                      <p:cBhvr>
                                        <p:cTn id="2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1000"/>
                                        <p:tgtEl>
                                          <p:spTgt spid="3">
                                            <p:txEl>
                                              <p:pRg st="6" end="6"/>
                                            </p:txEl>
                                          </p:spTgt>
                                        </p:tgtEl>
                                      </p:cBhvr>
                                    </p:animEffect>
                                    <p:anim calcmode="lin" valueType="num">
                                      <p:cBhvr>
                                        <p:cTn id="2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1000"/>
                                        <p:tgtEl>
                                          <p:spTgt spid="3">
                                            <p:txEl>
                                              <p:pRg st="7" end="7"/>
                                            </p:txEl>
                                          </p:spTgt>
                                        </p:tgtEl>
                                      </p:cBhvr>
                                    </p:animEffect>
                                    <p:anim calcmode="lin" valueType="num">
                                      <p:cBhvr>
                                        <p:cTn id="3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arn(inVertical)">
                                      <p:cBhvr>
                                        <p:cTn id="37" dur="500"/>
                                        <p:tgtEl>
                                          <p:spTgt spid="3">
                                            <p:txEl>
                                              <p:pRg st="8" end="8"/>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barn(inVertical)">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228600" y="1066800"/>
                <a:ext cx="8686800" cy="5638800"/>
              </a:xfrm>
            </p:spPr>
            <p:txBody>
              <a:bodyPr>
                <a:normAutofit fontScale="92500"/>
              </a:bodyPr>
              <a:lstStyle/>
              <a:p>
                <a:pPr algn="l"/>
                <a:r>
                  <a:rPr lang="en-IN" dirty="0"/>
                  <a:t>Hence, x</a:t>
                </a:r>
                <a:r>
                  <a:rPr lang="en-IN" baseline="30000" dirty="0"/>
                  <a:t>2</a:t>
                </a:r>
                <a:r>
                  <a:rPr lang="en-IN" dirty="0"/>
                  <a:t>=(2k+1)</a:t>
                </a:r>
                <a:r>
                  <a:rPr lang="en-IN" baseline="30000" dirty="0"/>
                  <a:t>2</a:t>
                </a:r>
                <a:r>
                  <a:rPr lang="en-IN" dirty="0"/>
                  <a:t>=4k</a:t>
                </a:r>
                <a:r>
                  <a:rPr lang="en-IN" baseline="30000" dirty="0"/>
                  <a:t>2</a:t>
                </a:r>
                <a:r>
                  <a:rPr lang="en-IN" dirty="0"/>
                  <a:t>+4k+1=4( k</a:t>
                </a:r>
                <a:r>
                  <a:rPr lang="en-IN" baseline="30000" dirty="0"/>
                  <a:t>2</a:t>
                </a:r>
                <a:r>
                  <a:rPr lang="en-IN" dirty="0"/>
                  <a:t>+k+1/4). </a:t>
                </a:r>
              </a:p>
              <a:p>
                <a:pPr algn="l"/>
                <a:r>
                  <a:rPr lang="en-IN" dirty="0"/>
                  <a:t>Since k</a:t>
                </a:r>
                <a:r>
                  <a:rPr lang="en-IN" baseline="30000" dirty="0"/>
                  <a:t>2</a:t>
                </a:r>
                <a:r>
                  <a:rPr lang="en-IN" dirty="0"/>
                  <a:t>+ k is an integer, k</a:t>
                </a:r>
                <a:r>
                  <a:rPr lang="en-IN" baseline="30000" dirty="0"/>
                  <a:t>2</a:t>
                </a:r>
                <a:r>
                  <a:rPr lang="en-IN" dirty="0"/>
                  <a:t>+k+1/4 is not integer therefore x</a:t>
                </a:r>
                <a:r>
                  <a:rPr lang="en-IN" baseline="30000" dirty="0"/>
                  <a:t>2</a:t>
                </a:r>
                <a:r>
                  <a:rPr lang="en-IN" dirty="0"/>
                  <a:t> is not divisible by 4. Thus we have shown </a:t>
                </a:r>
                <a14:m>
                  <m:oMath xmlns:m="http://schemas.openxmlformats.org/officeDocument/2006/math">
                    <m:r>
                      <a:rPr lang="en-US" i="1">
                        <a:latin typeface="Cambria Math"/>
                        <a:ea typeface="Cambria Math"/>
                      </a:rPr>
                      <m:t>∼</m:t>
                    </m:r>
                    <m:r>
                      <a:rPr lang="en-US" i="1">
                        <a:latin typeface="Cambria Math"/>
                        <a:ea typeface="Cambria Math"/>
                      </a:rPr>
                      <m:t>𝑞</m:t>
                    </m:r>
                    <m:r>
                      <a:rPr lang="en-US" i="1">
                        <a:latin typeface="Cambria Math"/>
                        <a:ea typeface="Cambria Math"/>
                      </a:rPr>
                      <m:t>⟶∼</m:t>
                    </m:r>
                    <m:r>
                      <a:rPr lang="en-US" i="1">
                        <a:latin typeface="Cambria Math"/>
                        <a:ea typeface="Cambria Math"/>
                      </a:rPr>
                      <m:t>𝑝</m:t>
                    </m:r>
                  </m:oMath>
                </a14:m>
                <a:r>
                  <a:rPr lang="en-IN" dirty="0"/>
                  <a:t>.</a:t>
                </a:r>
              </a:p>
              <a:p>
                <a:pPr algn="l"/>
                <a:r>
                  <a:rPr lang="en-IN" b="1" u="sng" dirty="0"/>
                  <a:t>Example:</a:t>
                </a:r>
                <a:r>
                  <a:rPr lang="en-IN" b="1" dirty="0"/>
                  <a:t> State Converse, Contra positive and Inverse of the following statement:</a:t>
                </a:r>
              </a:p>
              <a:p>
                <a:pPr lvl="0" algn="l"/>
                <a:r>
                  <a:rPr lang="en-IN" b="1" dirty="0"/>
                  <a:t>1) If it rains, then the crop will grow.</a:t>
                </a:r>
              </a:p>
              <a:p>
                <a:pPr lvl="0" algn="l"/>
                <a:r>
                  <a:rPr lang="en-US" b="1" dirty="0"/>
                  <a:t>Solution : </a:t>
                </a:r>
                <a:r>
                  <a:rPr lang="en-US" i="1" dirty="0"/>
                  <a:t>p</a:t>
                </a:r>
                <a:r>
                  <a:rPr lang="en-IN" dirty="0"/>
                  <a:t>: It rains and </a:t>
                </a:r>
                <a:r>
                  <a:rPr lang="en-IN" i="1" dirty="0"/>
                  <a:t>q</a:t>
                </a:r>
                <a:r>
                  <a:rPr lang="en-IN" dirty="0"/>
                  <a:t>: The crop will grow.</a:t>
                </a:r>
              </a:p>
              <a:p>
                <a:pPr algn="l"/>
                <a:r>
                  <a:rPr lang="en-IN" b="1" u="sng" dirty="0"/>
                  <a:t>Converse</a:t>
                </a:r>
                <a:r>
                  <a:rPr lang="en-IN" b="1" dirty="0"/>
                  <a:t> ( </a:t>
                </a:r>
                <a14:m>
                  <m:oMath xmlns:m="http://schemas.openxmlformats.org/officeDocument/2006/math">
                    <m:r>
                      <a:rPr lang="en-US" i="1">
                        <a:latin typeface="Cambria Math"/>
                        <a:ea typeface="Cambria Math"/>
                      </a:rPr>
                      <m:t>𝑞</m:t>
                    </m:r>
                    <m:r>
                      <a:rPr lang="en-US" i="1" smtClean="0">
                        <a:latin typeface="Cambria Math"/>
                        <a:ea typeface="Cambria Math"/>
                      </a:rPr>
                      <m:t>⟶</m:t>
                    </m:r>
                    <m:r>
                      <a:rPr lang="en-US" i="1">
                        <a:latin typeface="Cambria Math"/>
                        <a:ea typeface="Cambria Math"/>
                      </a:rPr>
                      <m:t>𝑝</m:t>
                    </m:r>
                  </m:oMath>
                </a14:m>
                <a:r>
                  <a:rPr lang="en-IN" dirty="0">
                    <a:latin typeface="Times New Roman" pitchFamily="18" charset="0"/>
                    <a:cs typeface="Times New Roman" pitchFamily="18" charset="0"/>
                  </a:rPr>
                  <a:t> </a:t>
                </a:r>
                <a:r>
                  <a:rPr lang="en-IN" b="1" dirty="0"/>
                  <a:t> ) </a:t>
                </a:r>
                <a:r>
                  <a:rPr lang="en-IN" dirty="0"/>
                  <a:t>If</a:t>
                </a:r>
                <a:r>
                  <a:rPr lang="en-IN" b="1" dirty="0"/>
                  <a:t> </a:t>
                </a:r>
                <a:r>
                  <a:rPr lang="en-IN" dirty="0"/>
                  <a:t>the crop grow, then there has </a:t>
                </a:r>
              </a:p>
              <a:p>
                <a:pPr algn="l"/>
                <a:r>
                  <a:rPr lang="en-IN" dirty="0"/>
                  <a:t>been rain.</a:t>
                </a:r>
              </a:p>
              <a:p>
                <a:pPr algn="l"/>
                <a:r>
                  <a:rPr lang="en-IN" b="1" u="sng" dirty="0"/>
                  <a:t>Contra positive</a:t>
                </a:r>
                <a:r>
                  <a:rPr lang="en-IN" b="1" dirty="0"/>
                  <a:t> (</a:t>
                </a:r>
                <a14:m>
                  <m:oMath xmlns:m="http://schemas.openxmlformats.org/officeDocument/2006/math">
                    <m:r>
                      <a:rPr lang="en-US" i="1">
                        <a:latin typeface="Cambria Math"/>
                        <a:ea typeface="Cambria Math"/>
                      </a:rPr>
                      <m:t>∼</m:t>
                    </m:r>
                    <m:r>
                      <a:rPr lang="en-US" i="1">
                        <a:latin typeface="Cambria Math"/>
                        <a:ea typeface="Cambria Math"/>
                      </a:rPr>
                      <m:t>𝑞</m:t>
                    </m:r>
                    <m:r>
                      <a:rPr lang="en-US" i="1" smtClean="0">
                        <a:latin typeface="Cambria Math"/>
                        <a:ea typeface="Cambria Math"/>
                      </a:rPr>
                      <m:t>⟶</m:t>
                    </m:r>
                    <m:r>
                      <a:rPr lang="en-US" i="1">
                        <a:latin typeface="Cambria Math"/>
                        <a:ea typeface="Cambria Math"/>
                      </a:rPr>
                      <m:t>∼</m:t>
                    </m:r>
                    <m:r>
                      <a:rPr lang="en-US" i="1">
                        <a:latin typeface="Cambria Math"/>
                        <a:ea typeface="Cambria Math"/>
                      </a:rPr>
                      <m:t>𝑝</m:t>
                    </m:r>
                  </m:oMath>
                </a14:m>
                <a:r>
                  <a:rPr lang="en-IN" b="1" dirty="0"/>
                  <a:t> ): </a:t>
                </a:r>
                <a:r>
                  <a:rPr lang="en-IN" dirty="0"/>
                  <a:t>If the crop do not grow, then there has been no rain.</a:t>
                </a:r>
              </a:p>
              <a:p>
                <a:pPr algn="l"/>
                <a:r>
                  <a:rPr lang="en-IN" b="1" u="sng" dirty="0"/>
                  <a:t>Inverse</a:t>
                </a:r>
                <a:r>
                  <a:rPr lang="en-IN" dirty="0"/>
                  <a:t> </a:t>
                </a:r>
                <a:r>
                  <a:rPr lang="en-IN" b="1" dirty="0"/>
                  <a:t>(</a:t>
                </a:r>
                <a14:m>
                  <m:oMath xmlns:m="http://schemas.openxmlformats.org/officeDocument/2006/math">
                    <m:r>
                      <a:rPr lang="en-US" i="1">
                        <a:latin typeface="Cambria Math"/>
                        <a:ea typeface="Cambria Math"/>
                      </a:rPr>
                      <m:t>∼</m:t>
                    </m:r>
                    <m:r>
                      <a:rPr lang="en-US" b="0" i="1" smtClean="0">
                        <a:latin typeface="Cambria Math"/>
                        <a:ea typeface="Cambria Math"/>
                      </a:rPr>
                      <m:t>𝑝</m:t>
                    </m:r>
                    <m:r>
                      <a:rPr lang="en-US" i="1" smtClean="0">
                        <a:latin typeface="Cambria Math"/>
                        <a:ea typeface="Cambria Math"/>
                      </a:rPr>
                      <m:t>⟶</m:t>
                    </m:r>
                    <m:r>
                      <a:rPr lang="en-US" i="1">
                        <a:latin typeface="Cambria Math"/>
                        <a:ea typeface="Cambria Math"/>
                      </a:rPr>
                      <m:t>∼</m:t>
                    </m:r>
                    <m:r>
                      <a:rPr lang="en-US" b="0" i="1" smtClean="0">
                        <a:latin typeface="Cambria Math"/>
                        <a:ea typeface="Cambria Math"/>
                      </a:rPr>
                      <m:t>𝑞</m:t>
                    </m:r>
                  </m:oMath>
                </a14:m>
                <a:r>
                  <a:rPr lang="en-IN" b="1" dirty="0"/>
                  <a:t> ):</a:t>
                </a:r>
                <a:r>
                  <a:rPr lang="en-IN" dirty="0"/>
                  <a:t> If it does n</a:t>
                </a:r>
                <a:r>
                  <a:rPr lang="en-IN" sz="2400" dirty="0"/>
                  <a:t>ot rain, then crop will not grow.</a:t>
                </a:r>
              </a:p>
              <a:p>
                <a:pPr algn="l"/>
                <a:endParaRPr lang="en-IN" sz="2200" dirty="0"/>
              </a:p>
              <a:p>
                <a:pPr lvl="0" algn="l"/>
                <a:endParaRPr lang="en-IN" dirty="0"/>
              </a:p>
              <a:p>
                <a:pPr algn="just"/>
                <a:endParaRPr lang="en-IN" dirty="0"/>
              </a:p>
              <a:p>
                <a:endParaRPr lang="en-IN"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228600" y="1066800"/>
                <a:ext cx="8686800" cy="5638800"/>
              </a:xfrm>
              <a:blipFill>
                <a:blip r:embed="rId2"/>
                <a:stretch>
                  <a:fillRect l="-2175" t="-865" r="-1895"/>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21" presetClass="entr" presetSubtype="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heel(1)">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down)">
                                      <p:cBhvr>
                                        <p:cTn id="34" dur="500"/>
                                        <p:tgtEl>
                                          <p:spTgt spid="3">
                                            <p:txEl>
                                              <p:pRg st="7" end="7"/>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228600" y="990600"/>
                <a:ext cx="8686800" cy="5638800"/>
              </a:xfrm>
            </p:spPr>
            <p:txBody>
              <a:bodyPr/>
              <a:lstStyle/>
              <a:p>
                <a:pPr lvl="0" algn="l"/>
                <a:r>
                  <a:rPr lang="en-IN" sz="2400" b="1" dirty="0">
                    <a:latin typeface="Times New Roman" pitchFamily="18" charset="0"/>
                    <a:cs typeface="Times New Roman" pitchFamily="18" charset="0"/>
                  </a:rPr>
                  <a:t>2)If a triangle is </a:t>
                </a:r>
                <a:r>
                  <a:rPr lang="en-IN" b="1" dirty="0">
                    <a:latin typeface="Times New Roman" pitchFamily="18" charset="0"/>
                    <a:cs typeface="Times New Roman" pitchFamily="18" charset="0"/>
                  </a:rPr>
                  <a:t>not isosceles then it is not equilateral.</a:t>
                </a:r>
              </a:p>
              <a:p>
                <a:pPr lvl="0" algn="l"/>
                <a:r>
                  <a:rPr lang="en-US" b="1" u="sng" dirty="0">
                    <a:latin typeface="Times New Roman" pitchFamily="18" charset="0"/>
                    <a:cs typeface="Times New Roman" pitchFamily="18" charset="0"/>
                  </a:rPr>
                  <a:t>Solution:</a:t>
                </a:r>
                <a:endParaRPr lang="en-IN" u="sng" dirty="0">
                  <a:latin typeface="Times New Roman" pitchFamily="18" charset="0"/>
                  <a:cs typeface="Times New Roman" pitchFamily="18" charset="0"/>
                </a:endParaRPr>
              </a:p>
              <a:p>
                <a:pPr algn="l"/>
                <a:r>
                  <a:rPr lang="en-IN" i="1" dirty="0">
                    <a:latin typeface="Times New Roman" pitchFamily="18" charset="0"/>
                    <a:cs typeface="Times New Roman" pitchFamily="18" charset="0"/>
                  </a:rPr>
                  <a:t>p </a:t>
                </a:r>
                <a:r>
                  <a:rPr lang="en-IN" dirty="0">
                    <a:latin typeface="Times New Roman" pitchFamily="18" charset="0"/>
                    <a:cs typeface="Times New Roman" pitchFamily="18" charset="0"/>
                  </a:rPr>
                  <a:t>:  A triangle is not isosceles</a:t>
                </a:r>
              </a:p>
              <a:p>
                <a:pPr algn="l"/>
                <a:r>
                  <a:rPr lang="en-IN" i="1" dirty="0">
                    <a:latin typeface="Times New Roman" pitchFamily="18" charset="0"/>
                    <a:cs typeface="Times New Roman" pitchFamily="18" charset="0"/>
                  </a:rPr>
                  <a:t>q </a:t>
                </a:r>
                <a:r>
                  <a:rPr lang="en-IN" dirty="0">
                    <a:latin typeface="Times New Roman" pitchFamily="18" charset="0"/>
                    <a:cs typeface="Times New Roman" pitchFamily="18" charset="0"/>
                  </a:rPr>
                  <a:t>: It is not equilateral.</a:t>
                </a:r>
              </a:p>
              <a:p>
                <a:pPr algn="l"/>
                <a:r>
                  <a:rPr lang="en-IN" b="1" u="sng" dirty="0">
                    <a:latin typeface="Times New Roman" pitchFamily="18" charset="0"/>
                    <a:cs typeface="Times New Roman" pitchFamily="18" charset="0"/>
                  </a:rPr>
                  <a:t>Converse</a:t>
                </a:r>
                <a:r>
                  <a:rPr lang="en-IN" b="1" dirty="0">
                    <a:latin typeface="Times New Roman" pitchFamily="18" charset="0"/>
                    <a:cs typeface="Times New Roman" pitchFamily="18" charset="0"/>
                  </a:rPr>
                  <a:t> ( </a:t>
                </a:r>
                <a14:m>
                  <m:oMath xmlns:m="http://schemas.openxmlformats.org/officeDocument/2006/math">
                    <m:r>
                      <a:rPr lang="en-US" i="1">
                        <a:latin typeface="Cambria Math"/>
                        <a:ea typeface="Cambria Math"/>
                      </a:rPr>
                      <m:t>𝑞</m:t>
                    </m:r>
                    <m:r>
                      <a:rPr lang="en-US" i="1" smtClean="0">
                        <a:latin typeface="Cambria Math"/>
                        <a:ea typeface="Cambria Math"/>
                      </a:rPr>
                      <m:t>⟶</m:t>
                    </m:r>
                    <m:r>
                      <a:rPr lang="en-US" i="1">
                        <a:latin typeface="Cambria Math"/>
                        <a:ea typeface="Cambria Math"/>
                      </a:rPr>
                      <m:t>𝑝</m:t>
                    </m:r>
                  </m:oMath>
                </a14:m>
                <a:r>
                  <a:rPr lang="en-IN" dirty="0">
                    <a:latin typeface="Times New Roman" pitchFamily="18" charset="0"/>
                    <a:cs typeface="Times New Roman" pitchFamily="18" charset="0"/>
                  </a:rPr>
                  <a:t> </a:t>
                </a:r>
                <a:r>
                  <a:rPr lang="en-IN" b="1" dirty="0">
                    <a:latin typeface="Times New Roman" pitchFamily="18" charset="0"/>
                    <a:cs typeface="Times New Roman" pitchFamily="18" charset="0"/>
                  </a:rPr>
                  <a:t> ): </a:t>
                </a:r>
                <a:r>
                  <a:rPr lang="en-IN" dirty="0">
                    <a:latin typeface="Times New Roman" pitchFamily="18" charset="0"/>
                    <a:cs typeface="Times New Roman" pitchFamily="18" charset="0"/>
                  </a:rPr>
                  <a:t>If a  triangle is not equilateral, then it is not isosceles.</a:t>
                </a:r>
              </a:p>
              <a:p>
                <a:pPr algn="l"/>
                <a:endParaRPr lang="en-IN" dirty="0">
                  <a:latin typeface="Times New Roman" pitchFamily="18" charset="0"/>
                  <a:cs typeface="Times New Roman" pitchFamily="18" charset="0"/>
                </a:endParaRPr>
              </a:p>
              <a:p>
                <a:pPr algn="l"/>
                <a:r>
                  <a:rPr lang="en-IN" b="1" u="sng" dirty="0">
                    <a:latin typeface="Times New Roman" pitchFamily="18" charset="0"/>
                    <a:cs typeface="Times New Roman" pitchFamily="18" charset="0"/>
                  </a:rPr>
                  <a:t>Contra positive</a:t>
                </a:r>
                <a:r>
                  <a:rPr lang="en-IN" b="1" dirty="0">
                    <a:latin typeface="Times New Roman" pitchFamily="18" charset="0"/>
                    <a:cs typeface="Times New Roman" pitchFamily="18" charset="0"/>
                  </a:rPr>
                  <a:t> (</a:t>
                </a:r>
                <a14:m>
                  <m:oMath xmlns:m="http://schemas.openxmlformats.org/officeDocument/2006/math">
                    <m:r>
                      <a:rPr lang="en-US" i="1">
                        <a:latin typeface="Cambria Math"/>
                        <a:ea typeface="Cambria Math"/>
                      </a:rPr>
                      <m:t>∼</m:t>
                    </m:r>
                    <m:r>
                      <a:rPr lang="en-US" i="1">
                        <a:latin typeface="Cambria Math"/>
                        <a:ea typeface="Cambria Math"/>
                      </a:rPr>
                      <m:t>𝑞</m:t>
                    </m:r>
                    <m:r>
                      <a:rPr lang="en-US" i="1" smtClean="0">
                        <a:latin typeface="Cambria Math"/>
                        <a:ea typeface="Cambria Math"/>
                      </a:rPr>
                      <m:t>⟶</m:t>
                    </m:r>
                    <m:r>
                      <a:rPr lang="en-US" i="1">
                        <a:latin typeface="Cambria Math"/>
                        <a:ea typeface="Cambria Math"/>
                      </a:rPr>
                      <m:t>∼</m:t>
                    </m:r>
                    <m:r>
                      <a:rPr lang="en-US" i="1">
                        <a:latin typeface="Cambria Math"/>
                        <a:ea typeface="Cambria Math"/>
                      </a:rPr>
                      <m:t>𝑝</m:t>
                    </m:r>
                  </m:oMath>
                </a14:m>
                <a:r>
                  <a:rPr lang="en-IN" b="1" dirty="0">
                    <a:latin typeface="Times New Roman" pitchFamily="18" charset="0"/>
                    <a:cs typeface="Times New Roman" pitchFamily="18" charset="0"/>
                  </a:rPr>
                  <a:t> ): </a:t>
                </a:r>
                <a:r>
                  <a:rPr lang="en-IN" dirty="0">
                    <a:latin typeface="Times New Roman" pitchFamily="18" charset="0"/>
                    <a:cs typeface="Times New Roman" pitchFamily="18" charset="0"/>
                  </a:rPr>
                  <a:t>If the triangle is equilateral, then it is isosceles.</a:t>
                </a:r>
              </a:p>
              <a:p>
                <a:pPr algn="l"/>
                <a:endParaRPr lang="en-IN" dirty="0">
                  <a:latin typeface="Times New Roman" pitchFamily="18" charset="0"/>
                  <a:cs typeface="Times New Roman" pitchFamily="18" charset="0"/>
                </a:endParaRPr>
              </a:p>
              <a:p>
                <a:pPr algn="l"/>
                <a:r>
                  <a:rPr lang="en-IN" b="1" u="sng" dirty="0">
                    <a:latin typeface="Times New Roman" pitchFamily="18" charset="0"/>
                    <a:cs typeface="Times New Roman" pitchFamily="18" charset="0"/>
                  </a:rPr>
                  <a:t> Inverse </a:t>
                </a:r>
                <a:r>
                  <a:rPr lang="en-IN" b="1" dirty="0">
                    <a:latin typeface="Times New Roman" pitchFamily="18" charset="0"/>
                    <a:cs typeface="Times New Roman" pitchFamily="18" charset="0"/>
                  </a:rPr>
                  <a:t>( </a:t>
                </a:r>
                <a14:m>
                  <m:oMath xmlns:m="http://schemas.openxmlformats.org/officeDocument/2006/math">
                    <m:r>
                      <a:rPr lang="en-US" i="1">
                        <a:latin typeface="Cambria Math"/>
                        <a:ea typeface="Cambria Math"/>
                      </a:rPr>
                      <m:t>∼</m:t>
                    </m:r>
                    <m:r>
                      <a:rPr lang="en-US" i="1">
                        <a:latin typeface="Cambria Math"/>
                        <a:ea typeface="Cambria Math"/>
                      </a:rPr>
                      <m:t>𝑝</m:t>
                    </m:r>
                    <m:r>
                      <a:rPr lang="en-US" i="1" smtClean="0">
                        <a:latin typeface="Cambria Math"/>
                        <a:ea typeface="Cambria Math"/>
                      </a:rPr>
                      <m:t>⟶</m:t>
                    </m:r>
                    <m:r>
                      <a:rPr lang="en-US" i="1">
                        <a:latin typeface="Cambria Math"/>
                        <a:ea typeface="Cambria Math"/>
                      </a:rPr>
                      <m:t>∼</m:t>
                    </m:r>
                    <m:r>
                      <a:rPr lang="en-US" i="1">
                        <a:latin typeface="Cambria Math"/>
                        <a:ea typeface="Cambria Math"/>
                      </a:rPr>
                      <m:t>𝑞</m:t>
                    </m:r>
                  </m:oMath>
                </a14:m>
                <a:r>
                  <a:rPr lang="en-IN" sz="2400" b="1" dirty="0"/>
                  <a:t> </a:t>
                </a:r>
                <a:r>
                  <a:rPr lang="en-IN" sz="2400" b="1" dirty="0">
                    <a:latin typeface="Times New Roman" pitchFamily="18" charset="0"/>
                    <a:cs typeface="Times New Roman" pitchFamily="18" charset="0"/>
                  </a:rPr>
                  <a:t>)</a:t>
                </a:r>
                <a:r>
                  <a:rPr lang="en-IN" sz="2400" dirty="0">
                    <a:latin typeface="Times New Roman" pitchFamily="18" charset="0"/>
                    <a:cs typeface="Times New Roman" pitchFamily="18" charset="0"/>
                  </a:rPr>
                  <a:t> : If a triangle is isosceles then it is equilateral</a:t>
                </a:r>
                <a:r>
                  <a:rPr lang="en-IN" dirty="0"/>
                  <a:t>.</a:t>
                </a: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228600" y="990600"/>
                <a:ext cx="8686800" cy="5638800"/>
              </a:xfrm>
              <a:blipFill rotWithShape="1">
                <a:blip r:embed="rId2"/>
                <a:stretch>
                  <a:fillRect l="-2316" t="-973" r="-1895"/>
                </a:stretch>
              </a:blipFill>
            </p:spPr>
            <p:txBody>
              <a:bodyPr/>
              <a:lstStyle/>
              <a:p>
                <a:r>
                  <a:rPr lang="en-IN">
                    <a:noFill/>
                  </a:rPr>
                  <a:t> </a:t>
                </a:r>
                <a:endParaRPr lang="en-IN">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anim calcmode="lin" valueType="num">
                                      <p:cBhvr>
                                        <p:cTn id="2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 calcmode="lin" valueType="num">
                                      <p:cBhvr additive="base">
                                        <p:cTn id="3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 calcmode="lin" valueType="num">
                                      <p:cBhvr additive="base">
                                        <p:cTn id="3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ctr">
              <a:lnSpc>
                <a:spcPct val="150000"/>
              </a:lnSpc>
            </a:pPr>
            <a:r>
              <a:rPr lang="en-IN" b="1" u="sng" dirty="0"/>
              <a:t>PRATICE EXAMPLE</a:t>
            </a:r>
          </a:p>
          <a:p>
            <a:pPr algn="l">
              <a:lnSpc>
                <a:spcPct val="150000"/>
              </a:lnSpc>
            </a:pPr>
            <a:r>
              <a:rPr lang="en-IN" b="1" u="sng" dirty="0"/>
              <a:t>Example</a:t>
            </a:r>
            <a:r>
              <a:rPr lang="en-IN" dirty="0"/>
              <a:t>: </a:t>
            </a:r>
            <a:r>
              <a:rPr lang="en-IN" b="1" dirty="0"/>
              <a:t>State Converse, Contra positive and Inverse of the following statement:</a:t>
            </a:r>
            <a:endParaRPr lang="en-IN" dirty="0"/>
          </a:p>
          <a:p>
            <a:pPr lvl="0" algn="l">
              <a:lnSpc>
                <a:spcPct val="150000"/>
              </a:lnSpc>
            </a:pPr>
            <a:r>
              <a:rPr lang="en-IN" dirty="0"/>
              <a:t>1) If a triangle is isosceles, then two of its sides are equal.</a:t>
            </a:r>
          </a:p>
          <a:p>
            <a:pPr lvl="0" algn="l">
              <a:lnSpc>
                <a:spcPct val="150000"/>
              </a:lnSpc>
            </a:pPr>
            <a:r>
              <a:rPr lang="en-IN" dirty="0"/>
              <a:t>2) If there is no unemployment in India , then the Indian’s won’t go to the USA for employment.</a:t>
            </a:r>
          </a:p>
          <a:p>
            <a:pPr algn="l"/>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just"/>
            <a:r>
              <a:rPr lang="en-IN" b="1" u="sng" dirty="0"/>
              <a:t>Example:</a:t>
            </a:r>
            <a:r>
              <a:rPr lang="en-IN" b="1" dirty="0"/>
              <a:t> </a:t>
            </a:r>
            <a:r>
              <a:rPr lang="en-IN" dirty="0"/>
              <a:t>If P represents “This book is good“ and Q represent  “This book is cheap”, then write the following sentences in symbolic form.</a:t>
            </a:r>
          </a:p>
          <a:p>
            <a:pPr algn="just"/>
            <a:r>
              <a:rPr lang="en-US" b="1" dirty="0"/>
              <a:t>Solution:</a:t>
            </a:r>
            <a:r>
              <a:rPr lang="en-US" dirty="0"/>
              <a:t> Here </a:t>
            </a:r>
          </a:p>
          <a:p>
            <a:pPr algn="just"/>
            <a:endParaRPr lang="en-IN" dirty="0"/>
          </a:p>
        </p:txBody>
      </p:sp>
      <p:graphicFrame>
        <p:nvGraphicFramePr>
          <p:cNvPr id="11" name="Table 10"/>
          <p:cNvGraphicFramePr>
            <a:graphicFrameLocks noGrp="1"/>
          </p:cNvGraphicFramePr>
          <p:nvPr>
            <p:extLst>
              <p:ext uri="{D42A27DB-BD31-4B8C-83A1-F6EECF244321}">
                <p14:modId xmlns:p14="http://schemas.microsoft.com/office/powerpoint/2010/main" val="7312579"/>
              </p:ext>
            </p:extLst>
          </p:nvPr>
        </p:nvGraphicFramePr>
        <p:xfrm>
          <a:off x="533400" y="2971802"/>
          <a:ext cx="7315200" cy="2834640"/>
        </p:xfrm>
        <a:graphic>
          <a:graphicData uri="http://schemas.openxmlformats.org/drawingml/2006/table">
            <a:tbl>
              <a:tblPr firstRow="1" firstCol="1" bandRow="1">
                <a:tableStyleId>{5C22544A-7EE6-4342-B048-85BDC9FD1C3A}</a:tableStyleId>
              </a:tblPr>
              <a:tblGrid>
                <a:gridCol w="56388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472440">
                <a:tc>
                  <a:txBody>
                    <a:bodyPr/>
                    <a:lstStyle/>
                    <a:p>
                      <a:pPr marL="0" marR="0" algn="ctr">
                        <a:lnSpc>
                          <a:spcPct val="115000"/>
                        </a:lnSpc>
                        <a:spcBef>
                          <a:spcPts val="0"/>
                        </a:spcBef>
                        <a:spcAft>
                          <a:spcPts val="0"/>
                        </a:spcAft>
                      </a:pPr>
                      <a:r>
                        <a:rPr lang="en-US" sz="2400" dirty="0">
                          <a:solidFill>
                            <a:schemeClr val="tx1"/>
                          </a:solidFill>
                          <a:effectLst/>
                          <a:latin typeface="Times New Roman" panose="02020603050405020304" pitchFamily="18" charset="0"/>
                          <a:ea typeface="Calibri" panose="020F0502020204030204"/>
                          <a:cs typeface="Times New Roman" panose="02020603050405020304" pitchFamily="18" charset="0"/>
                        </a:rPr>
                        <a:t>Sentences</a:t>
                      </a:r>
                      <a:endParaRPr lang="en-IN" sz="2400" dirty="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US" sz="2400" baseline="0" dirty="0">
                          <a:solidFill>
                            <a:schemeClr val="tx1"/>
                          </a:solidFill>
                          <a:effectLst/>
                          <a:latin typeface="Times New Roman" panose="02020603050405020304" pitchFamily="18" charset="0"/>
                          <a:ea typeface="Calibri" panose="020F0502020204030204"/>
                          <a:cs typeface="Times New Roman" panose="02020603050405020304" pitchFamily="18" charset="0"/>
                        </a:rPr>
                        <a:t>Symbol</a:t>
                      </a:r>
                      <a:endParaRPr lang="en-IN" sz="2400" baseline="0" dirty="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90000"/>
                      </a:schemeClr>
                    </a:solidFill>
                  </a:tcPr>
                </a:tc>
                <a:extLst>
                  <a:ext uri="{0D108BD9-81ED-4DB2-BD59-A6C34878D82A}">
                    <a16:rowId xmlns:a16="http://schemas.microsoft.com/office/drawing/2014/main" val="10000"/>
                  </a:ext>
                </a:extLst>
              </a:tr>
              <a:tr h="472440">
                <a:tc>
                  <a:txBody>
                    <a:bodyPr/>
                    <a:lstStyle/>
                    <a:p>
                      <a:pPr marL="0" marR="0">
                        <a:lnSpc>
                          <a:spcPct val="115000"/>
                        </a:lnSpc>
                        <a:spcBef>
                          <a:spcPts val="0"/>
                        </a:spcBef>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This book is good and cheap.</a:t>
                      </a:r>
                      <a:endParaRPr lang="en-IN" sz="1600" dirty="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endParaRPr lang="en-US" dirty="0"/>
                    </a:p>
                  </a:txBody>
                  <a:tcPr marL="68580" marR="68580" marT="0" marB="0">
                    <a:blipFill rotWithShape="1">
                      <a:blip r:embed="rId2"/>
                      <a:stretch>
                        <a:fillRect l="-336727" t="-116883" b="-423377"/>
                      </a:stretch>
                    </a:blipFill>
                  </a:tcPr>
                </a:tc>
                <a:extLst>
                  <a:ext uri="{0D108BD9-81ED-4DB2-BD59-A6C34878D82A}">
                    <a16:rowId xmlns:a16="http://schemas.microsoft.com/office/drawing/2014/main" val="10001"/>
                  </a:ext>
                </a:extLst>
              </a:tr>
              <a:tr h="472440">
                <a:tc>
                  <a:txBody>
                    <a:bodyPr/>
                    <a:lstStyle/>
                    <a:p>
                      <a:pPr marL="0" marR="0">
                        <a:lnSpc>
                          <a:spcPct val="115000"/>
                        </a:lnSpc>
                        <a:spcBef>
                          <a:spcPts val="0"/>
                        </a:spcBef>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This book is not good and it is cheap.</a:t>
                      </a:r>
                      <a:endParaRPr lang="en-IN" sz="1600" dirty="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endParaRPr lang="en-US"/>
                    </a:p>
                  </a:txBody>
                  <a:tcPr marL="68580" marR="68580" marT="0" marB="0">
                    <a:blipFill rotWithShape="1">
                      <a:blip r:embed="rId2"/>
                      <a:stretch>
                        <a:fillRect l="-336727" t="-214103" b="-317949"/>
                      </a:stretch>
                    </a:blipFill>
                  </a:tcPr>
                </a:tc>
                <a:extLst>
                  <a:ext uri="{0D108BD9-81ED-4DB2-BD59-A6C34878D82A}">
                    <a16:rowId xmlns:a16="http://schemas.microsoft.com/office/drawing/2014/main" val="10002"/>
                  </a:ext>
                </a:extLst>
              </a:tr>
              <a:tr h="472440">
                <a:tc>
                  <a:txBody>
                    <a:bodyPr/>
                    <a:lstStyle/>
                    <a:p>
                      <a:pPr marL="0" marR="0">
                        <a:lnSpc>
                          <a:spcPct val="115000"/>
                        </a:lnSpc>
                        <a:spcBef>
                          <a:spcPts val="0"/>
                        </a:spcBef>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This book is costly but good.</a:t>
                      </a:r>
                      <a:endParaRPr lang="en-IN" sz="1600" dirty="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endParaRPr lang="en-US"/>
                    </a:p>
                  </a:txBody>
                  <a:tcPr marL="68580" marR="68580" marT="0" marB="0">
                    <a:blipFill rotWithShape="1">
                      <a:blip r:embed="rId2"/>
                      <a:stretch>
                        <a:fillRect l="-336727" t="-318182" b="-222078"/>
                      </a:stretch>
                    </a:blipFill>
                  </a:tcPr>
                </a:tc>
                <a:extLst>
                  <a:ext uri="{0D108BD9-81ED-4DB2-BD59-A6C34878D82A}">
                    <a16:rowId xmlns:a16="http://schemas.microsoft.com/office/drawing/2014/main" val="10003"/>
                  </a:ext>
                </a:extLst>
              </a:tr>
              <a:tr h="472440">
                <a:tc>
                  <a:txBody>
                    <a:bodyPr/>
                    <a:lstStyle/>
                    <a:p>
                      <a:pPr marL="0" marR="0">
                        <a:lnSpc>
                          <a:spcPct val="115000"/>
                        </a:lnSpc>
                        <a:spcBef>
                          <a:spcPts val="0"/>
                        </a:spcBef>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This book is neither good nor cheap.</a:t>
                      </a:r>
                      <a:endParaRPr lang="en-IN" sz="1600" dirty="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endParaRPr lang="en-US"/>
                    </a:p>
                  </a:txBody>
                  <a:tcPr marL="68580" marR="68580" marT="0" marB="0">
                    <a:blipFill rotWithShape="1">
                      <a:blip r:embed="rId2"/>
                      <a:stretch>
                        <a:fillRect l="-336727" t="-412821" b="-119231"/>
                      </a:stretch>
                    </a:blipFill>
                  </a:tcPr>
                </a:tc>
                <a:extLst>
                  <a:ext uri="{0D108BD9-81ED-4DB2-BD59-A6C34878D82A}">
                    <a16:rowId xmlns:a16="http://schemas.microsoft.com/office/drawing/2014/main" val="10004"/>
                  </a:ext>
                </a:extLst>
              </a:tr>
              <a:tr h="472440">
                <a:tc>
                  <a:txBody>
                    <a:bodyPr/>
                    <a:lstStyle/>
                    <a:p>
                      <a:pPr marL="0" marR="0">
                        <a:lnSpc>
                          <a:spcPct val="115000"/>
                        </a:lnSpc>
                        <a:spcBef>
                          <a:spcPts val="0"/>
                        </a:spcBef>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This book is either good or cheap.</a:t>
                      </a:r>
                      <a:endParaRPr lang="en-IN" sz="1600" dirty="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endParaRPr lang="en-US" dirty="0"/>
                    </a:p>
                  </a:txBody>
                  <a:tcPr marL="68580" marR="68580" marT="0" marB="0">
                    <a:blipFill rotWithShape="1">
                      <a:blip r:embed="rId2"/>
                      <a:stretch>
                        <a:fillRect l="-336727" t="-519481" b="-20779"/>
                      </a:stretch>
                    </a:blipFill>
                  </a:tcP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F44A05C2-4806-4E53-9771-FA808557E6E0}"/>
              </a:ext>
            </a:extLst>
          </p:cNvPr>
          <p:cNvSpPr/>
          <p:nvPr/>
        </p:nvSpPr>
        <p:spPr>
          <a:xfrm>
            <a:off x="6324600" y="3429000"/>
            <a:ext cx="1295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4D86F74-EA07-437D-BF95-546479DC1FDA}"/>
              </a:ext>
            </a:extLst>
          </p:cNvPr>
          <p:cNvSpPr/>
          <p:nvPr/>
        </p:nvSpPr>
        <p:spPr>
          <a:xfrm>
            <a:off x="6324600" y="3962400"/>
            <a:ext cx="1295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125AFC1-C161-421E-BB2C-571BEEA08E78}"/>
              </a:ext>
            </a:extLst>
          </p:cNvPr>
          <p:cNvSpPr/>
          <p:nvPr/>
        </p:nvSpPr>
        <p:spPr>
          <a:xfrm>
            <a:off x="6324600" y="4419600"/>
            <a:ext cx="1295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D9F95D4-E05F-4827-8B6F-58A52B74A913}"/>
              </a:ext>
            </a:extLst>
          </p:cNvPr>
          <p:cNvSpPr/>
          <p:nvPr/>
        </p:nvSpPr>
        <p:spPr>
          <a:xfrm>
            <a:off x="6324600" y="4876800"/>
            <a:ext cx="1295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77031B9-041C-476A-8AFC-D25964F99C00}"/>
              </a:ext>
            </a:extLst>
          </p:cNvPr>
          <p:cNvSpPr/>
          <p:nvPr/>
        </p:nvSpPr>
        <p:spPr>
          <a:xfrm>
            <a:off x="6324600" y="5334000"/>
            <a:ext cx="1295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down)">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1000"/>
                                        <p:tgtEl>
                                          <p:spTgt spid="7"/>
                                        </p:tgtEl>
                                      </p:cBhvr>
                                    </p:animEffect>
                                    <p:anim calcmode="lin" valueType="num">
                                      <p:cBhvr>
                                        <p:cTn id="39" dur="1000" fill="hold"/>
                                        <p:tgtEl>
                                          <p:spTgt spid="7"/>
                                        </p:tgtEl>
                                        <p:attrNameLst>
                                          <p:attrName>ppt_x</p:attrName>
                                        </p:attrNameLst>
                                      </p:cBhvr>
                                      <p:tavLst>
                                        <p:tav tm="0">
                                          <p:val>
                                            <p:strVal val="#ppt_x"/>
                                          </p:val>
                                        </p:tav>
                                        <p:tav tm="100000">
                                          <p:val>
                                            <p:strVal val="#ppt_x"/>
                                          </p:val>
                                        </p:tav>
                                      </p:tavLst>
                                    </p:anim>
                                    <p:anim calcmode="lin" valueType="num">
                                      <p:cBhvr>
                                        <p:cTn id="4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1000"/>
                                        <p:tgtEl>
                                          <p:spTgt spid="6"/>
                                        </p:tgtEl>
                                      </p:cBhvr>
                                    </p:animEffect>
                                    <p:anim calcmode="lin" valueType="num">
                                      <p:cBhvr>
                                        <p:cTn id="46" dur="1000" fill="hold"/>
                                        <p:tgtEl>
                                          <p:spTgt spid="6"/>
                                        </p:tgtEl>
                                        <p:attrNameLst>
                                          <p:attrName>ppt_x</p:attrName>
                                        </p:attrNameLst>
                                      </p:cBhvr>
                                      <p:tavLst>
                                        <p:tav tm="0">
                                          <p:val>
                                            <p:strVal val="#ppt_x"/>
                                          </p:val>
                                        </p:tav>
                                        <p:tav tm="100000">
                                          <p:val>
                                            <p:strVal val="#ppt_x"/>
                                          </p:val>
                                        </p:tav>
                                      </p:tavLst>
                                    </p:anim>
                                    <p:anim calcmode="lin" valueType="num">
                                      <p:cBhvr>
                                        <p:cTn id="4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1000"/>
                                        <p:tgtEl>
                                          <p:spTgt spid="4"/>
                                        </p:tgtEl>
                                      </p:cBhvr>
                                    </p:animEffect>
                                    <p:anim calcmode="lin" valueType="num">
                                      <p:cBhvr>
                                        <p:cTn id="53" dur="1000" fill="hold"/>
                                        <p:tgtEl>
                                          <p:spTgt spid="4"/>
                                        </p:tgtEl>
                                        <p:attrNameLst>
                                          <p:attrName>ppt_x</p:attrName>
                                        </p:attrNameLst>
                                      </p:cBhvr>
                                      <p:tavLst>
                                        <p:tav tm="0">
                                          <p:val>
                                            <p:strVal val="#ppt_x"/>
                                          </p:val>
                                        </p:tav>
                                        <p:tav tm="100000">
                                          <p:val>
                                            <p:strVal val="#ppt_x"/>
                                          </p:val>
                                        </p:tav>
                                      </p:tavLst>
                                    </p:anim>
                                    <p:anim calcmode="lin" valueType="num">
                                      <p:cBhvr>
                                        <p:cTn id="5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just"/>
            <a:r>
              <a:rPr lang="en-IN" b="1" u="sng" dirty="0"/>
              <a:t>Example</a:t>
            </a:r>
            <a:r>
              <a:rPr lang="en-IN" b="1" dirty="0"/>
              <a:t>: </a:t>
            </a:r>
            <a:r>
              <a:rPr lang="en-IN" dirty="0"/>
              <a:t>If P: It is raining, Q: I have the time, R: I will go to a movie. Write the sentences in English corresponding to the following propositional form                        ,                           </a:t>
            </a:r>
          </a:p>
          <a:p>
            <a:pPr algn="just"/>
            <a:r>
              <a:rPr lang="en-US" dirty="0"/>
              <a:t>                 and                          .</a:t>
            </a:r>
          </a:p>
          <a:p>
            <a:pPr algn="just"/>
            <a:endParaRPr lang="en-IN" dirty="0"/>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graphicFrame>
        <p:nvGraphicFramePr>
          <p:cNvPr id="5" name="Object 4"/>
          <p:cNvGraphicFramePr>
            <a:graphicFrameLocks noChangeAspect="1"/>
          </p:cNvGraphicFramePr>
          <p:nvPr/>
        </p:nvGraphicFramePr>
        <p:xfrm>
          <a:off x="6432550" y="1925638"/>
          <a:ext cx="2482850" cy="436562"/>
        </p:xfrm>
        <a:graphic>
          <a:graphicData uri="http://schemas.openxmlformats.org/presentationml/2006/ole">
            <mc:AlternateContent xmlns:mc="http://schemas.openxmlformats.org/markup-compatibility/2006">
              <mc:Choice xmlns:v="urn:schemas-microsoft-com:vml" Requires="v">
                <p:oleObj spid="_x0000_s60526" name="Equation" r:id="rId3" imgW="59740800" imgH="10363200" progId="Equation.DSMT4">
                  <p:embed/>
                </p:oleObj>
              </mc:Choice>
              <mc:Fallback>
                <p:oleObj name="Equation" r:id="rId3" imgW="59740800" imgH="10363200" progId="Equation.DSMT4">
                  <p:embed/>
                  <p:pic>
                    <p:nvPicPr>
                      <p:cNvPr id="0" name="Object 3"/>
                      <p:cNvPicPr>
                        <a:picLocks noChangeAspect="1" noChangeArrowheads="1"/>
                      </p:cNvPicPr>
                      <p:nvPr/>
                    </p:nvPicPr>
                    <p:blipFill>
                      <a:blip r:embed="rId4"/>
                      <a:srcRect/>
                      <a:stretch>
                        <a:fillRect/>
                      </a:stretch>
                    </p:blipFill>
                    <p:spPr bwMode="auto">
                      <a:xfrm>
                        <a:off x="6432550" y="1925638"/>
                        <a:ext cx="2482850" cy="436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256811832"/>
              </p:ext>
            </p:extLst>
          </p:nvPr>
        </p:nvGraphicFramePr>
        <p:xfrm>
          <a:off x="266700" y="3276600"/>
          <a:ext cx="8305800" cy="2451228"/>
        </p:xfrm>
        <a:graphic>
          <a:graphicData uri="http://schemas.openxmlformats.org/drawingml/2006/table">
            <a:tbl>
              <a:tblPr firstRow="1" firstCol="1" bandRow="1">
                <a:tableStyleId>{5C22544A-7EE6-4342-B048-85BDC9FD1C3A}</a:tableStyleId>
              </a:tblPr>
              <a:tblGrid>
                <a:gridCol w="2247900">
                  <a:extLst>
                    <a:ext uri="{9D8B030D-6E8A-4147-A177-3AD203B41FA5}">
                      <a16:colId xmlns:a16="http://schemas.microsoft.com/office/drawing/2014/main" val="20000"/>
                    </a:ext>
                  </a:extLst>
                </a:gridCol>
                <a:gridCol w="6057900">
                  <a:extLst>
                    <a:ext uri="{9D8B030D-6E8A-4147-A177-3AD203B41FA5}">
                      <a16:colId xmlns:a16="http://schemas.microsoft.com/office/drawing/2014/main" val="20001"/>
                    </a:ext>
                  </a:extLst>
                </a:gridCol>
              </a:tblGrid>
              <a:tr h="457200">
                <a:tc>
                  <a:txBody>
                    <a:bodyPr/>
                    <a:lstStyle/>
                    <a:p>
                      <a:pPr marL="0" marR="0">
                        <a:lnSpc>
                          <a:spcPct val="115000"/>
                        </a:lnSpc>
                        <a:spcBef>
                          <a:spcPts val="0"/>
                        </a:spcBef>
                        <a:spcAft>
                          <a:spcPts val="0"/>
                        </a:spcAft>
                        <a:tabLst>
                          <a:tab pos="1638300" algn="l"/>
                        </a:tabLst>
                      </a:pPr>
                      <a:endParaRPr lang="en-IN" sz="11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90000"/>
                      </a:schemeClr>
                    </a:solidFill>
                  </a:tcPr>
                </a:tc>
                <a:tc>
                  <a:txBody>
                    <a:bodyPr/>
                    <a:lstStyle/>
                    <a:p>
                      <a:pPr marL="0" marR="0">
                        <a:lnSpc>
                          <a:spcPct val="115000"/>
                        </a:lnSpc>
                        <a:spcBef>
                          <a:spcPts val="0"/>
                        </a:spcBef>
                        <a:spcAft>
                          <a:spcPts val="0"/>
                        </a:spcAft>
                        <a:tabLst>
                          <a:tab pos="1638300" algn="l"/>
                        </a:tabLst>
                      </a:pPr>
                      <a:r>
                        <a:rPr lang="en-IN" sz="1800" b="0" dirty="0">
                          <a:solidFill>
                            <a:schemeClr val="tx1"/>
                          </a:solidFill>
                          <a:effectLst/>
                          <a:latin typeface="Times New Roman" panose="02020603050405020304" pitchFamily="18" charset="0"/>
                          <a:cs typeface="Times New Roman" panose="02020603050405020304" pitchFamily="18" charset="0"/>
                        </a:rPr>
                        <a:t>I will go to a </a:t>
                      </a:r>
                      <a:r>
                        <a:rPr lang="en-IN" sz="1800" b="0" baseline="0" dirty="0">
                          <a:solidFill>
                            <a:schemeClr val="tx1"/>
                          </a:solidFill>
                          <a:effectLst/>
                          <a:latin typeface="Times New Roman" panose="02020603050405020304" pitchFamily="18" charset="0"/>
                          <a:cs typeface="Times New Roman" panose="02020603050405020304" pitchFamily="18" charset="0"/>
                        </a:rPr>
                        <a:t>movie</a:t>
                      </a:r>
                      <a:r>
                        <a:rPr lang="en-IN" sz="1800" b="0" dirty="0">
                          <a:solidFill>
                            <a:schemeClr val="tx1"/>
                          </a:solidFill>
                          <a:effectLst/>
                          <a:latin typeface="Times New Roman" panose="02020603050405020304" pitchFamily="18" charset="0"/>
                          <a:cs typeface="Times New Roman" panose="02020603050405020304" pitchFamily="18" charset="0"/>
                        </a:rPr>
                        <a:t> if and only if it is not raining and I have the time</a:t>
                      </a:r>
                      <a:endParaRPr lang="en-IN" sz="1600" b="0" dirty="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extLst>
                  <a:ext uri="{0D108BD9-81ED-4DB2-BD59-A6C34878D82A}">
                    <a16:rowId xmlns:a16="http://schemas.microsoft.com/office/drawing/2014/main" val="10000"/>
                  </a:ext>
                </a:extLst>
              </a:tr>
              <a:tr h="664465">
                <a:tc>
                  <a:txBody>
                    <a:bodyPr/>
                    <a:lstStyle/>
                    <a:p>
                      <a:pPr marL="0" marR="0">
                        <a:lnSpc>
                          <a:spcPct val="115000"/>
                        </a:lnSpc>
                        <a:spcBef>
                          <a:spcPts val="0"/>
                        </a:spcBef>
                        <a:spcAft>
                          <a:spcPts val="0"/>
                        </a:spcAft>
                        <a:tabLst>
                          <a:tab pos="1638300" algn="l"/>
                        </a:tabLst>
                      </a:pPr>
                      <a:endParaRPr lang="en-IN" sz="1100" dirty="0">
                        <a:effectLst/>
                        <a:latin typeface="Times New Roman" panose="02020603050405020304"/>
                        <a:ea typeface="Calibri" panose="020F0502020204030204"/>
                        <a:cs typeface="Times New Roman" panose="02020603050405020304"/>
                      </a:endParaRPr>
                    </a:p>
                  </a:txBody>
                  <a:tcPr marL="68580" marR="68580" marT="0" marB="0">
                    <a:solidFill>
                      <a:schemeClr val="bg2">
                        <a:lumMod val="90000"/>
                      </a:schemeClr>
                    </a:solidFill>
                  </a:tcPr>
                </a:tc>
                <a:tc>
                  <a:txBody>
                    <a:bodyPr/>
                    <a:lstStyle/>
                    <a:p>
                      <a:pPr marL="0" marR="0">
                        <a:lnSpc>
                          <a:spcPct val="115000"/>
                        </a:lnSpc>
                        <a:spcBef>
                          <a:spcPts val="0"/>
                        </a:spcBef>
                        <a:spcAft>
                          <a:spcPts val="0"/>
                        </a:spcAft>
                        <a:tabLst>
                          <a:tab pos="1638300" algn="l"/>
                        </a:tabLst>
                      </a:pPr>
                      <a:r>
                        <a:rPr lang="en-IN" sz="1800" dirty="0">
                          <a:effectLst/>
                          <a:latin typeface="Times New Roman" panose="02020603050405020304" pitchFamily="18" charset="0"/>
                          <a:cs typeface="Times New Roman" panose="02020603050405020304" pitchFamily="18" charset="0"/>
                        </a:rPr>
                        <a:t>I will go to movie if and only if I have the time.</a:t>
                      </a:r>
                      <a:endParaRPr lang="en-IN" sz="16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extLst>
                  <a:ext uri="{0D108BD9-81ED-4DB2-BD59-A6C34878D82A}">
                    <a16:rowId xmlns:a16="http://schemas.microsoft.com/office/drawing/2014/main" val="10001"/>
                  </a:ext>
                </a:extLst>
              </a:tr>
              <a:tr h="685800">
                <a:tc>
                  <a:txBody>
                    <a:bodyPr/>
                    <a:lstStyle/>
                    <a:p>
                      <a:pPr marL="0" marR="0">
                        <a:lnSpc>
                          <a:spcPct val="115000"/>
                        </a:lnSpc>
                        <a:spcBef>
                          <a:spcPts val="0"/>
                        </a:spcBef>
                        <a:spcAft>
                          <a:spcPts val="0"/>
                        </a:spcAft>
                        <a:tabLst>
                          <a:tab pos="1638300" algn="l"/>
                        </a:tabLst>
                      </a:pPr>
                      <a:endParaRPr lang="en-IN" sz="1100" dirty="0">
                        <a:effectLst/>
                        <a:latin typeface="Times New Roman" panose="02020603050405020304"/>
                        <a:ea typeface="Calibri" panose="020F0502020204030204"/>
                        <a:cs typeface="Times New Roman" panose="02020603050405020304"/>
                      </a:endParaRPr>
                    </a:p>
                  </a:txBody>
                  <a:tcPr marL="68580" marR="68580" marT="0" marB="0">
                    <a:solidFill>
                      <a:schemeClr val="bg2">
                        <a:lumMod val="90000"/>
                      </a:schemeClr>
                    </a:solidFill>
                  </a:tcPr>
                </a:tc>
                <a:tc>
                  <a:txBody>
                    <a:bodyPr/>
                    <a:lstStyle/>
                    <a:p>
                      <a:pPr marL="0" marR="0">
                        <a:lnSpc>
                          <a:spcPct val="115000"/>
                        </a:lnSpc>
                        <a:spcBef>
                          <a:spcPts val="0"/>
                        </a:spcBef>
                        <a:spcAft>
                          <a:spcPts val="0"/>
                        </a:spcAft>
                        <a:tabLst>
                          <a:tab pos="1638300" algn="l"/>
                        </a:tabLst>
                      </a:pPr>
                      <a:r>
                        <a:rPr lang="en-IN" sz="1800" dirty="0">
                          <a:effectLst/>
                          <a:latin typeface="Times New Roman" panose="02020603050405020304" pitchFamily="18" charset="0"/>
                          <a:cs typeface="Times New Roman" panose="02020603050405020304" pitchFamily="18" charset="0"/>
                        </a:rPr>
                        <a:t>It is not the case that I have the time or I will go to a movie</a:t>
                      </a:r>
                      <a:endParaRPr lang="en-IN" sz="16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extLst>
                  <a:ext uri="{0D108BD9-81ED-4DB2-BD59-A6C34878D82A}">
                    <a16:rowId xmlns:a16="http://schemas.microsoft.com/office/drawing/2014/main" val="10002"/>
                  </a:ext>
                </a:extLst>
              </a:tr>
              <a:tr h="495300">
                <a:tc>
                  <a:txBody>
                    <a:bodyPr/>
                    <a:lstStyle/>
                    <a:p>
                      <a:pPr marL="0" marR="0">
                        <a:lnSpc>
                          <a:spcPct val="115000"/>
                        </a:lnSpc>
                        <a:spcBef>
                          <a:spcPts val="0"/>
                        </a:spcBef>
                        <a:spcAft>
                          <a:spcPts val="0"/>
                        </a:spcAft>
                        <a:tabLst>
                          <a:tab pos="1638300" algn="l"/>
                        </a:tabLst>
                      </a:pPr>
                      <a:endParaRPr lang="en-IN" sz="1100" dirty="0">
                        <a:effectLst/>
                        <a:latin typeface="Times New Roman" panose="02020603050405020304"/>
                        <a:ea typeface="Calibri" panose="020F0502020204030204"/>
                        <a:cs typeface="Times New Roman" panose="02020603050405020304"/>
                      </a:endParaRPr>
                    </a:p>
                  </a:txBody>
                  <a:tcPr marL="68580" marR="68580" marT="0" marB="0">
                    <a:solidFill>
                      <a:schemeClr val="bg2">
                        <a:lumMod val="90000"/>
                      </a:schemeClr>
                    </a:solidFill>
                  </a:tcPr>
                </a:tc>
                <a:tc>
                  <a:txBody>
                    <a:bodyPr/>
                    <a:lstStyle/>
                    <a:p>
                      <a:pPr marL="0" marR="0">
                        <a:lnSpc>
                          <a:spcPct val="115000"/>
                        </a:lnSpc>
                        <a:spcBef>
                          <a:spcPts val="0"/>
                        </a:spcBef>
                        <a:spcAft>
                          <a:spcPts val="0"/>
                        </a:spcAft>
                        <a:tabLst>
                          <a:tab pos="1638300" algn="l"/>
                        </a:tabLst>
                      </a:pPr>
                      <a:r>
                        <a:rPr lang="en-IN" sz="1800" dirty="0">
                          <a:effectLst/>
                          <a:latin typeface="Times New Roman" panose="02020603050405020304" pitchFamily="18" charset="0"/>
                          <a:cs typeface="Times New Roman" panose="02020603050405020304" pitchFamily="18" charset="0"/>
                        </a:rPr>
                        <a:t>I will go to a movie only if it is not raining and I have the time</a:t>
                      </a:r>
                      <a:endParaRPr lang="en-IN" sz="16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extLst>
                  <a:ext uri="{0D108BD9-81ED-4DB2-BD59-A6C34878D82A}">
                    <a16:rowId xmlns:a16="http://schemas.microsoft.com/office/drawing/2014/main" val="10003"/>
                  </a:ext>
                </a:extLst>
              </a:tr>
            </a:tbl>
          </a:graphicData>
        </a:graphic>
      </p:graphicFrame>
      <p:graphicFrame>
        <p:nvGraphicFramePr>
          <p:cNvPr id="7" name="Object 6"/>
          <p:cNvGraphicFramePr>
            <a:graphicFrameLocks noChangeAspect="1"/>
          </p:cNvGraphicFramePr>
          <p:nvPr/>
        </p:nvGraphicFramePr>
        <p:xfrm>
          <a:off x="322263" y="3962400"/>
          <a:ext cx="2103437" cy="385763"/>
        </p:xfrm>
        <a:graphic>
          <a:graphicData uri="http://schemas.openxmlformats.org/presentationml/2006/ole">
            <mc:AlternateContent xmlns:mc="http://schemas.openxmlformats.org/markup-compatibility/2006">
              <mc:Choice xmlns:v="urn:schemas-microsoft-com:vml" Requires="v">
                <p:oleObj spid="_x0000_s60527" name="Equation" r:id="rId5" imgW="50596800" imgH="9144000" progId="Equation.DSMT4">
                  <p:embed/>
                </p:oleObj>
              </mc:Choice>
              <mc:Fallback>
                <p:oleObj name="Equation" r:id="rId5" imgW="50596800" imgH="9144000" progId="Equation.DSMT4">
                  <p:embed/>
                  <p:pic>
                    <p:nvPicPr>
                      <p:cNvPr id="0" name="Object 4"/>
                      <p:cNvPicPr>
                        <a:picLocks noChangeAspect="1" noChangeArrowheads="1"/>
                      </p:cNvPicPr>
                      <p:nvPr/>
                    </p:nvPicPr>
                    <p:blipFill>
                      <a:blip r:embed="rId6"/>
                      <a:srcRect/>
                      <a:stretch>
                        <a:fillRect/>
                      </a:stretch>
                    </p:blipFill>
                    <p:spPr bwMode="auto">
                      <a:xfrm>
                        <a:off x="322263" y="3962400"/>
                        <a:ext cx="2103437"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nvGraphicFramePr>
        <p:xfrm>
          <a:off x="399107" y="3429000"/>
          <a:ext cx="1874837" cy="436562"/>
        </p:xfrm>
        <a:graphic>
          <a:graphicData uri="http://schemas.openxmlformats.org/presentationml/2006/ole">
            <mc:AlternateContent xmlns:mc="http://schemas.openxmlformats.org/markup-compatibility/2006">
              <mc:Choice xmlns:v="urn:schemas-microsoft-com:vml" Requires="v">
                <p:oleObj spid="_x0000_s60528" name="Equation" r:id="rId7" imgW="45110400" imgH="10363200" progId="Equation.DSMT4">
                  <p:embed/>
                </p:oleObj>
              </mc:Choice>
              <mc:Fallback>
                <p:oleObj name="Equation" r:id="rId7" imgW="45110400" imgH="10363200" progId="Equation.DSMT4">
                  <p:embed/>
                  <p:pic>
                    <p:nvPicPr>
                      <p:cNvPr id="0" name="Object 4"/>
                      <p:cNvPicPr>
                        <a:picLocks noChangeAspect="1" noChangeArrowheads="1"/>
                      </p:cNvPicPr>
                      <p:nvPr/>
                    </p:nvPicPr>
                    <p:blipFill>
                      <a:blip r:embed="rId8"/>
                      <a:srcRect/>
                      <a:stretch>
                        <a:fillRect/>
                      </a:stretch>
                    </p:blipFill>
                    <p:spPr bwMode="auto">
                      <a:xfrm>
                        <a:off x="399107" y="3429000"/>
                        <a:ext cx="1874837"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nvGraphicFramePr>
        <p:xfrm>
          <a:off x="734614" y="4800600"/>
          <a:ext cx="989012" cy="346075"/>
        </p:xfrm>
        <a:graphic>
          <a:graphicData uri="http://schemas.openxmlformats.org/presentationml/2006/ole">
            <mc:AlternateContent xmlns:mc="http://schemas.openxmlformats.org/markup-compatibility/2006">
              <mc:Choice xmlns:v="urn:schemas-microsoft-com:vml" Requires="v">
                <p:oleObj spid="_x0000_s60529" name="Equation" r:id="rId9" imgW="23774400" imgH="8229600" progId="Equation.DSMT4">
                  <p:embed/>
                </p:oleObj>
              </mc:Choice>
              <mc:Fallback>
                <p:oleObj name="Equation" r:id="rId9" imgW="23774400" imgH="8229600" progId="Equation.DSMT4">
                  <p:embed/>
                  <p:pic>
                    <p:nvPicPr>
                      <p:cNvPr id="0" name="Object 7"/>
                      <p:cNvPicPr>
                        <a:picLocks noChangeAspect="1" noChangeArrowheads="1"/>
                      </p:cNvPicPr>
                      <p:nvPr/>
                    </p:nvPicPr>
                    <p:blipFill>
                      <a:blip r:embed="rId10"/>
                      <a:srcRect/>
                      <a:stretch>
                        <a:fillRect/>
                      </a:stretch>
                    </p:blipFill>
                    <p:spPr bwMode="auto">
                      <a:xfrm>
                        <a:off x="734614" y="4800600"/>
                        <a:ext cx="989012"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nvGraphicFramePr>
        <p:xfrm>
          <a:off x="2362200" y="2382837"/>
          <a:ext cx="1849438" cy="436563"/>
        </p:xfrm>
        <a:graphic>
          <a:graphicData uri="http://schemas.openxmlformats.org/presentationml/2006/ole">
            <mc:AlternateContent xmlns:mc="http://schemas.openxmlformats.org/markup-compatibility/2006">
              <mc:Choice xmlns:v="urn:schemas-microsoft-com:vml" Requires="v">
                <p:oleObj spid="_x0000_s60530" name="Equation" r:id="rId11" imgW="44500800" imgH="10363200" progId="Equation.DSMT4">
                  <p:embed/>
                </p:oleObj>
              </mc:Choice>
              <mc:Fallback>
                <p:oleObj name="Equation" r:id="rId11" imgW="44500800" imgH="10363200" progId="Equation.DSMT4">
                  <p:embed/>
                  <p:pic>
                    <p:nvPicPr>
                      <p:cNvPr id="0" name="Object 7"/>
                      <p:cNvPicPr>
                        <a:picLocks noChangeAspect="1" noChangeArrowheads="1"/>
                      </p:cNvPicPr>
                      <p:nvPr/>
                    </p:nvPicPr>
                    <p:blipFill>
                      <a:blip r:embed="rId12"/>
                      <a:srcRect/>
                      <a:stretch>
                        <a:fillRect/>
                      </a:stretch>
                    </p:blipFill>
                    <p:spPr bwMode="auto">
                      <a:xfrm>
                        <a:off x="2362200" y="2382837"/>
                        <a:ext cx="1849438"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nvGraphicFramePr>
        <p:xfrm>
          <a:off x="381000" y="2438400"/>
          <a:ext cx="989012" cy="346075"/>
        </p:xfrm>
        <a:graphic>
          <a:graphicData uri="http://schemas.openxmlformats.org/presentationml/2006/ole">
            <mc:AlternateContent xmlns:mc="http://schemas.openxmlformats.org/markup-compatibility/2006">
              <mc:Choice xmlns:v="urn:schemas-microsoft-com:vml" Requires="v">
                <p:oleObj spid="_x0000_s60531" name="Equation" r:id="rId13" imgW="989965" imgH="342900" progId="Equation.DSMT4">
                  <p:embed/>
                </p:oleObj>
              </mc:Choice>
              <mc:Fallback>
                <p:oleObj name="Equation" r:id="rId13" imgW="989965" imgH="342900" progId="Equation.DSMT4">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1000" y="2438400"/>
                        <a:ext cx="989012"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nvGraphicFramePr>
        <p:xfrm>
          <a:off x="457200" y="5334000"/>
          <a:ext cx="1849438" cy="436562"/>
        </p:xfrm>
        <a:graphic>
          <a:graphicData uri="http://schemas.openxmlformats.org/presentationml/2006/ole">
            <mc:AlternateContent xmlns:mc="http://schemas.openxmlformats.org/markup-compatibility/2006">
              <mc:Choice xmlns:v="urn:schemas-microsoft-com:vml" Requires="v">
                <p:oleObj spid="_x0000_s60532" name="Equation" r:id="rId15" imgW="1854200" imgH="431800" progId="Equation.DSMT4">
                  <p:embed/>
                </p:oleObj>
              </mc:Choice>
              <mc:Fallback>
                <p:oleObj name="Equation" r:id="rId15" imgW="1854200" imgH="431800" progId="Equation.DSMT4">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7200" y="5334000"/>
                        <a:ext cx="1849438"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nvGraphicFramePr>
        <p:xfrm>
          <a:off x="4343400" y="1905000"/>
          <a:ext cx="1874837" cy="436563"/>
        </p:xfrm>
        <a:graphic>
          <a:graphicData uri="http://schemas.openxmlformats.org/presentationml/2006/ole">
            <mc:AlternateContent xmlns:mc="http://schemas.openxmlformats.org/markup-compatibility/2006">
              <mc:Choice xmlns:v="urn:schemas-microsoft-com:vml" Requires="v">
                <p:oleObj spid="_x0000_s60533" name="Equation" r:id="rId17" imgW="1879600" imgH="431800" progId="Equation.DSMT4">
                  <p:embed/>
                </p:oleObj>
              </mc:Choice>
              <mc:Fallback>
                <p:oleObj name="Equation" r:id="rId17" imgW="1879600" imgH="431800" progId="Equation.DSMT4">
                  <p:embed/>
                  <p:pic>
                    <p:nvPicPr>
                      <p:cNvPr id="0" name="Object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43400" y="1905000"/>
                        <a:ext cx="1874837"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Rectangle 13">
            <a:extLst>
              <a:ext uri="{FF2B5EF4-FFF2-40B4-BE49-F238E27FC236}">
                <a16:creationId xmlns:a16="http://schemas.microsoft.com/office/drawing/2014/main" id="{DA79A12A-AF2F-4710-A00F-D0ECB0AEDB17}"/>
              </a:ext>
            </a:extLst>
          </p:cNvPr>
          <p:cNvSpPr/>
          <p:nvPr/>
        </p:nvSpPr>
        <p:spPr>
          <a:xfrm>
            <a:off x="2514600" y="3276600"/>
            <a:ext cx="6057900" cy="609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FCA89BC-1111-4A78-83CF-795C192FF763}"/>
              </a:ext>
            </a:extLst>
          </p:cNvPr>
          <p:cNvSpPr/>
          <p:nvPr/>
        </p:nvSpPr>
        <p:spPr>
          <a:xfrm>
            <a:off x="2514600" y="3886199"/>
            <a:ext cx="6057900" cy="685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9AFB40-3B9F-4A4D-9F81-FAFA22456F69}"/>
              </a:ext>
            </a:extLst>
          </p:cNvPr>
          <p:cNvSpPr/>
          <p:nvPr/>
        </p:nvSpPr>
        <p:spPr>
          <a:xfrm>
            <a:off x="2514600" y="4572000"/>
            <a:ext cx="6057900" cy="609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EE15773-5C93-44C4-856C-4BA357EEF43D}"/>
              </a:ext>
            </a:extLst>
          </p:cNvPr>
          <p:cNvSpPr/>
          <p:nvPr/>
        </p:nvSpPr>
        <p:spPr>
          <a:xfrm>
            <a:off x="2514600" y="5190744"/>
            <a:ext cx="6057900" cy="609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inVertical)">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heel(1)">
                                      <p:cBhvr>
                                        <p:cTn id="29" dur="20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circle(in)">
                                      <p:cBhvr>
                                        <p:cTn id="34" dur="20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p:cTn id="39" dur="1000" fill="hold"/>
                                        <p:tgtEl>
                                          <p:spTgt spid="6"/>
                                        </p:tgtEl>
                                        <p:attrNameLst>
                                          <p:attrName>ppt_w</p:attrName>
                                        </p:attrNameLst>
                                      </p:cBhvr>
                                      <p:tavLst>
                                        <p:tav tm="0">
                                          <p:val>
                                            <p:fltVal val="0"/>
                                          </p:val>
                                        </p:tav>
                                        <p:tav tm="100000">
                                          <p:val>
                                            <p:strVal val="#ppt_w"/>
                                          </p:val>
                                        </p:tav>
                                      </p:tavLst>
                                    </p:anim>
                                    <p:anim calcmode="lin" valueType="num">
                                      <p:cBhvr>
                                        <p:cTn id="40" dur="1000" fill="hold"/>
                                        <p:tgtEl>
                                          <p:spTgt spid="6"/>
                                        </p:tgtEl>
                                        <p:attrNameLst>
                                          <p:attrName>ppt_h</p:attrName>
                                        </p:attrNameLst>
                                      </p:cBhvr>
                                      <p:tavLst>
                                        <p:tav tm="0">
                                          <p:val>
                                            <p:fltVal val="0"/>
                                          </p:val>
                                        </p:tav>
                                        <p:tav tm="100000">
                                          <p:val>
                                            <p:strVal val="#ppt_h"/>
                                          </p:val>
                                        </p:tav>
                                      </p:tavLst>
                                    </p:anim>
                                    <p:anim calcmode="lin" valueType="num">
                                      <p:cBhvr>
                                        <p:cTn id="41" dur="1000" fill="hold"/>
                                        <p:tgtEl>
                                          <p:spTgt spid="6"/>
                                        </p:tgtEl>
                                        <p:attrNameLst>
                                          <p:attrName>style.rotation</p:attrName>
                                        </p:attrNameLst>
                                      </p:cBhvr>
                                      <p:tavLst>
                                        <p:tav tm="0">
                                          <p:val>
                                            <p:fltVal val="90"/>
                                          </p:val>
                                        </p:tav>
                                        <p:tav tm="100000">
                                          <p:val>
                                            <p:fltVal val="0"/>
                                          </p:val>
                                        </p:tav>
                                      </p:tavLst>
                                    </p:anim>
                                    <p:animEffect transition="in" filter="fade">
                                      <p:cBhvr>
                                        <p:cTn id="42" dur="10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randombar(horizontal)">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31" presetClass="entr" presetSubtype="0"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 calcmode="lin" valueType="num">
                                      <p:cBhvr>
                                        <p:cTn id="52" dur="1000" fill="hold"/>
                                        <p:tgtEl>
                                          <p:spTgt spid="7"/>
                                        </p:tgtEl>
                                        <p:attrNameLst>
                                          <p:attrName>ppt_w</p:attrName>
                                        </p:attrNameLst>
                                      </p:cBhvr>
                                      <p:tavLst>
                                        <p:tav tm="0">
                                          <p:val>
                                            <p:fltVal val="0"/>
                                          </p:val>
                                        </p:tav>
                                        <p:tav tm="100000">
                                          <p:val>
                                            <p:strVal val="#ppt_w"/>
                                          </p:val>
                                        </p:tav>
                                      </p:tavLst>
                                    </p:anim>
                                    <p:anim calcmode="lin" valueType="num">
                                      <p:cBhvr>
                                        <p:cTn id="53" dur="1000" fill="hold"/>
                                        <p:tgtEl>
                                          <p:spTgt spid="7"/>
                                        </p:tgtEl>
                                        <p:attrNameLst>
                                          <p:attrName>ppt_h</p:attrName>
                                        </p:attrNameLst>
                                      </p:cBhvr>
                                      <p:tavLst>
                                        <p:tav tm="0">
                                          <p:val>
                                            <p:fltVal val="0"/>
                                          </p:val>
                                        </p:tav>
                                        <p:tav tm="100000">
                                          <p:val>
                                            <p:strVal val="#ppt_h"/>
                                          </p:val>
                                        </p:tav>
                                      </p:tavLst>
                                    </p:anim>
                                    <p:anim calcmode="lin" valueType="num">
                                      <p:cBhvr>
                                        <p:cTn id="54" dur="1000" fill="hold"/>
                                        <p:tgtEl>
                                          <p:spTgt spid="7"/>
                                        </p:tgtEl>
                                        <p:attrNameLst>
                                          <p:attrName>style.rotation</p:attrName>
                                        </p:attrNameLst>
                                      </p:cBhvr>
                                      <p:tavLst>
                                        <p:tav tm="0">
                                          <p:val>
                                            <p:fltVal val="90"/>
                                          </p:val>
                                        </p:tav>
                                        <p:tav tm="100000">
                                          <p:val>
                                            <p:fltVal val="0"/>
                                          </p:val>
                                        </p:tav>
                                      </p:tavLst>
                                    </p:anim>
                                    <p:animEffect transition="in" filter="fade">
                                      <p:cBhvr>
                                        <p:cTn id="55" dur="1000"/>
                                        <p:tgtEl>
                                          <p:spTgt spid="7"/>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randombar(horizontal)">
                                      <p:cBhvr>
                                        <p:cTn id="60" dur="500"/>
                                        <p:tgtEl>
                                          <p:spTgt spid="9"/>
                                        </p:tgtEl>
                                      </p:cBhvr>
                                    </p:animEffect>
                                  </p:childTnLst>
                                </p:cTn>
                              </p:par>
                            </p:childTnLst>
                          </p:cTn>
                        </p:par>
                      </p:childTnLst>
                    </p:cTn>
                  </p:par>
                  <p:par>
                    <p:cTn id="61" fill="hold">
                      <p:stCondLst>
                        <p:cond delay="indefinite"/>
                      </p:stCondLst>
                      <p:childTnLst>
                        <p:par>
                          <p:cTn id="62" fill="hold">
                            <p:stCondLst>
                              <p:cond delay="0"/>
                            </p:stCondLst>
                            <p:childTnLst>
                              <p:par>
                                <p:cTn id="63" presetID="31" presetClass="entr" presetSubtype="0" fill="hold" nodeType="clickEffect">
                                  <p:stCondLst>
                                    <p:cond delay="0"/>
                                  </p:stCondLst>
                                  <p:childTnLst>
                                    <p:set>
                                      <p:cBhvr>
                                        <p:cTn id="64" dur="1" fill="hold">
                                          <p:stCondLst>
                                            <p:cond delay="0"/>
                                          </p:stCondLst>
                                        </p:cTn>
                                        <p:tgtEl>
                                          <p:spTgt spid="12"/>
                                        </p:tgtEl>
                                        <p:attrNameLst>
                                          <p:attrName>style.visibility</p:attrName>
                                        </p:attrNameLst>
                                      </p:cBhvr>
                                      <p:to>
                                        <p:strVal val="visible"/>
                                      </p:to>
                                    </p:set>
                                    <p:anim calcmode="lin" valueType="num">
                                      <p:cBhvr>
                                        <p:cTn id="65" dur="1000" fill="hold"/>
                                        <p:tgtEl>
                                          <p:spTgt spid="12"/>
                                        </p:tgtEl>
                                        <p:attrNameLst>
                                          <p:attrName>ppt_w</p:attrName>
                                        </p:attrNameLst>
                                      </p:cBhvr>
                                      <p:tavLst>
                                        <p:tav tm="0">
                                          <p:val>
                                            <p:fltVal val="0"/>
                                          </p:val>
                                        </p:tav>
                                        <p:tav tm="100000">
                                          <p:val>
                                            <p:strVal val="#ppt_w"/>
                                          </p:val>
                                        </p:tav>
                                      </p:tavLst>
                                    </p:anim>
                                    <p:anim calcmode="lin" valueType="num">
                                      <p:cBhvr>
                                        <p:cTn id="66" dur="1000" fill="hold"/>
                                        <p:tgtEl>
                                          <p:spTgt spid="12"/>
                                        </p:tgtEl>
                                        <p:attrNameLst>
                                          <p:attrName>ppt_h</p:attrName>
                                        </p:attrNameLst>
                                      </p:cBhvr>
                                      <p:tavLst>
                                        <p:tav tm="0">
                                          <p:val>
                                            <p:fltVal val="0"/>
                                          </p:val>
                                        </p:tav>
                                        <p:tav tm="100000">
                                          <p:val>
                                            <p:strVal val="#ppt_h"/>
                                          </p:val>
                                        </p:tav>
                                      </p:tavLst>
                                    </p:anim>
                                    <p:anim calcmode="lin" valueType="num">
                                      <p:cBhvr>
                                        <p:cTn id="67" dur="1000" fill="hold"/>
                                        <p:tgtEl>
                                          <p:spTgt spid="12"/>
                                        </p:tgtEl>
                                        <p:attrNameLst>
                                          <p:attrName>style.rotation</p:attrName>
                                        </p:attrNameLst>
                                      </p:cBhvr>
                                      <p:tavLst>
                                        <p:tav tm="0">
                                          <p:val>
                                            <p:fltVal val="90"/>
                                          </p:val>
                                        </p:tav>
                                        <p:tav tm="100000">
                                          <p:val>
                                            <p:fltVal val="0"/>
                                          </p:val>
                                        </p:tav>
                                      </p:tavLst>
                                    </p:anim>
                                    <p:animEffect transition="in" filter="fade">
                                      <p:cBhvr>
                                        <p:cTn id="68" dur="1000"/>
                                        <p:tgtEl>
                                          <p:spTgt spid="1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fade">
                                      <p:cBhvr>
                                        <p:cTn id="73" dur="500"/>
                                        <p:tgtEl>
                                          <p:spTgt spid="17"/>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fade">
                                      <p:cBhvr>
                                        <p:cTn id="78" dur="500"/>
                                        <p:tgtEl>
                                          <p:spTgt spid="16"/>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15"/>
                                        </p:tgtEl>
                                        <p:attrNameLst>
                                          <p:attrName>style.visibility</p:attrName>
                                        </p:attrNameLst>
                                      </p:cBhvr>
                                      <p:to>
                                        <p:strVal val="visible"/>
                                      </p:to>
                                    </p:set>
                                    <p:animEffect transition="in" filter="fade">
                                      <p:cBhvr>
                                        <p:cTn id="83" dur="500"/>
                                        <p:tgtEl>
                                          <p:spTgt spid="15"/>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14"/>
                                        </p:tgtEl>
                                        <p:attrNameLst>
                                          <p:attrName>style.visibility</p:attrName>
                                        </p:attrNameLst>
                                      </p:cBhvr>
                                      <p:to>
                                        <p:strVal val="visible"/>
                                      </p:to>
                                    </p:set>
                                    <p:animEffect transition="in" filter="fade">
                                      <p:cBhvr>
                                        <p:cTn id="8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just"/>
            <a:r>
              <a:rPr lang="en-IN" b="1" u="sng" dirty="0"/>
              <a:t>Example</a:t>
            </a:r>
            <a:r>
              <a:rPr lang="en-IN" b="1" dirty="0"/>
              <a:t>: </a:t>
            </a:r>
            <a:r>
              <a:rPr lang="en-IN" dirty="0"/>
              <a:t>Construct a truth table for each compound proposition.</a:t>
            </a:r>
          </a:p>
          <a:p>
            <a:pPr algn="just"/>
            <a:r>
              <a:rPr lang="en-US" dirty="0"/>
              <a:t>1)</a:t>
            </a:r>
          </a:p>
          <a:p>
            <a:pPr algn="just"/>
            <a:r>
              <a:rPr lang="en-US" b="1" u="sng" dirty="0"/>
              <a:t>Solution</a:t>
            </a:r>
            <a:r>
              <a:rPr lang="en-US" b="1" dirty="0"/>
              <a:t> :</a:t>
            </a:r>
          </a:p>
          <a:p>
            <a:pPr algn="just"/>
            <a:endParaRPr lang="en-IN" b="1" dirty="0"/>
          </a:p>
        </p:txBody>
      </p:sp>
      <p:graphicFrame>
        <p:nvGraphicFramePr>
          <p:cNvPr id="4" name="Table 3"/>
          <p:cNvGraphicFramePr>
            <a:graphicFrameLocks noGrp="1"/>
          </p:cNvGraphicFramePr>
          <p:nvPr/>
        </p:nvGraphicFramePr>
        <p:xfrm>
          <a:off x="1360034" y="3352801"/>
          <a:ext cx="5802767" cy="2057399"/>
        </p:xfrm>
        <a:graphic>
          <a:graphicData uri="http://schemas.openxmlformats.org/drawingml/2006/table">
            <a:tbl>
              <a:tblPr firstRow="1" firstCol="1" bandRow="1">
                <a:tableStyleId>{5C22544A-7EE6-4342-B048-85BDC9FD1C3A}</a:tableStyleId>
              </a:tblPr>
              <a:tblGrid>
                <a:gridCol w="794819">
                  <a:extLst>
                    <a:ext uri="{9D8B030D-6E8A-4147-A177-3AD203B41FA5}">
                      <a16:colId xmlns:a16="http://schemas.microsoft.com/office/drawing/2014/main" val="20000"/>
                    </a:ext>
                  </a:extLst>
                </a:gridCol>
                <a:gridCol w="667648">
                  <a:extLst>
                    <a:ext uri="{9D8B030D-6E8A-4147-A177-3AD203B41FA5}">
                      <a16:colId xmlns:a16="http://schemas.microsoft.com/office/drawing/2014/main" val="20001"/>
                    </a:ext>
                  </a:extLst>
                </a:gridCol>
                <a:gridCol w="834855">
                  <a:extLst>
                    <a:ext uri="{9D8B030D-6E8A-4147-A177-3AD203B41FA5}">
                      <a16:colId xmlns:a16="http://schemas.microsoft.com/office/drawing/2014/main" val="20002"/>
                    </a:ext>
                  </a:extLst>
                </a:gridCol>
                <a:gridCol w="1335295">
                  <a:extLst>
                    <a:ext uri="{9D8B030D-6E8A-4147-A177-3AD203B41FA5}">
                      <a16:colId xmlns:a16="http://schemas.microsoft.com/office/drawing/2014/main" val="20003"/>
                    </a:ext>
                  </a:extLst>
                </a:gridCol>
                <a:gridCol w="2170150">
                  <a:extLst>
                    <a:ext uri="{9D8B030D-6E8A-4147-A177-3AD203B41FA5}">
                      <a16:colId xmlns:a16="http://schemas.microsoft.com/office/drawing/2014/main" val="20004"/>
                    </a:ext>
                  </a:extLst>
                </a:gridCol>
              </a:tblGrid>
              <a:tr h="533399">
                <a:tc>
                  <a:txBody>
                    <a:bodyPr/>
                    <a:lstStyle/>
                    <a:p>
                      <a:pPr marL="0" marR="0" algn="ctr">
                        <a:lnSpc>
                          <a:spcPct val="115000"/>
                        </a:lnSpc>
                        <a:spcBef>
                          <a:spcPts val="0"/>
                        </a:spcBef>
                        <a:spcAft>
                          <a:spcPts val="0"/>
                        </a:spcAft>
                      </a:pPr>
                      <a:r>
                        <a:rPr lang="en-IN" sz="2800" i="1" dirty="0">
                          <a:solidFill>
                            <a:schemeClr val="tx1"/>
                          </a:solidFill>
                          <a:effectLst/>
                          <a:latin typeface="Times New Roman" panose="02020603050405020304" pitchFamily="18" charset="0"/>
                          <a:cs typeface="Times New Roman" panose="02020603050405020304" pitchFamily="18" charset="0"/>
                        </a:rPr>
                        <a:t>p</a:t>
                      </a:r>
                      <a:endParaRPr lang="en-IN" sz="2000" i="1" dirty="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90000"/>
                      </a:schemeClr>
                    </a:solidFill>
                  </a:tcPr>
                </a:tc>
                <a:tc>
                  <a:txBody>
                    <a:bodyPr/>
                    <a:lstStyle/>
                    <a:p>
                      <a:pPr marL="0" marR="0" algn="ctr">
                        <a:lnSpc>
                          <a:spcPct val="115000"/>
                        </a:lnSpc>
                        <a:spcBef>
                          <a:spcPts val="0"/>
                        </a:spcBef>
                        <a:spcAft>
                          <a:spcPts val="0"/>
                        </a:spcAft>
                      </a:pPr>
                      <a:r>
                        <a:rPr lang="en-IN" sz="2800" i="1" dirty="0">
                          <a:solidFill>
                            <a:schemeClr val="tx1"/>
                          </a:solidFill>
                          <a:effectLst/>
                          <a:latin typeface="Times New Roman" panose="02020603050405020304" pitchFamily="18" charset="0"/>
                          <a:cs typeface="Times New Roman" panose="02020603050405020304" pitchFamily="18" charset="0"/>
                        </a:rPr>
                        <a:t>q</a:t>
                      </a:r>
                      <a:endParaRPr lang="en-IN" sz="2800" i="1" dirty="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90000"/>
                      </a:schemeClr>
                    </a:solidFill>
                  </a:tcPr>
                </a:tc>
                <a:tc>
                  <a:txBody>
                    <a:bodyPr/>
                    <a:lstStyle/>
                    <a:p>
                      <a:pPr marL="0" marR="0" algn="ctr">
                        <a:lnSpc>
                          <a:spcPct val="115000"/>
                        </a:lnSpc>
                        <a:spcBef>
                          <a:spcPts val="0"/>
                        </a:spcBef>
                        <a:spcAft>
                          <a:spcPts val="0"/>
                        </a:spcAft>
                      </a:pPr>
                      <a:r>
                        <a:rPr lang="en-IN" sz="2800" i="1" dirty="0">
                          <a:solidFill>
                            <a:schemeClr val="tx1"/>
                          </a:solidFill>
                          <a:effectLst/>
                          <a:latin typeface="Times New Roman" panose="02020603050405020304" pitchFamily="18" charset="0"/>
                          <a:cs typeface="Times New Roman" panose="02020603050405020304" pitchFamily="18" charset="0"/>
                        </a:rPr>
                        <a:t>~ q</a:t>
                      </a:r>
                      <a:endParaRPr lang="en-IN" sz="2800" i="1" dirty="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90000"/>
                      </a:schemeClr>
                    </a:solidFill>
                  </a:tcPr>
                </a:tc>
                <a:tc>
                  <a:txBody>
                    <a:bodyPr/>
                    <a:lstStyle/>
                    <a:p>
                      <a:pPr marL="0" marR="0" algn="ctr">
                        <a:lnSpc>
                          <a:spcPct val="115000"/>
                        </a:lnSpc>
                        <a:spcBef>
                          <a:spcPts val="0"/>
                        </a:spcBef>
                        <a:spcAft>
                          <a:spcPts val="0"/>
                        </a:spcAft>
                      </a:pPr>
                      <a:endParaRPr lang="en-IN" sz="2000" dirty="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90000"/>
                      </a:schemeClr>
                    </a:solidFill>
                  </a:tcPr>
                </a:tc>
                <a:tc>
                  <a:txBody>
                    <a:bodyPr/>
                    <a:lstStyle/>
                    <a:p>
                      <a:pPr marL="0" marR="0" algn="ctr">
                        <a:lnSpc>
                          <a:spcPct val="115000"/>
                        </a:lnSpc>
                        <a:spcBef>
                          <a:spcPts val="0"/>
                        </a:spcBef>
                        <a:spcAft>
                          <a:spcPts val="0"/>
                        </a:spcAft>
                      </a:pPr>
                      <a:endParaRPr lang="en-IN" sz="2000" dirty="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90000"/>
                      </a:schemeClr>
                    </a:solidFill>
                  </a:tcPr>
                </a:tc>
                <a:extLst>
                  <a:ext uri="{0D108BD9-81ED-4DB2-BD59-A6C34878D82A}">
                    <a16:rowId xmlns:a16="http://schemas.microsoft.com/office/drawing/2014/main" val="10000"/>
                  </a:ext>
                </a:extLst>
              </a:tr>
              <a:tr h="381000">
                <a:tc>
                  <a:txBody>
                    <a:bodyPr/>
                    <a:lstStyle/>
                    <a:p>
                      <a:pPr marL="0" marR="0" algn="ctr">
                        <a:lnSpc>
                          <a:spcPct val="115000"/>
                        </a:lnSpc>
                        <a:spcBef>
                          <a:spcPts val="0"/>
                        </a:spcBef>
                        <a:spcAft>
                          <a:spcPts val="0"/>
                        </a:spcAft>
                      </a:pPr>
                      <a:r>
                        <a:rPr lang="en-IN" sz="2000" dirty="0">
                          <a:solidFill>
                            <a:schemeClr val="tx1"/>
                          </a:solidFill>
                          <a:effectLst/>
                          <a:latin typeface="Times New Roman" panose="02020603050405020304" pitchFamily="18" charset="0"/>
                          <a:cs typeface="Times New Roman" panose="02020603050405020304" pitchFamily="18" charset="0"/>
                        </a:rPr>
                        <a:t>T</a:t>
                      </a:r>
                      <a:endParaRPr lang="en-IN" sz="2000" dirty="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000" dirty="0">
                          <a:solidFill>
                            <a:schemeClr val="tx1"/>
                          </a:solidFill>
                          <a:effectLst/>
                          <a:latin typeface="Times New Roman" panose="02020603050405020304" pitchFamily="18" charset="0"/>
                          <a:cs typeface="Times New Roman" panose="02020603050405020304" pitchFamily="18" charset="0"/>
                        </a:rPr>
                        <a:t>T</a:t>
                      </a:r>
                      <a:endParaRPr lang="en-IN" sz="2000" dirty="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000" dirty="0">
                          <a:solidFill>
                            <a:schemeClr val="tx1"/>
                          </a:solidFill>
                          <a:effectLst/>
                          <a:latin typeface="Times New Roman" panose="02020603050405020304" pitchFamily="18" charset="0"/>
                          <a:cs typeface="Times New Roman" panose="02020603050405020304" pitchFamily="18" charset="0"/>
                        </a:rPr>
                        <a:t>F</a:t>
                      </a:r>
                      <a:endParaRPr lang="en-IN" sz="2000" dirty="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000">
                          <a:solidFill>
                            <a:schemeClr val="tx1"/>
                          </a:solidFill>
                          <a:effectLst/>
                          <a:latin typeface="Times New Roman" panose="02020603050405020304" pitchFamily="18" charset="0"/>
                          <a:cs typeface="Times New Roman" panose="02020603050405020304" pitchFamily="18" charset="0"/>
                        </a:rPr>
                        <a:t>T</a:t>
                      </a:r>
                      <a:endParaRPr lang="en-IN" sz="200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000">
                          <a:solidFill>
                            <a:schemeClr val="tx1"/>
                          </a:solidFill>
                          <a:effectLst/>
                          <a:latin typeface="Times New Roman" panose="02020603050405020304" pitchFamily="18" charset="0"/>
                          <a:cs typeface="Times New Roman" panose="02020603050405020304" pitchFamily="18" charset="0"/>
                        </a:rPr>
                        <a:t>T</a:t>
                      </a:r>
                      <a:endParaRPr lang="en-IN" sz="200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extLst>
                  <a:ext uri="{0D108BD9-81ED-4DB2-BD59-A6C34878D82A}">
                    <a16:rowId xmlns:a16="http://schemas.microsoft.com/office/drawing/2014/main" val="10001"/>
                  </a:ext>
                </a:extLst>
              </a:tr>
              <a:tr h="381000">
                <a:tc>
                  <a:txBody>
                    <a:bodyPr/>
                    <a:lstStyle/>
                    <a:p>
                      <a:pPr marL="0" marR="0" algn="ctr">
                        <a:lnSpc>
                          <a:spcPct val="115000"/>
                        </a:lnSpc>
                        <a:spcBef>
                          <a:spcPts val="0"/>
                        </a:spcBef>
                        <a:spcAft>
                          <a:spcPts val="0"/>
                        </a:spcAft>
                      </a:pPr>
                      <a:r>
                        <a:rPr lang="en-IN" sz="2000">
                          <a:solidFill>
                            <a:schemeClr val="tx1"/>
                          </a:solidFill>
                          <a:effectLst/>
                          <a:latin typeface="Times New Roman" panose="02020603050405020304" pitchFamily="18" charset="0"/>
                          <a:cs typeface="Times New Roman" panose="02020603050405020304" pitchFamily="18" charset="0"/>
                        </a:rPr>
                        <a:t>T</a:t>
                      </a:r>
                      <a:endParaRPr lang="en-IN" sz="200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000">
                          <a:solidFill>
                            <a:schemeClr val="tx1"/>
                          </a:solidFill>
                          <a:effectLst/>
                          <a:latin typeface="Times New Roman" panose="02020603050405020304" pitchFamily="18" charset="0"/>
                          <a:cs typeface="Times New Roman" panose="02020603050405020304" pitchFamily="18" charset="0"/>
                        </a:rPr>
                        <a:t>F</a:t>
                      </a:r>
                      <a:endParaRPr lang="en-IN" sz="200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000" dirty="0">
                          <a:solidFill>
                            <a:schemeClr val="tx1"/>
                          </a:solidFill>
                          <a:effectLst/>
                          <a:latin typeface="Times New Roman" panose="02020603050405020304" pitchFamily="18" charset="0"/>
                          <a:cs typeface="Times New Roman" panose="02020603050405020304" pitchFamily="18" charset="0"/>
                        </a:rPr>
                        <a:t>T</a:t>
                      </a:r>
                      <a:endParaRPr lang="en-IN" sz="2000" dirty="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000" dirty="0">
                          <a:solidFill>
                            <a:schemeClr val="tx1"/>
                          </a:solidFill>
                          <a:effectLst/>
                          <a:latin typeface="Times New Roman" panose="02020603050405020304" pitchFamily="18" charset="0"/>
                          <a:cs typeface="Times New Roman" panose="02020603050405020304" pitchFamily="18" charset="0"/>
                        </a:rPr>
                        <a:t>T</a:t>
                      </a:r>
                      <a:endParaRPr lang="en-IN" sz="2000" dirty="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000">
                          <a:solidFill>
                            <a:schemeClr val="tx1"/>
                          </a:solidFill>
                          <a:effectLst/>
                          <a:latin typeface="Times New Roman" panose="02020603050405020304" pitchFamily="18" charset="0"/>
                          <a:cs typeface="Times New Roman" panose="02020603050405020304" pitchFamily="18" charset="0"/>
                        </a:rPr>
                        <a:t>T</a:t>
                      </a:r>
                      <a:endParaRPr lang="en-IN" sz="200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extLst>
                  <a:ext uri="{0D108BD9-81ED-4DB2-BD59-A6C34878D82A}">
                    <a16:rowId xmlns:a16="http://schemas.microsoft.com/office/drawing/2014/main" val="10002"/>
                  </a:ext>
                </a:extLst>
              </a:tr>
              <a:tr h="381000">
                <a:tc>
                  <a:txBody>
                    <a:bodyPr/>
                    <a:lstStyle/>
                    <a:p>
                      <a:pPr marL="0" marR="0" algn="ctr">
                        <a:lnSpc>
                          <a:spcPct val="115000"/>
                        </a:lnSpc>
                        <a:spcBef>
                          <a:spcPts val="0"/>
                        </a:spcBef>
                        <a:spcAft>
                          <a:spcPts val="0"/>
                        </a:spcAft>
                      </a:pPr>
                      <a:r>
                        <a:rPr lang="en-IN" sz="2000">
                          <a:solidFill>
                            <a:schemeClr val="tx1"/>
                          </a:solidFill>
                          <a:effectLst/>
                          <a:latin typeface="Times New Roman" panose="02020603050405020304" pitchFamily="18" charset="0"/>
                          <a:cs typeface="Times New Roman" panose="02020603050405020304" pitchFamily="18" charset="0"/>
                        </a:rPr>
                        <a:t>F</a:t>
                      </a:r>
                      <a:endParaRPr lang="en-IN" sz="200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000">
                          <a:solidFill>
                            <a:schemeClr val="tx1"/>
                          </a:solidFill>
                          <a:effectLst/>
                          <a:latin typeface="Times New Roman" panose="02020603050405020304" pitchFamily="18" charset="0"/>
                          <a:cs typeface="Times New Roman" panose="02020603050405020304" pitchFamily="18" charset="0"/>
                        </a:rPr>
                        <a:t>T</a:t>
                      </a:r>
                      <a:endParaRPr lang="en-IN" sz="200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000">
                          <a:solidFill>
                            <a:schemeClr val="tx1"/>
                          </a:solidFill>
                          <a:effectLst/>
                          <a:latin typeface="Times New Roman" panose="02020603050405020304" pitchFamily="18" charset="0"/>
                          <a:cs typeface="Times New Roman" panose="02020603050405020304" pitchFamily="18" charset="0"/>
                        </a:rPr>
                        <a:t>F</a:t>
                      </a:r>
                      <a:endParaRPr lang="en-IN" sz="200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000" dirty="0">
                          <a:solidFill>
                            <a:schemeClr val="tx1"/>
                          </a:solidFill>
                          <a:effectLst/>
                          <a:latin typeface="Times New Roman" panose="02020603050405020304" pitchFamily="18" charset="0"/>
                          <a:cs typeface="Times New Roman" panose="02020603050405020304" pitchFamily="18" charset="0"/>
                        </a:rPr>
                        <a:t>T</a:t>
                      </a:r>
                      <a:endParaRPr lang="en-IN" sz="2000" dirty="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000" dirty="0">
                          <a:solidFill>
                            <a:schemeClr val="tx1"/>
                          </a:solidFill>
                          <a:effectLst/>
                          <a:latin typeface="Times New Roman" panose="02020603050405020304" pitchFamily="18" charset="0"/>
                          <a:cs typeface="Times New Roman" panose="02020603050405020304" pitchFamily="18" charset="0"/>
                        </a:rPr>
                        <a:t>F</a:t>
                      </a:r>
                      <a:endParaRPr lang="en-IN" sz="2000" dirty="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extLst>
                  <a:ext uri="{0D108BD9-81ED-4DB2-BD59-A6C34878D82A}">
                    <a16:rowId xmlns:a16="http://schemas.microsoft.com/office/drawing/2014/main" val="10003"/>
                  </a:ext>
                </a:extLst>
              </a:tr>
              <a:tr h="381000">
                <a:tc>
                  <a:txBody>
                    <a:bodyPr/>
                    <a:lstStyle/>
                    <a:p>
                      <a:pPr marL="0" marR="0" algn="ctr">
                        <a:lnSpc>
                          <a:spcPct val="115000"/>
                        </a:lnSpc>
                        <a:spcBef>
                          <a:spcPts val="0"/>
                        </a:spcBef>
                        <a:spcAft>
                          <a:spcPts val="0"/>
                        </a:spcAft>
                      </a:pPr>
                      <a:r>
                        <a:rPr lang="en-IN" sz="2000">
                          <a:solidFill>
                            <a:schemeClr val="tx1"/>
                          </a:solidFill>
                          <a:effectLst/>
                          <a:latin typeface="Times New Roman" panose="02020603050405020304" pitchFamily="18" charset="0"/>
                          <a:cs typeface="Times New Roman" panose="02020603050405020304" pitchFamily="18" charset="0"/>
                        </a:rPr>
                        <a:t>F</a:t>
                      </a:r>
                      <a:endParaRPr lang="en-IN" sz="200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000">
                          <a:solidFill>
                            <a:schemeClr val="tx1"/>
                          </a:solidFill>
                          <a:effectLst/>
                          <a:latin typeface="Times New Roman" panose="02020603050405020304" pitchFamily="18" charset="0"/>
                          <a:cs typeface="Times New Roman" panose="02020603050405020304" pitchFamily="18" charset="0"/>
                        </a:rPr>
                        <a:t>F</a:t>
                      </a:r>
                      <a:endParaRPr lang="en-IN" sz="200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000">
                          <a:solidFill>
                            <a:schemeClr val="tx1"/>
                          </a:solidFill>
                          <a:effectLst/>
                          <a:latin typeface="Times New Roman" panose="02020603050405020304" pitchFamily="18" charset="0"/>
                          <a:cs typeface="Times New Roman" panose="02020603050405020304" pitchFamily="18" charset="0"/>
                        </a:rPr>
                        <a:t>T</a:t>
                      </a:r>
                      <a:endParaRPr lang="en-IN" sz="200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000">
                          <a:solidFill>
                            <a:schemeClr val="tx1"/>
                          </a:solidFill>
                          <a:effectLst/>
                          <a:latin typeface="Times New Roman" panose="02020603050405020304" pitchFamily="18" charset="0"/>
                          <a:cs typeface="Times New Roman" panose="02020603050405020304" pitchFamily="18" charset="0"/>
                        </a:rPr>
                        <a:t>T</a:t>
                      </a:r>
                      <a:endParaRPr lang="en-IN" sz="2000" dirty="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000" dirty="0">
                          <a:solidFill>
                            <a:schemeClr val="tx1"/>
                          </a:solidFill>
                          <a:effectLst/>
                          <a:latin typeface="Times New Roman" panose="02020603050405020304" pitchFamily="18" charset="0"/>
                          <a:cs typeface="Times New Roman" panose="02020603050405020304" pitchFamily="18" charset="0"/>
                        </a:rPr>
                        <a:t>F</a:t>
                      </a:r>
                      <a:endParaRPr lang="en-IN" sz="2000" dirty="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extLst>
                  <a:ext uri="{0D108BD9-81ED-4DB2-BD59-A6C34878D82A}">
                    <a16:rowId xmlns:a16="http://schemas.microsoft.com/office/drawing/2014/main" val="10004"/>
                  </a:ext>
                </a:extLst>
              </a:tr>
            </a:tbl>
          </a:graphicData>
        </a:graphic>
      </p:graphicFrame>
      <p:graphicFrame>
        <p:nvGraphicFramePr>
          <p:cNvPr id="5" name="Object 4"/>
          <p:cNvGraphicFramePr>
            <a:graphicFrameLocks noChangeAspect="1"/>
          </p:cNvGraphicFramePr>
          <p:nvPr/>
        </p:nvGraphicFramePr>
        <p:xfrm>
          <a:off x="457200" y="2057400"/>
          <a:ext cx="1573213" cy="346075"/>
        </p:xfrm>
        <a:graphic>
          <a:graphicData uri="http://schemas.openxmlformats.org/presentationml/2006/ole">
            <mc:AlternateContent xmlns:mc="http://schemas.openxmlformats.org/markup-compatibility/2006">
              <mc:Choice xmlns:v="urn:schemas-microsoft-com:vml" Requires="v">
                <p:oleObj spid="_x0000_s51516" name="Equation" r:id="rId3" imgW="1574800" imgH="342900" progId="Equation.DSMT4">
                  <p:embed/>
                </p:oleObj>
              </mc:Choice>
              <mc:Fallback>
                <p:oleObj name="Equation" r:id="rId3" imgW="1574800" imgH="342900" progId="Equation.DSMT4">
                  <p:embed/>
                  <p:pic>
                    <p:nvPicPr>
                      <p:cNvPr id="0" name="Object 10"/>
                      <p:cNvPicPr>
                        <a:picLocks noChangeAspect="1" noChangeArrowheads="1"/>
                      </p:cNvPicPr>
                      <p:nvPr/>
                    </p:nvPicPr>
                    <p:blipFill>
                      <a:blip r:embed="rId4"/>
                      <a:srcRect/>
                      <a:stretch>
                        <a:fillRect/>
                      </a:stretch>
                    </p:blipFill>
                    <p:spPr bwMode="auto">
                      <a:xfrm>
                        <a:off x="457200" y="2057400"/>
                        <a:ext cx="157321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nvGraphicFramePr>
        <p:xfrm>
          <a:off x="5257800" y="3415288"/>
          <a:ext cx="1573213" cy="346075"/>
        </p:xfrm>
        <a:graphic>
          <a:graphicData uri="http://schemas.openxmlformats.org/presentationml/2006/ole">
            <mc:AlternateContent xmlns:mc="http://schemas.openxmlformats.org/markup-compatibility/2006">
              <mc:Choice xmlns:v="urn:schemas-microsoft-com:vml" Requires="v">
                <p:oleObj spid="_x0000_s51517" name="Equation" r:id="rId5" imgW="1574800" imgH="342900" progId="Equation.DSMT4">
                  <p:embed/>
                </p:oleObj>
              </mc:Choice>
              <mc:Fallback>
                <p:oleObj name="Equation" r:id="rId5" imgW="1574800" imgH="3429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3415288"/>
                        <a:ext cx="157321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nvGraphicFramePr>
        <p:xfrm>
          <a:off x="3733800" y="3429000"/>
          <a:ext cx="1092200" cy="342900"/>
        </p:xfrm>
        <a:graphic>
          <a:graphicData uri="http://schemas.openxmlformats.org/presentationml/2006/ole">
            <mc:AlternateContent xmlns:mc="http://schemas.openxmlformats.org/markup-compatibility/2006">
              <mc:Choice xmlns:v="urn:schemas-microsoft-com:vml" Requires="v">
                <p:oleObj spid="_x0000_s51518" name="Equation" r:id="rId6" imgW="26212800" imgH="8229600" progId="Equation.DSMT4">
                  <p:embed/>
                </p:oleObj>
              </mc:Choice>
              <mc:Fallback>
                <p:oleObj name="Equation" r:id="rId6" imgW="26212800" imgH="8229600" progId="Equation.DSMT4">
                  <p:embed/>
                  <p:pic>
                    <p:nvPicPr>
                      <p:cNvPr id="0" name="Picture 51254"/>
                      <p:cNvPicPr/>
                      <p:nvPr/>
                    </p:nvPicPr>
                    <p:blipFill>
                      <a:blip r:embed="rId7"/>
                      <a:stretch>
                        <a:fillRect/>
                      </a:stretch>
                    </p:blipFill>
                    <p:spPr>
                      <a:xfrm>
                        <a:off x="3733800" y="3429000"/>
                        <a:ext cx="1092200" cy="3429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Effect transition="in" filter="fade">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circle(in)">
                                      <p:cBhvr>
                                        <p:cTn id="34" dur="20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heel(1)">
                                      <p:cBhvr>
                                        <p:cTn id="3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l"/>
            <a:r>
              <a:rPr lang="en-US" dirty="0"/>
              <a:t>2)</a:t>
            </a:r>
          </a:p>
          <a:p>
            <a:pPr algn="l"/>
            <a:endParaRPr lang="en-US" dirty="0"/>
          </a:p>
          <a:p>
            <a:pPr algn="l"/>
            <a:r>
              <a:rPr lang="en-US" b="1" u="sng" dirty="0"/>
              <a:t>Solution</a:t>
            </a:r>
            <a:r>
              <a:rPr lang="en-US" dirty="0"/>
              <a:t> :</a:t>
            </a:r>
            <a:endParaRPr lang="en-IN" dirty="0"/>
          </a:p>
        </p:txBody>
      </p:sp>
      <p:graphicFrame>
        <p:nvGraphicFramePr>
          <p:cNvPr id="4" name="Table 3"/>
          <p:cNvGraphicFramePr>
            <a:graphicFrameLocks noGrp="1"/>
          </p:cNvGraphicFramePr>
          <p:nvPr/>
        </p:nvGraphicFramePr>
        <p:xfrm>
          <a:off x="228600" y="2819402"/>
          <a:ext cx="8762999" cy="2434463"/>
        </p:xfrm>
        <a:graphic>
          <a:graphicData uri="http://schemas.openxmlformats.org/drawingml/2006/table">
            <a:tbl>
              <a:tblPr firstRow="1" firstCol="1" bandRow="1">
                <a:tableStyleId>{5C22544A-7EE6-4342-B048-85BDC9FD1C3A}</a:tableStyleId>
              </a:tblPr>
              <a:tblGrid>
                <a:gridCol w="3810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1346909">
                  <a:extLst>
                    <a:ext uri="{9D8B030D-6E8A-4147-A177-3AD203B41FA5}">
                      <a16:colId xmlns:a16="http://schemas.microsoft.com/office/drawing/2014/main" val="20002"/>
                    </a:ext>
                  </a:extLst>
                </a:gridCol>
                <a:gridCol w="1107307">
                  <a:extLst>
                    <a:ext uri="{9D8B030D-6E8A-4147-A177-3AD203B41FA5}">
                      <a16:colId xmlns:a16="http://schemas.microsoft.com/office/drawing/2014/main" val="20003"/>
                    </a:ext>
                  </a:extLst>
                </a:gridCol>
                <a:gridCol w="1836255">
                  <a:extLst>
                    <a:ext uri="{9D8B030D-6E8A-4147-A177-3AD203B41FA5}">
                      <a16:colId xmlns:a16="http://schemas.microsoft.com/office/drawing/2014/main" val="20004"/>
                    </a:ext>
                  </a:extLst>
                </a:gridCol>
                <a:gridCol w="860853">
                  <a:extLst>
                    <a:ext uri="{9D8B030D-6E8A-4147-A177-3AD203B41FA5}">
                      <a16:colId xmlns:a16="http://schemas.microsoft.com/office/drawing/2014/main" val="20005"/>
                    </a:ext>
                  </a:extLst>
                </a:gridCol>
                <a:gridCol w="2773475">
                  <a:extLst>
                    <a:ext uri="{9D8B030D-6E8A-4147-A177-3AD203B41FA5}">
                      <a16:colId xmlns:a16="http://schemas.microsoft.com/office/drawing/2014/main" val="20006"/>
                    </a:ext>
                  </a:extLst>
                </a:gridCol>
              </a:tblGrid>
              <a:tr h="533400">
                <a:tc>
                  <a:txBody>
                    <a:bodyPr/>
                    <a:lstStyle/>
                    <a:p>
                      <a:pPr marL="0" marR="0" algn="ctr">
                        <a:lnSpc>
                          <a:spcPct val="115000"/>
                        </a:lnSpc>
                        <a:spcBef>
                          <a:spcPts val="0"/>
                        </a:spcBef>
                        <a:spcAft>
                          <a:spcPts val="0"/>
                        </a:spcAft>
                      </a:pPr>
                      <a:endParaRPr lang="en-US" sz="1800" baseline="0" dirty="0">
                        <a:solidFill>
                          <a:schemeClr val="tx1"/>
                        </a:solidFill>
                        <a:effectLst/>
                        <a:latin typeface="Times New Roman" panose="02020603050405020304" pitchFamily="18" charset="0"/>
                        <a:ea typeface="Calibri" panose="020F0502020204030204"/>
                        <a:cs typeface="Times New Roman" panose="02020603050405020304" pitchFamily="18" charset="0"/>
                      </a:endParaRPr>
                    </a:p>
                    <a:p>
                      <a:pPr marL="0" marR="0" algn="ctr">
                        <a:lnSpc>
                          <a:spcPct val="115000"/>
                        </a:lnSpc>
                        <a:spcBef>
                          <a:spcPts val="0"/>
                        </a:spcBef>
                        <a:spcAft>
                          <a:spcPts val="0"/>
                        </a:spcAft>
                      </a:pPr>
                      <a:r>
                        <a:rPr lang="en-US" sz="1800" baseline="0" dirty="0">
                          <a:solidFill>
                            <a:schemeClr val="tx1"/>
                          </a:solidFill>
                          <a:effectLst/>
                          <a:latin typeface="Times New Roman" panose="02020603050405020304" pitchFamily="18" charset="0"/>
                          <a:ea typeface="Calibri" panose="020F0502020204030204"/>
                          <a:cs typeface="Times New Roman" panose="02020603050405020304" pitchFamily="18" charset="0"/>
                        </a:rPr>
                        <a:t>P</a:t>
                      </a:r>
                      <a:endParaRPr lang="en-IN" sz="1800" baseline="0" dirty="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90000"/>
                      </a:schemeClr>
                    </a:solidFill>
                  </a:tcPr>
                </a:tc>
                <a:tc>
                  <a:txBody>
                    <a:bodyPr/>
                    <a:lstStyle/>
                    <a:p>
                      <a:pPr marL="0" marR="0" algn="ctr">
                        <a:lnSpc>
                          <a:spcPct val="115000"/>
                        </a:lnSpc>
                        <a:spcBef>
                          <a:spcPts val="0"/>
                        </a:spcBef>
                        <a:spcAft>
                          <a:spcPts val="0"/>
                        </a:spcAft>
                      </a:pPr>
                      <a:endParaRPr lang="en-US" sz="1800" baseline="0" dirty="0">
                        <a:solidFill>
                          <a:schemeClr val="tx1"/>
                        </a:solidFill>
                        <a:effectLst/>
                        <a:latin typeface="Times New Roman" panose="02020603050405020304" pitchFamily="18" charset="0"/>
                        <a:ea typeface="Calibri" panose="020F0502020204030204"/>
                        <a:cs typeface="Times New Roman" panose="02020603050405020304" pitchFamily="18" charset="0"/>
                      </a:endParaRPr>
                    </a:p>
                    <a:p>
                      <a:pPr marL="0" marR="0" algn="ctr">
                        <a:lnSpc>
                          <a:spcPct val="115000"/>
                        </a:lnSpc>
                        <a:spcBef>
                          <a:spcPts val="0"/>
                        </a:spcBef>
                        <a:spcAft>
                          <a:spcPts val="0"/>
                        </a:spcAft>
                      </a:pPr>
                      <a:r>
                        <a:rPr lang="en-US" sz="1800" baseline="0" dirty="0">
                          <a:solidFill>
                            <a:schemeClr val="tx1"/>
                          </a:solidFill>
                          <a:effectLst/>
                          <a:latin typeface="Times New Roman" panose="02020603050405020304" pitchFamily="18" charset="0"/>
                          <a:ea typeface="Calibri" panose="020F0502020204030204"/>
                          <a:cs typeface="Times New Roman" panose="02020603050405020304" pitchFamily="18" charset="0"/>
                        </a:rPr>
                        <a:t>Q</a:t>
                      </a:r>
                      <a:endParaRPr lang="en-IN" sz="1800" baseline="0" dirty="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90000"/>
                      </a:schemeClr>
                    </a:solidFill>
                  </a:tcPr>
                </a:tc>
                <a:tc>
                  <a:txBody>
                    <a:bodyPr/>
                    <a:lstStyle/>
                    <a:p>
                      <a:pPr marL="0" marR="0" algn="ctr">
                        <a:lnSpc>
                          <a:spcPct val="115000"/>
                        </a:lnSpc>
                        <a:spcBef>
                          <a:spcPts val="0"/>
                        </a:spcBef>
                        <a:spcAft>
                          <a:spcPts val="0"/>
                        </a:spcAft>
                      </a:pPr>
                      <a:endParaRPr lang="en-IN" sz="1800" baseline="0" dirty="0">
                        <a:solidFill>
                          <a:schemeClr val="bg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90000"/>
                      </a:schemeClr>
                    </a:solidFill>
                  </a:tcPr>
                </a:tc>
                <a:tc>
                  <a:txBody>
                    <a:bodyPr/>
                    <a:lstStyle/>
                    <a:p>
                      <a:pPr marL="0" marR="0" algn="ctr">
                        <a:lnSpc>
                          <a:spcPct val="115000"/>
                        </a:lnSpc>
                        <a:spcBef>
                          <a:spcPts val="0"/>
                        </a:spcBef>
                        <a:spcAft>
                          <a:spcPts val="0"/>
                        </a:spcAft>
                      </a:pPr>
                      <a:endParaRPr lang="en-IN" sz="18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90000"/>
                      </a:schemeClr>
                    </a:solidFill>
                  </a:tcPr>
                </a:tc>
                <a:tc>
                  <a:txBody>
                    <a:bodyPr/>
                    <a:lstStyle/>
                    <a:p>
                      <a:pPr marL="0" marR="0" algn="ctr">
                        <a:lnSpc>
                          <a:spcPct val="115000"/>
                        </a:lnSpc>
                        <a:spcBef>
                          <a:spcPts val="0"/>
                        </a:spcBef>
                        <a:spcAft>
                          <a:spcPts val="0"/>
                        </a:spcAft>
                      </a:pPr>
                      <a:endParaRPr lang="en-IN" sz="18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90000"/>
                      </a:schemeClr>
                    </a:solidFill>
                  </a:tcPr>
                </a:tc>
                <a:tc>
                  <a:txBody>
                    <a:bodyPr/>
                    <a:lstStyle/>
                    <a:p>
                      <a:pPr marL="0" marR="0" algn="ctr">
                        <a:lnSpc>
                          <a:spcPct val="115000"/>
                        </a:lnSpc>
                        <a:spcBef>
                          <a:spcPts val="0"/>
                        </a:spcBef>
                        <a:spcAft>
                          <a:spcPts val="0"/>
                        </a:spcAft>
                      </a:pPr>
                      <a:endParaRPr lang="en-IN" sz="18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90000"/>
                      </a:schemeClr>
                    </a:solidFill>
                  </a:tcPr>
                </a:tc>
                <a:tc>
                  <a:txBody>
                    <a:bodyPr/>
                    <a:lstStyle/>
                    <a:p>
                      <a:pPr marL="0" marR="0" algn="ctr">
                        <a:lnSpc>
                          <a:spcPct val="115000"/>
                        </a:lnSpc>
                        <a:spcBef>
                          <a:spcPts val="0"/>
                        </a:spcBef>
                        <a:spcAft>
                          <a:spcPts val="0"/>
                        </a:spcAft>
                      </a:pPr>
                      <a:endParaRPr lang="en-IN" sz="18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90000"/>
                      </a:schemeClr>
                    </a:solidFill>
                  </a:tcPr>
                </a:tc>
                <a:extLst>
                  <a:ext uri="{0D108BD9-81ED-4DB2-BD59-A6C34878D82A}">
                    <a16:rowId xmlns:a16="http://schemas.microsoft.com/office/drawing/2014/main" val="10000"/>
                  </a:ext>
                </a:extLst>
              </a:tr>
              <a:tr h="457200">
                <a:tc>
                  <a:txBody>
                    <a:bodyPr/>
                    <a:lstStyle/>
                    <a:p>
                      <a:pPr marL="0" marR="0" algn="ctr">
                        <a:lnSpc>
                          <a:spcPct val="115000"/>
                        </a:lnSpc>
                        <a:spcBef>
                          <a:spcPts val="0"/>
                        </a:spcBef>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T</a:t>
                      </a:r>
                      <a:endParaRPr lang="en-IN" sz="1800" dirty="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T</a:t>
                      </a:r>
                      <a:endParaRPr lang="en-IN" sz="18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T</a:t>
                      </a:r>
                      <a:endParaRPr lang="en-IN" sz="18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T</a:t>
                      </a:r>
                      <a:endParaRPr lang="en-IN" sz="18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effectLst/>
                          <a:latin typeface="Times New Roman" panose="02020603050405020304" pitchFamily="18" charset="0"/>
                          <a:cs typeface="Times New Roman" panose="02020603050405020304" pitchFamily="18" charset="0"/>
                        </a:rPr>
                        <a:t>T</a:t>
                      </a:r>
                      <a:endParaRPr lang="en-IN" sz="18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effectLst/>
                          <a:latin typeface="Times New Roman" panose="02020603050405020304" pitchFamily="18" charset="0"/>
                          <a:cs typeface="Times New Roman" panose="02020603050405020304" pitchFamily="18" charset="0"/>
                        </a:rPr>
                        <a:t>T</a:t>
                      </a:r>
                      <a:endParaRPr lang="en-IN" sz="18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effectLst/>
                          <a:latin typeface="Times New Roman" panose="02020603050405020304" pitchFamily="18" charset="0"/>
                          <a:cs typeface="Times New Roman" panose="02020603050405020304" pitchFamily="18" charset="0"/>
                        </a:rPr>
                        <a:t>T</a:t>
                      </a:r>
                      <a:endParaRPr lang="en-IN" sz="18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extLst>
                  <a:ext uri="{0D108BD9-81ED-4DB2-BD59-A6C34878D82A}">
                    <a16:rowId xmlns:a16="http://schemas.microsoft.com/office/drawing/2014/main" val="10001"/>
                  </a:ext>
                </a:extLst>
              </a:tr>
              <a:tr h="457200">
                <a:tc>
                  <a:txBody>
                    <a:bodyPr/>
                    <a:lstStyle/>
                    <a:p>
                      <a:pPr marL="0" marR="0" algn="ctr">
                        <a:lnSpc>
                          <a:spcPct val="115000"/>
                        </a:lnSpc>
                        <a:spcBef>
                          <a:spcPts val="0"/>
                        </a:spcBef>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T</a:t>
                      </a:r>
                      <a:endParaRPr lang="en-IN" sz="1800" dirty="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effectLst/>
                          <a:latin typeface="Times New Roman" panose="02020603050405020304" pitchFamily="18" charset="0"/>
                          <a:cs typeface="Times New Roman" panose="02020603050405020304" pitchFamily="18" charset="0"/>
                        </a:rPr>
                        <a:t>F</a:t>
                      </a:r>
                      <a:endParaRPr lang="en-IN" sz="18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T</a:t>
                      </a:r>
                      <a:endParaRPr lang="en-IN" sz="18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F</a:t>
                      </a:r>
                      <a:endParaRPr lang="en-IN" sz="18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F</a:t>
                      </a:r>
                      <a:endParaRPr lang="en-IN" sz="18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effectLst/>
                          <a:latin typeface="Times New Roman" panose="02020603050405020304" pitchFamily="18" charset="0"/>
                          <a:cs typeface="Times New Roman" panose="02020603050405020304" pitchFamily="18" charset="0"/>
                        </a:rPr>
                        <a:t>T</a:t>
                      </a:r>
                      <a:endParaRPr lang="en-IN" sz="18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effectLst/>
                          <a:latin typeface="Times New Roman" panose="02020603050405020304" pitchFamily="18" charset="0"/>
                          <a:cs typeface="Times New Roman" panose="02020603050405020304" pitchFamily="18" charset="0"/>
                        </a:rPr>
                        <a:t>F</a:t>
                      </a:r>
                      <a:endParaRPr lang="en-IN" sz="18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extLst>
                  <a:ext uri="{0D108BD9-81ED-4DB2-BD59-A6C34878D82A}">
                    <a16:rowId xmlns:a16="http://schemas.microsoft.com/office/drawing/2014/main" val="10002"/>
                  </a:ext>
                </a:extLst>
              </a:tr>
              <a:tr h="457200">
                <a:tc>
                  <a:txBody>
                    <a:bodyPr/>
                    <a:lstStyle/>
                    <a:p>
                      <a:pPr marL="0" marR="0" algn="ctr">
                        <a:lnSpc>
                          <a:spcPct val="115000"/>
                        </a:lnSpc>
                        <a:spcBef>
                          <a:spcPts val="0"/>
                        </a:spcBef>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F</a:t>
                      </a:r>
                      <a:endParaRPr lang="en-IN" sz="1800" dirty="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effectLst/>
                          <a:latin typeface="Times New Roman" panose="02020603050405020304" pitchFamily="18" charset="0"/>
                          <a:cs typeface="Times New Roman" panose="02020603050405020304" pitchFamily="18" charset="0"/>
                        </a:rPr>
                        <a:t>T</a:t>
                      </a:r>
                      <a:endParaRPr lang="en-IN" sz="18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effectLst/>
                          <a:latin typeface="Times New Roman" panose="02020603050405020304" pitchFamily="18" charset="0"/>
                          <a:cs typeface="Times New Roman" panose="02020603050405020304" pitchFamily="18" charset="0"/>
                        </a:rPr>
                        <a:t>T</a:t>
                      </a:r>
                      <a:endParaRPr lang="en-IN" sz="18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effectLst/>
                          <a:latin typeface="Times New Roman" panose="02020603050405020304" pitchFamily="18" charset="0"/>
                          <a:cs typeface="Times New Roman" panose="02020603050405020304" pitchFamily="18" charset="0"/>
                        </a:rPr>
                        <a:t>T</a:t>
                      </a:r>
                      <a:endParaRPr lang="en-IN" sz="18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T</a:t>
                      </a:r>
                      <a:endParaRPr lang="en-IN" sz="18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F</a:t>
                      </a:r>
                      <a:endParaRPr lang="en-IN" sz="18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F</a:t>
                      </a:r>
                      <a:endParaRPr lang="en-IN" sz="18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extLst>
                  <a:ext uri="{0D108BD9-81ED-4DB2-BD59-A6C34878D82A}">
                    <a16:rowId xmlns:a16="http://schemas.microsoft.com/office/drawing/2014/main" val="10003"/>
                  </a:ext>
                </a:extLst>
              </a:tr>
              <a:tr h="457200">
                <a:tc>
                  <a:txBody>
                    <a:bodyPr/>
                    <a:lstStyle/>
                    <a:p>
                      <a:pPr marL="0" marR="0" algn="ctr">
                        <a:lnSpc>
                          <a:spcPct val="115000"/>
                        </a:lnSpc>
                        <a:spcBef>
                          <a:spcPts val="0"/>
                        </a:spcBef>
                        <a:spcAft>
                          <a:spcPts val="0"/>
                        </a:spcAft>
                      </a:pPr>
                      <a:r>
                        <a:rPr lang="en-IN" sz="1800" dirty="0">
                          <a:solidFill>
                            <a:schemeClr val="tx1"/>
                          </a:solidFill>
                          <a:effectLst/>
                          <a:latin typeface="Times New Roman" panose="02020603050405020304" pitchFamily="18" charset="0"/>
                          <a:cs typeface="Times New Roman" panose="02020603050405020304" pitchFamily="18" charset="0"/>
                        </a:rPr>
                        <a:t>F</a:t>
                      </a:r>
                      <a:endParaRPr lang="en-IN" sz="1800" dirty="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effectLst/>
                          <a:latin typeface="Times New Roman" panose="02020603050405020304" pitchFamily="18" charset="0"/>
                          <a:cs typeface="Times New Roman" panose="02020603050405020304" pitchFamily="18" charset="0"/>
                        </a:rPr>
                        <a:t>F</a:t>
                      </a:r>
                      <a:endParaRPr lang="en-IN" sz="18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effectLst/>
                          <a:latin typeface="Times New Roman" panose="02020603050405020304" pitchFamily="18" charset="0"/>
                          <a:cs typeface="Times New Roman" panose="02020603050405020304" pitchFamily="18" charset="0"/>
                        </a:rPr>
                        <a:t>F</a:t>
                      </a:r>
                      <a:endParaRPr lang="en-IN" sz="18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effectLst/>
                          <a:latin typeface="Times New Roman" panose="02020603050405020304" pitchFamily="18" charset="0"/>
                          <a:cs typeface="Times New Roman" panose="02020603050405020304" pitchFamily="18" charset="0"/>
                        </a:rPr>
                        <a:t>T</a:t>
                      </a:r>
                      <a:endParaRPr lang="en-IN" sz="18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F</a:t>
                      </a:r>
                      <a:endParaRPr lang="en-IN" sz="18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T</a:t>
                      </a:r>
                      <a:endParaRPr lang="en-IN" sz="18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dirty="0">
                          <a:effectLst/>
                          <a:latin typeface="Times New Roman" panose="02020603050405020304" pitchFamily="18" charset="0"/>
                          <a:cs typeface="Times New Roman" panose="02020603050405020304" pitchFamily="18" charset="0"/>
                        </a:rPr>
                        <a:t>F</a:t>
                      </a:r>
                      <a:endParaRPr lang="en-IN" sz="18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extLst>
                  <a:ext uri="{0D108BD9-81ED-4DB2-BD59-A6C34878D82A}">
                    <a16:rowId xmlns:a16="http://schemas.microsoft.com/office/drawing/2014/main" val="10004"/>
                  </a:ext>
                </a:extLst>
              </a:tr>
            </a:tbl>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802096170"/>
              </p:ext>
            </p:extLst>
          </p:nvPr>
        </p:nvGraphicFramePr>
        <p:xfrm>
          <a:off x="1371600" y="3048000"/>
          <a:ext cx="838200" cy="388856"/>
        </p:xfrm>
        <a:graphic>
          <a:graphicData uri="http://schemas.openxmlformats.org/presentationml/2006/ole">
            <mc:AlternateContent xmlns:mc="http://schemas.openxmlformats.org/markup-compatibility/2006">
              <mc:Choice xmlns:v="urn:schemas-microsoft-com:vml" Requires="v">
                <p:oleObj spid="_x0000_s61523" name="Equation" r:id="rId4" imgW="19812000" imgH="9144000" progId="Equation.DSMT4">
                  <p:embed/>
                </p:oleObj>
              </mc:Choice>
              <mc:Fallback>
                <p:oleObj name="Equation" r:id="rId4" imgW="19812000" imgH="9144000" progId="Equation.DSMT4">
                  <p:embed/>
                  <p:pic>
                    <p:nvPicPr>
                      <p:cNvPr id="0" name="Object 7"/>
                      <p:cNvPicPr>
                        <a:picLocks noChangeAspect="1" noChangeArrowheads="1"/>
                      </p:cNvPicPr>
                      <p:nvPr/>
                    </p:nvPicPr>
                    <p:blipFill>
                      <a:blip r:embed="rId5"/>
                      <a:srcRect/>
                      <a:stretch>
                        <a:fillRect/>
                      </a:stretch>
                    </p:blipFill>
                    <p:spPr bwMode="auto">
                      <a:xfrm>
                        <a:off x="1371600" y="3048000"/>
                        <a:ext cx="838200" cy="388856"/>
                      </a:xfrm>
                      <a:prstGeom prst="rect">
                        <a:avLst/>
                      </a:prstGeom>
                      <a:noFill/>
                    </p:spPr>
                  </p:pic>
                </p:oleObj>
              </mc:Fallback>
            </mc:AlternateContent>
          </a:graphicData>
        </a:graphic>
      </p:graphicFrame>
      <p:graphicFrame>
        <p:nvGraphicFramePr>
          <p:cNvPr id="6" name="Object 5"/>
          <p:cNvGraphicFramePr>
            <a:graphicFrameLocks noChangeAspect="1"/>
          </p:cNvGraphicFramePr>
          <p:nvPr/>
        </p:nvGraphicFramePr>
        <p:xfrm>
          <a:off x="2570162" y="3101975"/>
          <a:ext cx="782638" cy="327025"/>
        </p:xfrm>
        <a:graphic>
          <a:graphicData uri="http://schemas.openxmlformats.org/presentationml/2006/ole">
            <mc:AlternateContent xmlns:mc="http://schemas.openxmlformats.org/markup-compatibility/2006">
              <mc:Choice xmlns:v="urn:schemas-microsoft-com:vml" Requires="v">
                <p:oleObj spid="_x0000_s61524" name="Equation" r:id="rId6" imgW="11582400" imgH="4876800" progId="Equation.DSMT4">
                  <p:embed/>
                </p:oleObj>
              </mc:Choice>
              <mc:Fallback>
                <p:oleObj name="Equation" r:id="rId6" imgW="11582400" imgH="4876800" progId="Equation.DSMT4">
                  <p:embed/>
                  <p:pic>
                    <p:nvPicPr>
                      <p:cNvPr id="0" name="Object 6"/>
                      <p:cNvPicPr>
                        <a:picLocks noChangeAspect="1" noChangeArrowheads="1"/>
                      </p:cNvPicPr>
                      <p:nvPr/>
                    </p:nvPicPr>
                    <p:blipFill>
                      <a:blip r:embed="rId7"/>
                      <a:srcRect/>
                      <a:stretch>
                        <a:fillRect/>
                      </a:stretch>
                    </p:blipFill>
                    <p:spPr bwMode="auto">
                      <a:xfrm>
                        <a:off x="2570162" y="3101975"/>
                        <a:ext cx="782638" cy="327025"/>
                      </a:xfrm>
                      <a:prstGeom prst="rect">
                        <a:avLst/>
                      </a:prstGeom>
                      <a:noFill/>
                    </p:spPr>
                  </p:pic>
                </p:oleObj>
              </mc:Fallback>
            </mc:AlternateContent>
          </a:graphicData>
        </a:graphic>
      </p:graphicFrame>
      <p:graphicFrame>
        <p:nvGraphicFramePr>
          <p:cNvPr id="7" name="Object 6"/>
          <p:cNvGraphicFramePr>
            <a:graphicFrameLocks noChangeAspect="1"/>
          </p:cNvGraphicFramePr>
          <p:nvPr/>
        </p:nvGraphicFramePr>
        <p:xfrm>
          <a:off x="3609975" y="3070225"/>
          <a:ext cx="1724025" cy="358775"/>
        </p:xfrm>
        <a:graphic>
          <a:graphicData uri="http://schemas.openxmlformats.org/presentationml/2006/ole">
            <mc:AlternateContent xmlns:mc="http://schemas.openxmlformats.org/markup-compatibility/2006">
              <mc:Choice xmlns:v="urn:schemas-microsoft-com:vml" Requires="v">
                <p:oleObj spid="_x0000_s61525" name="Equation" r:id="rId8" imgW="29565600" imgH="6096000" progId="Equation.DSMT4">
                  <p:embed/>
                </p:oleObj>
              </mc:Choice>
              <mc:Fallback>
                <p:oleObj name="Equation" r:id="rId8" imgW="29565600" imgH="6096000" progId="Equation.DSMT4">
                  <p:embed/>
                  <p:pic>
                    <p:nvPicPr>
                      <p:cNvPr id="0" name="Object 5"/>
                      <p:cNvPicPr>
                        <a:picLocks noChangeAspect="1" noChangeArrowheads="1"/>
                      </p:cNvPicPr>
                      <p:nvPr/>
                    </p:nvPicPr>
                    <p:blipFill>
                      <a:blip r:embed="rId9"/>
                      <a:srcRect/>
                      <a:stretch>
                        <a:fillRect/>
                      </a:stretch>
                    </p:blipFill>
                    <p:spPr bwMode="auto">
                      <a:xfrm>
                        <a:off x="3609975" y="3070225"/>
                        <a:ext cx="1724025" cy="358775"/>
                      </a:xfrm>
                      <a:prstGeom prst="rect">
                        <a:avLst/>
                      </a:prstGeom>
                      <a:noFill/>
                    </p:spPr>
                  </p:pic>
                </p:oleObj>
              </mc:Fallback>
            </mc:AlternateContent>
          </a:graphicData>
        </a:graphic>
      </p:graphicFrame>
      <p:graphicFrame>
        <p:nvGraphicFramePr>
          <p:cNvPr id="8" name="Object 7"/>
          <p:cNvGraphicFramePr>
            <a:graphicFrameLocks noChangeAspect="1"/>
          </p:cNvGraphicFramePr>
          <p:nvPr/>
        </p:nvGraphicFramePr>
        <p:xfrm>
          <a:off x="5400675" y="3124200"/>
          <a:ext cx="730250" cy="304800"/>
        </p:xfrm>
        <a:graphic>
          <a:graphicData uri="http://schemas.openxmlformats.org/presentationml/2006/ole">
            <mc:AlternateContent xmlns:mc="http://schemas.openxmlformats.org/markup-compatibility/2006">
              <mc:Choice xmlns:v="urn:schemas-microsoft-com:vml" Requires="v">
                <p:oleObj spid="_x0000_s61526" name="Equation" r:id="rId10" imgW="11582400" imgH="4876800" progId="Equation.DSMT4">
                  <p:embed/>
                </p:oleObj>
              </mc:Choice>
              <mc:Fallback>
                <p:oleObj name="Equation" r:id="rId10" imgW="11582400" imgH="4876800" progId="Equation.DSMT4">
                  <p:embed/>
                  <p:pic>
                    <p:nvPicPr>
                      <p:cNvPr id="0" name="Object 4"/>
                      <p:cNvPicPr>
                        <a:picLocks noChangeAspect="1" noChangeArrowheads="1"/>
                      </p:cNvPicPr>
                      <p:nvPr/>
                    </p:nvPicPr>
                    <p:blipFill>
                      <a:blip r:embed="rId11"/>
                      <a:srcRect/>
                      <a:stretch>
                        <a:fillRect/>
                      </a:stretch>
                    </p:blipFill>
                    <p:spPr bwMode="auto">
                      <a:xfrm>
                        <a:off x="5400675" y="3124200"/>
                        <a:ext cx="730250" cy="304800"/>
                      </a:xfrm>
                      <a:prstGeom prst="rect">
                        <a:avLst/>
                      </a:prstGeom>
                      <a:noFill/>
                    </p:spPr>
                  </p:pic>
                </p:oleObj>
              </mc:Fallback>
            </mc:AlternateContent>
          </a:graphicData>
        </a:graphic>
      </p:graphicFrame>
      <p:graphicFrame>
        <p:nvGraphicFramePr>
          <p:cNvPr id="9" name="Object 8"/>
          <p:cNvGraphicFramePr>
            <a:graphicFrameLocks noChangeAspect="1"/>
          </p:cNvGraphicFramePr>
          <p:nvPr/>
        </p:nvGraphicFramePr>
        <p:xfrm>
          <a:off x="6219825" y="3124200"/>
          <a:ext cx="2732088" cy="360363"/>
        </p:xfrm>
        <a:graphic>
          <a:graphicData uri="http://schemas.openxmlformats.org/presentationml/2006/ole">
            <mc:AlternateContent xmlns:mc="http://schemas.openxmlformats.org/markup-compatibility/2006">
              <mc:Choice xmlns:v="urn:schemas-microsoft-com:vml" Requires="v">
                <p:oleObj spid="_x0000_s61527" name="Equation" r:id="rId12" imgW="46634400" imgH="6096000" progId="Equation.DSMT4">
                  <p:embed/>
                </p:oleObj>
              </mc:Choice>
              <mc:Fallback>
                <p:oleObj name="Equation" r:id="rId12" imgW="46634400" imgH="6096000" progId="Equation.DSMT4">
                  <p:embed/>
                  <p:pic>
                    <p:nvPicPr>
                      <p:cNvPr id="0" name="Object 3"/>
                      <p:cNvPicPr>
                        <a:picLocks noChangeAspect="1" noChangeArrowheads="1"/>
                      </p:cNvPicPr>
                      <p:nvPr/>
                    </p:nvPicPr>
                    <p:blipFill>
                      <a:blip r:embed="rId13"/>
                      <a:srcRect/>
                      <a:stretch>
                        <a:fillRect/>
                      </a:stretch>
                    </p:blipFill>
                    <p:spPr bwMode="auto">
                      <a:xfrm>
                        <a:off x="6219825" y="3124200"/>
                        <a:ext cx="2732088" cy="360363"/>
                      </a:xfrm>
                      <a:prstGeom prst="rect">
                        <a:avLst/>
                      </a:prstGeom>
                      <a:noFill/>
                    </p:spPr>
                  </p:pic>
                </p:oleObj>
              </mc:Fallback>
            </mc:AlternateContent>
          </a:graphicData>
        </a:graphic>
      </p:graphicFrame>
      <p:graphicFrame>
        <p:nvGraphicFramePr>
          <p:cNvPr id="10" name="Object 9"/>
          <p:cNvGraphicFramePr>
            <a:graphicFrameLocks noChangeAspect="1"/>
          </p:cNvGraphicFramePr>
          <p:nvPr/>
        </p:nvGraphicFramePr>
        <p:xfrm>
          <a:off x="533400" y="1143000"/>
          <a:ext cx="2732088" cy="360363"/>
        </p:xfrm>
        <a:graphic>
          <a:graphicData uri="http://schemas.openxmlformats.org/presentationml/2006/ole">
            <mc:AlternateContent xmlns:mc="http://schemas.openxmlformats.org/markup-compatibility/2006">
              <mc:Choice xmlns:v="urn:schemas-microsoft-com:vml" Requires="v">
                <p:oleObj spid="_x0000_s61528" name="Equation" r:id="rId14" imgW="1943100" imgH="254000" progId="Equation.DSMT4">
                  <p:embed/>
                </p:oleObj>
              </mc:Choice>
              <mc:Fallback>
                <p:oleObj name="Equation" r:id="rId14" imgW="1943100" imgH="254000" progId="Equation.DSMT4">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3400" y="1143000"/>
                        <a:ext cx="273208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circle(in)">
                                      <p:cBhvr>
                                        <p:cTn id="30" dur="20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circle(in)">
                                      <p:cBhvr>
                                        <p:cTn id="35" dur="20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down)">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heel(1)">
                                      <p:cBhvr>
                                        <p:cTn id="45" dur="20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barn(inVertical)">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685800"/>
            <a:ext cx="8686800" cy="6019800"/>
          </a:xfrm>
        </p:spPr>
        <p:txBody>
          <a:bodyPr/>
          <a:lstStyle/>
          <a:p>
            <a:endParaRPr lang="en-IN" dirty="0"/>
          </a:p>
        </p:txBody>
      </p:sp>
      <p:sp>
        <p:nvSpPr>
          <p:cNvPr id="4" name="Rectangle 3"/>
          <p:cNvSpPr/>
          <p:nvPr/>
        </p:nvSpPr>
        <p:spPr>
          <a:xfrm>
            <a:off x="346364" y="914400"/>
            <a:ext cx="7467600" cy="5632311"/>
          </a:xfrm>
          <a:prstGeom prst="rect">
            <a:avLst/>
          </a:prstGeom>
        </p:spPr>
        <p:txBody>
          <a:bodyPr wrap="square">
            <a:spAutoFit/>
          </a:bodyPr>
          <a:lstStyle/>
          <a:p>
            <a:pPr>
              <a:lnSpc>
                <a:spcPct val="150000"/>
              </a:lnSpc>
            </a:pPr>
            <a:r>
              <a:rPr lang="en-IN" sz="2000" b="1" dirty="0">
                <a:latin typeface="Times New Roman" panose="02020603050405020304" pitchFamily="18" charset="0"/>
                <a:cs typeface="Times New Roman" panose="02020603050405020304" pitchFamily="18" charset="0"/>
              </a:rPr>
              <a:t>OUTLINE OF UNIT 1 – PREDICATE CALCULUS</a:t>
            </a:r>
            <a:endParaRPr lang="en-IN" sz="2000"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PROPOSITION, TYPES OF PROPOSITION, TAUTOLOGY, CONTRADICTIONS.</a:t>
            </a:r>
            <a:endParaRPr lang="en-IN" sz="2000"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CONNECTIVES, TYPES OF CONNECTIVES AND ITS PROPERTIES.</a:t>
            </a:r>
            <a:endParaRPr lang="en-IN" sz="2000"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LOGICAL EQUIVQLENCE, VERIFICATION USING TRUTH TABLE.</a:t>
            </a:r>
            <a:endParaRPr lang="en-IN" sz="2000"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CONVERSE, INVERSE AND CONTRAPOSITIVE.</a:t>
            </a:r>
            <a:endParaRPr lang="en-IN" sz="2000"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MINIMAL FUNCTIONALLY COMPLETE SET OF CONNECTIVES.</a:t>
            </a:r>
            <a:endParaRPr lang="en-IN" sz="2000"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NORMAL FORMS: DNF, CNF, PDNF, PCNF.</a:t>
            </a:r>
            <a:endParaRPr lang="en-IN" sz="2000"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LOGIC IN PROOF.</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barn(inVertical)">
                                      <p:cBhvr>
                                        <p:cTn id="21" dur="5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barn(inVertical)">
                                      <p:cBhvr>
                                        <p:cTn id="26" dur="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wipe(down)">
                                      <p:cBhvr>
                                        <p:cTn id="31" dur="50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wheel(1)">
                                      <p:cBhvr>
                                        <p:cTn id="36" dur="2000"/>
                                        <p:tgtEl>
                                          <p:spTgt spid="4">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Effect transition="in" filter="wheel(1)">
                                      <p:cBhvr>
                                        <p:cTn id="41" dur="2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ctr"/>
            <a:r>
              <a:rPr lang="en-IN" b="1" u="sng" dirty="0"/>
              <a:t>PRATICE EXAMPLE</a:t>
            </a:r>
          </a:p>
          <a:p>
            <a:pPr algn="ctr"/>
            <a:endParaRPr lang="en-US" b="1" dirty="0"/>
          </a:p>
          <a:p>
            <a:pPr algn="l"/>
            <a:r>
              <a:rPr lang="en-IN" sz="2400" b="1" dirty="0">
                <a:latin typeface="Times New Roman" panose="02020603050405020304" pitchFamily="18" charset="0"/>
                <a:cs typeface="Times New Roman" panose="02020603050405020304" pitchFamily="18" charset="0"/>
              </a:rPr>
              <a:t>Obtain the truth table for the following:</a:t>
            </a:r>
          </a:p>
          <a:p>
            <a:pPr algn="l"/>
            <a:endParaRPr lang="en-US" sz="2800" dirty="0">
              <a:latin typeface="Times New Roman" panose="02020603050405020304" pitchFamily="18" charset="0"/>
              <a:cs typeface="Times New Roman" panose="02020603050405020304" pitchFamily="18" charset="0"/>
            </a:endParaRPr>
          </a:p>
          <a:p>
            <a:pPr algn="l"/>
            <a:endParaRPr lang="en-US" sz="2800" dirty="0">
              <a:latin typeface="Times New Roman" panose="02020603050405020304" pitchFamily="18" charset="0"/>
              <a:cs typeface="Times New Roman" panose="02020603050405020304" pitchFamily="18" charset="0"/>
            </a:endParaRPr>
          </a:p>
          <a:p>
            <a:pPr algn="l"/>
            <a:endParaRPr lang="en-IN" sz="2800" dirty="0">
              <a:latin typeface="Times New Roman" panose="02020603050405020304" pitchFamily="18" charset="0"/>
              <a:cs typeface="Times New Roman" panose="02020603050405020304" pitchFamily="18" charset="0"/>
            </a:endParaRPr>
          </a:p>
          <a:p>
            <a:pPr algn="ctr"/>
            <a:endParaRPr lang="en-IN" dirty="0"/>
          </a:p>
        </p:txBody>
      </p:sp>
      <p:graphicFrame>
        <p:nvGraphicFramePr>
          <p:cNvPr id="4" name="Object 3"/>
          <p:cNvGraphicFramePr>
            <a:graphicFrameLocks noChangeAspect="1"/>
          </p:cNvGraphicFramePr>
          <p:nvPr/>
        </p:nvGraphicFramePr>
        <p:xfrm>
          <a:off x="215899" y="2603500"/>
          <a:ext cx="3898901" cy="889000"/>
        </p:xfrm>
        <a:graphic>
          <a:graphicData uri="http://schemas.openxmlformats.org/presentationml/2006/ole">
            <mc:AlternateContent xmlns:mc="http://schemas.openxmlformats.org/markup-compatibility/2006">
              <mc:Choice xmlns:v="urn:schemas-microsoft-com:vml" Requires="v">
                <p:oleObj spid="_x0000_s48350" name="Equation" r:id="rId3" imgW="93573600" imgH="21336000" progId="Equation.DSMT4">
                  <p:embed/>
                </p:oleObj>
              </mc:Choice>
              <mc:Fallback>
                <p:oleObj name="Equation" r:id="rId3" imgW="93573600" imgH="21336000" progId="Equation.DSMT4">
                  <p:embed/>
                  <p:pic>
                    <p:nvPicPr>
                      <p:cNvPr id="0" name="Picture 48173"/>
                      <p:cNvPicPr/>
                      <p:nvPr/>
                    </p:nvPicPr>
                    <p:blipFill>
                      <a:blip r:embed="rId4"/>
                      <a:stretch>
                        <a:fillRect/>
                      </a:stretch>
                    </p:blipFill>
                    <p:spPr>
                      <a:xfrm>
                        <a:off x="215899" y="2603500"/>
                        <a:ext cx="3898901" cy="889000"/>
                      </a:xfrm>
                      <a:prstGeom prst="rect">
                        <a:avLst/>
                      </a:prstGeom>
                    </p:spPr>
                  </p:pic>
                </p:oleObj>
              </mc:Fallback>
            </mc:AlternateContent>
          </a:graphicData>
        </a:graphic>
      </p:graphicFrame>
      <p:graphicFrame>
        <p:nvGraphicFramePr>
          <p:cNvPr id="5" name="Object 4"/>
          <p:cNvGraphicFramePr>
            <a:graphicFrameLocks noChangeAspect="1"/>
          </p:cNvGraphicFramePr>
          <p:nvPr/>
        </p:nvGraphicFramePr>
        <p:xfrm>
          <a:off x="228600" y="3657600"/>
          <a:ext cx="5778500" cy="1409700"/>
        </p:xfrm>
        <a:graphic>
          <a:graphicData uri="http://schemas.openxmlformats.org/presentationml/2006/ole">
            <mc:AlternateContent xmlns:mc="http://schemas.openxmlformats.org/markup-compatibility/2006">
              <mc:Choice xmlns:v="urn:schemas-microsoft-com:vml" Requires="v">
                <p:oleObj spid="_x0000_s48351" name="Equation" r:id="rId5" imgW="138684000" imgH="33832800" progId="Equation.DSMT4">
                  <p:embed/>
                </p:oleObj>
              </mc:Choice>
              <mc:Fallback>
                <p:oleObj name="Equation" r:id="rId5" imgW="138684000" imgH="33832800" progId="Equation.DSMT4">
                  <p:embed/>
                  <p:pic>
                    <p:nvPicPr>
                      <p:cNvPr id="0" name="Picture 48174"/>
                      <p:cNvPicPr/>
                      <p:nvPr/>
                    </p:nvPicPr>
                    <p:blipFill>
                      <a:blip r:embed="rId6"/>
                      <a:stretch>
                        <a:fillRect/>
                      </a:stretch>
                    </p:blipFill>
                    <p:spPr>
                      <a:xfrm>
                        <a:off x="228600" y="3657600"/>
                        <a:ext cx="5778500" cy="14097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ctr"/>
            <a:r>
              <a:rPr lang="en-IN" b="1" u="sng" dirty="0"/>
              <a:t>ALGEBRA OF PROPOSITION</a:t>
            </a:r>
          </a:p>
          <a:p>
            <a:pPr algn="ctr"/>
            <a:endParaRPr lang="en-IN" dirty="0"/>
          </a:p>
          <a:p>
            <a:pPr algn="l"/>
            <a:endParaRPr lang="en-IN" dirty="0"/>
          </a:p>
        </p:txBody>
      </p:sp>
      <p:graphicFrame>
        <p:nvGraphicFramePr>
          <p:cNvPr id="4" name="Table 3"/>
          <p:cNvGraphicFramePr>
            <a:graphicFrameLocks noGrp="1"/>
          </p:cNvGraphicFramePr>
          <p:nvPr/>
        </p:nvGraphicFramePr>
        <p:xfrm>
          <a:off x="533400" y="1715678"/>
          <a:ext cx="8229600" cy="5055184"/>
        </p:xfrm>
        <a:graphic>
          <a:graphicData uri="http://schemas.openxmlformats.org/drawingml/2006/table">
            <a:tbl>
              <a:tblPr firstRow="1" bandRow="1">
                <a:tableStyleId>{5C22544A-7EE6-4342-B048-85BDC9FD1C3A}</a:tableStyleId>
              </a:tblPr>
              <a:tblGrid>
                <a:gridCol w="3039179">
                  <a:extLst>
                    <a:ext uri="{9D8B030D-6E8A-4147-A177-3AD203B41FA5}">
                      <a16:colId xmlns:a16="http://schemas.microsoft.com/office/drawing/2014/main" val="20000"/>
                    </a:ext>
                  </a:extLst>
                </a:gridCol>
                <a:gridCol w="5190421">
                  <a:extLst>
                    <a:ext uri="{9D8B030D-6E8A-4147-A177-3AD203B41FA5}">
                      <a16:colId xmlns:a16="http://schemas.microsoft.com/office/drawing/2014/main" val="20001"/>
                    </a:ext>
                  </a:extLst>
                </a:gridCol>
              </a:tblGrid>
              <a:tr h="518160">
                <a:tc rowSpan="2">
                  <a:txBody>
                    <a:bodyPr/>
                    <a:lstStyle/>
                    <a:p>
                      <a:pPr algn="ctr"/>
                      <a:endParaRPr kumimoji="0" lang="en-IN" sz="1800" b="1" kern="1200" dirty="0">
                        <a:solidFill>
                          <a:schemeClr val="tx1"/>
                        </a:solidFill>
                        <a:effectLst/>
                        <a:latin typeface="+mn-lt"/>
                        <a:ea typeface="+mn-ea"/>
                        <a:cs typeface="+mn-cs"/>
                      </a:endParaRPr>
                    </a:p>
                    <a:p>
                      <a:pPr algn="ctr"/>
                      <a:r>
                        <a:rPr kumimoji="0" lang="en-IN" sz="1800" b="1" kern="1200" dirty="0">
                          <a:solidFill>
                            <a:schemeClr val="tx1"/>
                          </a:solidFill>
                          <a:effectLst/>
                          <a:latin typeface="+mn-lt"/>
                          <a:ea typeface="+mn-ea"/>
                          <a:cs typeface="+mn-cs"/>
                        </a:rPr>
                        <a:t>Idempotent law</a:t>
                      </a:r>
                      <a:endParaRPr lang="en-IN" dirty="0">
                        <a:solidFill>
                          <a:schemeClr val="tx1"/>
                        </a:solidFill>
                      </a:endParaRPr>
                    </a:p>
                  </a:txBody>
                  <a:tcPr>
                    <a:solidFill>
                      <a:schemeClr val="bg2">
                        <a:lumMod val="90000"/>
                      </a:schemeClr>
                    </a:solidFill>
                  </a:tcPr>
                </a:tc>
                <a:tc>
                  <a:txBody>
                    <a:bodyPr/>
                    <a:lstStyle/>
                    <a:p>
                      <a:endParaRPr lang="en-US" dirty="0"/>
                    </a:p>
                  </a:txBody>
                  <a:tcPr>
                    <a:blipFill rotWithShape="1">
                      <a:blip r:embed="rId2"/>
                      <a:stretch>
                        <a:fillRect l="-58754" b="-876471"/>
                      </a:stretch>
                    </a:blipFill>
                  </a:tcPr>
                </a:tc>
                <a:extLst>
                  <a:ext uri="{0D108BD9-81ED-4DB2-BD59-A6C34878D82A}">
                    <a16:rowId xmlns:a16="http://schemas.microsoft.com/office/drawing/2014/main" val="10000"/>
                  </a:ext>
                </a:extLst>
              </a:tr>
              <a:tr h="518160">
                <a:tc vMerge="1">
                  <a:txBody>
                    <a:bodyPr/>
                    <a:lstStyle/>
                    <a:p>
                      <a:endParaRPr lang="en-US"/>
                    </a:p>
                  </a:txBody>
                  <a:tcPr/>
                </a:tc>
                <a:tc>
                  <a:txBody>
                    <a:bodyPr/>
                    <a:lstStyle/>
                    <a:p>
                      <a:endParaRPr lang="en-US"/>
                    </a:p>
                  </a:txBody>
                  <a:tcPr>
                    <a:blipFill rotWithShape="1">
                      <a:blip r:embed="rId2"/>
                      <a:stretch>
                        <a:fillRect l="-58754" t="-100000" b="-776471"/>
                      </a:stretch>
                    </a:blipFill>
                  </a:tcPr>
                </a:tc>
                <a:extLst>
                  <a:ext uri="{0D108BD9-81ED-4DB2-BD59-A6C34878D82A}">
                    <a16:rowId xmlns:a16="http://schemas.microsoft.com/office/drawing/2014/main" val="10001"/>
                  </a:ext>
                </a:extLst>
              </a:tr>
              <a:tr h="518160">
                <a:tc rowSpan="2">
                  <a:txBody>
                    <a:bodyPr/>
                    <a:lstStyle/>
                    <a:p>
                      <a:r>
                        <a:rPr kumimoji="0" lang="en-IN" sz="1800" b="1" kern="1200" dirty="0">
                          <a:solidFill>
                            <a:schemeClr val="tx1"/>
                          </a:solidFill>
                          <a:effectLst/>
                          <a:latin typeface="+mn-lt"/>
                          <a:ea typeface="+mn-ea"/>
                          <a:cs typeface="+mn-cs"/>
                        </a:rPr>
                        <a:t>                 </a:t>
                      </a:r>
                    </a:p>
                    <a:p>
                      <a:r>
                        <a:rPr kumimoji="0" lang="en-IN" sz="1800" b="1" kern="1200" dirty="0">
                          <a:solidFill>
                            <a:schemeClr val="tx1"/>
                          </a:solidFill>
                          <a:effectLst/>
                          <a:latin typeface="+mn-lt"/>
                          <a:ea typeface="+mn-ea"/>
                          <a:cs typeface="+mn-cs"/>
                        </a:rPr>
                        <a:t>           Associative Law</a:t>
                      </a:r>
                      <a:endParaRPr lang="en-IN" dirty="0">
                        <a:solidFill>
                          <a:schemeClr val="tx1"/>
                        </a:solidFill>
                      </a:endParaRPr>
                    </a:p>
                  </a:txBody>
                  <a:tcPr>
                    <a:solidFill>
                      <a:schemeClr val="bg2">
                        <a:lumMod val="90000"/>
                      </a:schemeClr>
                    </a:solidFill>
                  </a:tcPr>
                </a:tc>
                <a:tc>
                  <a:txBody>
                    <a:bodyPr/>
                    <a:lstStyle/>
                    <a:p>
                      <a:endParaRPr lang="en-US" dirty="0"/>
                    </a:p>
                  </a:txBody>
                  <a:tcPr>
                    <a:blipFill rotWithShape="1">
                      <a:blip r:embed="rId2"/>
                      <a:stretch>
                        <a:fillRect l="-58754" t="-200000" b="-676471"/>
                      </a:stretch>
                    </a:blipFill>
                  </a:tcPr>
                </a:tc>
                <a:extLst>
                  <a:ext uri="{0D108BD9-81ED-4DB2-BD59-A6C34878D82A}">
                    <a16:rowId xmlns:a16="http://schemas.microsoft.com/office/drawing/2014/main" val="10002"/>
                  </a:ext>
                </a:extLst>
              </a:tr>
              <a:tr h="574624">
                <a:tc vMerge="1">
                  <a:txBody>
                    <a:bodyPr/>
                    <a:lstStyle/>
                    <a:p>
                      <a:endParaRPr lang="en-US"/>
                    </a:p>
                  </a:txBody>
                  <a:tcPr/>
                </a:tc>
                <a:tc>
                  <a:txBody>
                    <a:bodyPr/>
                    <a:lstStyle/>
                    <a:p>
                      <a:endParaRPr lang="en-US"/>
                    </a:p>
                  </a:txBody>
                  <a:tcPr>
                    <a:blipFill rotWithShape="1">
                      <a:blip r:embed="rId2"/>
                      <a:stretch>
                        <a:fillRect l="-58754" t="-268421" b="-505263"/>
                      </a:stretch>
                    </a:blipFill>
                  </a:tcPr>
                </a:tc>
                <a:extLst>
                  <a:ext uri="{0D108BD9-81ED-4DB2-BD59-A6C34878D82A}">
                    <a16:rowId xmlns:a16="http://schemas.microsoft.com/office/drawing/2014/main" val="10003"/>
                  </a:ext>
                </a:extLst>
              </a:tr>
              <a:tr h="944880">
                <a:tc>
                  <a:txBody>
                    <a:bodyPr/>
                    <a:lstStyle/>
                    <a:p>
                      <a:r>
                        <a:rPr kumimoji="0" lang="en-IN" sz="1800" b="1" kern="1200" dirty="0">
                          <a:solidFill>
                            <a:schemeClr val="tx1"/>
                          </a:solidFill>
                          <a:effectLst/>
                          <a:latin typeface="+mn-lt"/>
                          <a:ea typeface="+mn-ea"/>
                          <a:cs typeface="+mn-cs"/>
                        </a:rPr>
                        <a:t>            </a:t>
                      </a:r>
                    </a:p>
                    <a:p>
                      <a:r>
                        <a:rPr kumimoji="0" lang="en-IN" sz="1800" b="1" kern="1200" dirty="0">
                          <a:solidFill>
                            <a:schemeClr val="tx1"/>
                          </a:solidFill>
                          <a:effectLst/>
                          <a:latin typeface="+mn-lt"/>
                          <a:ea typeface="+mn-ea"/>
                          <a:cs typeface="+mn-cs"/>
                        </a:rPr>
                        <a:t>          Commutative Law</a:t>
                      </a:r>
                      <a:endParaRPr lang="en-IN" dirty="0">
                        <a:solidFill>
                          <a:schemeClr val="tx1"/>
                        </a:solidFill>
                      </a:endParaRPr>
                    </a:p>
                  </a:txBody>
                  <a:tcPr>
                    <a:solidFill>
                      <a:schemeClr val="bg2">
                        <a:lumMod val="90000"/>
                      </a:schemeClr>
                    </a:solidFill>
                  </a:tcPr>
                </a:tc>
                <a:tc>
                  <a:txBody>
                    <a:bodyPr/>
                    <a:lstStyle/>
                    <a:p>
                      <a:endParaRPr lang="en-US" dirty="0"/>
                    </a:p>
                  </a:txBody>
                  <a:tcPr>
                    <a:blipFill rotWithShape="1">
                      <a:blip r:embed="rId2"/>
                      <a:stretch>
                        <a:fillRect l="-58754" t="-225806" b="-209677"/>
                      </a:stretch>
                    </a:blipFill>
                  </a:tcPr>
                </a:tc>
                <a:extLst>
                  <a:ext uri="{0D108BD9-81ED-4DB2-BD59-A6C34878D82A}">
                    <a16:rowId xmlns:a16="http://schemas.microsoft.com/office/drawing/2014/main" val="10004"/>
                  </a:ext>
                </a:extLst>
              </a:tr>
              <a:tr h="518160">
                <a:tc rowSpan="2">
                  <a:txBody>
                    <a:bodyPr/>
                    <a:lstStyle/>
                    <a:p>
                      <a:r>
                        <a:rPr kumimoji="0" lang="en-IN" sz="1800" b="1" kern="1200" dirty="0">
                          <a:solidFill>
                            <a:schemeClr val="tx1"/>
                          </a:solidFill>
                          <a:effectLst/>
                          <a:latin typeface="+mn-lt"/>
                          <a:ea typeface="+mn-ea"/>
                          <a:cs typeface="+mn-cs"/>
                        </a:rPr>
                        <a:t>             </a:t>
                      </a:r>
                    </a:p>
                    <a:p>
                      <a:r>
                        <a:rPr kumimoji="0" lang="en-IN" sz="1800" b="1" kern="1200" dirty="0">
                          <a:solidFill>
                            <a:schemeClr val="tx1"/>
                          </a:solidFill>
                          <a:effectLst/>
                          <a:latin typeface="+mn-lt"/>
                          <a:ea typeface="+mn-ea"/>
                          <a:cs typeface="+mn-cs"/>
                        </a:rPr>
                        <a:t>          Distributive Law</a:t>
                      </a:r>
                      <a:endParaRPr lang="en-IN" dirty="0">
                        <a:solidFill>
                          <a:schemeClr val="tx1"/>
                        </a:solidFill>
                      </a:endParaRPr>
                    </a:p>
                  </a:txBody>
                  <a:tcPr>
                    <a:solidFill>
                      <a:schemeClr val="bg2">
                        <a:lumMod val="90000"/>
                      </a:schemeClr>
                    </a:solidFill>
                  </a:tcPr>
                </a:tc>
                <a:tc>
                  <a:txBody>
                    <a:bodyPr/>
                    <a:lstStyle/>
                    <a:p>
                      <a:endParaRPr lang="en-US"/>
                    </a:p>
                  </a:txBody>
                  <a:tcPr>
                    <a:blipFill rotWithShape="1">
                      <a:blip r:embed="rId2"/>
                      <a:stretch>
                        <a:fillRect l="-58754" t="-594118" b="-282353"/>
                      </a:stretch>
                    </a:blipFill>
                  </a:tcPr>
                </a:tc>
                <a:extLst>
                  <a:ext uri="{0D108BD9-81ED-4DB2-BD59-A6C34878D82A}">
                    <a16:rowId xmlns:a16="http://schemas.microsoft.com/office/drawing/2014/main" val="10005"/>
                  </a:ext>
                </a:extLst>
              </a:tr>
              <a:tr h="518160">
                <a:tc vMerge="1">
                  <a:txBody>
                    <a:bodyPr/>
                    <a:lstStyle/>
                    <a:p>
                      <a:endParaRPr lang="en-US"/>
                    </a:p>
                  </a:txBody>
                  <a:tcPr>
                    <a:solidFill>
                      <a:schemeClr val="accent3">
                        <a:lumMod val="60000"/>
                        <a:lumOff val="40000"/>
                      </a:schemeClr>
                    </a:solidFill>
                  </a:tcPr>
                </a:tc>
                <a:tc>
                  <a:txBody>
                    <a:bodyPr/>
                    <a:lstStyle/>
                    <a:p>
                      <a:endParaRPr lang="en-US"/>
                    </a:p>
                  </a:txBody>
                  <a:tcPr>
                    <a:blipFill rotWithShape="1">
                      <a:blip r:embed="rId2"/>
                      <a:stretch>
                        <a:fillRect l="-58754" t="-694118" b="-182353"/>
                      </a:stretch>
                    </a:blipFill>
                  </a:tcPr>
                </a:tc>
                <a:extLst>
                  <a:ext uri="{0D108BD9-81ED-4DB2-BD59-A6C34878D82A}">
                    <a16:rowId xmlns:a16="http://schemas.microsoft.com/office/drawing/2014/main" val="10006"/>
                  </a:ext>
                </a:extLst>
              </a:tr>
              <a:tr h="944880">
                <a:tc>
                  <a:txBody>
                    <a:bodyPr/>
                    <a:lstStyle/>
                    <a:p>
                      <a:pPr marL="457200" algn="ctr">
                        <a:lnSpc>
                          <a:spcPct val="115000"/>
                        </a:lnSpc>
                        <a:spcAft>
                          <a:spcPts val="0"/>
                        </a:spcAft>
                      </a:pPr>
                      <a:endParaRPr lang="en-IN"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ctr">
                        <a:lnSpc>
                          <a:spcPct val="115000"/>
                        </a:lnSpc>
                        <a:spcAft>
                          <a:spcPts val="0"/>
                        </a:spcAft>
                      </a:pPr>
                      <a:r>
                        <a:rPr lang="en-IN"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 Morgan’s Law</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tc>
                  <a:txBody>
                    <a:bodyPr/>
                    <a:lstStyle/>
                    <a:p>
                      <a:endParaRPr lang="en-US" dirty="0"/>
                    </a:p>
                  </a:txBody>
                  <a:tcPr>
                    <a:blipFill rotWithShape="1">
                      <a:blip r:embed="rId2"/>
                      <a:stretch>
                        <a:fillRect l="-58754" t="-435484"/>
                      </a:stretch>
                    </a:blip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ctr"/>
            <a:r>
              <a:rPr lang="en-IN" b="1" u="sng" dirty="0"/>
              <a:t>ALGEBRA OF PROPOSITION ( Continued)</a:t>
            </a:r>
          </a:p>
          <a:p>
            <a:endParaRPr lang="en-IN" dirty="0"/>
          </a:p>
        </p:txBody>
      </p:sp>
      <p:graphicFrame>
        <p:nvGraphicFramePr>
          <p:cNvPr id="6" name="Table 5">
            <a:extLst>
              <a:ext uri="{FF2B5EF4-FFF2-40B4-BE49-F238E27FC236}">
                <a16:creationId xmlns:a16="http://schemas.microsoft.com/office/drawing/2014/main" id="{A3B13832-60D7-4973-AFCB-0A12527A5E9F}"/>
              </a:ext>
            </a:extLst>
          </p:cNvPr>
          <p:cNvGraphicFramePr>
            <a:graphicFrameLocks noGrp="1"/>
          </p:cNvGraphicFramePr>
          <p:nvPr/>
        </p:nvGraphicFramePr>
        <p:xfrm>
          <a:off x="685800" y="1715678"/>
          <a:ext cx="8077200" cy="4719904"/>
        </p:xfrm>
        <a:graphic>
          <a:graphicData uri="http://schemas.openxmlformats.org/drawingml/2006/table">
            <a:tbl>
              <a:tblPr firstRow="1" bandRow="1">
                <a:tableStyleId>{5C22544A-7EE6-4342-B048-85BDC9FD1C3A}</a:tableStyleId>
              </a:tblPr>
              <a:tblGrid>
                <a:gridCol w="2886779">
                  <a:extLst>
                    <a:ext uri="{9D8B030D-6E8A-4147-A177-3AD203B41FA5}">
                      <a16:colId xmlns:a16="http://schemas.microsoft.com/office/drawing/2014/main" val="20000"/>
                    </a:ext>
                  </a:extLst>
                </a:gridCol>
                <a:gridCol w="5190421">
                  <a:extLst>
                    <a:ext uri="{9D8B030D-6E8A-4147-A177-3AD203B41FA5}">
                      <a16:colId xmlns:a16="http://schemas.microsoft.com/office/drawing/2014/main" val="20001"/>
                    </a:ext>
                  </a:extLst>
                </a:gridCol>
              </a:tblGrid>
              <a:tr h="518160">
                <a:tc>
                  <a:txBody>
                    <a:bodyPr/>
                    <a:lstStyle/>
                    <a:p>
                      <a:pPr algn="ctr"/>
                      <a:r>
                        <a:rPr kumimoji="0" lang="en-IN" sz="1800" b="1" kern="1200" dirty="0">
                          <a:solidFill>
                            <a:schemeClr val="tx1"/>
                          </a:solidFill>
                          <a:effectLst/>
                          <a:latin typeface="+mn-lt"/>
                          <a:ea typeface="+mn-ea"/>
                          <a:cs typeface="+mn-cs"/>
                        </a:rPr>
                        <a:t>Involution law</a:t>
                      </a:r>
                      <a:endParaRPr lang="en-IN" dirty="0">
                        <a:solidFill>
                          <a:schemeClr val="tx1"/>
                        </a:solidFill>
                      </a:endParaRPr>
                    </a:p>
                  </a:txBody>
                  <a:tcPr>
                    <a:solidFill>
                      <a:schemeClr val="bg2">
                        <a:lumMod val="90000"/>
                      </a:schemeClr>
                    </a:solidFill>
                  </a:tcPr>
                </a:tc>
                <a:tc>
                  <a:txBody>
                    <a:bodyPr/>
                    <a:lstStyle/>
                    <a:p>
                      <a:endParaRPr lang="en-US"/>
                    </a:p>
                  </a:txBody>
                  <a:tcPr>
                    <a:blipFill rotWithShape="1">
                      <a:blip r:embed="rId2"/>
                      <a:stretch>
                        <a:fillRect l="-55817" t="-5882" b="-811765"/>
                      </a:stretch>
                    </a:blipFill>
                  </a:tcPr>
                </a:tc>
                <a:extLst>
                  <a:ext uri="{0D108BD9-81ED-4DB2-BD59-A6C34878D82A}">
                    <a16:rowId xmlns:a16="http://schemas.microsoft.com/office/drawing/2014/main" val="10000"/>
                  </a:ext>
                </a:extLst>
              </a:tr>
              <a:tr h="518160">
                <a:tc rowSpan="4">
                  <a:txBody>
                    <a:bodyPr/>
                    <a:lstStyle/>
                    <a:p>
                      <a:r>
                        <a:rPr kumimoji="0" lang="en-IN" sz="1800" b="1" kern="1200" dirty="0">
                          <a:solidFill>
                            <a:schemeClr val="tx1"/>
                          </a:solidFill>
                          <a:effectLst/>
                          <a:latin typeface="+mn-lt"/>
                          <a:ea typeface="+mn-ea"/>
                          <a:cs typeface="+mn-cs"/>
                        </a:rPr>
                        <a:t>                 </a:t>
                      </a:r>
                    </a:p>
                    <a:p>
                      <a:r>
                        <a:rPr kumimoji="0" lang="en-IN" sz="1800" b="1" kern="1200" dirty="0">
                          <a:solidFill>
                            <a:schemeClr val="tx1"/>
                          </a:solidFill>
                          <a:effectLst/>
                          <a:latin typeface="+mn-lt"/>
                          <a:ea typeface="+mn-ea"/>
                          <a:cs typeface="+mn-cs"/>
                        </a:rPr>
                        <a:t>           </a:t>
                      </a:r>
                    </a:p>
                    <a:p>
                      <a:endParaRPr kumimoji="0" lang="en-IN" sz="1800" b="1" kern="1200" dirty="0">
                        <a:solidFill>
                          <a:schemeClr val="tx1"/>
                        </a:solidFill>
                        <a:effectLst/>
                        <a:latin typeface="+mn-lt"/>
                        <a:ea typeface="+mn-ea"/>
                        <a:cs typeface="+mn-cs"/>
                      </a:endParaRPr>
                    </a:p>
                    <a:p>
                      <a:r>
                        <a:rPr kumimoji="0" lang="en-IN" sz="1800" b="1" kern="1200" dirty="0">
                          <a:solidFill>
                            <a:schemeClr val="tx1"/>
                          </a:solidFill>
                          <a:effectLst/>
                          <a:latin typeface="+mn-lt"/>
                          <a:ea typeface="+mn-ea"/>
                          <a:cs typeface="+mn-cs"/>
                        </a:rPr>
                        <a:t>       Complement Law</a:t>
                      </a:r>
                      <a:endParaRPr lang="en-IN" dirty="0">
                        <a:solidFill>
                          <a:schemeClr val="tx1"/>
                        </a:solidFill>
                      </a:endParaRPr>
                    </a:p>
                  </a:txBody>
                  <a:tcPr>
                    <a:solidFill>
                      <a:schemeClr val="bg2">
                        <a:lumMod val="90000"/>
                      </a:schemeClr>
                    </a:solidFill>
                  </a:tcPr>
                </a:tc>
                <a:tc>
                  <a:txBody>
                    <a:bodyPr/>
                    <a:lstStyle/>
                    <a:p>
                      <a:endParaRPr lang="en-US" dirty="0"/>
                    </a:p>
                  </a:txBody>
                  <a:tcPr>
                    <a:blipFill rotWithShape="1">
                      <a:blip r:embed="rId2"/>
                      <a:stretch>
                        <a:fillRect l="-55817" t="-105882" b="-711765"/>
                      </a:stretch>
                    </a:blipFill>
                  </a:tcPr>
                </a:tc>
                <a:extLst>
                  <a:ext uri="{0D108BD9-81ED-4DB2-BD59-A6C34878D82A}">
                    <a16:rowId xmlns:a16="http://schemas.microsoft.com/office/drawing/2014/main" val="10001"/>
                  </a:ext>
                </a:extLst>
              </a:tr>
              <a:tr h="518160">
                <a:tc vMerge="1">
                  <a:txBody>
                    <a:bodyPr/>
                    <a:lstStyle/>
                    <a:p>
                      <a:endParaRPr lang="en-US"/>
                    </a:p>
                  </a:txBody>
                  <a:tcPr/>
                </a:tc>
                <a:tc>
                  <a:txBody>
                    <a:bodyPr/>
                    <a:lstStyle/>
                    <a:p>
                      <a:endParaRPr lang="en-US" dirty="0"/>
                    </a:p>
                  </a:txBody>
                  <a:tcPr>
                    <a:blipFill rotWithShape="1">
                      <a:blip r:embed="rId2"/>
                      <a:stretch>
                        <a:fillRect l="-55817" t="-205882" b="-611765"/>
                      </a:stretch>
                    </a:blipFill>
                  </a:tcPr>
                </a:tc>
                <a:extLst>
                  <a:ext uri="{0D108BD9-81ED-4DB2-BD59-A6C34878D82A}">
                    <a16:rowId xmlns:a16="http://schemas.microsoft.com/office/drawing/2014/main" val="10002"/>
                  </a:ext>
                </a:extLst>
              </a:tr>
              <a:tr h="518160">
                <a:tc vMerge="1">
                  <a:txBody>
                    <a:bodyPr/>
                    <a:lstStyle/>
                    <a:p>
                      <a:endParaRPr lang="en-US"/>
                    </a:p>
                  </a:txBody>
                  <a:tcPr>
                    <a:solidFill>
                      <a:schemeClr val="accent3">
                        <a:lumMod val="60000"/>
                        <a:lumOff val="40000"/>
                      </a:schemeClr>
                    </a:solidFill>
                  </a:tcPr>
                </a:tc>
                <a:tc>
                  <a:txBody>
                    <a:bodyPr/>
                    <a:lstStyle/>
                    <a:p>
                      <a:endParaRPr lang="en-US" dirty="0"/>
                    </a:p>
                  </a:txBody>
                  <a:tcPr>
                    <a:blipFill rotWithShape="1">
                      <a:blip r:embed="rId2"/>
                      <a:stretch>
                        <a:fillRect l="-55817" t="-305882" b="-511765"/>
                      </a:stretch>
                    </a:blipFill>
                  </a:tcPr>
                </a:tc>
                <a:extLst>
                  <a:ext uri="{0D108BD9-81ED-4DB2-BD59-A6C34878D82A}">
                    <a16:rowId xmlns:a16="http://schemas.microsoft.com/office/drawing/2014/main" val="10003"/>
                  </a:ext>
                </a:extLst>
              </a:tr>
              <a:tr h="574624">
                <a:tc vMerge="1">
                  <a:txBody>
                    <a:bodyPr/>
                    <a:lstStyle/>
                    <a:p>
                      <a:endParaRPr lang="en-US"/>
                    </a:p>
                  </a:txBody>
                  <a:tcPr/>
                </a:tc>
                <a:tc>
                  <a:txBody>
                    <a:bodyPr/>
                    <a:lstStyle/>
                    <a:p>
                      <a:endParaRPr lang="en-US" dirty="0"/>
                    </a:p>
                  </a:txBody>
                  <a:tcPr>
                    <a:blipFill rotWithShape="1">
                      <a:blip r:embed="rId2"/>
                      <a:stretch>
                        <a:fillRect l="-55817" t="-363158" b="-357895"/>
                      </a:stretch>
                    </a:blipFill>
                  </a:tcPr>
                </a:tc>
                <a:extLst>
                  <a:ext uri="{0D108BD9-81ED-4DB2-BD59-A6C34878D82A}">
                    <a16:rowId xmlns:a16="http://schemas.microsoft.com/office/drawing/2014/main" val="10004"/>
                  </a:ext>
                </a:extLst>
              </a:tr>
              <a:tr h="518160">
                <a:tc rowSpan="4">
                  <a:txBody>
                    <a:bodyPr/>
                    <a:lstStyle/>
                    <a:p>
                      <a:r>
                        <a:rPr kumimoji="0" lang="en-IN" sz="1800" b="1" kern="1200" dirty="0">
                          <a:solidFill>
                            <a:schemeClr val="tx1"/>
                          </a:solidFill>
                          <a:effectLst/>
                          <a:latin typeface="+mn-lt"/>
                          <a:ea typeface="+mn-ea"/>
                          <a:cs typeface="+mn-cs"/>
                        </a:rPr>
                        <a:t>            </a:t>
                      </a:r>
                    </a:p>
                    <a:p>
                      <a:r>
                        <a:rPr kumimoji="0" lang="en-IN" sz="1800" b="1" kern="1200" dirty="0">
                          <a:solidFill>
                            <a:schemeClr val="tx1"/>
                          </a:solidFill>
                          <a:effectLst/>
                          <a:latin typeface="+mn-lt"/>
                          <a:ea typeface="+mn-ea"/>
                          <a:cs typeface="+mn-cs"/>
                        </a:rPr>
                        <a:t>          </a:t>
                      </a:r>
                    </a:p>
                    <a:p>
                      <a:endParaRPr kumimoji="0" lang="en-IN" sz="1800" b="1" kern="1200" dirty="0">
                        <a:solidFill>
                          <a:schemeClr val="tx1"/>
                        </a:solidFill>
                        <a:effectLst/>
                        <a:latin typeface="+mn-lt"/>
                        <a:ea typeface="+mn-ea"/>
                        <a:cs typeface="+mn-cs"/>
                      </a:endParaRPr>
                    </a:p>
                    <a:p>
                      <a:r>
                        <a:rPr kumimoji="0" lang="en-IN" sz="1800" b="1" kern="1200" dirty="0">
                          <a:solidFill>
                            <a:schemeClr val="tx1"/>
                          </a:solidFill>
                          <a:effectLst/>
                          <a:latin typeface="+mn-lt"/>
                          <a:ea typeface="+mn-ea"/>
                          <a:cs typeface="+mn-cs"/>
                        </a:rPr>
                        <a:t>        Identity  Law</a:t>
                      </a:r>
                      <a:endParaRPr lang="en-IN" dirty="0">
                        <a:solidFill>
                          <a:schemeClr val="tx1"/>
                        </a:solidFill>
                      </a:endParaRPr>
                    </a:p>
                    <a:p>
                      <a:r>
                        <a:rPr kumimoji="0" lang="en-IN" sz="1800" b="1" kern="1200" dirty="0">
                          <a:solidFill>
                            <a:schemeClr val="tx1"/>
                          </a:solidFill>
                          <a:effectLst/>
                          <a:latin typeface="+mn-lt"/>
                          <a:ea typeface="+mn-ea"/>
                          <a:cs typeface="+mn-cs"/>
                        </a:rPr>
                        <a:t>             </a:t>
                      </a:r>
                    </a:p>
                    <a:p>
                      <a:r>
                        <a:rPr kumimoji="0" lang="en-IN" sz="1800" b="1" kern="1200" dirty="0">
                          <a:solidFill>
                            <a:schemeClr val="tx1"/>
                          </a:solidFill>
                          <a:effectLst/>
                          <a:latin typeface="+mn-lt"/>
                          <a:ea typeface="+mn-ea"/>
                          <a:cs typeface="+mn-cs"/>
                        </a:rPr>
                        <a:t>          </a:t>
                      </a:r>
                      <a:endParaRPr lang="en-IN" dirty="0">
                        <a:solidFill>
                          <a:schemeClr val="tx1"/>
                        </a:solidFill>
                      </a:endParaRPr>
                    </a:p>
                  </a:txBody>
                  <a:tcPr>
                    <a:solidFill>
                      <a:schemeClr val="bg2">
                        <a:lumMod val="90000"/>
                      </a:schemeClr>
                    </a:solidFill>
                  </a:tcPr>
                </a:tc>
                <a:tc>
                  <a:txBody>
                    <a:bodyPr/>
                    <a:lstStyle/>
                    <a:p>
                      <a:endParaRPr lang="en-US" dirty="0"/>
                    </a:p>
                  </a:txBody>
                  <a:tcPr>
                    <a:blipFill rotWithShape="1">
                      <a:blip r:embed="rId2"/>
                      <a:stretch>
                        <a:fillRect l="-55817" t="-517647" b="-300000"/>
                      </a:stretch>
                    </a:blipFill>
                  </a:tcPr>
                </a:tc>
                <a:extLst>
                  <a:ext uri="{0D108BD9-81ED-4DB2-BD59-A6C34878D82A}">
                    <a16:rowId xmlns:a16="http://schemas.microsoft.com/office/drawing/2014/main" val="10005"/>
                  </a:ext>
                </a:extLst>
              </a:tr>
              <a:tr h="518160">
                <a:tc vMerge="1">
                  <a:txBody>
                    <a:bodyPr/>
                    <a:lstStyle/>
                    <a:p>
                      <a:endParaRPr lang="en-US"/>
                    </a:p>
                  </a:txBody>
                  <a:tcPr>
                    <a:solidFill>
                      <a:schemeClr val="accent3">
                        <a:lumMod val="60000"/>
                        <a:lumOff val="40000"/>
                      </a:schemeClr>
                    </a:solidFill>
                  </a:tcPr>
                </a:tc>
                <a:tc>
                  <a:txBody>
                    <a:bodyPr/>
                    <a:lstStyle/>
                    <a:p>
                      <a:endParaRPr lang="en-US" dirty="0"/>
                    </a:p>
                  </a:txBody>
                  <a:tcPr>
                    <a:blipFill rotWithShape="1">
                      <a:blip r:embed="rId2"/>
                      <a:stretch>
                        <a:fillRect l="-55817" t="-617647" b="-200000"/>
                      </a:stretch>
                    </a:blipFill>
                  </a:tcPr>
                </a:tc>
                <a:extLst>
                  <a:ext uri="{0D108BD9-81ED-4DB2-BD59-A6C34878D82A}">
                    <a16:rowId xmlns:a16="http://schemas.microsoft.com/office/drawing/2014/main" val="10006"/>
                  </a:ext>
                </a:extLst>
              </a:tr>
              <a:tr h="518160">
                <a:tc vMerge="1">
                  <a:txBody>
                    <a:bodyPr/>
                    <a:lstStyle/>
                    <a:p>
                      <a:endParaRPr lang="en-US"/>
                    </a:p>
                  </a:txBody>
                  <a:tcPr>
                    <a:solidFill>
                      <a:schemeClr val="accent3">
                        <a:lumMod val="60000"/>
                        <a:lumOff val="40000"/>
                      </a:schemeClr>
                    </a:solidFill>
                  </a:tcPr>
                </a:tc>
                <a:tc>
                  <a:txBody>
                    <a:bodyPr/>
                    <a:lstStyle/>
                    <a:p>
                      <a:endParaRPr lang="en-US" dirty="0"/>
                    </a:p>
                  </a:txBody>
                  <a:tcPr>
                    <a:blipFill rotWithShape="1">
                      <a:blip r:embed="rId2"/>
                      <a:stretch>
                        <a:fillRect l="-55817" t="-717647" b="-100000"/>
                      </a:stretch>
                    </a:blipFill>
                  </a:tcPr>
                </a:tc>
                <a:extLst>
                  <a:ext uri="{0D108BD9-81ED-4DB2-BD59-A6C34878D82A}">
                    <a16:rowId xmlns:a16="http://schemas.microsoft.com/office/drawing/2014/main" val="10007"/>
                  </a:ext>
                </a:extLst>
              </a:tr>
              <a:tr h="518160">
                <a:tc vMerge="1">
                  <a:txBody>
                    <a:bodyPr/>
                    <a:lstStyle/>
                    <a:p>
                      <a:endParaRPr lang="en-US"/>
                    </a:p>
                  </a:txBody>
                  <a:tcPr>
                    <a:solidFill>
                      <a:schemeClr val="tx2">
                        <a:lumMod val="60000"/>
                        <a:lumOff val="40000"/>
                      </a:schemeClr>
                    </a:solidFill>
                  </a:tcPr>
                </a:tc>
                <a:tc>
                  <a:txBody>
                    <a:bodyPr/>
                    <a:lstStyle/>
                    <a:p>
                      <a:endParaRPr lang="en-US" dirty="0"/>
                    </a:p>
                  </a:txBody>
                  <a:tcPr>
                    <a:blipFill rotWithShape="1">
                      <a:blip r:embed="rId2"/>
                      <a:stretch>
                        <a:fillRect l="-55817" t="-817647"/>
                      </a:stretch>
                    </a:blipFill>
                  </a:tcPr>
                </a:tc>
                <a:extLst>
                  <a:ext uri="{0D108BD9-81ED-4DB2-BD59-A6C34878D82A}">
                    <a16:rowId xmlns:a16="http://schemas.microsoft.com/office/drawing/2014/main" val="10008"/>
                  </a:ext>
                </a:extLst>
              </a:tr>
            </a:tbl>
          </a:graphicData>
        </a:graphic>
      </p:graphicFrame>
      <p:sp>
        <p:nvSpPr>
          <p:cNvPr id="7" name="Rectangle 6">
            <a:extLst>
              <a:ext uri="{FF2B5EF4-FFF2-40B4-BE49-F238E27FC236}">
                <a16:creationId xmlns:a16="http://schemas.microsoft.com/office/drawing/2014/main" id="{3837D2A3-32A6-4960-B0F9-76DF0D06E89C}"/>
              </a:ext>
            </a:extLst>
          </p:cNvPr>
          <p:cNvSpPr/>
          <p:nvPr/>
        </p:nvSpPr>
        <p:spPr>
          <a:xfrm>
            <a:off x="5254752" y="3916291"/>
            <a:ext cx="1752600" cy="381000"/>
          </a:xfrm>
          <a:prstGeom prst="rect">
            <a:avLst/>
          </a:prstGeom>
          <a:solidFill>
            <a:schemeClr val="bg2">
              <a:lumMod val="50000"/>
            </a:schemeClr>
          </a:solidFill>
          <a:ln>
            <a:solidFill>
              <a:schemeClr val="bg2">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9" name="Picture 8">
            <a:extLst>
              <a:ext uri="{FF2B5EF4-FFF2-40B4-BE49-F238E27FC236}">
                <a16:creationId xmlns:a16="http://schemas.microsoft.com/office/drawing/2014/main" id="{23960B3C-87C0-469C-9B03-D10D048B82E2}"/>
              </a:ext>
            </a:extLst>
          </p:cNvPr>
          <p:cNvPicPr>
            <a:picLocks noChangeAspect="1"/>
          </p:cNvPicPr>
          <p:nvPr/>
        </p:nvPicPr>
        <p:blipFill>
          <a:blip r:embed="rId3"/>
          <a:stretch>
            <a:fillRect/>
          </a:stretch>
        </p:blipFill>
        <p:spPr>
          <a:xfrm>
            <a:off x="5125974" y="3856555"/>
            <a:ext cx="1885950" cy="4381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normAutofit/>
          </a:bodyPr>
          <a:lstStyle/>
          <a:p>
            <a:pPr algn="ctr"/>
            <a:r>
              <a:rPr lang="en-IN" b="1" u="sng" dirty="0"/>
              <a:t>SOME DERIVED CONNECTIVES</a:t>
            </a:r>
            <a:endParaRPr lang="en-IN" dirty="0"/>
          </a:p>
          <a:p>
            <a:pPr algn="just"/>
            <a:r>
              <a:rPr lang="en-IN" b="1" u="sng" dirty="0">
                <a:latin typeface="Times New Roman" panose="02020603050405020304" pitchFamily="18" charset="0"/>
                <a:cs typeface="Times New Roman" panose="02020603050405020304" pitchFamily="18" charset="0"/>
              </a:rPr>
              <a:t>NAND:</a:t>
            </a:r>
            <a:r>
              <a:rPr lang="en-IN" dirty="0">
                <a:latin typeface="Times New Roman" panose="02020603050405020304" pitchFamily="18" charset="0"/>
                <a:cs typeface="Times New Roman" panose="02020603050405020304" pitchFamily="18" charset="0"/>
              </a:rPr>
              <a:t> NAND is the negation of conjunction of two statements.</a:t>
            </a:r>
            <a:r>
              <a:rPr lang="en-IN" dirty="0"/>
              <a:t> Assume p and q are any two statement then NAND of </a:t>
            </a:r>
            <a:r>
              <a:rPr lang="en-IN" i="1" dirty="0"/>
              <a:t>p</a:t>
            </a:r>
            <a:r>
              <a:rPr lang="en-IN" dirty="0"/>
              <a:t> and </a:t>
            </a:r>
            <a:r>
              <a:rPr lang="en-IN" i="1" dirty="0"/>
              <a:t>q</a:t>
            </a:r>
            <a:r>
              <a:rPr lang="en-IN" dirty="0"/>
              <a:t> is a proposition which is false when both p and q are true otherwise true. It is denoted by </a:t>
            </a:r>
            <a:r>
              <a:rPr lang="en-IN" b="1" u="sng" dirty="0">
                <a:latin typeface="Times New Roman" panose="02020603050405020304" pitchFamily="18" charset="0"/>
                <a:cs typeface="Times New Roman" panose="02020603050405020304" pitchFamily="18" charset="0"/>
              </a:rPr>
              <a:t>   </a:t>
            </a:r>
          </a:p>
          <a:p>
            <a:pPr algn="just"/>
            <a:r>
              <a:rPr lang="en-IN" b="1" u="sng" dirty="0">
                <a:latin typeface="Times New Roman" panose="02020603050405020304" pitchFamily="18" charset="0"/>
                <a:cs typeface="Times New Roman" panose="02020603050405020304" pitchFamily="18" charset="0"/>
              </a:rPr>
              <a:t>   </a:t>
            </a:r>
          </a:p>
          <a:p>
            <a:pPr algn="just"/>
            <a:endParaRPr lang="en-IN" b="1" u="sng" dirty="0">
              <a:latin typeface="Times New Roman" panose="02020603050405020304" pitchFamily="18" charset="0"/>
              <a:cs typeface="Times New Roman" panose="02020603050405020304" pitchFamily="18" charset="0"/>
            </a:endParaRPr>
          </a:p>
          <a:p>
            <a:pPr algn="just"/>
            <a:endParaRPr lang="en-IN" b="1" u="sng" dirty="0">
              <a:latin typeface="Times New Roman" panose="02020603050405020304" pitchFamily="18" charset="0"/>
              <a:cs typeface="Times New Roman" panose="02020603050405020304" pitchFamily="18" charset="0"/>
            </a:endParaRPr>
          </a:p>
          <a:p>
            <a:pPr algn="just"/>
            <a:endParaRPr lang="en-IN" b="1" u="sng" dirty="0">
              <a:latin typeface="Times New Roman" panose="02020603050405020304" pitchFamily="18" charset="0"/>
              <a:cs typeface="Times New Roman" panose="02020603050405020304" pitchFamily="18" charset="0"/>
            </a:endParaRPr>
          </a:p>
        </p:txBody>
      </p:sp>
      <p:sp>
        <p:nvSpPr>
          <p:cNvPr id="13" name="Rectangle 11"/>
          <p:cNvSpPr>
            <a:spLocks noChangeArrowheads="1"/>
          </p:cNvSpPr>
          <p:nvPr/>
        </p:nvSpPr>
        <p:spPr bwMode="auto">
          <a:xfrm>
            <a:off x="352385" y="617609"/>
            <a:ext cx="2231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12"/>
          <p:cNvSpPr>
            <a:spLocks noChangeArrowheads="1"/>
          </p:cNvSpPr>
          <p:nvPr/>
        </p:nvSpPr>
        <p:spPr bwMode="auto">
          <a:xfrm>
            <a:off x="457200" y="685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15"/>
          <p:cNvSpPr>
            <a:spLocks noChangeArrowheads="1"/>
          </p:cNvSpPr>
          <p:nvPr/>
        </p:nvSpPr>
        <p:spPr bwMode="auto">
          <a:xfrm>
            <a:off x="609600" y="838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23" name="Rectangle 22"/>
              <p:cNvSpPr/>
              <p:nvPr/>
            </p:nvSpPr>
            <p:spPr>
              <a:xfrm>
                <a:off x="4876800" y="2723224"/>
                <a:ext cx="2797241" cy="523220"/>
              </a:xfrm>
              <a:prstGeom prst="rect">
                <a:avLst/>
              </a:prstGeom>
            </p:spPr>
            <p:txBody>
              <a:bodyPr wrap="none">
                <a:spAutoFit/>
              </a:bodyPr>
              <a:lstStyle/>
              <a:p>
                <a:r>
                  <a:rPr lang="en-IN" sz="2800" b="0" dirty="0"/>
                  <a:t>  </a:t>
                </a:r>
                <a14:m>
                  <m:oMath xmlns:m="http://schemas.openxmlformats.org/officeDocument/2006/math">
                    <m:r>
                      <a:rPr lang="en-IN" sz="2800" b="0" i="1" smtClean="0">
                        <a:latin typeface="Cambria Math" panose="02040503050406030204" pitchFamily="18" charset="0"/>
                      </a:rPr>
                      <m:t>𝑝</m:t>
                    </m:r>
                    <m:r>
                      <a:rPr lang="en-IN" sz="2800" b="0" i="0">
                        <a:latin typeface="Cambria Math" panose="02040503050406030204" pitchFamily="18" charset="0"/>
                      </a:rPr>
                      <m:t>↑</m:t>
                    </m:r>
                    <m:r>
                      <a:rPr lang="en-IN" sz="2800" b="0" i="1">
                        <a:latin typeface="Cambria Math" panose="02040503050406030204" pitchFamily="18" charset="0"/>
                      </a:rPr>
                      <m:t>𝑞</m:t>
                    </m:r>
                    <m:r>
                      <a:rPr lang="en-IN" sz="2800" b="1" i="1" smtClean="0">
                        <a:latin typeface="Cambria Math" panose="02040503050406030204" pitchFamily="18" charset="0"/>
                        <a:ea typeface="Cambria Math" panose="02040503050406030204" pitchFamily="18" charset="0"/>
                      </a:rPr>
                      <m:t>≡</m:t>
                    </m:r>
                  </m:oMath>
                </a14:m>
                <a:r>
                  <a:rPr lang="en-IN" sz="2800" b="1" dirty="0"/>
                  <a:t> </a:t>
                </a:r>
                <a:r>
                  <a:rPr lang="en-IN" sz="2800" i="1" dirty="0">
                    <a:latin typeface="Times New Roman" panose="02020603050405020304" pitchFamily="18" charset="0"/>
                    <a:cs typeface="Times New Roman" panose="02020603050405020304" pitchFamily="18" charset="0"/>
                  </a:rPr>
                  <a:t>~</a:t>
                </a:r>
                <a:r>
                  <a:rPr lang="en-IN" sz="2800" dirty="0">
                    <a:latin typeface="Times New Roman" panose="02020603050405020304" pitchFamily="18" charset="0"/>
                    <a:cs typeface="Times New Roman" panose="02020603050405020304" pitchFamily="18" charset="0"/>
                  </a:rPr>
                  <a:t>(</a:t>
                </a:r>
                <a:r>
                  <a:rPr lang="en-IN" sz="2800" i="1" dirty="0">
                    <a:latin typeface="Times New Roman" panose="02020603050405020304" pitchFamily="18" charset="0"/>
                    <a:cs typeface="Times New Roman" panose="02020603050405020304" pitchFamily="18" charset="0"/>
                  </a:rPr>
                  <a:t>p</a:t>
                </a:r>
                <a14:m>
                  <m:oMath xmlns:m="http://schemas.openxmlformats.org/officeDocument/2006/math">
                    <m:r>
                      <a:rPr lang="en-IN" sz="28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𝑞</m:t>
                    </m:r>
                  </m:oMath>
                </a14:m>
                <a:r>
                  <a:rPr lang="en-IN" sz="2800" dirty="0">
                    <a:latin typeface="Times New Roman" panose="02020603050405020304" pitchFamily="18" charset="0"/>
                    <a:cs typeface="Times New Roman" panose="02020603050405020304" pitchFamily="18" charset="0"/>
                  </a:rPr>
                  <a:t>)</a:t>
                </a:r>
                <a:r>
                  <a:rPr lang="en-IN" sz="2800" dirty="0"/>
                  <a:t>.</a:t>
                </a:r>
              </a:p>
            </p:txBody>
          </p:sp>
        </mc:Choice>
        <mc:Fallback xmlns="">
          <p:sp>
            <p:nvSpPr>
              <p:cNvPr id="23" name="Rectangle 22"/>
              <p:cNvSpPr>
                <a:spLocks noRot="1" noChangeAspect="1" noMove="1" noResize="1" noEditPoints="1" noAdjustHandles="1" noChangeArrowheads="1" noChangeShapeType="1" noTextEdit="1"/>
              </p:cNvSpPr>
              <p:nvPr/>
            </p:nvSpPr>
            <p:spPr>
              <a:xfrm>
                <a:off x="4876800" y="2723224"/>
                <a:ext cx="2797241" cy="523220"/>
              </a:xfrm>
              <a:prstGeom prst="rect">
                <a:avLst/>
              </a:prstGeom>
              <a:blipFill>
                <a:blip r:embed="rId2"/>
                <a:stretch>
                  <a:fillRect t="-13953" r="-3050" b="-32558"/>
                </a:stretch>
              </a:blipFill>
            </p:spPr>
            <p:txBody>
              <a:bodyPr/>
              <a:lstStyle/>
              <a:p>
                <a:r>
                  <a:rPr lang="en-US">
                    <a:noFill/>
                  </a:rPr>
                  <a:t> </a:t>
                </a:r>
              </a:p>
            </p:txBody>
          </p:sp>
        </mc:Fallback>
      </mc:AlternateContent>
      <p:graphicFrame>
        <p:nvGraphicFramePr>
          <p:cNvPr id="30" name="Table 30"/>
          <p:cNvGraphicFramePr>
            <a:graphicFrameLocks noGrp="1"/>
          </p:cNvGraphicFramePr>
          <p:nvPr>
            <p:extLst>
              <p:ext uri="{D42A27DB-BD31-4B8C-83A1-F6EECF244321}">
                <p14:modId xmlns:p14="http://schemas.microsoft.com/office/powerpoint/2010/main" val="1734537484"/>
              </p:ext>
            </p:extLst>
          </p:nvPr>
        </p:nvGraphicFramePr>
        <p:xfrm>
          <a:off x="1447800" y="3430091"/>
          <a:ext cx="5943603" cy="1971040"/>
        </p:xfrm>
        <a:graphic>
          <a:graphicData uri="http://schemas.openxmlformats.org/drawingml/2006/table">
            <a:tbl>
              <a:tblPr firstRow="1" bandRow="1">
                <a:tableStyleId>{5C22544A-7EE6-4342-B048-85BDC9FD1C3A}</a:tableStyleId>
              </a:tblPr>
              <a:tblGrid>
                <a:gridCol w="1676401">
                  <a:extLst>
                    <a:ext uri="{9D8B030D-6E8A-4147-A177-3AD203B41FA5}">
                      <a16:colId xmlns:a16="http://schemas.microsoft.com/office/drawing/2014/main" val="20000"/>
                    </a:ext>
                  </a:extLst>
                </a:gridCol>
                <a:gridCol w="2082801">
                  <a:extLst>
                    <a:ext uri="{9D8B030D-6E8A-4147-A177-3AD203B41FA5}">
                      <a16:colId xmlns:a16="http://schemas.microsoft.com/office/drawing/2014/main" val="20001"/>
                    </a:ext>
                  </a:extLst>
                </a:gridCol>
                <a:gridCol w="2184401">
                  <a:extLst>
                    <a:ext uri="{9D8B030D-6E8A-4147-A177-3AD203B41FA5}">
                      <a16:colId xmlns:a16="http://schemas.microsoft.com/office/drawing/2014/main" val="20002"/>
                    </a:ext>
                  </a:extLst>
                </a:gridCol>
              </a:tblGrid>
              <a:tr h="487680">
                <a:tc>
                  <a:txBody>
                    <a:bodyPr/>
                    <a:lstStyle/>
                    <a:p>
                      <a:pPr algn="ctr"/>
                      <a:r>
                        <a:rPr lang="en-IN" sz="2600" dirty="0">
                          <a:solidFill>
                            <a:schemeClr val="tx1"/>
                          </a:solidFill>
                        </a:rPr>
                        <a:t> </a:t>
                      </a:r>
                      <a:r>
                        <a:rPr lang="en-IN" sz="2600" b="0" i="1" dirty="0">
                          <a:solidFill>
                            <a:schemeClr val="tx1"/>
                          </a:solidFill>
                        </a:rPr>
                        <a:t>p</a:t>
                      </a:r>
                    </a:p>
                  </a:txBody>
                  <a:tcPr>
                    <a:solidFill>
                      <a:schemeClr val="bg2">
                        <a:lumMod val="90000"/>
                      </a:schemeClr>
                    </a:solidFill>
                  </a:tcPr>
                </a:tc>
                <a:tc>
                  <a:txBody>
                    <a:bodyPr/>
                    <a:lstStyle/>
                    <a:p>
                      <a:pPr algn="ctr"/>
                      <a:r>
                        <a:rPr lang="en-IN" sz="2600" b="0" i="1" dirty="0">
                          <a:solidFill>
                            <a:schemeClr val="tx1"/>
                          </a:solidFill>
                        </a:rPr>
                        <a:t>q</a:t>
                      </a:r>
                    </a:p>
                  </a:txBody>
                  <a:tcPr>
                    <a:solidFill>
                      <a:schemeClr val="bg2">
                        <a:lumMod val="90000"/>
                      </a:schemeClr>
                    </a:solidFill>
                  </a:tcPr>
                </a:tc>
                <a:tc>
                  <a:txBody>
                    <a:bodyPr/>
                    <a:lstStyle/>
                    <a:p>
                      <a:endParaRPr lang="en-US" dirty="0"/>
                    </a:p>
                  </a:txBody>
                  <a:tcPr>
                    <a:blipFill rotWithShape="1">
                      <a:blip r:embed="rId3"/>
                      <a:stretch>
                        <a:fillRect l="-172626" t="-10000" b="-322500"/>
                      </a:stretch>
                    </a:blipFill>
                  </a:tcPr>
                </a:tc>
                <a:extLst>
                  <a:ext uri="{0D108BD9-81ED-4DB2-BD59-A6C34878D82A}">
                    <a16:rowId xmlns:a16="http://schemas.microsoft.com/office/drawing/2014/main" val="10000"/>
                  </a:ext>
                </a:extLst>
              </a:tr>
              <a:tr h="370840">
                <a:tc>
                  <a:txBody>
                    <a:bodyPr/>
                    <a:lstStyle/>
                    <a:p>
                      <a:pPr algn="ctr"/>
                      <a:r>
                        <a:rPr lang="en-IN" dirty="0">
                          <a:solidFill>
                            <a:schemeClr val="tx1"/>
                          </a:solidFill>
                        </a:rPr>
                        <a:t>T</a:t>
                      </a:r>
                    </a:p>
                  </a:txBody>
                  <a:tcPr>
                    <a:solidFill>
                      <a:schemeClr val="bg2">
                        <a:lumMod val="50000"/>
                      </a:schemeClr>
                    </a:solidFill>
                  </a:tcPr>
                </a:tc>
                <a:tc>
                  <a:txBody>
                    <a:bodyPr/>
                    <a:lstStyle/>
                    <a:p>
                      <a:pPr algn="ctr"/>
                      <a:r>
                        <a:rPr lang="en-IN" dirty="0">
                          <a:solidFill>
                            <a:schemeClr val="tx1"/>
                          </a:solidFill>
                        </a:rPr>
                        <a:t>T</a:t>
                      </a:r>
                    </a:p>
                  </a:txBody>
                  <a:tcPr>
                    <a:solidFill>
                      <a:schemeClr val="bg2">
                        <a:lumMod val="50000"/>
                      </a:schemeClr>
                    </a:solidFill>
                  </a:tcPr>
                </a:tc>
                <a:tc>
                  <a:txBody>
                    <a:bodyPr/>
                    <a:lstStyle/>
                    <a:p>
                      <a:pPr algn="ctr"/>
                      <a:r>
                        <a:rPr lang="en-IN" dirty="0">
                          <a:solidFill>
                            <a:schemeClr val="tx1"/>
                          </a:solidFill>
                        </a:rPr>
                        <a:t>F</a:t>
                      </a:r>
                    </a:p>
                  </a:txBody>
                  <a:tcPr>
                    <a:solidFill>
                      <a:schemeClr val="bg2">
                        <a:lumMod val="50000"/>
                      </a:schemeClr>
                    </a:solidFill>
                  </a:tcPr>
                </a:tc>
                <a:extLst>
                  <a:ext uri="{0D108BD9-81ED-4DB2-BD59-A6C34878D82A}">
                    <a16:rowId xmlns:a16="http://schemas.microsoft.com/office/drawing/2014/main" val="10001"/>
                  </a:ext>
                </a:extLst>
              </a:tr>
              <a:tr h="370840">
                <a:tc>
                  <a:txBody>
                    <a:bodyPr/>
                    <a:lstStyle/>
                    <a:p>
                      <a:pPr algn="ctr"/>
                      <a:r>
                        <a:rPr lang="en-IN" dirty="0">
                          <a:solidFill>
                            <a:schemeClr val="tx1"/>
                          </a:solidFill>
                        </a:rPr>
                        <a:t>T</a:t>
                      </a:r>
                    </a:p>
                  </a:txBody>
                  <a:tcPr>
                    <a:solidFill>
                      <a:schemeClr val="bg2">
                        <a:lumMod val="50000"/>
                      </a:schemeClr>
                    </a:solidFill>
                  </a:tcPr>
                </a:tc>
                <a:tc>
                  <a:txBody>
                    <a:bodyPr/>
                    <a:lstStyle/>
                    <a:p>
                      <a:pPr algn="ctr"/>
                      <a:r>
                        <a:rPr lang="en-IN" dirty="0">
                          <a:solidFill>
                            <a:schemeClr val="tx1"/>
                          </a:solidFill>
                        </a:rPr>
                        <a:t>F</a:t>
                      </a:r>
                    </a:p>
                  </a:txBody>
                  <a:tcPr>
                    <a:solidFill>
                      <a:schemeClr val="bg2">
                        <a:lumMod val="50000"/>
                      </a:schemeClr>
                    </a:solidFill>
                  </a:tcPr>
                </a:tc>
                <a:tc>
                  <a:txBody>
                    <a:bodyPr/>
                    <a:lstStyle/>
                    <a:p>
                      <a:pPr algn="ctr"/>
                      <a:r>
                        <a:rPr lang="en-IN" dirty="0">
                          <a:solidFill>
                            <a:schemeClr val="tx1"/>
                          </a:solidFill>
                        </a:rPr>
                        <a:t>T</a:t>
                      </a:r>
                    </a:p>
                  </a:txBody>
                  <a:tcPr>
                    <a:solidFill>
                      <a:schemeClr val="bg2">
                        <a:lumMod val="50000"/>
                      </a:schemeClr>
                    </a:solidFill>
                  </a:tcPr>
                </a:tc>
                <a:extLst>
                  <a:ext uri="{0D108BD9-81ED-4DB2-BD59-A6C34878D82A}">
                    <a16:rowId xmlns:a16="http://schemas.microsoft.com/office/drawing/2014/main" val="10002"/>
                  </a:ext>
                </a:extLst>
              </a:tr>
              <a:tr h="370840">
                <a:tc>
                  <a:txBody>
                    <a:bodyPr/>
                    <a:lstStyle/>
                    <a:p>
                      <a:pPr algn="ctr"/>
                      <a:r>
                        <a:rPr lang="en-IN" dirty="0">
                          <a:solidFill>
                            <a:schemeClr val="tx1"/>
                          </a:solidFill>
                        </a:rPr>
                        <a:t>F</a:t>
                      </a:r>
                    </a:p>
                  </a:txBody>
                  <a:tcPr>
                    <a:solidFill>
                      <a:schemeClr val="bg2">
                        <a:lumMod val="50000"/>
                      </a:schemeClr>
                    </a:solidFill>
                  </a:tcPr>
                </a:tc>
                <a:tc>
                  <a:txBody>
                    <a:bodyPr/>
                    <a:lstStyle/>
                    <a:p>
                      <a:pPr algn="ctr"/>
                      <a:r>
                        <a:rPr lang="en-IN" dirty="0">
                          <a:solidFill>
                            <a:schemeClr val="tx1"/>
                          </a:solidFill>
                        </a:rPr>
                        <a:t>T</a:t>
                      </a:r>
                    </a:p>
                  </a:txBody>
                  <a:tcPr>
                    <a:solidFill>
                      <a:schemeClr val="bg2">
                        <a:lumMod val="50000"/>
                      </a:schemeClr>
                    </a:solidFill>
                  </a:tcPr>
                </a:tc>
                <a:tc>
                  <a:txBody>
                    <a:bodyPr/>
                    <a:lstStyle/>
                    <a:p>
                      <a:pPr algn="ctr"/>
                      <a:r>
                        <a:rPr lang="en-IN" dirty="0">
                          <a:solidFill>
                            <a:schemeClr val="tx1"/>
                          </a:solidFill>
                        </a:rPr>
                        <a:t>T</a:t>
                      </a:r>
                    </a:p>
                  </a:txBody>
                  <a:tcPr>
                    <a:solidFill>
                      <a:schemeClr val="bg2">
                        <a:lumMod val="50000"/>
                      </a:schemeClr>
                    </a:solidFill>
                  </a:tcPr>
                </a:tc>
                <a:extLst>
                  <a:ext uri="{0D108BD9-81ED-4DB2-BD59-A6C34878D82A}">
                    <a16:rowId xmlns:a16="http://schemas.microsoft.com/office/drawing/2014/main" val="10003"/>
                  </a:ext>
                </a:extLst>
              </a:tr>
              <a:tr h="370840">
                <a:tc>
                  <a:txBody>
                    <a:bodyPr/>
                    <a:lstStyle/>
                    <a:p>
                      <a:pPr algn="ctr"/>
                      <a:r>
                        <a:rPr lang="en-IN" dirty="0">
                          <a:solidFill>
                            <a:schemeClr val="tx1"/>
                          </a:solidFill>
                        </a:rPr>
                        <a:t>F</a:t>
                      </a:r>
                    </a:p>
                  </a:txBody>
                  <a:tcPr>
                    <a:solidFill>
                      <a:schemeClr val="bg2">
                        <a:lumMod val="50000"/>
                      </a:schemeClr>
                    </a:solidFill>
                  </a:tcPr>
                </a:tc>
                <a:tc>
                  <a:txBody>
                    <a:bodyPr/>
                    <a:lstStyle/>
                    <a:p>
                      <a:pPr algn="ctr"/>
                      <a:r>
                        <a:rPr lang="en-IN" dirty="0">
                          <a:solidFill>
                            <a:schemeClr val="tx1"/>
                          </a:solidFill>
                        </a:rPr>
                        <a:t>F</a:t>
                      </a:r>
                    </a:p>
                  </a:txBody>
                  <a:tcPr>
                    <a:solidFill>
                      <a:schemeClr val="bg2">
                        <a:lumMod val="50000"/>
                      </a:schemeClr>
                    </a:solidFill>
                  </a:tcPr>
                </a:tc>
                <a:tc>
                  <a:txBody>
                    <a:bodyPr/>
                    <a:lstStyle/>
                    <a:p>
                      <a:pPr algn="ctr"/>
                      <a:r>
                        <a:rPr lang="en-IN" dirty="0">
                          <a:solidFill>
                            <a:schemeClr val="tx1"/>
                          </a:solidFill>
                        </a:rPr>
                        <a:t>T</a:t>
                      </a:r>
                    </a:p>
                  </a:txBody>
                  <a:tcPr>
                    <a:solidFill>
                      <a:schemeClr val="bg2">
                        <a:lumMod val="50000"/>
                      </a:schemeClr>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circle(in)">
                                      <p:cBhvr>
                                        <p:cTn id="14" dur="20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randombar(horizontal)">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heel(1)">
                                      <p:cBhvr>
                                        <p:cTn id="24"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ctr"/>
            <a:r>
              <a:rPr lang="en-IN" b="1" u="sng" dirty="0"/>
              <a:t>SOME DERIVED CONNECTIVES ( Continued)</a:t>
            </a:r>
            <a:endParaRPr lang="en-IN" dirty="0"/>
          </a:p>
          <a:p>
            <a:endParaRPr lang="en-IN" dirty="0"/>
          </a:p>
        </p:txBody>
      </p:sp>
      <mc:AlternateContent xmlns:mc="http://schemas.openxmlformats.org/markup-compatibility/2006" xmlns:a14="http://schemas.microsoft.com/office/drawing/2010/main">
        <mc:Choice Requires="a14">
          <p:sp>
            <p:nvSpPr>
              <p:cNvPr id="4" name="Rectangle 3"/>
              <p:cNvSpPr/>
              <p:nvPr/>
            </p:nvSpPr>
            <p:spPr>
              <a:xfrm>
                <a:off x="228600" y="1600200"/>
                <a:ext cx="8537448" cy="2554545"/>
              </a:xfrm>
              <a:prstGeom prst="rect">
                <a:avLst/>
              </a:prstGeom>
            </p:spPr>
            <p:txBody>
              <a:bodyPr wrap="square">
                <a:spAutoFit/>
              </a:bodyPr>
              <a:lstStyle/>
              <a:p>
                <a:pPr algn="just"/>
                <a:r>
                  <a:rPr lang="en-IN" sz="2600" b="1" u="sng" dirty="0">
                    <a:latin typeface="Times New Roman" panose="02020603050405020304" pitchFamily="18" charset="0"/>
                    <a:cs typeface="Times New Roman" panose="02020603050405020304" pitchFamily="18" charset="0"/>
                  </a:rPr>
                  <a:t>NOR:</a:t>
                </a:r>
                <a:r>
                  <a:rPr lang="en-IN" sz="2600" dirty="0">
                    <a:latin typeface="Times New Roman" panose="02020603050405020304" pitchFamily="18" charset="0"/>
                    <a:cs typeface="Times New Roman" panose="02020603050405020304" pitchFamily="18" charset="0"/>
                  </a:rPr>
                  <a:t> </a:t>
                </a:r>
                <a:r>
                  <a:rPr lang="en-IN" sz="2600" dirty="0"/>
                  <a:t>NOR is negation of disjunction of two statements. Assume p and q be two proposition. NOR of p and q is a proposition which is true when both p and q are false, otherwise false. It is denoted by</a:t>
                </a:r>
                <a:r>
                  <a:rPr lang="en-IN" dirty="0"/>
                  <a:t> </a:t>
                </a:r>
                <a:r>
                  <a:rPr lang="en-IN" b="1" dirty="0">
                    <a:latin typeface="Times New Roman" panose="02020603050405020304" pitchFamily="18" charset="0"/>
                    <a:cs typeface="Times New Roman" panose="02020603050405020304" pitchFamily="18" charset="0"/>
                  </a:rPr>
                  <a:t>                  </a:t>
                </a:r>
                <a14:m>
                  <m:oMath xmlns:m="http://schemas.openxmlformats.org/officeDocument/2006/math">
                    <m:r>
                      <a:rPr lang="en-IN" sz="2800" b="1" i="1" smtClean="0">
                        <a:latin typeface="Cambria Math" panose="02040503050406030204" pitchFamily="18" charset="0"/>
                        <a:ea typeface="Cambria Math" panose="02040503050406030204" pitchFamily="18" charset="0"/>
                      </a:rPr>
                      <m:t>≡</m:t>
                    </m:r>
                  </m:oMath>
                </a14:m>
                <a:r>
                  <a:rPr lang="en-IN" sz="2800" b="1" dirty="0">
                    <a:latin typeface="Times New Roman" panose="02020603050405020304" pitchFamily="18" charset="0"/>
                    <a:cs typeface="Times New Roman" panose="02020603050405020304" pitchFamily="18" charset="0"/>
                  </a:rPr>
                  <a:t> </a:t>
                </a:r>
                <a:r>
                  <a:rPr lang="en-IN" sz="2800" i="1" dirty="0">
                    <a:latin typeface="Times New Roman" panose="02020603050405020304" pitchFamily="18" charset="0"/>
                    <a:cs typeface="Times New Roman" panose="02020603050405020304" pitchFamily="18" charset="0"/>
                  </a:rPr>
                  <a:t>~</a:t>
                </a:r>
                <a:r>
                  <a:rPr lang="en-IN" sz="2800" dirty="0">
                    <a:latin typeface="Times New Roman" panose="02020603050405020304" pitchFamily="18" charset="0"/>
                    <a:cs typeface="Times New Roman" panose="02020603050405020304" pitchFamily="18" charset="0"/>
                  </a:rPr>
                  <a:t>(</a:t>
                </a:r>
                <a:r>
                  <a:rPr lang="en-IN" sz="2800" i="1" dirty="0">
                    <a:latin typeface="Times New Roman" panose="02020603050405020304" pitchFamily="18" charset="0"/>
                    <a:cs typeface="Times New Roman" panose="02020603050405020304" pitchFamily="18" charset="0"/>
                  </a:rPr>
                  <a:t>p</a:t>
                </a:r>
                <a14:m>
                  <m:oMath xmlns:m="http://schemas.openxmlformats.org/officeDocument/2006/math">
                    <m:r>
                      <a:rPr lang="en-IN" sz="28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800" i="1">
                        <a:latin typeface="Cambria Math" panose="02040503050406030204" pitchFamily="18" charset="0"/>
                        <a:ea typeface="Cambria Math" panose="02040503050406030204" pitchFamily="18" charset="0"/>
                        <a:cs typeface="Times New Roman" panose="02020603050405020304" pitchFamily="18" charset="0"/>
                      </a:rPr>
                      <m:t>𝑞</m:t>
                    </m:r>
                  </m:oMath>
                </a14:m>
                <a:r>
                  <a:rPr lang="en-IN" sz="2800" dirty="0">
                    <a:latin typeface="Times New Roman" panose="02020603050405020304" pitchFamily="18" charset="0"/>
                    <a:cs typeface="Times New Roman" panose="02020603050405020304" pitchFamily="18" charset="0"/>
                  </a:rPr>
                  <a:t>).</a:t>
                </a:r>
                <a:r>
                  <a:rPr lang="en-IN" sz="2800" b="1" dirty="0">
                    <a:latin typeface="Times New Roman" panose="02020603050405020304" pitchFamily="18" charset="0"/>
                    <a:cs typeface="Times New Roman" panose="02020603050405020304" pitchFamily="18" charset="0"/>
                  </a:rPr>
                  <a:t>  </a:t>
                </a:r>
              </a:p>
              <a:p>
                <a:pPr algn="just"/>
                <a:endParaRPr lang="en-IN" b="1" u="sng" dirty="0">
                  <a:latin typeface="Times New Roman" panose="02020603050405020304" pitchFamily="18" charset="0"/>
                  <a:cs typeface="Times New Roman" panose="02020603050405020304" pitchFamily="18" charset="0"/>
                </a:endParaRPr>
              </a:p>
              <a:p>
                <a:pPr algn="just"/>
                <a:endParaRPr lang="en-IN" dirty="0"/>
              </a:p>
              <a:p>
                <a:pPr algn="just"/>
                <a:endParaRPr lang="en-IN" dirty="0"/>
              </a:p>
            </p:txBody>
          </p:sp>
        </mc:Choice>
        <mc:Fallback xmlns="">
          <p:sp>
            <p:nvSpPr>
              <p:cNvPr id="4" name="Rectangle 3"/>
              <p:cNvSpPr>
                <a:spLocks noRot="1" noChangeAspect="1" noMove="1" noResize="1" noEditPoints="1" noAdjustHandles="1" noChangeArrowheads="1" noChangeShapeType="1" noTextEdit="1"/>
              </p:cNvSpPr>
              <p:nvPr/>
            </p:nvSpPr>
            <p:spPr>
              <a:xfrm>
                <a:off x="228600" y="1600200"/>
                <a:ext cx="8537448" cy="2554545"/>
              </a:xfrm>
              <a:prstGeom prst="rect">
                <a:avLst/>
              </a:prstGeom>
              <a:blipFill>
                <a:blip r:embed="rId2"/>
                <a:stretch>
                  <a:fillRect l="-1286" t="-2625" r="-12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4815509" y="2786062"/>
                <a:ext cx="105189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𝑝</m:t>
                      </m:r>
                      <m:r>
                        <a:rPr lang="en-IN" sz="2800" b="0" i="0">
                          <a:latin typeface="Cambria Math" panose="02040503050406030204" pitchFamily="18" charset="0"/>
                        </a:rPr>
                        <m:t>↓</m:t>
                      </m:r>
                      <m:r>
                        <a:rPr lang="en-IN" sz="2800" b="0" i="1">
                          <a:latin typeface="Cambria Math" panose="02040503050406030204" pitchFamily="18" charset="0"/>
                        </a:rPr>
                        <m:t>𝑞</m:t>
                      </m:r>
                    </m:oMath>
                  </m:oMathPara>
                </a14:m>
                <a:endParaRPr lang="en-IN" sz="2800" dirty="0">
                  <a:latin typeface="Times New Roman" panose="02020603050405020304" pitchFamily="18" charset="0"/>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4815509" y="2786062"/>
                <a:ext cx="1051891" cy="523220"/>
              </a:xfrm>
              <a:prstGeom prst="rect">
                <a:avLst/>
              </a:prstGeom>
              <a:blipFill>
                <a:blip r:embed="rId3"/>
                <a:stretch>
                  <a:fillRect/>
                </a:stretch>
              </a:blipFill>
            </p:spPr>
            <p:txBody>
              <a:bodyPr/>
              <a:lstStyle/>
              <a:p>
                <a:r>
                  <a:rPr lang="en-US">
                    <a:noFill/>
                  </a:rPr>
                  <a:t> </a:t>
                </a:r>
              </a:p>
            </p:txBody>
          </p:sp>
        </mc:Fallback>
      </mc:AlternateContent>
      <p:graphicFrame>
        <p:nvGraphicFramePr>
          <p:cNvPr id="7" name="Table 7"/>
          <p:cNvGraphicFramePr>
            <a:graphicFrameLocks noGrp="1"/>
          </p:cNvGraphicFramePr>
          <p:nvPr>
            <p:extLst>
              <p:ext uri="{D42A27DB-BD31-4B8C-83A1-F6EECF244321}">
                <p14:modId xmlns:p14="http://schemas.microsoft.com/office/powerpoint/2010/main" val="3151618716"/>
              </p:ext>
            </p:extLst>
          </p:nvPr>
        </p:nvGraphicFramePr>
        <p:xfrm>
          <a:off x="1742921" y="4048760"/>
          <a:ext cx="6096000" cy="1971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487680">
                <a:tc>
                  <a:txBody>
                    <a:bodyPr/>
                    <a:lstStyle/>
                    <a:p>
                      <a:pPr algn="ctr"/>
                      <a:r>
                        <a:rPr lang="en-IN" sz="2600" b="1" i="1" dirty="0">
                          <a:solidFill>
                            <a:schemeClr val="tx1"/>
                          </a:solidFill>
                        </a:rPr>
                        <a:t> p</a:t>
                      </a:r>
                    </a:p>
                  </a:txBody>
                  <a:tcPr>
                    <a:solidFill>
                      <a:schemeClr val="bg2">
                        <a:lumMod val="90000"/>
                      </a:schemeClr>
                    </a:solidFill>
                  </a:tcPr>
                </a:tc>
                <a:tc>
                  <a:txBody>
                    <a:bodyPr/>
                    <a:lstStyle/>
                    <a:p>
                      <a:pPr algn="ctr"/>
                      <a:r>
                        <a:rPr lang="en-IN" sz="2600" b="1" i="1" dirty="0">
                          <a:solidFill>
                            <a:schemeClr val="tx1"/>
                          </a:solidFill>
                        </a:rPr>
                        <a:t>q</a:t>
                      </a:r>
                    </a:p>
                  </a:txBody>
                  <a:tcPr>
                    <a:solidFill>
                      <a:schemeClr val="bg2">
                        <a:lumMod val="90000"/>
                      </a:schemeClr>
                    </a:solidFill>
                  </a:tcPr>
                </a:tc>
                <a:tc>
                  <a:txBody>
                    <a:bodyPr/>
                    <a:lstStyle/>
                    <a:p>
                      <a:endParaRPr lang="en-US"/>
                    </a:p>
                  </a:txBody>
                  <a:tcPr>
                    <a:blipFill rotWithShape="1">
                      <a:blip r:embed="rId4"/>
                      <a:stretch>
                        <a:fillRect l="-200601" t="-10000" b="-322500"/>
                      </a:stretch>
                    </a:blipFill>
                  </a:tcPr>
                </a:tc>
                <a:extLst>
                  <a:ext uri="{0D108BD9-81ED-4DB2-BD59-A6C34878D82A}">
                    <a16:rowId xmlns:a16="http://schemas.microsoft.com/office/drawing/2014/main" val="10000"/>
                  </a:ext>
                </a:extLst>
              </a:tr>
              <a:tr h="370840">
                <a:tc>
                  <a:txBody>
                    <a:bodyPr/>
                    <a:lstStyle/>
                    <a:p>
                      <a:pPr algn="ctr"/>
                      <a:r>
                        <a:rPr lang="en-IN" dirty="0">
                          <a:solidFill>
                            <a:schemeClr val="tx1"/>
                          </a:solidFill>
                        </a:rPr>
                        <a:t>T</a:t>
                      </a:r>
                    </a:p>
                  </a:txBody>
                  <a:tcPr>
                    <a:solidFill>
                      <a:schemeClr val="bg2">
                        <a:lumMod val="50000"/>
                      </a:schemeClr>
                    </a:solidFill>
                  </a:tcPr>
                </a:tc>
                <a:tc>
                  <a:txBody>
                    <a:bodyPr/>
                    <a:lstStyle/>
                    <a:p>
                      <a:pPr algn="ctr"/>
                      <a:r>
                        <a:rPr lang="en-IN" dirty="0">
                          <a:solidFill>
                            <a:schemeClr val="tx1"/>
                          </a:solidFill>
                        </a:rPr>
                        <a:t>T</a:t>
                      </a:r>
                    </a:p>
                  </a:txBody>
                  <a:tcPr>
                    <a:solidFill>
                      <a:schemeClr val="bg2">
                        <a:lumMod val="50000"/>
                      </a:schemeClr>
                    </a:solidFill>
                  </a:tcPr>
                </a:tc>
                <a:tc>
                  <a:txBody>
                    <a:bodyPr/>
                    <a:lstStyle/>
                    <a:p>
                      <a:pPr algn="ctr"/>
                      <a:r>
                        <a:rPr lang="en-IN" dirty="0">
                          <a:solidFill>
                            <a:schemeClr val="tx1"/>
                          </a:solidFill>
                        </a:rPr>
                        <a:t>F</a:t>
                      </a:r>
                    </a:p>
                  </a:txBody>
                  <a:tcPr>
                    <a:solidFill>
                      <a:schemeClr val="bg2">
                        <a:lumMod val="50000"/>
                      </a:schemeClr>
                    </a:solidFill>
                  </a:tcPr>
                </a:tc>
                <a:extLst>
                  <a:ext uri="{0D108BD9-81ED-4DB2-BD59-A6C34878D82A}">
                    <a16:rowId xmlns:a16="http://schemas.microsoft.com/office/drawing/2014/main" val="10001"/>
                  </a:ext>
                </a:extLst>
              </a:tr>
              <a:tr h="370840">
                <a:tc>
                  <a:txBody>
                    <a:bodyPr/>
                    <a:lstStyle/>
                    <a:p>
                      <a:pPr algn="ctr"/>
                      <a:r>
                        <a:rPr lang="en-IN" dirty="0">
                          <a:solidFill>
                            <a:schemeClr val="tx1"/>
                          </a:solidFill>
                        </a:rPr>
                        <a:t>T</a:t>
                      </a:r>
                    </a:p>
                  </a:txBody>
                  <a:tcPr>
                    <a:solidFill>
                      <a:schemeClr val="bg2">
                        <a:lumMod val="50000"/>
                      </a:schemeClr>
                    </a:solidFill>
                  </a:tcPr>
                </a:tc>
                <a:tc>
                  <a:txBody>
                    <a:bodyPr/>
                    <a:lstStyle/>
                    <a:p>
                      <a:pPr algn="ctr"/>
                      <a:r>
                        <a:rPr lang="en-IN" dirty="0">
                          <a:solidFill>
                            <a:schemeClr val="tx1"/>
                          </a:solidFill>
                        </a:rPr>
                        <a:t>F</a:t>
                      </a:r>
                    </a:p>
                  </a:txBody>
                  <a:tcPr>
                    <a:solidFill>
                      <a:schemeClr val="bg2">
                        <a:lumMod val="50000"/>
                      </a:schemeClr>
                    </a:solidFill>
                  </a:tcPr>
                </a:tc>
                <a:tc>
                  <a:txBody>
                    <a:bodyPr/>
                    <a:lstStyle/>
                    <a:p>
                      <a:pPr algn="ctr"/>
                      <a:r>
                        <a:rPr lang="en-IN" dirty="0">
                          <a:solidFill>
                            <a:schemeClr val="tx1"/>
                          </a:solidFill>
                        </a:rPr>
                        <a:t>F</a:t>
                      </a:r>
                    </a:p>
                  </a:txBody>
                  <a:tcPr>
                    <a:solidFill>
                      <a:schemeClr val="bg2">
                        <a:lumMod val="50000"/>
                      </a:schemeClr>
                    </a:solidFill>
                  </a:tcPr>
                </a:tc>
                <a:extLst>
                  <a:ext uri="{0D108BD9-81ED-4DB2-BD59-A6C34878D82A}">
                    <a16:rowId xmlns:a16="http://schemas.microsoft.com/office/drawing/2014/main" val="10002"/>
                  </a:ext>
                </a:extLst>
              </a:tr>
              <a:tr h="370840">
                <a:tc>
                  <a:txBody>
                    <a:bodyPr/>
                    <a:lstStyle/>
                    <a:p>
                      <a:pPr algn="ctr"/>
                      <a:r>
                        <a:rPr lang="en-IN" dirty="0">
                          <a:solidFill>
                            <a:schemeClr val="tx1"/>
                          </a:solidFill>
                        </a:rPr>
                        <a:t>F</a:t>
                      </a:r>
                    </a:p>
                  </a:txBody>
                  <a:tcPr>
                    <a:solidFill>
                      <a:schemeClr val="bg2">
                        <a:lumMod val="50000"/>
                      </a:schemeClr>
                    </a:solidFill>
                  </a:tcPr>
                </a:tc>
                <a:tc>
                  <a:txBody>
                    <a:bodyPr/>
                    <a:lstStyle/>
                    <a:p>
                      <a:pPr algn="ctr"/>
                      <a:r>
                        <a:rPr lang="en-IN" dirty="0">
                          <a:solidFill>
                            <a:schemeClr val="tx1"/>
                          </a:solidFill>
                        </a:rPr>
                        <a:t>T</a:t>
                      </a:r>
                    </a:p>
                  </a:txBody>
                  <a:tcPr>
                    <a:solidFill>
                      <a:schemeClr val="bg2">
                        <a:lumMod val="50000"/>
                      </a:schemeClr>
                    </a:solidFill>
                  </a:tcPr>
                </a:tc>
                <a:tc>
                  <a:txBody>
                    <a:bodyPr/>
                    <a:lstStyle/>
                    <a:p>
                      <a:pPr algn="ctr"/>
                      <a:r>
                        <a:rPr lang="en-IN" dirty="0">
                          <a:solidFill>
                            <a:schemeClr val="tx1"/>
                          </a:solidFill>
                        </a:rPr>
                        <a:t>F</a:t>
                      </a:r>
                    </a:p>
                  </a:txBody>
                  <a:tcPr>
                    <a:solidFill>
                      <a:schemeClr val="bg2">
                        <a:lumMod val="50000"/>
                      </a:schemeClr>
                    </a:solidFill>
                  </a:tcPr>
                </a:tc>
                <a:extLst>
                  <a:ext uri="{0D108BD9-81ED-4DB2-BD59-A6C34878D82A}">
                    <a16:rowId xmlns:a16="http://schemas.microsoft.com/office/drawing/2014/main" val="10003"/>
                  </a:ext>
                </a:extLst>
              </a:tr>
              <a:tr h="370840">
                <a:tc>
                  <a:txBody>
                    <a:bodyPr/>
                    <a:lstStyle/>
                    <a:p>
                      <a:pPr algn="ctr"/>
                      <a:r>
                        <a:rPr lang="en-IN" dirty="0">
                          <a:solidFill>
                            <a:schemeClr val="tx1"/>
                          </a:solidFill>
                        </a:rPr>
                        <a:t>F</a:t>
                      </a:r>
                    </a:p>
                  </a:txBody>
                  <a:tcPr>
                    <a:solidFill>
                      <a:schemeClr val="bg2">
                        <a:lumMod val="50000"/>
                      </a:schemeClr>
                    </a:solidFill>
                  </a:tcPr>
                </a:tc>
                <a:tc>
                  <a:txBody>
                    <a:bodyPr/>
                    <a:lstStyle/>
                    <a:p>
                      <a:pPr algn="ctr"/>
                      <a:r>
                        <a:rPr lang="en-IN" dirty="0">
                          <a:solidFill>
                            <a:schemeClr val="tx1"/>
                          </a:solidFill>
                        </a:rPr>
                        <a:t>F</a:t>
                      </a:r>
                    </a:p>
                  </a:txBody>
                  <a:tcPr>
                    <a:solidFill>
                      <a:schemeClr val="bg2">
                        <a:lumMod val="50000"/>
                      </a:schemeClr>
                    </a:solidFill>
                  </a:tcPr>
                </a:tc>
                <a:tc>
                  <a:txBody>
                    <a:bodyPr/>
                    <a:lstStyle/>
                    <a:p>
                      <a:pPr algn="ctr"/>
                      <a:r>
                        <a:rPr lang="en-IN" dirty="0">
                          <a:solidFill>
                            <a:schemeClr val="tx1"/>
                          </a:solidFill>
                        </a:rPr>
                        <a:t>T</a:t>
                      </a:r>
                    </a:p>
                  </a:txBody>
                  <a:tcPr>
                    <a:solidFill>
                      <a:schemeClr val="bg2">
                        <a:lumMod val="50000"/>
                      </a:schemeClr>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heel(1)">
                                      <p:cBhvr>
                                        <p:cTn id="12" dur="2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heel(1)">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heel(1)">
                                      <p:cBhvr>
                                        <p:cTn id="2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228600" y="1066800"/>
                <a:ext cx="8686800" cy="5638800"/>
              </a:xfrm>
            </p:spPr>
            <p:txBody>
              <a:bodyPr>
                <a:normAutofit fontScale="85000" lnSpcReduction="10000"/>
              </a:bodyPr>
              <a:lstStyle/>
              <a:p>
                <a:pPr algn="ctr"/>
                <a:r>
                  <a:rPr lang="en-IN" sz="3100" b="1" u="sng" dirty="0"/>
                  <a:t>SOME DERIVED CONNECTIVES (Continued</a:t>
                </a:r>
                <a:r>
                  <a:rPr lang="en-IN" b="1" u="sng" dirty="0"/>
                  <a:t>)</a:t>
                </a:r>
                <a:endParaRPr lang="en-IN" dirty="0"/>
              </a:p>
              <a:p>
                <a:pPr algn="l"/>
                <a:r>
                  <a:rPr lang="en-IN" sz="3400" b="1" u="sng" dirty="0"/>
                  <a:t>XOR (Exclusive or )</a:t>
                </a:r>
                <a:r>
                  <a:rPr lang="en-IN" sz="3400" b="1" dirty="0"/>
                  <a:t>:</a:t>
                </a:r>
                <a:r>
                  <a:rPr lang="en-IN" sz="3400" dirty="0">
                    <a:latin typeface="Times New Roman" pitchFamily="18" charset="0"/>
                    <a:cs typeface="Times New Roman" pitchFamily="18" charset="0"/>
                  </a:rPr>
                  <a:t> </a:t>
                </a:r>
                <a:r>
                  <a:rPr lang="en-IN" sz="3400" dirty="0"/>
                  <a:t>It is a proposition that is true when exactly one of p and q is true but not both and is false otherwise. It is denoted by</a:t>
                </a:r>
                <a14:m>
                  <m:oMath xmlns:m="http://schemas.openxmlformats.org/officeDocument/2006/math">
                    <m:r>
                      <a:rPr lang="en-US" sz="3400" b="0" i="0" smtClean="0">
                        <a:latin typeface="Cambria Math"/>
                      </a:rPr>
                      <m:t> </m:t>
                    </m:r>
                    <m:r>
                      <a:rPr lang="en-IN" sz="3400" b="0" i="1" smtClean="0">
                        <a:latin typeface="Cambria Math" panose="02040503050406030204" pitchFamily="18" charset="0"/>
                      </a:rPr>
                      <m:t>𝑝</m:t>
                    </m:r>
                    <m:r>
                      <a:rPr lang="en-IN" sz="3400" b="0" i="1" smtClean="0">
                        <a:latin typeface="Cambria Math" panose="02040503050406030204" pitchFamily="18" charset="0"/>
                        <a:ea typeface="Cambria Math" panose="02040503050406030204" pitchFamily="18" charset="0"/>
                      </a:rPr>
                      <m:t>⊕</m:t>
                    </m:r>
                    <m:r>
                      <a:rPr lang="en-IN" sz="3400" b="0" i="1" smtClean="0">
                        <a:latin typeface="Cambria Math" panose="02040503050406030204" pitchFamily="18" charset="0"/>
                        <a:ea typeface="Cambria Math" panose="02040503050406030204" pitchFamily="18" charset="0"/>
                      </a:rPr>
                      <m:t>𝑞</m:t>
                    </m:r>
                    <m:r>
                      <a:rPr lang="en-IN" sz="3600" b="1" i="1">
                        <a:latin typeface="Cambria Math" panose="02040503050406030204" pitchFamily="18" charset="0"/>
                        <a:ea typeface="Cambria Math" panose="02040503050406030204" pitchFamily="18" charset="0"/>
                      </a:rPr>
                      <m:t>≡</m:t>
                    </m:r>
                    <m:r>
                      <m:rPr>
                        <m:nor/>
                      </m:rPr>
                      <a:rPr lang="en-IN" sz="3600" b="1" dirty="0"/>
                      <m:t> </m:t>
                    </m:r>
                    <m:r>
                      <m:rPr>
                        <m:nor/>
                      </m:rPr>
                      <a:rPr lang="en-IN" sz="3600" i="1" dirty="0">
                        <a:latin typeface="Times New Roman" panose="02020603050405020304" pitchFamily="18" charset="0"/>
                        <a:cs typeface="Times New Roman" panose="02020603050405020304" pitchFamily="18" charset="0"/>
                      </a:rPr>
                      <m:t>~</m:t>
                    </m:r>
                    <m:r>
                      <m:rPr>
                        <m:nor/>
                      </m:rPr>
                      <a:rPr lang="en-IN" sz="3600" dirty="0">
                        <a:latin typeface="Times New Roman" panose="02020603050405020304" pitchFamily="18" charset="0"/>
                        <a:cs typeface="Times New Roman" panose="02020603050405020304" pitchFamily="18" charset="0"/>
                      </a:rPr>
                      <m:t>(</m:t>
                    </m:r>
                    <m:r>
                      <m:rPr>
                        <m:nor/>
                      </m:rPr>
                      <a:rPr lang="en-IN" sz="3600" i="1" dirty="0">
                        <a:latin typeface="Times New Roman" panose="02020603050405020304" pitchFamily="18" charset="0"/>
                        <a:cs typeface="Times New Roman" panose="02020603050405020304" pitchFamily="18" charset="0"/>
                      </a:rPr>
                      <m:t>p</m:t>
                    </m:r>
                    <m:r>
                      <a:rPr lang="en-IN" sz="3600" i="1" smtClean="0">
                        <a:latin typeface="Cambria Math" panose="02040503050406030204" pitchFamily="18" charset="0"/>
                        <a:ea typeface="Cambria Math" panose="02040503050406030204" pitchFamily="18" charset="0"/>
                        <a:cs typeface="Times New Roman" panose="02020603050405020304" pitchFamily="18" charset="0"/>
                      </a:rPr>
                      <m:t>↔</m:t>
                    </m:r>
                    <m:r>
                      <a:rPr lang="en-US" sz="3600" i="1">
                        <a:latin typeface="Cambria Math" panose="02040503050406030204" pitchFamily="18" charset="0"/>
                        <a:ea typeface="Cambria Math" panose="02040503050406030204" pitchFamily="18" charset="0"/>
                        <a:cs typeface="Times New Roman" panose="02020603050405020304" pitchFamily="18" charset="0"/>
                      </a:rPr>
                      <m:t>𝑞</m:t>
                    </m:r>
                    <m:r>
                      <m:rPr>
                        <m:nor/>
                      </m:rPr>
                      <a:rPr lang="en-IN" sz="3600" dirty="0">
                        <a:latin typeface="Times New Roman" panose="02020603050405020304" pitchFamily="18" charset="0"/>
                        <a:cs typeface="Times New Roman" panose="02020603050405020304" pitchFamily="18" charset="0"/>
                      </a:rPr>
                      <m:t>)</m:t>
                    </m:r>
                  </m:oMath>
                </a14:m>
                <a:r>
                  <a:rPr lang="en-IN" sz="3400" dirty="0"/>
                  <a:t>.</a:t>
                </a:r>
              </a:p>
              <a:p>
                <a:pPr algn="l"/>
                <a:endParaRPr lang="en-IN"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228600" y="1066800"/>
                <a:ext cx="8686800" cy="5638800"/>
              </a:xfrm>
              <a:blipFill>
                <a:blip r:embed="rId2"/>
                <a:stretch>
                  <a:fillRect l="-2596" t="-1622" r="-1895"/>
                </a:stretch>
              </a:blipFill>
            </p:spPr>
            <p:txBody>
              <a:bodyPr/>
              <a:lstStyle/>
              <a:p>
                <a:r>
                  <a:rPr lang="en-US">
                    <a:noFill/>
                  </a:rPr>
                  <a:t> </a:t>
                </a:r>
              </a:p>
            </p:txBody>
          </p:sp>
        </mc:Fallback>
      </mc:AlternateContent>
      <p:graphicFrame>
        <p:nvGraphicFramePr>
          <p:cNvPr id="9" name="Table 9"/>
          <p:cNvGraphicFramePr>
            <a:graphicFrameLocks noGrp="1"/>
          </p:cNvGraphicFramePr>
          <p:nvPr/>
        </p:nvGraphicFramePr>
        <p:xfrm>
          <a:off x="1143000" y="3416300"/>
          <a:ext cx="6096000" cy="1971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487680">
                <a:tc>
                  <a:txBody>
                    <a:bodyPr/>
                    <a:lstStyle/>
                    <a:p>
                      <a:pPr algn="ctr"/>
                      <a:r>
                        <a:rPr lang="en-IN" sz="2600" b="1" i="1" dirty="0">
                          <a:solidFill>
                            <a:schemeClr val="tx1"/>
                          </a:solidFill>
                        </a:rPr>
                        <a:t> p</a:t>
                      </a:r>
                    </a:p>
                  </a:txBody>
                  <a:tcPr>
                    <a:solidFill>
                      <a:schemeClr val="bg2">
                        <a:lumMod val="90000"/>
                      </a:schemeClr>
                    </a:solidFill>
                  </a:tcPr>
                </a:tc>
                <a:tc>
                  <a:txBody>
                    <a:bodyPr/>
                    <a:lstStyle/>
                    <a:p>
                      <a:pPr algn="ctr"/>
                      <a:r>
                        <a:rPr lang="en-IN" sz="2600" b="1" i="1" dirty="0">
                          <a:solidFill>
                            <a:schemeClr val="tx1"/>
                          </a:solidFill>
                        </a:rPr>
                        <a:t>q</a:t>
                      </a:r>
                    </a:p>
                  </a:txBody>
                  <a:tcPr>
                    <a:solidFill>
                      <a:schemeClr val="bg2">
                        <a:lumMod val="90000"/>
                      </a:schemeClr>
                    </a:solidFill>
                  </a:tcPr>
                </a:tc>
                <a:tc>
                  <a:txBody>
                    <a:bodyPr/>
                    <a:lstStyle/>
                    <a:p>
                      <a:endParaRPr lang="en-US"/>
                    </a:p>
                  </a:txBody>
                  <a:tcPr>
                    <a:blipFill rotWithShape="1">
                      <a:blip r:embed="rId3"/>
                      <a:stretch>
                        <a:fillRect l="-200601" t="-10000" b="-323750"/>
                      </a:stretch>
                    </a:blipFill>
                  </a:tcPr>
                </a:tc>
                <a:extLst>
                  <a:ext uri="{0D108BD9-81ED-4DB2-BD59-A6C34878D82A}">
                    <a16:rowId xmlns:a16="http://schemas.microsoft.com/office/drawing/2014/main" val="10000"/>
                  </a:ext>
                </a:extLst>
              </a:tr>
              <a:tr h="370840">
                <a:tc>
                  <a:txBody>
                    <a:bodyPr/>
                    <a:lstStyle/>
                    <a:p>
                      <a:pPr algn="ctr"/>
                      <a:r>
                        <a:rPr lang="en-IN" dirty="0">
                          <a:solidFill>
                            <a:schemeClr val="tx1"/>
                          </a:solidFill>
                        </a:rPr>
                        <a:t>T</a:t>
                      </a:r>
                    </a:p>
                  </a:txBody>
                  <a:tcPr>
                    <a:solidFill>
                      <a:schemeClr val="bg2">
                        <a:lumMod val="50000"/>
                      </a:schemeClr>
                    </a:solidFill>
                  </a:tcPr>
                </a:tc>
                <a:tc>
                  <a:txBody>
                    <a:bodyPr/>
                    <a:lstStyle/>
                    <a:p>
                      <a:pPr algn="ctr"/>
                      <a:r>
                        <a:rPr lang="en-IN" dirty="0">
                          <a:solidFill>
                            <a:schemeClr val="tx1"/>
                          </a:solidFill>
                        </a:rPr>
                        <a:t>T</a:t>
                      </a:r>
                    </a:p>
                  </a:txBody>
                  <a:tcPr>
                    <a:solidFill>
                      <a:schemeClr val="bg2">
                        <a:lumMod val="50000"/>
                      </a:schemeClr>
                    </a:solidFill>
                  </a:tcPr>
                </a:tc>
                <a:tc>
                  <a:txBody>
                    <a:bodyPr/>
                    <a:lstStyle/>
                    <a:p>
                      <a:pPr algn="ctr"/>
                      <a:r>
                        <a:rPr lang="en-IN" dirty="0">
                          <a:solidFill>
                            <a:schemeClr val="tx1"/>
                          </a:solidFill>
                        </a:rPr>
                        <a:t>F</a:t>
                      </a:r>
                    </a:p>
                  </a:txBody>
                  <a:tcPr>
                    <a:solidFill>
                      <a:schemeClr val="bg2">
                        <a:lumMod val="50000"/>
                      </a:schemeClr>
                    </a:solidFill>
                  </a:tcPr>
                </a:tc>
                <a:extLst>
                  <a:ext uri="{0D108BD9-81ED-4DB2-BD59-A6C34878D82A}">
                    <a16:rowId xmlns:a16="http://schemas.microsoft.com/office/drawing/2014/main" val="10001"/>
                  </a:ext>
                </a:extLst>
              </a:tr>
              <a:tr h="370840">
                <a:tc>
                  <a:txBody>
                    <a:bodyPr/>
                    <a:lstStyle/>
                    <a:p>
                      <a:pPr algn="ctr"/>
                      <a:r>
                        <a:rPr lang="en-IN" dirty="0">
                          <a:solidFill>
                            <a:schemeClr val="tx1"/>
                          </a:solidFill>
                        </a:rPr>
                        <a:t>T</a:t>
                      </a:r>
                    </a:p>
                  </a:txBody>
                  <a:tcPr>
                    <a:solidFill>
                      <a:schemeClr val="bg2">
                        <a:lumMod val="50000"/>
                      </a:schemeClr>
                    </a:solidFill>
                  </a:tcPr>
                </a:tc>
                <a:tc>
                  <a:txBody>
                    <a:bodyPr/>
                    <a:lstStyle/>
                    <a:p>
                      <a:pPr algn="ctr"/>
                      <a:r>
                        <a:rPr lang="en-IN" dirty="0">
                          <a:solidFill>
                            <a:schemeClr val="tx1"/>
                          </a:solidFill>
                        </a:rPr>
                        <a:t>F</a:t>
                      </a:r>
                    </a:p>
                  </a:txBody>
                  <a:tcPr>
                    <a:solidFill>
                      <a:schemeClr val="bg2">
                        <a:lumMod val="50000"/>
                      </a:schemeClr>
                    </a:solidFill>
                  </a:tcPr>
                </a:tc>
                <a:tc>
                  <a:txBody>
                    <a:bodyPr/>
                    <a:lstStyle/>
                    <a:p>
                      <a:pPr algn="ctr"/>
                      <a:r>
                        <a:rPr lang="en-IN" dirty="0">
                          <a:solidFill>
                            <a:schemeClr val="tx1"/>
                          </a:solidFill>
                        </a:rPr>
                        <a:t>T</a:t>
                      </a:r>
                    </a:p>
                  </a:txBody>
                  <a:tcPr>
                    <a:solidFill>
                      <a:schemeClr val="bg2">
                        <a:lumMod val="50000"/>
                      </a:schemeClr>
                    </a:solidFill>
                  </a:tcPr>
                </a:tc>
                <a:extLst>
                  <a:ext uri="{0D108BD9-81ED-4DB2-BD59-A6C34878D82A}">
                    <a16:rowId xmlns:a16="http://schemas.microsoft.com/office/drawing/2014/main" val="10002"/>
                  </a:ext>
                </a:extLst>
              </a:tr>
              <a:tr h="370840">
                <a:tc>
                  <a:txBody>
                    <a:bodyPr/>
                    <a:lstStyle/>
                    <a:p>
                      <a:pPr algn="ctr"/>
                      <a:r>
                        <a:rPr lang="en-IN" dirty="0">
                          <a:solidFill>
                            <a:schemeClr val="tx1"/>
                          </a:solidFill>
                        </a:rPr>
                        <a:t>F</a:t>
                      </a:r>
                    </a:p>
                  </a:txBody>
                  <a:tcPr>
                    <a:solidFill>
                      <a:schemeClr val="bg2">
                        <a:lumMod val="50000"/>
                      </a:schemeClr>
                    </a:solidFill>
                  </a:tcPr>
                </a:tc>
                <a:tc>
                  <a:txBody>
                    <a:bodyPr/>
                    <a:lstStyle/>
                    <a:p>
                      <a:pPr algn="ctr"/>
                      <a:r>
                        <a:rPr lang="en-IN" dirty="0">
                          <a:solidFill>
                            <a:schemeClr val="tx1"/>
                          </a:solidFill>
                        </a:rPr>
                        <a:t>T</a:t>
                      </a:r>
                    </a:p>
                  </a:txBody>
                  <a:tcPr>
                    <a:solidFill>
                      <a:schemeClr val="bg2">
                        <a:lumMod val="50000"/>
                      </a:schemeClr>
                    </a:solidFill>
                  </a:tcPr>
                </a:tc>
                <a:tc>
                  <a:txBody>
                    <a:bodyPr/>
                    <a:lstStyle/>
                    <a:p>
                      <a:pPr algn="ctr"/>
                      <a:r>
                        <a:rPr lang="en-IN" dirty="0">
                          <a:solidFill>
                            <a:schemeClr val="tx1"/>
                          </a:solidFill>
                        </a:rPr>
                        <a:t>T</a:t>
                      </a:r>
                    </a:p>
                  </a:txBody>
                  <a:tcPr>
                    <a:solidFill>
                      <a:schemeClr val="bg2">
                        <a:lumMod val="50000"/>
                      </a:schemeClr>
                    </a:solidFill>
                  </a:tcPr>
                </a:tc>
                <a:extLst>
                  <a:ext uri="{0D108BD9-81ED-4DB2-BD59-A6C34878D82A}">
                    <a16:rowId xmlns:a16="http://schemas.microsoft.com/office/drawing/2014/main" val="10003"/>
                  </a:ext>
                </a:extLst>
              </a:tr>
              <a:tr h="370840">
                <a:tc>
                  <a:txBody>
                    <a:bodyPr/>
                    <a:lstStyle/>
                    <a:p>
                      <a:pPr algn="ctr"/>
                      <a:r>
                        <a:rPr lang="en-IN" dirty="0">
                          <a:solidFill>
                            <a:schemeClr val="tx1"/>
                          </a:solidFill>
                        </a:rPr>
                        <a:t>F</a:t>
                      </a:r>
                    </a:p>
                  </a:txBody>
                  <a:tcPr>
                    <a:solidFill>
                      <a:schemeClr val="bg2">
                        <a:lumMod val="50000"/>
                      </a:schemeClr>
                    </a:solidFill>
                  </a:tcPr>
                </a:tc>
                <a:tc>
                  <a:txBody>
                    <a:bodyPr/>
                    <a:lstStyle/>
                    <a:p>
                      <a:pPr algn="ctr"/>
                      <a:r>
                        <a:rPr lang="en-IN" dirty="0">
                          <a:solidFill>
                            <a:schemeClr val="tx1"/>
                          </a:solidFill>
                        </a:rPr>
                        <a:t>F</a:t>
                      </a:r>
                    </a:p>
                  </a:txBody>
                  <a:tcPr>
                    <a:solidFill>
                      <a:schemeClr val="bg2">
                        <a:lumMod val="50000"/>
                      </a:schemeClr>
                    </a:solidFill>
                  </a:tcPr>
                </a:tc>
                <a:tc>
                  <a:txBody>
                    <a:bodyPr/>
                    <a:lstStyle/>
                    <a:p>
                      <a:pPr algn="ctr"/>
                      <a:r>
                        <a:rPr lang="en-IN" dirty="0">
                          <a:solidFill>
                            <a:schemeClr val="tx1"/>
                          </a:solidFill>
                        </a:rPr>
                        <a:t>F</a:t>
                      </a:r>
                    </a:p>
                  </a:txBody>
                  <a:tcPr>
                    <a:solidFill>
                      <a:schemeClr val="bg2">
                        <a:lumMod val="50000"/>
                      </a:schemeClr>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arn(inVertical)">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228600" y="1066800"/>
                <a:ext cx="8686800" cy="5638800"/>
              </a:xfrm>
            </p:spPr>
            <p:txBody>
              <a:bodyPr/>
              <a:lstStyle/>
              <a:p>
                <a:pPr algn="ctr"/>
                <a:r>
                  <a:rPr lang="en-IN" b="1" u="sng" dirty="0"/>
                  <a:t>LOGICAL EQUIVALENCE</a:t>
                </a:r>
                <a:endParaRPr lang="en-IN" dirty="0"/>
              </a:p>
              <a:p>
                <a:pPr algn="l"/>
                <a:r>
                  <a:rPr lang="en-IN" b="1" dirty="0"/>
                  <a:t> </a:t>
                </a:r>
                <a:r>
                  <a:rPr lang="en-IN" dirty="0"/>
                  <a:t>If two propositions P and Q have the same truth values in every possible case, the propositions are </a:t>
                </a:r>
                <a:r>
                  <a:rPr lang="en-IN" b="1" dirty="0"/>
                  <a:t>logically equivalent</a:t>
                </a:r>
                <a:r>
                  <a:rPr lang="en-IN" sz="2800" dirty="0"/>
                  <a:t>. It is denoted by</a:t>
                </a:r>
                <a14:m>
                  <m:oMath xmlns:m="http://schemas.openxmlformats.org/officeDocument/2006/math">
                    <m:r>
                      <a:rPr lang="en-IN" sz="2800" b="0" i="0" smtClean="0">
                        <a:latin typeface="Cambria Math" panose="02040503050406030204" pitchFamily="18" charset="0"/>
                      </a:rPr>
                      <m:t>  </m:t>
                    </m:r>
                    <m:r>
                      <a:rPr lang="en-US" sz="2800" b="1" i="1" smtClean="0">
                        <a:latin typeface="Cambria Math" panose="02040503050406030204" pitchFamily="18" charset="0"/>
                      </a:rPr>
                      <m:t>𝑷</m:t>
                    </m:r>
                    <m:r>
                      <a:rPr lang="en-IN"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𝑸</m:t>
                    </m:r>
                  </m:oMath>
                </a14:m>
                <a:r>
                  <a:rPr lang="en-IN" sz="2800" dirty="0"/>
                  <a:t>.</a:t>
                </a:r>
              </a:p>
              <a:p>
                <a:pPr algn="l"/>
                <a:endParaRPr lang="en-IN" sz="2800" dirty="0"/>
              </a:p>
              <a:p>
                <a:pPr algn="l"/>
                <a:r>
                  <a:rPr lang="en-IN" b="1" dirty="0"/>
                  <a:t>To test whether two proposition P and Q are logically equivalent </a:t>
                </a:r>
                <a:endParaRPr lang="en-IN" dirty="0"/>
              </a:p>
              <a:p>
                <a:pPr algn="l"/>
                <a:r>
                  <a:rPr lang="en-IN" b="1" dirty="0"/>
                  <a:t>Method 1: </a:t>
                </a:r>
                <a:r>
                  <a:rPr lang="en-IN" dirty="0"/>
                  <a:t>Using Truth Table.</a:t>
                </a:r>
              </a:p>
              <a:p>
                <a:pPr algn="l"/>
                <a:r>
                  <a:rPr lang="en-IN" b="1" dirty="0"/>
                  <a:t>Method 2: </a:t>
                </a:r>
                <a:r>
                  <a:rPr lang="en-IN" dirty="0"/>
                  <a:t>Using Algebra of proposition (Properties of Proposition).</a:t>
                </a:r>
              </a:p>
              <a:p>
                <a:pPr algn="l"/>
                <a:endParaRPr lang="en-IN" b="1" dirty="0"/>
              </a:p>
              <a:p>
                <a:pPr algn="l"/>
                <a:endParaRPr lang="en-IN" dirty="0"/>
              </a:p>
              <a:p>
                <a:pPr algn="l"/>
                <a:endParaRPr lang="en-IN" sz="2800" dirty="0"/>
              </a:p>
              <a:p>
                <a:pPr algn="l"/>
                <a:endParaRPr lang="en-IN" sz="2800" dirty="0"/>
              </a:p>
              <a:p>
                <a:pPr algn="l"/>
                <a:endParaRPr lang="en-IN"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228600" y="1066800"/>
                <a:ext cx="8686800" cy="5638800"/>
              </a:xfrm>
              <a:blipFill>
                <a:blip r:embed="rId2"/>
                <a:stretch>
                  <a:fillRect l="-2316" t="-865"/>
                </a:stretch>
              </a:blipFill>
            </p:spPr>
            <p:txBody>
              <a:bodyPr/>
              <a:lstStyle/>
              <a:p>
                <a:r>
                  <a:rPr lang="en-US">
                    <a:noFill/>
                  </a:rPr>
                  <a:t> </a:t>
                </a:r>
              </a:p>
            </p:txBody>
          </p:sp>
        </mc:Fallback>
      </mc:AlternateContent>
      <p:sp>
        <p:nvSpPr>
          <p:cNvPr id="18" name="Rectangle 15"/>
          <p:cNvSpPr>
            <a:spLocks noChangeArrowheads="1"/>
          </p:cNvSpPr>
          <p:nvPr/>
        </p:nvSpPr>
        <p:spPr bwMode="auto">
          <a:xfrm>
            <a:off x="0" y="198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ctr"/>
            <a:r>
              <a:rPr lang="en-IN" b="1" u="sng" dirty="0"/>
              <a:t>Method 1: Using Truth Table</a:t>
            </a:r>
          </a:p>
          <a:p>
            <a:pPr algn="ctr"/>
            <a:endParaRPr lang="en-IN" u="sng" dirty="0"/>
          </a:p>
          <a:p>
            <a:pPr algn="l">
              <a:spcBef>
                <a:spcPts val="0"/>
              </a:spcBef>
            </a:pPr>
            <a:r>
              <a:rPr lang="en-IN" b="1" dirty="0"/>
              <a:t>Step 1: </a:t>
            </a:r>
            <a:r>
              <a:rPr lang="en-IN" dirty="0"/>
              <a:t>Construct the truth Table for compound statement </a:t>
            </a:r>
            <a:r>
              <a:rPr lang="en-IN" i="1" dirty="0"/>
              <a:t>P</a:t>
            </a:r>
          </a:p>
          <a:p>
            <a:pPr algn="l">
              <a:spcBef>
                <a:spcPts val="0"/>
              </a:spcBef>
            </a:pPr>
            <a:r>
              <a:rPr lang="en-IN" dirty="0"/>
              <a:t>             and </a:t>
            </a:r>
            <a:r>
              <a:rPr lang="en-IN" i="1" dirty="0"/>
              <a:t>Q</a:t>
            </a:r>
            <a:r>
              <a:rPr lang="en-IN" dirty="0"/>
              <a:t>.</a:t>
            </a:r>
          </a:p>
          <a:p>
            <a:pPr algn="l">
              <a:spcBef>
                <a:spcPts val="0"/>
              </a:spcBef>
            </a:pPr>
            <a:endParaRPr lang="en-IN" dirty="0"/>
          </a:p>
          <a:p>
            <a:pPr algn="just">
              <a:spcBef>
                <a:spcPts val="0"/>
              </a:spcBef>
            </a:pPr>
            <a:r>
              <a:rPr lang="en-IN" b="1" dirty="0"/>
              <a:t>Step 2:</a:t>
            </a:r>
            <a:r>
              <a:rPr lang="en-IN" dirty="0"/>
              <a:t> Check each combination of truth values of the      </a:t>
            </a:r>
          </a:p>
          <a:p>
            <a:pPr algn="just">
              <a:spcBef>
                <a:spcPts val="0"/>
              </a:spcBef>
            </a:pPr>
            <a:r>
              <a:rPr lang="en-IN" dirty="0"/>
              <a:t>             propositional variables to see whether the value of </a:t>
            </a:r>
            <a:r>
              <a:rPr lang="en-IN" i="1" dirty="0"/>
              <a:t>P</a:t>
            </a:r>
          </a:p>
          <a:p>
            <a:pPr algn="just">
              <a:spcBef>
                <a:spcPts val="0"/>
              </a:spcBef>
            </a:pPr>
            <a:r>
              <a:rPr lang="en-IN" dirty="0"/>
              <a:t>             is same as the truth value of </a:t>
            </a:r>
            <a:r>
              <a:rPr lang="en-IN" i="1" dirty="0"/>
              <a:t>Q</a:t>
            </a:r>
            <a:r>
              <a:rPr lang="en-IN" dirty="0"/>
              <a:t>. If in each row the</a:t>
            </a:r>
          </a:p>
          <a:p>
            <a:pPr algn="just">
              <a:spcBef>
                <a:spcPts val="0"/>
              </a:spcBef>
            </a:pPr>
            <a:r>
              <a:rPr lang="en-IN" dirty="0"/>
              <a:t>             truth value of P is the same as the truth value of </a:t>
            </a:r>
            <a:r>
              <a:rPr lang="en-IN" i="1" dirty="0"/>
              <a:t>Q</a:t>
            </a:r>
            <a:r>
              <a:rPr lang="en-IN" dirty="0"/>
              <a:t>,</a:t>
            </a:r>
          </a:p>
          <a:p>
            <a:pPr algn="just">
              <a:spcBef>
                <a:spcPts val="0"/>
              </a:spcBef>
            </a:pPr>
            <a:r>
              <a:rPr lang="en-IN" dirty="0"/>
              <a:t>             then </a:t>
            </a:r>
            <a:r>
              <a:rPr lang="en-IN" i="1" dirty="0"/>
              <a:t>P</a:t>
            </a:r>
            <a:r>
              <a:rPr lang="en-IN" dirty="0"/>
              <a:t> and </a:t>
            </a:r>
            <a:r>
              <a:rPr lang="en-IN" i="1" dirty="0"/>
              <a:t>Q</a:t>
            </a:r>
            <a:r>
              <a:rPr lang="en-IN" dirty="0"/>
              <a:t> are logically equivalent.</a:t>
            </a:r>
          </a:p>
          <a:p>
            <a:pPr algn="l"/>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arn(inVertical)">
                                      <p:cBhvr>
                                        <p:cTn id="32" dur="500"/>
                                        <p:tgtEl>
                                          <p:spTgt spid="3">
                                            <p:txEl>
                                              <p:pRg st="7" end="7"/>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arn(inVertical)">
                                      <p:cBhvr>
                                        <p:cTn id="35" dur="500"/>
                                        <p:tgtEl>
                                          <p:spTgt spid="3">
                                            <p:txEl>
                                              <p:pRg st="8" end="8"/>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arn(inVertical)">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278091" y="914400"/>
                <a:ext cx="8686800" cy="5791200"/>
              </a:xfrm>
            </p:spPr>
            <p:txBody>
              <a:bodyPr>
                <a:normAutofit fontScale="85000" lnSpcReduction="20000"/>
              </a:bodyPr>
              <a:lstStyle/>
              <a:p>
                <a:pPr algn="l"/>
                <a:r>
                  <a:rPr lang="en-IN" b="1" dirty="0"/>
                  <a:t>Example:</a:t>
                </a:r>
                <a:r>
                  <a:rPr lang="en-IN" dirty="0"/>
                  <a:t> </a:t>
                </a:r>
                <a:r>
                  <a:rPr lang="en-IN" b="1" dirty="0"/>
                  <a:t>Use truth tables to prove </a:t>
                </a:r>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r>
                  <a:rPr lang="en-IN" dirty="0"/>
                  <a:t>Since the entries in 5 and 8 columns is same, therefore</a:t>
                </a:r>
                <a:r>
                  <a:rPr lang="en-IN" b="1" dirty="0"/>
                  <a:t> </a:t>
                </a:r>
              </a:p>
              <a:p>
                <a:pPr algn="l"/>
                <a14:m>
                  <m:oMathPara xmlns:m="http://schemas.openxmlformats.org/officeDocument/2006/math">
                    <m:oMathParaPr>
                      <m:jc m:val="centerGroup"/>
                    </m:oMathParaPr>
                    <m:oMath xmlns:m="http://schemas.openxmlformats.org/officeDocument/2006/math">
                      <m:r>
                        <a:rPr lang="en-IN" sz="2400" b="1" i="1">
                          <a:latin typeface="Cambria Math" panose="02040503050406030204" pitchFamily="18" charset="0"/>
                        </a:rPr>
                        <m:t>𝒑</m:t>
                      </m:r>
                      <m:r>
                        <a:rPr lang="en-IN" sz="2400" b="1">
                          <a:latin typeface="Cambria Math" panose="02040503050406030204" pitchFamily="18" charset="0"/>
                        </a:rPr>
                        <m:t>∨</m:t>
                      </m:r>
                      <m:d>
                        <m:dPr>
                          <m:ctrlPr>
                            <a:rPr lang="en-IN" sz="2400" b="1" i="1">
                              <a:latin typeface="Cambria Math" panose="02040503050406030204" pitchFamily="18" charset="0"/>
                            </a:rPr>
                          </m:ctrlPr>
                        </m:dPr>
                        <m:e>
                          <m:r>
                            <a:rPr lang="en-IN" sz="2400" b="1" i="1">
                              <a:latin typeface="Cambria Math" panose="02040503050406030204" pitchFamily="18" charset="0"/>
                            </a:rPr>
                            <m:t>𝒒</m:t>
                          </m:r>
                          <m:r>
                            <a:rPr lang="en-IN" sz="2400" b="1">
                              <a:latin typeface="Cambria Math" panose="02040503050406030204" pitchFamily="18" charset="0"/>
                            </a:rPr>
                            <m:t>∧</m:t>
                          </m:r>
                          <m:r>
                            <a:rPr lang="en-IN" sz="2400" b="1" i="1">
                              <a:latin typeface="Cambria Math" panose="02040503050406030204" pitchFamily="18" charset="0"/>
                            </a:rPr>
                            <m:t>𝒓</m:t>
                          </m:r>
                        </m:e>
                      </m:d>
                      <m:r>
                        <a:rPr lang="en-IN" sz="2400" b="1">
                          <a:latin typeface="Cambria Math" panose="02040503050406030204" pitchFamily="18" charset="0"/>
                        </a:rPr>
                        <m:t>≡</m:t>
                      </m:r>
                      <m:d>
                        <m:dPr>
                          <m:ctrlPr>
                            <a:rPr lang="en-IN" sz="2400" b="1" i="1">
                              <a:latin typeface="Cambria Math" panose="02040503050406030204" pitchFamily="18" charset="0"/>
                            </a:rPr>
                          </m:ctrlPr>
                        </m:dPr>
                        <m:e>
                          <m:r>
                            <a:rPr lang="en-IN" sz="2400" b="1" i="1">
                              <a:latin typeface="Cambria Math" panose="02040503050406030204" pitchFamily="18" charset="0"/>
                            </a:rPr>
                            <m:t>𝒑</m:t>
                          </m:r>
                          <m:r>
                            <a:rPr lang="en-IN" sz="2400" b="1">
                              <a:latin typeface="Cambria Math" panose="02040503050406030204" pitchFamily="18" charset="0"/>
                            </a:rPr>
                            <m:t>∧</m:t>
                          </m:r>
                          <m:r>
                            <a:rPr lang="en-IN" sz="2400" b="1" i="1">
                              <a:latin typeface="Cambria Math" panose="02040503050406030204" pitchFamily="18" charset="0"/>
                            </a:rPr>
                            <m:t>𝒒</m:t>
                          </m:r>
                        </m:e>
                      </m:d>
                      <m:r>
                        <a:rPr lang="en-IN" sz="2400" b="1">
                          <a:latin typeface="Cambria Math" panose="02040503050406030204" pitchFamily="18" charset="0"/>
                        </a:rPr>
                        <m:t>∧</m:t>
                      </m:r>
                      <m:d>
                        <m:dPr>
                          <m:ctrlPr>
                            <a:rPr lang="en-IN" sz="2400" b="1" i="1">
                              <a:latin typeface="Cambria Math" panose="02040503050406030204" pitchFamily="18" charset="0"/>
                            </a:rPr>
                          </m:ctrlPr>
                        </m:dPr>
                        <m:e>
                          <m:r>
                            <a:rPr lang="en-IN" sz="2400" b="1" i="1">
                              <a:latin typeface="Cambria Math" panose="02040503050406030204" pitchFamily="18" charset="0"/>
                            </a:rPr>
                            <m:t>𝒑</m:t>
                          </m:r>
                          <m:r>
                            <a:rPr lang="en-IN" sz="2400" b="1">
                              <a:latin typeface="Cambria Math" panose="02040503050406030204" pitchFamily="18" charset="0"/>
                            </a:rPr>
                            <m:t>∨</m:t>
                          </m:r>
                          <m:r>
                            <a:rPr lang="en-IN" sz="2400" b="1" i="1">
                              <a:latin typeface="Cambria Math" panose="02040503050406030204" pitchFamily="18" charset="0"/>
                            </a:rPr>
                            <m:t>𝒓</m:t>
                          </m:r>
                        </m:e>
                      </m:d>
                    </m:oMath>
                  </m:oMathPara>
                </a14:m>
                <a:endParaRPr lang="en-IN" sz="2400" b="1" dirty="0"/>
              </a:p>
              <a:p>
                <a:pPr algn="l"/>
                <a:endParaRPr lang="en-IN" b="1" dirty="0"/>
              </a:p>
              <a:p>
                <a:pPr algn="l"/>
                <a:endParaRPr lang="en-IN"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278091" y="914400"/>
                <a:ext cx="8686800" cy="5791200"/>
              </a:xfrm>
              <a:blipFill rotWithShape="1">
                <a:blip r:embed="rId2"/>
                <a:stretch>
                  <a:fillRect l="-1965" t="-1789"/>
                </a:stretch>
              </a:blipFill>
            </p:spPr>
            <p:txBody>
              <a:bodyPr/>
              <a:lstStyle/>
              <a:p>
                <a:r>
                  <a:rPr lang="en-IN">
                    <a:noFill/>
                  </a:rPr>
                  <a:t> </a:t>
                </a:r>
                <a:endParaRPr lang="en-IN">
                  <a:noFill/>
                </a:endParaRP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1528803" y="1315457"/>
                <a:ext cx="497418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800" b="1" i="1" smtClean="0">
                          <a:latin typeface="Cambria Math" panose="02040503050406030204" pitchFamily="18" charset="0"/>
                        </a:rPr>
                        <m:t>𝒑</m:t>
                      </m:r>
                      <m:r>
                        <a:rPr lang="en-IN" sz="2800" b="1" i="0">
                          <a:latin typeface="Cambria Math" panose="02040503050406030204" pitchFamily="18" charset="0"/>
                        </a:rPr>
                        <m:t>∨</m:t>
                      </m:r>
                      <m:d>
                        <m:dPr>
                          <m:ctrlPr>
                            <a:rPr lang="en-IN" sz="2800" b="1" i="1">
                              <a:latin typeface="Cambria Math" panose="02040503050406030204" pitchFamily="18" charset="0"/>
                            </a:rPr>
                          </m:ctrlPr>
                        </m:dPr>
                        <m:e>
                          <m:r>
                            <a:rPr lang="en-IN" sz="2800" b="1" i="1">
                              <a:latin typeface="Cambria Math" panose="02040503050406030204" pitchFamily="18" charset="0"/>
                            </a:rPr>
                            <m:t>𝒒</m:t>
                          </m:r>
                          <m:r>
                            <a:rPr lang="en-IN" sz="2800" b="1" i="0">
                              <a:latin typeface="Cambria Math" panose="02040503050406030204" pitchFamily="18" charset="0"/>
                            </a:rPr>
                            <m:t>∧</m:t>
                          </m:r>
                          <m:r>
                            <a:rPr lang="en-IN" sz="2800" b="1" i="1">
                              <a:latin typeface="Cambria Math" panose="02040503050406030204" pitchFamily="18" charset="0"/>
                            </a:rPr>
                            <m:t>𝒓</m:t>
                          </m:r>
                        </m:e>
                      </m:d>
                      <m:r>
                        <a:rPr lang="en-IN" sz="2800" b="1" i="0">
                          <a:latin typeface="Cambria Math" panose="02040503050406030204" pitchFamily="18" charset="0"/>
                        </a:rPr>
                        <m:t>≡</m:t>
                      </m:r>
                      <m:d>
                        <m:dPr>
                          <m:ctrlPr>
                            <a:rPr lang="en-IN" sz="2800" b="1" i="1">
                              <a:latin typeface="Cambria Math" panose="02040503050406030204" pitchFamily="18" charset="0"/>
                            </a:rPr>
                          </m:ctrlPr>
                        </m:dPr>
                        <m:e>
                          <m:r>
                            <a:rPr lang="en-IN" sz="2800" b="1" i="1" smtClean="0">
                              <a:latin typeface="Cambria Math" panose="02040503050406030204" pitchFamily="18" charset="0"/>
                            </a:rPr>
                            <m:t>𝒑</m:t>
                          </m:r>
                          <m:r>
                            <a:rPr lang="en-IN" sz="2800" b="1">
                              <a:latin typeface="Cambria Math" panose="02040503050406030204" pitchFamily="18" charset="0"/>
                            </a:rPr>
                            <m:t>∨</m:t>
                          </m:r>
                          <m:r>
                            <a:rPr lang="en-IN" sz="2800" b="1" i="1">
                              <a:latin typeface="Cambria Math" panose="02040503050406030204" pitchFamily="18" charset="0"/>
                            </a:rPr>
                            <m:t>𝒒</m:t>
                          </m:r>
                        </m:e>
                      </m:d>
                      <m:r>
                        <a:rPr lang="en-IN" sz="2800" b="1" i="0">
                          <a:latin typeface="Cambria Math" panose="02040503050406030204" pitchFamily="18" charset="0"/>
                        </a:rPr>
                        <m:t>∧</m:t>
                      </m:r>
                      <m:d>
                        <m:dPr>
                          <m:ctrlPr>
                            <a:rPr lang="en-IN" sz="2800" b="1" i="1">
                              <a:latin typeface="Cambria Math" panose="02040503050406030204" pitchFamily="18" charset="0"/>
                            </a:rPr>
                          </m:ctrlPr>
                        </m:dPr>
                        <m:e>
                          <m:r>
                            <a:rPr lang="en-IN" sz="2800" b="1" i="1">
                              <a:latin typeface="Cambria Math" panose="02040503050406030204" pitchFamily="18" charset="0"/>
                            </a:rPr>
                            <m:t>𝒑</m:t>
                          </m:r>
                          <m:r>
                            <a:rPr lang="en-IN" sz="2800" b="1" i="0" smtClean="0">
                              <a:latin typeface="Cambria Math" panose="02040503050406030204" pitchFamily="18" charset="0"/>
                            </a:rPr>
                            <m:t>∨</m:t>
                          </m:r>
                          <m:r>
                            <a:rPr lang="en-IN" sz="2800" b="1" i="1">
                              <a:latin typeface="Cambria Math" panose="02040503050406030204" pitchFamily="18" charset="0"/>
                            </a:rPr>
                            <m:t>𝒓</m:t>
                          </m:r>
                        </m:e>
                      </m:d>
                    </m:oMath>
                  </m:oMathPara>
                </a14:m>
                <a:endParaRPr lang="en-IN" sz="2800" b="1" dirty="0"/>
              </a:p>
            </p:txBody>
          </p:sp>
        </mc:Choice>
        <mc:Fallback xmlns="">
          <p:sp>
            <p:nvSpPr>
              <p:cNvPr id="10" name="Rectangle 9"/>
              <p:cNvSpPr>
                <a:spLocks noRot="1" noChangeAspect="1" noMove="1" noResize="1" noEditPoints="1" noAdjustHandles="1" noChangeArrowheads="1" noChangeShapeType="1" noTextEdit="1"/>
              </p:cNvSpPr>
              <p:nvPr/>
            </p:nvSpPr>
            <p:spPr>
              <a:xfrm>
                <a:off x="1528803" y="1315457"/>
                <a:ext cx="4974182" cy="523220"/>
              </a:xfrm>
              <a:prstGeom prst="rect">
                <a:avLst/>
              </a:prstGeom>
              <a:blipFill rotWithShape="1">
                <a:blip r:embed="rId3"/>
                <a:stretch>
                  <a:fillRect/>
                </a:stretch>
              </a:blipFill>
            </p:spPr>
            <p:txBody>
              <a:bodyPr/>
              <a:lstStyle/>
              <a:p>
                <a:r>
                  <a:rPr lang="en-IN">
                    <a:noFill/>
                  </a:rPr>
                  <a:t> </a:t>
                </a:r>
                <a:endParaRPr lang="en-IN">
                  <a:noFill/>
                </a:endParaRPr>
              </a:p>
            </p:txBody>
          </p:sp>
        </mc:Fallback>
      </mc:AlternateContent>
      <p:graphicFrame>
        <p:nvGraphicFramePr>
          <p:cNvPr id="15" name="Table 15"/>
          <p:cNvGraphicFramePr>
            <a:graphicFrameLocks noGrp="1"/>
          </p:cNvGraphicFramePr>
          <p:nvPr/>
        </p:nvGraphicFramePr>
        <p:xfrm>
          <a:off x="228600" y="1830821"/>
          <a:ext cx="8458200" cy="391160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990600">
                  <a:extLst>
                    <a:ext uri="{9D8B030D-6E8A-4147-A177-3AD203B41FA5}">
                      <a16:colId xmlns:a16="http://schemas.microsoft.com/office/drawing/2014/main" val="20006"/>
                    </a:ext>
                  </a:extLst>
                </a:gridCol>
                <a:gridCol w="1905000">
                  <a:extLst>
                    <a:ext uri="{9D8B030D-6E8A-4147-A177-3AD203B41FA5}">
                      <a16:colId xmlns:a16="http://schemas.microsoft.com/office/drawing/2014/main" val="20007"/>
                    </a:ext>
                  </a:extLst>
                </a:gridCol>
              </a:tblGrid>
              <a:tr h="457200">
                <a:tc>
                  <a:txBody>
                    <a:bodyPr/>
                    <a:lstStyle/>
                    <a:p>
                      <a:pPr algn="ctr"/>
                      <a:r>
                        <a:rPr lang="en-IN" sz="2400" dirty="0"/>
                        <a:t>1</a:t>
                      </a:r>
                    </a:p>
                  </a:txBody>
                  <a:tcPr/>
                </a:tc>
                <a:tc>
                  <a:txBody>
                    <a:bodyPr/>
                    <a:lstStyle/>
                    <a:p>
                      <a:pPr algn="ctr"/>
                      <a:r>
                        <a:rPr lang="en-IN" sz="2400" dirty="0"/>
                        <a:t>2</a:t>
                      </a:r>
                    </a:p>
                  </a:txBody>
                  <a:tcPr/>
                </a:tc>
                <a:tc>
                  <a:txBody>
                    <a:bodyPr/>
                    <a:lstStyle/>
                    <a:p>
                      <a:pPr algn="ctr"/>
                      <a:r>
                        <a:rPr lang="en-IN" sz="2400" dirty="0"/>
                        <a:t>3</a:t>
                      </a:r>
                    </a:p>
                  </a:txBody>
                  <a:tcPr/>
                </a:tc>
                <a:tc>
                  <a:txBody>
                    <a:bodyPr/>
                    <a:lstStyle/>
                    <a:p>
                      <a:pPr algn="ctr"/>
                      <a:r>
                        <a:rPr lang="en-IN" sz="2400" dirty="0"/>
                        <a:t>4</a:t>
                      </a:r>
                    </a:p>
                  </a:txBody>
                  <a:tcPr/>
                </a:tc>
                <a:tc>
                  <a:txBody>
                    <a:bodyPr/>
                    <a:lstStyle/>
                    <a:p>
                      <a:pPr algn="ctr"/>
                      <a:r>
                        <a:rPr lang="en-IN" sz="2400" dirty="0"/>
                        <a:t>5</a:t>
                      </a:r>
                    </a:p>
                  </a:txBody>
                  <a:tcPr>
                    <a:solidFill>
                      <a:schemeClr val="accent4">
                        <a:lumMod val="60000"/>
                        <a:lumOff val="40000"/>
                      </a:schemeClr>
                    </a:solidFill>
                  </a:tcPr>
                </a:tc>
                <a:tc>
                  <a:txBody>
                    <a:bodyPr/>
                    <a:lstStyle/>
                    <a:p>
                      <a:pPr algn="ctr"/>
                      <a:r>
                        <a:rPr lang="en-IN" sz="2400" dirty="0"/>
                        <a:t>6</a:t>
                      </a:r>
                    </a:p>
                  </a:txBody>
                  <a:tcPr>
                    <a:solidFill>
                      <a:schemeClr val="tx2">
                        <a:lumMod val="60000"/>
                        <a:lumOff val="40000"/>
                      </a:schemeClr>
                    </a:solidFill>
                  </a:tcPr>
                </a:tc>
                <a:tc>
                  <a:txBody>
                    <a:bodyPr/>
                    <a:lstStyle/>
                    <a:p>
                      <a:pPr algn="ctr"/>
                      <a:r>
                        <a:rPr lang="en-IN" sz="2400" dirty="0"/>
                        <a:t>7</a:t>
                      </a:r>
                    </a:p>
                  </a:txBody>
                  <a:tcPr>
                    <a:solidFill>
                      <a:schemeClr val="tx2">
                        <a:lumMod val="60000"/>
                        <a:lumOff val="40000"/>
                      </a:schemeClr>
                    </a:solidFill>
                  </a:tcPr>
                </a:tc>
                <a:tc>
                  <a:txBody>
                    <a:bodyPr/>
                    <a:lstStyle/>
                    <a:p>
                      <a:pPr algn="ctr"/>
                      <a:r>
                        <a:rPr lang="en-IN" sz="2400" dirty="0"/>
                        <a:t>8</a:t>
                      </a:r>
                    </a:p>
                  </a:txBody>
                  <a:tcPr>
                    <a:solidFill>
                      <a:schemeClr val="accent4">
                        <a:lumMod val="60000"/>
                        <a:lumOff val="40000"/>
                      </a:schemeClr>
                    </a:solidFill>
                  </a:tcPr>
                </a:tc>
                <a:extLst>
                  <a:ext uri="{0D108BD9-81ED-4DB2-BD59-A6C34878D82A}">
                    <a16:rowId xmlns:a16="http://schemas.microsoft.com/office/drawing/2014/main" val="10000"/>
                  </a:ext>
                </a:extLst>
              </a:tr>
              <a:tr h="451387">
                <a:tc>
                  <a:txBody>
                    <a:bodyPr/>
                    <a:lstStyle/>
                    <a:p>
                      <a:pPr algn="ctr"/>
                      <a:r>
                        <a:rPr lang="en-IN" b="1" i="1" dirty="0"/>
                        <a:t>p</a:t>
                      </a:r>
                    </a:p>
                  </a:txBody>
                  <a:tcPr/>
                </a:tc>
                <a:tc>
                  <a:txBody>
                    <a:bodyPr/>
                    <a:lstStyle/>
                    <a:p>
                      <a:pPr algn="ctr"/>
                      <a:r>
                        <a:rPr lang="en-IN" b="1" i="1" dirty="0"/>
                        <a:t>q</a:t>
                      </a:r>
                    </a:p>
                  </a:txBody>
                  <a:tcPr/>
                </a:tc>
                <a:tc>
                  <a:txBody>
                    <a:bodyPr/>
                    <a:lstStyle/>
                    <a:p>
                      <a:pPr algn="ctr"/>
                      <a:r>
                        <a:rPr lang="en-IN" b="1" i="1" dirty="0"/>
                        <a:t>r</a:t>
                      </a:r>
                    </a:p>
                  </a:txBody>
                  <a:tcPr/>
                </a:tc>
                <a:tc>
                  <a:txBody>
                    <a:bodyPr/>
                    <a:lstStyle/>
                    <a:p>
                      <a:endParaRPr lang="en-US"/>
                    </a:p>
                  </a:txBody>
                  <a:tcPr>
                    <a:blipFill>
                      <a:blip r:embed="rId4"/>
                      <a:stretch>
                        <a:fillRect l="-154545" t="-112162" r="-490909" b="-686486"/>
                      </a:stretch>
                    </a:blipFill>
                  </a:tcPr>
                </a:tc>
                <a:tc>
                  <a:txBody>
                    <a:bodyPr/>
                    <a:lstStyle/>
                    <a:p>
                      <a:endParaRPr lang="en-US"/>
                    </a:p>
                  </a:txBody>
                  <a:tcPr>
                    <a:blipFill>
                      <a:blip r:embed="rId4"/>
                      <a:stretch>
                        <a:fillRect l="-165278" t="-112162" r="-218750" b="-686486"/>
                      </a:stretch>
                    </a:blipFill>
                  </a:tcPr>
                </a:tc>
                <a:tc>
                  <a:txBody>
                    <a:bodyPr/>
                    <a:lstStyle/>
                    <a:p>
                      <a:endParaRPr lang="en-US"/>
                    </a:p>
                  </a:txBody>
                  <a:tcPr>
                    <a:blipFill>
                      <a:blip r:embed="rId4"/>
                      <a:stretch>
                        <a:fillRect l="-509333" t="-112162" r="-320000" b="-686486"/>
                      </a:stretch>
                    </a:blipFill>
                  </a:tcPr>
                </a:tc>
                <a:tc>
                  <a:txBody>
                    <a:bodyPr/>
                    <a:lstStyle/>
                    <a:p>
                      <a:endParaRPr lang="en-US"/>
                    </a:p>
                  </a:txBody>
                  <a:tcPr>
                    <a:blipFill>
                      <a:blip r:embed="rId4"/>
                      <a:stretch>
                        <a:fillRect l="-564198" t="-112162" r="-196296" b="-686486"/>
                      </a:stretch>
                    </a:blipFill>
                  </a:tcPr>
                </a:tc>
                <a:tc>
                  <a:txBody>
                    <a:bodyPr/>
                    <a:lstStyle/>
                    <a:p>
                      <a:endParaRPr lang="en-US"/>
                    </a:p>
                  </a:txBody>
                  <a:tcPr>
                    <a:blipFill>
                      <a:blip r:embed="rId4"/>
                      <a:stretch>
                        <a:fillRect l="-343770" t="-112162" r="-1597" b="-686486"/>
                      </a:stretch>
                    </a:blipFill>
                  </a:tcPr>
                </a:tc>
                <a:extLst>
                  <a:ext uri="{0D108BD9-81ED-4DB2-BD59-A6C34878D82A}">
                    <a16:rowId xmlns:a16="http://schemas.microsoft.com/office/drawing/2014/main" val="10001"/>
                  </a:ext>
                </a:extLst>
              </a:tr>
              <a:tr h="370840">
                <a:tc>
                  <a:txBody>
                    <a:bodyPr/>
                    <a:lstStyle/>
                    <a:p>
                      <a:pPr algn="ctr"/>
                      <a:r>
                        <a:rPr lang="en-IN" dirty="0"/>
                        <a:t>T</a:t>
                      </a:r>
                    </a:p>
                  </a:txBody>
                  <a:tcPr/>
                </a:tc>
                <a:tc>
                  <a:txBody>
                    <a:bodyPr/>
                    <a:lstStyle/>
                    <a:p>
                      <a:pPr algn="ctr"/>
                      <a:r>
                        <a:rPr lang="en-IN" dirty="0"/>
                        <a:t>T</a:t>
                      </a:r>
                    </a:p>
                  </a:txBody>
                  <a:tcPr/>
                </a:tc>
                <a:tc>
                  <a:txBody>
                    <a:bodyPr/>
                    <a:lstStyle/>
                    <a:p>
                      <a:pPr algn="ctr"/>
                      <a:r>
                        <a:rPr lang="en-IN" dirty="0"/>
                        <a:t>T</a:t>
                      </a:r>
                    </a:p>
                  </a:txBody>
                  <a:tcPr/>
                </a:tc>
                <a:tc>
                  <a:txBody>
                    <a:bodyPr/>
                    <a:lstStyle/>
                    <a:p>
                      <a:pPr algn="ctr"/>
                      <a:r>
                        <a:rPr lang="en-IN" dirty="0"/>
                        <a:t>T</a:t>
                      </a:r>
                    </a:p>
                  </a:txBody>
                  <a:tcPr/>
                </a:tc>
                <a:tc>
                  <a:txBody>
                    <a:bodyPr/>
                    <a:lstStyle/>
                    <a:p>
                      <a:pPr algn="ctr"/>
                      <a:r>
                        <a:rPr lang="en-IN" dirty="0"/>
                        <a:t>T</a:t>
                      </a:r>
                    </a:p>
                  </a:txBody>
                  <a:tcPr>
                    <a:solidFill>
                      <a:schemeClr val="accent4">
                        <a:lumMod val="60000"/>
                        <a:lumOff val="40000"/>
                      </a:schemeClr>
                    </a:solidFill>
                  </a:tcPr>
                </a:tc>
                <a:tc>
                  <a:txBody>
                    <a:bodyPr/>
                    <a:lstStyle/>
                    <a:p>
                      <a:pPr algn="ctr"/>
                      <a:r>
                        <a:rPr lang="en-IN" dirty="0"/>
                        <a:t>T</a:t>
                      </a:r>
                    </a:p>
                  </a:txBody>
                  <a:tcPr>
                    <a:solidFill>
                      <a:schemeClr val="tx2">
                        <a:lumMod val="60000"/>
                        <a:lumOff val="40000"/>
                      </a:schemeClr>
                    </a:solidFill>
                  </a:tcPr>
                </a:tc>
                <a:tc>
                  <a:txBody>
                    <a:bodyPr/>
                    <a:lstStyle/>
                    <a:p>
                      <a:pPr algn="ctr"/>
                      <a:r>
                        <a:rPr lang="en-IN" dirty="0"/>
                        <a:t>T</a:t>
                      </a:r>
                    </a:p>
                  </a:txBody>
                  <a:tcPr>
                    <a:solidFill>
                      <a:schemeClr val="tx2">
                        <a:lumMod val="60000"/>
                        <a:lumOff val="40000"/>
                      </a:schemeClr>
                    </a:solidFill>
                  </a:tcPr>
                </a:tc>
                <a:tc>
                  <a:txBody>
                    <a:bodyPr/>
                    <a:lstStyle/>
                    <a:p>
                      <a:pPr algn="ctr"/>
                      <a:r>
                        <a:rPr lang="en-IN" dirty="0"/>
                        <a:t>T</a:t>
                      </a:r>
                    </a:p>
                  </a:txBody>
                  <a:tcPr>
                    <a:solidFill>
                      <a:schemeClr val="accent4">
                        <a:lumMod val="60000"/>
                        <a:lumOff val="40000"/>
                      </a:schemeClr>
                    </a:solidFill>
                  </a:tcPr>
                </a:tc>
                <a:extLst>
                  <a:ext uri="{0D108BD9-81ED-4DB2-BD59-A6C34878D82A}">
                    <a16:rowId xmlns:a16="http://schemas.microsoft.com/office/drawing/2014/main" val="10002"/>
                  </a:ext>
                </a:extLst>
              </a:tr>
              <a:tr h="370840">
                <a:tc>
                  <a:txBody>
                    <a:bodyPr/>
                    <a:lstStyle/>
                    <a:p>
                      <a:pPr algn="ctr"/>
                      <a:r>
                        <a:rPr lang="en-IN" dirty="0"/>
                        <a:t>T</a:t>
                      </a:r>
                    </a:p>
                  </a:txBody>
                  <a:tcPr/>
                </a:tc>
                <a:tc>
                  <a:txBody>
                    <a:bodyPr/>
                    <a:lstStyle/>
                    <a:p>
                      <a:pPr algn="ctr"/>
                      <a:r>
                        <a:rPr lang="en-IN" dirty="0"/>
                        <a:t>T</a:t>
                      </a:r>
                    </a:p>
                  </a:txBody>
                  <a:tcPr/>
                </a:tc>
                <a:tc>
                  <a:txBody>
                    <a:bodyPr/>
                    <a:lstStyle/>
                    <a:p>
                      <a:pPr algn="ctr"/>
                      <a:r>
                        <a:rPr lang="en-IN" dirty="0"/>
                        <a:t>F</a:t>
                      </a:r>
                    </a:p>
                  </a:txBody>
                  <a:tcPr/>
                </a:tc>
                <a:tc>
                  <a:txBody>
                    <a:bodyPr/>
                    <a:lstStyle/>
                    <a:p>
                      <a:pPr algn="ctr"/>
                      <a:r>
                        <a:rPr lang="en-IN" dirty="0"/>
                        <a:t>F</a:t>
                      </a:r>
                    </a:p>
                  </a:txBody>
                  <a:tcPr/>
                </a:tc>
                <a:tc>
                  <a:txBody>
                    <a:bodyPr/>
                    <a:lstStyle/>
                    <a:p>
                      <a:pPr algn="ctr"/>
                      <a:r>
                        <a:rPr lang="en-IN" dirty="0"/>
                        <a:t>T</a:t>
                      </a:r>
                    </a:p>
                  </a:txBody>
                  <a:tcPr>
                    <a:solidFill>
                      <a:schemeClr val="accent4">
                        <a:lumMod val="60000"/>
                        <a:lumOff val="40000"/>
                      </a:schemeClr>
                    </a:solidFill>
                  </a:tcPr>
                </a:tc>
                <a:tc>
                  <a:txBody>
                    <a:bodyPr/>
                    <a:lstStyle/>
                    <a:p>
                      <a:pPr algn="ctr"/>
                      <a:r>
                        <a:rPr lang="en-IN" dirty="0"/>
                        <a:t>T</a:t>
                      </a:r>
                    </a:p>
                  </a:txBody>
                  <a:tcPr>
                    <a:solidFill>
                      <a:schemeClr val="tx2">
                        <a:lumMod val="60000"/>
                        <a:lumOff val="40000"/>
                      </a:schemeClr>
                    </a:solidFill>
                  </a:tcPr>
                </a:tc>
                <a:tc>
                  <a:txBody>
                    <a:bodyPr/>
                    <a:lstStyle/>
                    <a:p>
                      <a:pPr algn="ctr"/>
                      <a:r>
                        <a:rPr lang="en-IN" dirty="0"/>
                        <a:t>T</a:t>
                      </a:r>
                    </a:p>
                  </a:txBody>
                  <a:tcPr>
                    <a:solidFill>
                      <a:schemeClr val="tx2">
                        <a:lumMod val="60000"/>
                        <a:lumOff val="40000"/>
                      </a:schemeClr>
                    </a:solidFill>
                  </a:tcPr>
                </a:tc>
                <a:tc>
                  <a:txBody>
                    <a:bodyPr/>
                    <a:lstStyle/>
                    <a:p>
                      <a:pPr algn="ctr"/>
                      <a:r>
                        <a:rPr lang="en-IN" dirty="0"/>
                        <a:t>T</a:t>
                      </a:r>
                    </a:p>
                  </a:txBody>
                  <a:tcPr>
                    <a:solidFill>
                      <a:schemeClr val="accent4">
                        <a:lumMod val="60000"/>
                        <a:lumOff val="40000"/>
                      </a:schemeClr>
                    </a:solidFill>
                  </a:tcPr>
                </a:tc>
                <a:extLst>
                  <a:ext uri="{0D108BD9-81ED-4DB2-BD59-A6C34878D82A}">
                    <a16:rowId xmlns:a16="http://schemas.microsoft.com/office/drawing/2014/main" val="10003"/>
                  </a:ext>
                </a:extLst>
              </a:tr>
              <a:tr h="407133">
                <a:tc>
                  <a:txBody>
                    <a:bodyPr/>
                    <a:lstStyle/>
                    <a:p>
                      <a:pPr algn="ctr"/>
                      <a:r>
                        <a:rPr lang="en-IN" dirty="0"/>
                        <a:t>T</a:t>
                      </a:r>
                    </a:p>
                  </a:txBody>
                  <a:tcPr/>
                </a:tc>
                <a:tc>
                  <a:txBody>
                    <a:bodyPr/>
                    <a:lstStyle/>
                    <a:p>
                      <a:pPr algn="ctr"/>
                      <a:r>
                        <a:rPr lang="en-IN" dirty="0"/>
                        <a:t>F</a:t>
                      </a:r>
                    </a:p>
                  </a:txBody>
                  <a:tcPr/>
                </a:tc>
                <a:tc>
                  <a:txBody>
                    <a:bodyPr/>
                    <a:lstStyle/>
                    <a:p>
                      <a:pPr algn="ctr"/>
                      <a:r>
                        <a:rPr lang="en-IN" dirty="0"/>
                        <a:t>T</a:t>
                      </a:r>
                    </a:p>
                  </a:txBody>
                  <a:tcPr/>
                </a:tc>
                <a:tc>
                  <a:txBody>
                    <a:bodyPr/>
                    <a:lstStyle/>
                    <a:p>
                      <a:pPr algn="ctr"/>
                      <a:r>
                        <a:rPr lang="en-IN" dirty="0"/>
                        <a:t>F</a:t>
                      </a:r>
                    </a:p>
                  </a:txBody>
                  <a:tcPr/>
                </a:tc>
                <a:tc>
                  <a:txBody>
                    <a:bodyPr/>
                    <a:lstStyle/>
                    <a:p>
                      <a:pPr algn="ctr"/>
                      <a:r>
                        <a:rPr lang="en-IN" dirty="0"/>
                        <a:t>T</a:t>
                      </a:r>
                    </a:p>
                  </a:txBody>
                  <a:tcPr>
                    <a:solidFill>
                      <a:schemeClr val="accent4">
                        <a:lumMod val="60000"/>
                        <a:lumOff val="40000"/>
                      </a:schemeClr>
                    </a:solidFill>
                  </a:tcPr>
                </a:tc>
                <a:tc>
                  <a:txBody>
                    <a:bodyPr/>
                    <a:lstStyle/>
                    <a:p>
                      <a:pPr algn="ctr"/>
                      <a:r>
                        <a:rPr lang="en-IN" dirty="0"/>
                        <a:t>T</a:t>
                      </a:r>
                    </a:p>
                  </a:txBody>
                  <a:tcPr>
                    <a:solidFill>
                      <a:schemeClr val="tx2">
                        <a:lumMod val="60000"/>
                        <a:lumOff val="40000"/>
                      </a:schemeClr>
                    </a:solidFill>
                  </a:tcPr>
                </a:tc>
                <a:tc>
                  <a:txBody>
                    <a:bodyPr/>
                    <a:lstStyle/>
                    <a:p>
                      <a:pPr algn="ctr"/>
                      <a:r>
                        <a:rPr lang="en-IN" dirty="0"/>
                        <a:t>T</a:t>
                      </a:r>
                    </a:p>
                  </a:txBody>
                  <a:tcPr>
                    <a:solidFill>
                      <a:schemeClr val="tx2">
                        <a:lumMod val="60000"/>
                        <a:lumOff val="40000"/>
                      </a:schemeClr>
                    </a:solidFill>
                  </a:tcPr>
                </a:tc>
                <a:tc>
                  <a:txBody>
                    <a:bodyPr/>
                    <a:lstStyle/>
                    <a:p>
                      <a:pPr algn="ctr"/>
                      <a:r>
                        <a:rPr lang="en-IN" dirty="0"/>
                        <a:t>T</a:t>
                      </a:r>
                    </a:p>
                  </a:txBody>
                  <a:tcPr>
                    <a:solidFill>
                      <a:schemeClr val="accent4">
                        <a:lumMod val="60000"/>
                        <a:lumOff val="40000"/>
                      </a:schemeClr>
                    </a:solidFill>
                  </a:tcPr>
                </a:tc>
                <a:extLst>
                  <a:ext uri="{0D108BD9-81ED-4DB2-BD59-A6C34878D82A}">
                    <a16:rowId xmlns:a16="http://schemas.microsoft.com/office/drawing/2014/main" val="10004"/>
                  </a:ext>
                </a:extLst>
              </a:tr>
              <a:tr h="370840">
                <a:tc>
                  <a:txBody>
                    <a:bodyPr/>
                    <a:lstStyle/>
                    <a:p>
                      <a:pPr algn="ctr"/>
                      <a:r>
                        <a:rPr lang="en-IN" dirty="0"/>
                        <a:t>F</a:t>
                      </a:r>
                    </a:p>
                  </a:txBody>
                  <a:tcPr/>
                </a:tc>
                <a:tc>
                  <a:txBody>
                    <a:bodyPr/>
                    <a:lstStyle/>
                    <a:p>
                      <a:pPr algn="ctr"/>
                      <a:r>
                        <a:rPr lang="en-IN" dirty="0"/>
                        <a:t>T</a:t>
                      </a:r>
                    </a:p>
                  </a:txBody>
                  <a:tcPr/>
                </a:tc>
                <a:tc>
                  <a:txBody>
                    <a:bodyPr/>
                    <a:lstStyle/>
                    <a:p>
                      <a:pPr algn="ctr"/>
                      <a:r>
                        <a:rPr lang="en-IN" dirty="0"/>
                        <a:t>T</a:t>
                      </a:r>
                    </a:p>
                  </a:txBody>
                  <a:tcPr/>
                </a:tc>
                <a:tc>
                  <a:txBody>
                    <a:bodyPr/>
                    <a:lstStyle/>
                    <a:p>
                      <a:pPr algn="ctr"/>
                      <a:r>
                        <a:rPr lang="en-IN" dirty="0"/>
                        <a:t>T</a:t>
                      </a:r>
                    </a:p>
                  </a:txBody>
                  <a:tcPr/>
                </a:tc>
                <a:tc>
                  <a:txBody>
                    <a:bodyPr/>
                    <a:lstStyle/>
                    <a:p>
                      <a:pPr algn="ctr"/>
                      <a:r>
                        <a:rPr lang="en-IN" dirty="0"/>
                        <a:t>T</a:t>
                      </a:r>
                    </a:p>
                  </a:txBody>
                  <a:tcPr>
                    <a:solidFill>
                      <a:schemeClr val="accent4">
                        <a:lumMod val="60000"/>
                        <a:lumOff val="40000"/>
                      </a:schemeClr>
                    </a:solidFill>
                  </a:tcPr>
                </a:tc>
                <a:tc>
                  <a:txBody>
                    <a:bodyPr/>
                    <a:lstStyle/>
                    <a:p>
                      <a:pPr algn="ctr"/>
                      <a:r>
                        <a:rPr lang="en-IN" dirty="0"/>
                        <a:t>T</a:t>
                      </a:r>
                    </a:p>
                  </a:txBody>
                  <a:tcPr>
                    <a:solidFill>
                      <a:schemeClr val="tx2">
                        <a:lumMod val="60000"/>
                        <a:lumOff val="40000"/>
                      </a:schemeClr>
                    </a:solidFill>
                  </a:tcPr>
                </a:tc>
                <a:tc>
                  <a:txBody>
                    <a:bodyPr/>
                    <a:lstStyle/>
                    <a:p>
                      <a:pPr algn="ctr"/>
                      <a:r>
                        <a:rPr lang="en-IN" dirty="0"/>
                        <a:t>T</a:t>
                      </a:r>
                    </a:p>
                  </a:txBody>
                  <a:tcPr>
                    <a:solidFill>
                      <a:schemeClr val="tx2">
                        <a:lumMod val="60000"/>
                        <a:lumOff val="40000"/>
                      </a:schemeClr>
                    </a:solidFill>
                  </a:tcPr>
                </a:tc>
                <a:tc>
                  <a:txBody>
                    <a:bodyPr/>
                    <a:lstStyle/>
                    <a:p>
                      <a:pPr algn="ctr"/>
                      <a:r>
                        <a:rPr lang="en-IN" dirty="0"/>
                        <a:t>T</a:t>
                      </a:r>
                    </a:p>
                  </a:txBody>
                  <a:tcPr>
                    <a:solidFill>
                      <a:schemeClr val="accent4">
                        <a:lumMod val="60000"/>
                        <a:lumOff val="40000"/>
                      </a:schemeClr>
                    </a:solidFill>
                  </a:tcPr>
                </a:tc>
                <a:extLst>
                  <a:ext uri="{0D108BD9-81ED-4DB2-BD59-A6C34878D82A}">
                    <a16:rowId xmlns:a16="http://schemas.microsoft.com/office/drawing/2014/main" val="10005"/>
                  </a:ext>
                </a:extLst>
              </a:tr>
              <a:tr h="370840">
                <a:tc>
                  <a:txBody>
                    <a:bodyPr/>
                    <a:lstStyle/>
                    <a:p>
                      <a:pPr algn="ctr"/>
                      <a:r>
                        <a:rPr lang="en-IN" dirty="0"/>
                        <a:t>F</a:t>
                      </a:r>
                    </a:p>
                  </a:txBody>
                  <a:tcPr/>
                </a:tc>
                <a:tc>
                  <a:txBody>
                    <a:bodyPr/>
                    <a:lstStyle/>
                    <a:p>
                      <a:pPr algn="ctr"/>
                      <a:r>
                        <a:rPr lang="en-IN" dirty="0"/>
                        <a:t>F</a:t>
                      </a:r>
                    </a:p>
                  </a:txBody>
                  <a:tcPr/>
                </a:tc>
                <a:tc>
                  <a:txBody>
                    <a:bodyPr/>
                    <a:lstStyle/>
                    <a:p>
                      <a:pPr algn="ctr"/>
                      <a:r>
                        <a:rPr lang="en-IN" dirty="0"/>
                        <a:t>F</a:t>
                      </a:r>
                    </a:p>
                  </a:txBody>
                  <a:tcPr/>
                </a:tc>
                <a:tc>
                  <a:txBody>
                    <a:bodyPr/>
                    <a:lstStyle/>
                    <a:p>
                      <a:pPr algn="ctr"/>
                      <a:r>
                        <a:rPr lang="en-IN" dirty="0"/>
                        <a:t>F</a:t>
                      </a:r>
                    </a:p>
                  </a:txBody>
                  <a:tcPr/>
                </a:tc>
                <a:tc>
                  <a:txBody>
                    <a:bodyPr/>
                    <a:lstStyle/>
                    <a:p>
                      <a:pPr algn="ctr"/>
                      <a:r>
                        <a:rPr lang="en-IN" dirty="0"/>
                        <a:t>F</a:t>
                      </a:r>
                    </a:p>
                  </a:txBody>
                  <a:tcPr>
                    <a:solidFill>
                      <a:schemeClr val="accent4">
                        <a:lumMod val="60000"/>
                        <a:lumOff val="40000"/>
                      </a:schemeClr>
                    </a:solidFill>
                  </a:tcPr>
                </a:tc>
                <a:tc>
                  <a:txBody>
                    <a:bodyPr/>
                    <a:lstStyle/>
                    <a:p>
                      <a:pPr algn="ctr"/>
                      <a:r>
                        <a:rPr lang="en-IN" dirty="0"/>
                        <a:t>F</a:t>
                      </a:r>
                    </a:p>
                  </a:txBody>
                  <a:tcPr>
                    <a:solidFill>
                      <a:schemeClr val="tx2">
                        <a:lumMod val="60000"/>
                        <a:lumOff val="40000"/>
                      </a:schemeClr>
                    </a:solidFill>
                  </a:tcPr>
                </a:tc>
                <a:tc>
                  <a:txBody>
                    <a:bodyPr/>
                    <a:lstStyle/>
                    <a:p>
                      <a:pPr algn="ctr"/>
                      <a:r>
                        <a:rPr lang="en-IN" dirty="0"/>
                        <a:t>F</a:t>
                      </a:r>
                    </a:p>
                  </a:txBody>
                  <a:tcPr>
                    <a:solidFill>
                      <a:schemeClr val="tx2">
                        <a:lumMod val="60000"/>
                        <a:lumOff val="40000"/>
                      </a:schemeClr>
                    </a:solidFill>
                  </a:tcPr>
                </a:tc>
                <a:tc>
                  <a:txBody>
                    <a:bodyPr/>
                    <a:lstStyle/>
                    <a:p>
                      <a:pPr algn="ctr"/>
                      <a:r>
                        <a:rPr lang="en-IN" dirty="0"/>
                        <a:t>F</a:t>
                      </a:r>
                    </a:p>
                  </a:txBody>
                  <a:tcPr>
                    <a:solidFill>
                      <a:schemeClr val="accent4">
                        <a:lumMod val="60000"/>
                        <a:lumOff val="40000"/>
                      </a:schemeClr>
                    </a:solidFill>
                  </a:tcPr>
                </a:tc>
                <a:extLst>
                  <a:ext uri="{0D108BD9-81ED-4DB2-BD59-A6C34878D82A}">
                    <a16:rowId xmlns:a16="http://schemas.microsoft.com/office/drawing/2014/main" val="10006"/>
                  </a:ext>
                </a:extLst>
              </a:tr>
              <a:tr h="370840">
                <a:tc>
                  <a:txBody>
                    <a:bodyPr/>
                    <a:lstStyle/>
                    <a:p>
                      <a:pPr algn="ctr"/>
                      <a:r>
                        <a:rPr lang="en-IN" dirty="0"/>
                        <a:t>F</a:t>
                      </a:r>
                    </a:p>
                  </a:txBody>
                  <a:tcPr/>
                </a:tc>
                <a:tc>
                  <a:txBody>
                    <a:bodyPr/>
                    <a:lstStyle/>
                    <a:p>
                      <a:pPr algn="ctr"/>
                      <a:r>
                        <a:rPr lang="en-IN" dirty="0"/>
                        <a:t>F</a:t>
                      </a:r>
                    </a:p>
                  </a:txBody>
                  <a:tcPr/>
                </a:tc>
                <a:tc>
                  <a:txBody>
                    <a:bodyPr/>
                    <a:lstStyle/>
                    <a:p>
                      <a:pPr algn="ctr"/>
                      <a:r>
                        <a:rPr lang="en-IN" dirty="0"/>
                        <a:t>T</a:t>
                      </a:r>
                    </a:p>
                  </a:txBody>
                  <a:tcPr/>
                </a:tc>
                <a:tc>
                  <a:txBody>
                    <a:bodyPr/>
                    <a:lstStyle/>
                    <a:p>
                      <a:pPr algn="ctr"/>
                      <a:r>
                        <a:rPr lang="en-IN" dirty="0"/>
                        <a:t>F</a:t>
                      </a:r>
                    </a:p>
                  </a:txBody>
                  <a:tcPr/>
                </a:tc>
                <a:tc>
                  <a:txBody>
                    <a:bodyPr/>
                    <a:lstStyle/>
                    <a:p>
                      <a:pPr algn="ctr"/>
                      <a:r>
                        <a:rPr lang="en-IN" dirty="0"/>
                        <a:t>F</a:t>
                      </a:r>
                    </a:p>
                  </a:txBody>
                  <a:tcPr>
                    <a:solidFill>
                      <a:schemeClr val="accent4">
                        <a:lumMod val="60000"/>
                        <a:lumOff val="40000"/>
                      </a:schemeClr>
                    </a:solidFill>
                  </a:tcPr>
                </a:tc>
                <a:tc>
                  <a:txBody>
                    <a:bodyPr/>
                    <a:lstStyle/>
                    <a:p>
                      <a:pPr algn="ctr"/>
                      <a:r>
                        <a:rPr lang="en-IN" dirty="0"/>
                        <a:t>F</a:t>
                      </a:r>
                    </a:p>
                  </a:txBody>
                  <a:tcPr>
                    <a:solidFill>
                      <a:schemeClr val="tx2">
                        <a:lumMod val="60000"/>
                        <a:lumOff val="40000"/>
                      </a:schemeClr>
                    </a:solidFill>
                  </a:tcPr>
                </a:tc>
                <a:tc>
                  <a:txBody>
                    <a:bodyPr/>
                    <a:lstStyle/>
                    <a:p>
                      <a:pPr algn="ctr"/>
                      <a:r>
                        <a:rPr lang="en-IN" dirty="0"/>
                        <a:t>T</a:t>
                      </a:r>
                    </a:p>
                  </a:txBody>
                  <a:tcPr>
                    <a:solidFill>
                      <a:schemeClr val="tx2">
                        <a:lumMod val="60000"/>
                        <a:lumOff val="40000"/>
                      </a:schemeClr>
                    </a:solidFill>
                  </a:tcPr>
                </a:tc>
                <a:tc>
                  <a:txBody>
                    <a:bodyPr/>
                    <a:lstStyle/>
                    <a:p>
                      <a:pPr algn="ctr"/>
                      <a:r>
                        <a:rPr lang="en-IN" dirty="0"/>
                        <a:t>F</a:t>
                      </a:r>
                    </a:p>
                  </a:txBody>
                  <a:tcPr>
                    <a:solidFill>
                      <a:schemeClr val="accent4">
                        <a:lumMod val="60000"/>
                        <a:lumOff val="40000"/>
                      </a:schemeClr>
                    </a:solidFill>
                  </a:tcPr>
                </a:tc>
                <a:extLst>
                  <a:ext uri="{0D108BD9-81ED-4DB2-BD59-A6C34878D82A}">
                    <a16:rowId xmlns:a16="http://schemas.microsoft.com/office/drawing/2014/main" val="10007"/>
                  </a:ext>
                </a:extLst>
              </a:tr>
              <a:tr h="370840">
                <a:tc>
                  <a:txBody>
                    <a:bodyPr/>
                    <a:lstStyle/>
                    <a:p>
                      <a:pPr algn="ctr"/>
                      <a:r>
                        <a:rPr lang="en-IN" dirty="0"/>
                        <a:t>F</a:t>
                      </a:r>
                    </a:p>
                  </a:txBody>
                  <a:tcPr/>
                </a:tc>
                <a:tc>
                  <a:txBody>
                    <a:bodyPr/>
                    <a:lstStyle/>
                    <a:p>
                      <a:pPr algn="ctr"/>
                      <a:r>
                        <a:rPr lang="en-IN" dirty="0"/>
                        <a:t>T</a:t>
                      </a:r>
                    </a:p>
                  </a:txBody>
                  <a:tcPr/>
                </a:tc>
                <a:tc>
                  <a:txBody>
                    <a:bodyPr/>
                    <a:lstStyle/>
                    <a:p>
                      <a:pPr algn="ctr"/>
                      <a:r>
                        <a:rPr lang="en-IN" dirty="0"/>
                        <a:t>F</a:t>
                      </a:r>
                    </a:p>
                  </a:txBody>
                  <a:tcPr/>
                </a:tc>
                <a:tc>
                  <a:txBody>
                    <a:bodyPr/>
                    <a:lstStyle/>
                    <a:p>
                      <a:pPr algn="ctr"/>
                      <a:r>
                        <a:rPr lang="en-IN" dirty="0"/>
                        <a:t>F</a:t>
                      </a:r>
                    </a:p>
                  </a:txBody>
                  <a:tcPr/>
                </a:tc>
                <a:tc>
                  <a:txBody>
                    <a:bodyPr/>
                    <a:lstStyle/>
                    <a:p>
                      <a:pPr algn="ctr"/>
                      <a:r>
                        <a:rPr lang="en-IN" dirty="0"/>
                        <a:t>F</a:t>
                      </a:r>
                    </a:p>
                  </a:txBody>
                  <a:tcPr>
                    <a:solidFill>
                      <a:schemeClr val="accent4">
                        <a:lumMod val="60000"/>
                        <a:lumOff val="40000"/>
                      </a:schemeClr>
                    </a:solidFill>
                  </a:tcPr>
                </a:tc>
                <a:tc>
                  <a:txBody>
                    <a:bodyPr/>
                    <a:lstStyle/>
                    <a:p>
                      <a:pPr algn="ctr"/>
                      <a:r>
                        <a:rPr lang="en-IN" dirty="0"/>
                        <a:t>T</a:t>
                      </a:r>
                    </a:p>
                  </a:txBody>
                  <a:tcPr>
                    <a:solidFill>
                      <a:schemeClr val="tx2">
                        <a:lumMod val="60000"/>
                        <a:lumOff val="40000"/>
                      </a:schemeClr>
                    </a:solidFill>
                  </a:tcPr>
                </a:tc>
                <a:tc>
                  <a:txBody>
                    <a:bodyPr/>
                    <a:lstStyle/>
                    <a:p>
                      <a:pPr algn="ctr"/>
                      <a:r>
                        <a:rPr lang="en-IN" dirty="0"/>
                        <a:t>F</a:t>
                      </a:r>
                    </a:p>
                  </a:txBody>
                  <a:tcPr>
                    <a:solidFill>
                      <a:schemeClr val="tx2">
                        <a:lumMod val="60000"/>
                        <a:lumOff val="40000"/>
                      </a:schemeClr>
                    </a:solidFill>
                  </a:tcPr>
                </a:tc>
                <a:tc>
                  <a:txBody>
                    <a:bodyPr/>
                    <a:lstStyle/>
                    <a:p>
                      <a:pPr algn="ctr"/>
                      <a:r>
                        <a:rPr lang="en-IN" dirty="0"/>
                        <a:t>F</a:t>
                      </a:r>
                    </a:p>
                  </a:txBody>
                  <a:tcPr>
                    <a:solidFill>
                      <a:schemeClr val="accent4">
                        <a:lumMod val="60000"/>
                        <a:lumOff val="40000"/>
                      </a:schemeClr>
                    </a:solidFill>
                  </a:tcPr>
                </a:tc>
                <a:extLst>
                  <a:ext uri="{0D108BD9-81ED-4DB2-BD59-A6C34878D82A}">
                    <a16:rowId xmlns:a16="http://schemas.microsoft.com/office/drawing/2014/main" val="10008"/>
                  </a:ext>
                </a:extLst>
              </a:tr>
              <a:tr h="370840">
                <a:tc>
                  <a:txBody>
                    <a:bodyPr/>
                    <a:lstStyle/>
                    <a:p>
                      <a:pPr algn="ctr"/>
                      <a:r>
                        <a:rPr lang="en-IN" dirty="0"/>
                        <a:t>T</a:t>
                      </a:r>
                    </a:p>
                  </a:txBody>
                  <a:tcPr/>
                </a:tc>
                <a:tc>
                  <a:txBody>
                    <a:bodyPr/>
                    <a:lstStyle/>
                    <a:p>
                      <a:pPr algn="ctr"/>
                      <a:r>
                        <a:rPr lang="en-IN" dirty="0"/>
                        <a:t>F</a:t>
                      </a:r>
                    </a:p>
                  </a:txBody>
                  <a:tcPr/>
                </a:tc>
                <a:tc>
                  <a:txBody>
                    <a:bodyPr/>
                    <a:lstStyle/>
                    <a:p>
                      <a:pPr algn="ctr"/>
                      <a:r>
                        <a:rPr lang="en-IN" dirty="0"/>
                        <a:t>F</a:t>
                      </a:r>
                    </a:p>
                  </a:txBody>
                  <a:tcPr/>
                </a:tc>
                <a:tc>
                  <a:txBody>
                    <a:bodyPr/>
                    <a:lstStyle/>
                    <a:p>
                      <a:pPr algn="ctr"/>
                      <a:r>
                        <a:rPr lang="en-IN" dirty="0"/>
                        <a:t>F</a:t>
                      </a:r>
                    </a:p>
                  </a:txBody>
                  <a:tcPr/>
                </a:tc>
                <a:tc>
                  <a:txBody>
                    <a:bodyPr/>
                    <a:lstStyle/>
                    <a:p>
                      <a:pPr algn="ctr"/>
                      <a:r>
                        <a:rPr lang="en-IN" dirty="0"/>
                        <a:t>T</a:t>
                      </a:r>
                    </a:p>
                  </a:txBody>
                  <a:tcPr>
                    <a:solidFill>
                      <a:schemeClr val="accent4">
                        <a:lumMod val="60000"/>
                        <a:lumOff val="40000"/>
                      </a:schemeClr>
                    </a:solidFill>
                  </a:tcPr>
                </a:tc>
                <a:tc>
                  <a:txBody>
                    <a:bodyPr/>
                    <a:lstStyle/>
                    <a:p>
                      <a:pPr algn="ctr"/>
                      <a:r>
                        <a:rPr lang="en-IN" dirty="0"/>
                        <a:t>T</a:t>
                      </a:r>
                    </a:p>
                  </a:txBody>
                  <a:tcPr>
                    <a:solidFill>
                      <a:schemeClr val="tx2">
                        <a:lumMod val="60000"/>
                        <a:lumOff val="40000"/>
                      </a:schemeClr>
                    </a:solidFill>
                  </a:tcPr>
                </a:tc>
                <a:tc>
                  <a:txBody>
                    <a:bodyPr/>
                    <a:lstStyle/>
                    <a:p>
                      <a:pPr algn="ctr"/>
                      <a:r>
                        <a:rPr lang="en-IN" dirty="0"/>
                        <a:t>T</a:t>
                      </a:r>
                    </a:p>
                  </a:txBody>
                  <a:tcPr>
                    <a:solidFill>
                      <a:schemeClr val="tx2">
                        <a:lumMod val="60000"/>
                        <a:lumOff val="40000"/>
                      </a:schemeClr>
                    </a:solidFill>
                  </a:tcPr>
                </a:tc>
                <a:tc>
                  <a:txBody>
                    <a:bodyPr/>
                    <a:lstStyle/>
                    <a:p>
                      <a:pPr algn="ctr"/>
                      <a:r>
                        <a:rPr lang="en-IN" dirty="0"/>
                        <a:t>T</a:t>
                      </a:r>
                    </a:p>
                  </a:txBody>
                  <a:tcPr>
                    <a:solidFill>
                      <a:schemeClr val="accent4">
                        <a:lumMod val="60000"/>
                        <a:lumOff val="40000"/>
                      </a:schemeClr>
                    </a:solidFill>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randombar(horizontal)">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15" end="15"/>
                                            </p:txEl>
                                          </p:spTgt>
                                        </p:tgtEl>
                                        <p:attrNameLst>
                                          <p:attrName>style.visibility</p:attrName>
                                        </p:attrNameLst>
                                      </p:cBhvr>
                                      <p:to>
                                        <p:strVal val="visible"/>
                                      </p:to>
                                    </p:set>
                                    <p:animEffect transition="in" filter="barn(inVertical)">
                                      <p:cBhvr>
                                        <p:cTn id="23" dur="500"/>
                                        <p:tgtEl>
                                          <p:spTgt spid="3">
                                            <p:txEl>
                                              <p:pRg st="15" end="15"/>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16" end="16"/>
                                            </p:txEl>
                                          </p:spTgt>
                                        </p:tgtEl>
                                        <p:attrNameLst>
                                          <p:attrName>style.visibility</p:attrName>
                                        </p:attrNameLst>
                                      </p:cBhvr>
                                      <p:to>
                                        <p:strVal val="visible"/>
                                      </p:to>
                                    </p:set>
                                    <p:animEffect transition="in" filter="barn(inVertical)">
                                      <p:cBhvr>
                                        <p:cTn id="26"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228600" y="1066800"/>
                <a:ext cx="8686800" cy="5638800"/>
              </a:xfrm>
            </p:spPr>
            <p:txBody>
              <a:bodyPr/>
              <a:lstStyle/>
              <a:p>
                <a:pPr algn="l"/>
                <a:r>
                  <a:rPr lang="en-IN" b="1" dirty="0"/>
                  <a:t>Example:</a:t>
                </a:r>
                <a:r>
                  <a:rPr lang="en-IN" dirty="0"/>
                  <a:t> </a:t>
                </a:r>
                <a:r>
                  <a:rPr lang="en-IN" b="1" dirty="0"/>
                  <a:t>Use truth tables to prove</a:t>
                </a:r>
              </a:p>
              <a:p>
                <a:pPr algn="l"/>
                <a:endParaRPr lang="en-IN" b="1" dirty="0"/>
              </a:p>
              <a:p>
                <a:pPr algn="l"/>
                <a:r>
                  <a:rPr lang="en-IN" b="1" dirty="0"/>
                  <a:t> </a:t>
                </a:r>
              </a:p>
              <a:p>
                <a:pPr algn="l"/>
                <a:endParaRPr lang="en-IN" b="1" dirty="0"/>
              </a:p>
              <a:p>
                <a:pPr algn="l"/>
                <a:endParaRPr lang="en-IN" b="1" dirty="0"/>
              </a:p>
              <a:p>
                <a:pPr algn="l"/>
                <a:endParaRPr lang="en-IN" b="1" dirty="0"/>
              </a:p>
              <a:p>
                <a:pPr algn="l"/>
                <a:endParaRPr lang="en-IN" b="1" dirty="0"/>
              </a:p>
              <a:p>
                <a:pPr algn="l"/>
                <a:endParaRPr lang="en-IN" b="1" dirty="0"/>
              </a:p>
              <a:p>
                <a:pPr algn="l"/>
                <a:endParaRPr lang="en-IN" b="1" dirty="0"/>
              </a:p>
              <a:p>
                <a:pPr algn="l"/>
                <a:r>
                  <a:rPr lang="en-IN" dirty="0"/>
                  <a:t>Since the entries in 4 and 7 columns is same, therefore</a:t>
                </a:r>
              </a:p>
              <a:p>
                <a:pPr algn="l"/>
                <a14:m>
                  <m:oMath xmlns:m="http://schemas.openxmlformats.org/officeDocument/2006/math">
                    <m:r>
                      <a:rPr lang="en-IN" sz="2400">
                        <a:latin typeface="Cambria Math" panose="02040503050406030204" pitchFamily="18" charset="0"/>
                      </a:rPr>
                      <m:t>~</m:t>
                    </m:r>
                    <m:d>
                      <m:dPr>
                        <m:ctrlPr>
                          <a:rPr lang="en-IN" sz="2400" i="1">
                            <a:latin typeface="Cambria Math" panose="02040503050406030204" pitchFamily="18" charset="0"/>
                          </a:rPr>
                        </m:ctrlPr>
                      </m:dPr>
                      <m:e>
                        <m:r>
                          <a:rPr lang="en-IN" sz="2400" i="1">
                            <a:latin typeface="Cambria Math" panose="02040503050406030204" pitchFamily="18" charset="0"/>
                          </a:rPr>
                          <m:t>𝑝</m:t>
                        </m:r>
                        <m:r>
                          <a:rPr lang="en-IN" sz="2400">
                            <a:latin typeface="Cambria Math" panose="02040503050406030204" pitchFamily="18" charset="0"/>
                          </a:rPr>
                          <m:t>∧</m:t>
                        </m:r>
                        <m:r>
                          <a:rPr lang="en-IN" sz="2400" i="1">
                            <a:latin typeface="Cambria Math" panose="02040503050406030204" pitchFamily="18" charset="0"/>
                          </a:rPr>
                          <m:t>𝑞</m:t>
                        </m:r>
                      </m:e>
                    </m:d>
                    <m:r>
                      <a:rPr lang="en-IN" sz="2400">
                        <a:latin typeface="Cambria Math" panose="02040503050406030204" pitchFamily="18" charset="0"/>
                      </a:rPr>
                      <m:t>≡</m:t>
                    </m:r>
                    <m:d>
                      <m:dPr>
                        <m:ctrlPr>
                          <a:rPr lang="en-IN" sz="2400" i="1">
                            <a:latin typeface="Cambria Math" panose="02040503050406030204" pitchFamily="18" charset="0"/>
                          </a:rPr>
                        </m:ctrlPr>
                      </m:dPr>
                      <m:e>
                        <m:r>
                          <a:rPr lang="en-IN" sz="2400">
                            <a:latin typeface="Cambria Math" panose="02040503050406030204" pitchFamily="18" charset="0"/>
                          </a:rPr>
                          <m:t>~</m:t>
                        </m:r>
                        <m:r>
                          <a:rPr lang="en-IN" sz="2400" i="1">
                            <a:latin typeface="Cambria Math" panose="02040503050406030204" pitchFamily="18" charset="0"/>
                          </a:rPr>
                          <m:t>𝑝</m:t>
                        </m:r>
                        <m:r>
                          <a:rPr lang="en-IN" sz="2400">
                            <a:latin typeface="Cambria Math" panose="02040503050406030204" pitchFamily="18" charset="0"/>
                          </a:rPr>
                          <m:t>∨~</m:t>
                        </m:r>
                        <m:r>
                          <a:rPr lang="en-IN" sz="2400" i="1">
                            <a:latin typeface="Cambria Math" panose="02040503050406030204" pitchFamily="18" charset="0"/>
                          </a:rPr>
                          <m:t>𝑞</m:t>
                        </m:r>
                      </m:e>
                    </m:d>
                  </m:oMath>
                </a14:m>
                <a:r>
                  <a:rPr lang="en-IN" sz="2400" dirty="0"/>
                  <a:t>.</a:t>
                </a:r>
              </a:p>
              <a:p>
                <a:pPr algn="l"/>
                <a:endParaRPr lang="en-IN"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228600" y="1066800"/>
                <a:ext cx="8686800" cy="5638800"/>
              </a:xfrm>
              <a:blipFill rotWithShape="1">
                <a:blip r:embed="rId2"/>
                <a:stretch>
                  <a:fillRect l="-2316" t="-865"/>
                </a:stretch>
              </a:blipFill>
            </p:spPr>
            <p:txBody>
              <a:bodyPr/>
              <a:lstStyle/>
              <a:p>
                <a:r>
                  <a:rPr lang="en-IN">
                    <a:noFill/>
                  </a:rPr>
                  <a:t> </a:t>
                </a:r>
                <a:endParaRPr lang="en-IN">
                  <a:noFill/>
                </a:endParaRPr>
              </a:p>
            </p:txBody>
          </p:sp>
        </mc:Fallback>
      </mc:AlternateContent>
      <mc:AlternateContent xmlns:mc="http://schemas.openxmlformats.org/markup-compatibility/2006" xmlns:a14="http://schemas.microsoft.com/office/drawing/2010/main">
        <mc:Choice Requires="a14">
          <p:sp>
            <p:nvSpPr>
              <p:cNvPr id="4" name="Rectangle 3"/>
              <p:cNvSpPr/>
              <p:nvPr/>
            </p:nvSpPr>
            <p:spPr>
              <a:xfrm>
                <a:off x="2133600" y="1457980"/>
                <a:ext cx="366863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800" smtClean="0">
                          <a:latin typeface="Cambria Math" panose="02040503050406030204" pitchFamily="18" charset="0"/>
                        </a:rPr>
                        <m:t>~</m:t>
                      </m:r>
                      <m:d>
                        <m:dPr>
                          <m:ctrlPr>
                            <a:rPr lang="en-IN" sz="2800" i="1" smtClean="0">
                              <a:latin typeface="Cambria Math" panose="02040503050406030204" pitchFamily="18" charset="0"/>
                            </a:rPr>
                          </m:ctrlPr>
                        </m:dPr>
                        <m:e>
                          <m:r>
                            <a:rPr lang="en-IN" sz="2800" i="1">
                              <a:latin typeface="Cambria Math" panose="02040503050406030204" pitchFamily="18" charset="0"/>
                            </a:rPr>
                            <m:t>𝑝</m:t>
                          </m:r>
                          <m:r>
                            <a:rPr lang="en-IN" sz="2800" i="0">
                              <a:latin typeface="Cambria Math" panose="02040503050406030204" pitchFamily="18" charset="0"/>
                            </a:rPr>
                            <m:t>∧</m:t>
                          </m:r>
                          <m:r>
                            <a:rPr lang="en-IN" sz="2800" i="1">
                              <a:latin typeface="Cambria Math" panose="02040503050406030204" pitchFamily="18" charset="0"/>
                            </a:rPr>
                            <m:t>𝑞</m:t>
                          </m:r>
                        </m:e>
                      </m:d>
                      <m:r>
                        <a:rPr lang="en-IN" sz="2800" i="0">
                          <a:latin typeface="Cambria Math" panose="02040503050406030204" pitchFamily="18" charset="0"/>
                        </a:rPr>
                        <m:t>≡</m:t>
                      </m:r>
                      <m:d>
                        <m:dPr>
                          <m:ctrlPr>
                            <a:rPr lang="en-IN" sz="2800" i="1">
                              <a:latin typeface="Cambria Math" panose="02040503050406030204" pitchFamily="18" charset="0"/>
                            </a:rPr>
                          </m:ctrlPr>
                        </m:dPr>
                        <m:e>
                          <m:r>
                            <a:rPr lang="en-IN" sz="2800" i="0">
                              <a:latin typeface="Cambria Math" panose="02040503050406030204" pitchFamily="18" charset="0"/>
                            </a:rPr>
                            <m:t>~</m:t>
                          </m:r>
                          <m:r>
                            <a:rPr lang="en-IN" sz="2800" i="1">
                              <a:latin typeface="Cambria Math" panose="02040503050406030204" pitchFamily="18" charset="0"/>
                            </a:rPr>
                            <m:t>𝑝</m:t>
                          </m:r>
                          <m:r>
                            <a:rPr lang="en-IN" sz="2800" i="0">
                              <a:latin typeface="Cambria Math" panose="02040503050406030204" pitchFamily="18" charset="0"/>
                            </a:rPr>
                            <m:t>∨~</m:t>
                          </m:r>
                          <m:r>
                            <a:rPr lang="en-IN" sz="2800" i="1">
                              <a:latin typeface="Cambria Math" panose="02040503050406030204" pitchFamily="18" charset="0"/>
                            </a:rPr>
                            <m:t>𝑞</m:t>
                          </m:r>
                        </m:e>
                      </m:d>
                    </m:oMath>
                  </m:oMathPara>
                </a14:m>
                <a:endParaRPr lang="en-IN" sz="2800" dirty="0"/>
              </a:p>
            </p:txBody>
          </p:sp>
        </mc:Choice>
        <mc:Fallback xmlns="">
          <p:sp>
            <p:nvSpPr>
              <p:cNvPr id="4" name="Rectangle 3"/>
              <p:cNvSpPr>
                <a:spLocks noRot="1" noChangeAspect="1" noMove="1" noResize="1" noEditPoints="1" noAdjustHandles="1" noChangeArrowheads="1" noChangeShapeType="1" noTextEdit="1"/>
              </p:cNvSpPr>
              <p:nvPr/>
            </p:nvSpPr>
            <p:spPr>
              <a:xfrm>
                <a:off x="2133600" y="1457980"/>
                <a:ext cx="3668633" cy="523220"/>
              </a:xfrm>
              <a:prstGeom prst="rect">
                <a:avLst/>
              </a:prstGeom>
              <a:blipFill rotWithShape="1">
                <a:blip r:embed="rId3"/>
                <a:stretch>
                  <a:fillRect/>
                </a:stretch>
              </a:blipFill>
            </p:spPr>
            <p:txBody>
              <a:bodyPr/>
              <a:lstStyle/>
              <a:p>
                <a:r>
                  <a:rPr lang="en-IN">
                    <a:noFill/>
                  </a:rPr>
                  <a:t> </a:t>
                </a:r>
                <a:endParaRPr lang="en-IN">
                  <a:noFill/>
                </a:endParaRPr>
              </a:p>
            </p:txBody>
          </p:sp>
        </mc:Fallback>
      </mc:AlternateContent>
      <p:graphicFrame>
        <p:nvGraphicFramePr>
          <p:cNvPr id="7" name="Table 7"/>
          <p:cNvGraphicFramePr>
            <a:graphicFrameLocks noGrp="1"/>
          </p:cNvGraphicFramePr>
          <p:nvPr/>
        </p:nvGraphicFramePr>
        <p:xfrm>
          <a:off x="763524" y="2438010"/>
          <a:ext cx="7467600" cy="247396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1600200">
                  <a:extLst>
                    <a:ext uri="{9D8B030D-6E8A-4147-A177-3AD203B41FA5}">
                      <a16:colId xmlns:a16="http://schemas.microsoft.com/office/drawing/2014/main" val="20006"/>
                    </a:ext>
                  </a:extLst>
                </a:gridCol>
              </a:tblGrid>
              <a:tr h="533400">
                <a:tc>
                  <a:txBody>
                    <a:bodyPr/>
                    <a:lstStyle/>
                    <a:p>
                      <a:pPr algn="ctr"/>
                      <a:r>
                        <a:rPr lang="en-IN" sz="2800" dirty="0"/>
                        <a:t>1</a:t>
                      </a:r>
                    </a:p>
                  </a:txBody>
                  <a:tcPr/>
                </a:tc>
                <a:tc>
                  <a:txBody>
                    <a:bodyPr/>
                    <a:lstStyle/>
                    <a:p>
                      <a:pPr algn="ctr"/>
                      <a:r>
                        <a:rPr lang="en-IN" sz="2800" dirty="0"/>
                        <a:t>2</a:t>
                      </a:r>
                    </a:p>
                  </a:txBody>
                  <a:tcPr/>
                </a:tc>
                <a:tc>
                  <a:txBody>
                    <a:bodyPr/>
                    <a:lstStyle/>
                    <a:p>
                      <a:pPr algn="ctr"/>
                      <a:r>
                        <a:rPr lang="en-IN" sz="2800" dirty="0"/>
                        <a:t>3</a:t>
                      </a:r>
                    </a:p>
                  </a:txBody>
                  <a:tcPr/>
                </a:tc>
                <a:tc>
                  <a:txBody>
                    <a:bodyPr/>
                    <a:lstStyle/>
                    <a:p>
                      <a:pPr algn="ctr"/>
                      <a:r>
                        <a:rPr lang="en-IN" sz="2800" dirty="0"/>
                        <a:t>4</a:t>
                      </a:r>
                    </a:p>
                  </a:txBody>
                  <a:tcPr>
                    <a:solidFill>
                      <a:schemeClr val="accent4">
                        <a:lumMod val="60000"/>
                        <a:lumOff val="40000"/>
                      </a:schemeClr>
                    </a:solidFill>
                  </a:tcPr>
                </a:tc>
                <a:tc>
                  <a:txBody>
                    <a:bodyPr/>
                    <a:lstStyle/>
                    <a:p>
                      <a:pPr algn="ctr"/>
                      <a:r>
                        <a:rPr lang="en-IN" sz="2800" dirty="0"/>
                        <a:t>5</a:t>
                      </a:r>
                    </a:p>
                  </a:txBody>
                  <a:tcPr/>
                </a:tc>
                <a:tc>
                  <a:txBody>
                    <a:bodyPr/>
                    <a:lstStyle/>
                    <a:p>
                      <a:pPr algn="ctr"/>
                      <a:r>
                        <a:rPr lang="en-IN" sz="2800" dirty="0"/>
                        <a:t>6</a:t>
                      </a:r>
                    </a:p>
                  </a:txBody>
                  <a:tcPr/>
                </a:tc>
                <a:tc>
                  <a:txBody>
                    <a:bodyPr/>
                    <a:lstStyle/>
                    <a:p>
                      <a:pPr algn="ctr"/>
                      <a:r>
                        <a:rPr lang="en-IN" sz="2800" dirty="0"/>
                        <a:t>7</a:t>
                      </a:r>
                    </a:p>
                  </a:txBody>
                  <a:tcPr>
                    <a:solidFill>
                      <a:schemeClr val="accent4">
                        <a:lumMod val="60000"/>
                        <a:lumOff val="40000"/>
                      </a:schemeClr>
                    </a:solidFill>
                  </a:tcPr>
                </a:tc>
                <a:extLst>
                  <a:ext uri="{0D108BD9-81ED-4DB2-BD59-A6C34878D82A}">
                    <a16:rowId xmlns:a16="http://schemas.microsoft.com/office/drawing/2014/main" val="10000"/>
                  </a:ext>
                </a:extLst>
              </a:tr>
              <a:tr h="457200">
                <a:tc>
                  <a:txBody>
                    <a:bodyPr/>
                    <a:lstStyle/>
                    <a:p>
                      <a:pPr algn="ctr"/>
                      <a:r>
                        <a:rPr lang="en-IN" sz="2400" i="1" dirty="0">
                          <a:latin typeface="+mn-lt"/>
                        </a:rPr>
                        <a:t>p</a:t>
                      </a:r>
                    </a:p>
                  </a:txBody>
                  <a:tcPr/>
                </a:tc>
                <a:tc>
                  <a:txBody>
                    <a:bodyPr/>
                    <a:lstStyle/>
                    <a:p>
                      <a:pPr algn="ctr"/>
                      <a:r>
                        <a:rPr lang="en-IN" sz="2400" i="1" dirty="0">
                          <a:latin typeface="+mn-lt"/>
                        </a:rPr>
                        <a:t>q</a:t>
                      </a:r>
                    </a:p>
                  </a:txBody>
                  <a:tcPr/>
                </a:tc>
                <a:tc>
                  <a:txBody>
                    <a:bodyPr/>
                    <a:lstStyle/>
                    <a:p>
                      <a:endParaRPr lang="en-US"/>
                    </a:p>
                  </a:txBody>
                  <a:tcPr>
                    <a:blipFill>
                      <a:blip r:embed="rId4"/>
                      <a:stretch>
                        <a:fillRect l="-125500" t="-129333" r="-390000" b="-345333"/>
                      </a:stretch>
                    </a:blipFill>
                  </a:tcPr>
                </a:tc>
                <a:tc>
                  <a:txBody>
                    <a:bodyPr/>
                    <a:lstStyle/>
                    <a:p>
                      <a:endParaRPr lang="en-US" dirty="0"/>
                    </a:p>
                  </a:txBody>
                  <a:tcPr>
                    <a:blipFill>
                      <a:blip r:embed="rId4"/>
                      <a:stretch>
                        <a:fillRect l="-189496" t="-129333" r="-227731" b="-345333"/>
                      </a:stretch>
                    </a:blipFill>
                  </a:tcPr>
                </a:tc>
                <a:tc>
                  <a:txBody>
                    <a:bodyPr/>
                    <a:lstStyle/>
                    <a:p>
                      <a:endParaRPr lang="en-US"/>
                    </a:p>
                  </a:txBody>
                  <a:tcPr>
                    <a:blipFill>
                      <a:blip r:embed="rId4"/>
                      <a:stretch>
                        <a:fillRect l="-459333" t="-129333" r="-261333" b="-345333"/>
                      </a:stretch>
                    </a:blipFill>
                  </a:tcPr>
                </a:tc>
                <a:tc>
                  <a:txBody>
                    <a:bodyPr/>
                    <a:lstStyle/>
                    <a:p>
                      <a:endParaRPr lang="en-US" dirty="0"/>
                    </a:p>
                  </a:txBody>
                  <a:tcPr>
                    <a:blipFill>
                      <a:blip r:embed="rId4"/>
                      <a:stretch>
                        <a:fillRect l="-671200" t="-129333" r="-213600" b="-345333"/>
                      </a:stretch>
                    </a:blipFill>
                  </a:tcPr>
                </a:tc>
                <a:tc>
                  <a:txBody>
                    <a:bodyPr/>
                    <a:lstStyle/>
                    <a:p>
                      <a:endParaRPr lang="en-US"/>
                    </a:p>
                  </a:txBody>
                  <a:tcPr>
                    <a:blipFill>
                      <a:blip r:embed="rId4"/>
                      <a:stretch>
                        <a:fillRect l="-366540" t="-129333" r="-1521" b="-345333"/>
                      </a:stretch>
                    </a:blipFill>
                  </a:tcPr>
                </a:tc>
                <a:extLst>
                  <a:ext uri="{0D108BD9-81ED-4DB2-BD59-A6C34878D82A}">
                    <a16:rowId xmlns:a16="http://schemas.microsoft.com/office/drawing/2014/main" val="10001"/>
                  </a:ext>
                </a:extLst>
              </a:tr>
              <a:tr h="370840">
                <a:tc>
                  <a:txBody>
                    <a:bodyPr/>
                    <a:lstStyle/>
                    <a:p>
                      <a:pPr algn="ctr"/>
                      <a:r>
                        <a:rPr lang="en-IN" dirty="0"/>
                        <a:t>T</a:t>
                      </a:r>
                    </a:p>
                  </a:txBody>
                  <a:tcPr/>
                </a:tc>
                <a:tc>
                  <a:txBody>
                    <a:bodyPr/>
                    <a:lstStyle/>
                    <a:p>
                      <a:pPr algn="ctr"/>
                      <a:r>
                        <a:rPr lang="en-IN" dirty="0"/>
                        <a:t>T</a:t>
                      </a:r>
                    </a:p>
                  </a:txBody>
                  <a:tcPr/>
                </a:tc>
                <a:tc>
                  <a:txBody>
                    <a:bodyPr/>
                    <a:lstStyle/>
                    <a:p>
                      <a:pPr algn="ctr"/>
                      <a:r>
                        <a:rPr lang="en-IN" dirty="0"/>
                        <a:t>T</a:t>
                      </a:r>
                    </a:p>
                  </a:txBody>
                  <a:tcPr/>
                </a:tc>
                <a:tc>
                  <a:txBody>
                    <a:bodyPr/>
                    <a:lstStyle/>
                    <a:p>
                      <a:pPr algn="ctr"/>
                      <a:r>
                        <a:rPr lang="en-IN" dirty="0"/>
                        <a:t>F</a:t>
                      </a:r>
                    </a:p>
                  </a:txBody>
                  <a:tcPr>
                    <a:solidFill>
                      <a:schemeClr val="accent4">
                        <a:lumMod val="60000"/>
                        <a:lumOff val="40000"/>
                      </a:schemeClr>
                    </a:solidFill>
                  </a:tcPr>
                </a:tc>
                <a:tc>
                  <a:txBody>
                    <a:bodyPr/>
                    <a:lstStyle/>
                    <a:p>
                      <a:pPr algn="ctr"/>
                      <a:r>
                        <a:rPr lang="en-IN" dirty="0"/>
                        <a:t>F</a:t>
                      </a:r>
                    </a:p>
                  </a:txBody>
                  <a:tcPr/>
                </a:tc>
                <a:tc>
                  <a:txBody>
                    <a:bodyPr/>
                    <a:lstStyle/>
                    <a:p>
                      <a:pPr algn="ctr"/>
                      <a:r>
                        <a:rPr lang="en-IN" dirty="0"/>
                        <a:t>F</a:t>
                      </a:r>
                    </a:p>
                  </a:txBody>
                  <a:tcPr/>
                </a:tc>
                <a:tc>
                  <a:txBody>
                    <a:bodyPr/>
                    <a:lstStyle/>
                    <a:p>
                      <a:pPr algn="ctr"/>
                      <a:r>
                        <a:rPr lang="en-IN" dirty="0"/>
                        <a:t>F</a:t>
                      </a:r>
                    </a:p>
                  </a:txBody>
                  <a:tcPr>
                    <a:solidFill>
                      <a:schemeClr val="accent4">
                        <a:lumMod val="60000"/>
                        <a:lumOff val="40000"/>
                      </a:schemeClr>
                    </a:solidFill>
                  </a:tcPr>
                </a:tc>
                <a:extLst>
                  <a:ext uri="{0D108BD9-81ED-4DB2-BD59-A6C34878D82A}">
                    <a16:rowId xmlns:a16="http://schemas.microsoft.com/office/drawing/2014/main" val="10002"/>
                  </a:ext>
                </a:extLst>
              </a:tr>
              <a:tr h="370840">
                <a:tc>
                  <a:txBody>
                    <a:bodyPr/>
                    <a:lstStyle/>
                    <a:p>
                      <a:pPr algn="ctr"/>
                      <a:r>
                        <a:rPr lang="en-IN" dirty="0"/>
                        <a:t>T</a:t>
                      </a:r>
                    </a:p>
                  </a:txBody>
                  <a:tcPr/>
                </a:tc>
                <a:tc>
                  <a:txBody>
                    <a:bodyPr/>
                    <a:lstStyle/>
                    <a:p>
                      <a:pPr algn="ctr"/>
                      <a:r>
                        <a:rPr lang="en-IN" dirty="0"/>
                        <a:t>F</a:t>
                      </a:r>
                    </a:p>
                  </a:txBody>
                  <a:tcPr/>
                </a:tc>
                <a:tc>
                  <a:txBody>
                    <a:bodyPr/>
                    <a:lstStyle/>
                    <a:p>
                      <a:pPr algn="ctr"/>
                      <a:r>
                        <a:rPr lang="en-IN" dirty="0"/>
                        <a:t>F</a:t>
                      </a:r>
                    </a:p>
                  </a:txBody>
                  <a:tcPr/>
                </a:tc>
                <a:tc>
                  <a:txBody>
                    <a:bodyPr/>
                    <a:lstStyle/>
                    <a:p>
                      <a:pPr algn="ctr"/>
                      <a:r>
                        <a:rPr lang="en-IN" dirty="0"/>
                        <a:t>T</a:t>
                      </a:r>
                    </a:p>
                  </a:txBody>
                  <a:tcPr>
                    <a:solidFill>
                      <a:schemeClr val="accent4">
                        <a:lumMod val="60000"/>
                        <a:lumOff val="40000"/>
                      </a:schemeClr>
                    </a:solidFill>
                  </a:tcPr>
                </a:tc>
                <a:tc>
                  <a:txBody>
                    <a:bodyPr/>
                    <a:lstStyle/>
                    <a:p>
                      <a:pPr algn="ctr"/>
                      <a:r>
                        <a:rPr lang="en-IN" dirty="0"/>
                        <a:t>F</a:t>
                      </a:r>
                    </a:p>
                  </a:txBody>
                  <a:tcPr/>
                </a:tc>
                <a:tc>
                  <a:txBody>
                    <a:bodyPr/>
                    <a:lstStyle/>
                    <a:p>
                      <a:pPr algn="ctr"/>
                      <a:r>
                        <a:rPr lang="en-IN" dirty="0"/>
                        <a:t>T</a:t>
                      </a:r>
                    </a:p>
                  </a:txBody>
                  <a:tcPr/>
                </a:tc>
                <a:tc>
                  <a:txBody>
                    <a:bodyPr/>
                    <a:lstStyle/>
                    <a:p>
                      <a:pPr algn="ctr"/>
                      <a:r>
                        <a:rPr lang="en-IN" dirty="0"/>
                        <a:t>T</a:t>
                      </a:r>
                    </a:p>
                  </a:txBody>
                  <a:tcPr>
                    <a:solidFill>
                      <a:schemeClr val="accent4">
                        <a:lumMod val="60000"/>
                        <a:lumOff val="40000"/>
                      </a:schemeClr>
                    </a:solidFill>
                  </a:tcPr>
                </a:tc>
                <a:extLst>
                  <a:ext uri="{0D108BD9-81ED-4DB2-BD59-A6C34878D82A}">
                    <a16:rowId xmlns:a16="http://schemas.microsoft.com/office/drawing/2014/main" val="10003"/>
                  </a:ext>
                </a:extLst>
              </a:tr>
              <a:tr h="370840">
                <a:tc>
                  <a:txBody>
                    <a:bodyPr/>
                    <a:lstStyle/>
                    <a:p>
                      <a:pPr algn="ctr"/>
                      <a:r>
                        <a:rPr lang="en-IN" dirty="0"/>
                        <a:t>F</a:t>
                      </a:r>
                    </a:p>
                  </a:txBody>
                  <a:tcPr/>
                </a:tc>
                <a:tc>
                  <a:txBody>
                    <a:bodyPr/>
                    <a:lstStyle/>
                    <a:p>
                      <a:pPr algn="ctr"/>
                      <a:r>
                        <a:rPr lang="en-IN" dirty="0"/>
                        <a:t>T</a:t>
                      </a:r>
                    </a:p>
                  </a:txBody>
                  <a:tcPr/>
                </a:tc>
                <a:tc>
                  <a:txBody>
                    <a:bodyPr/>
                    <a:lstStyle/>
                    <a:p>
                      <a:pPr algn="ctr"/>
                      <a:r>
                        <a:rPr lang="en-IN" dirty="0"/>
                        <a:t>F</a:t>
                      </a:r>
                    </a:p>
                  </a:txBody>
                  <a:tcPr/>
                </a:tc>
                <a:tc>
                  <a:txBody>
                    <a:bodyPr/>
                    <a:lstStyle/>
                    <a:p>
                      <a:pPr algn="ctr"/>
                      <a:r>
                        <a:rPr lang="en-IN" dirty="0"/>
                        <a:t>T</a:t>
                      </a:r>
                    </a:p>
                  </a:txBody>
                  <a:tcPr>
                    <a:solidFill>
                      <a:schemeClr val="accent4">
                        <a:lumMod val="60000"/>
                        <a:lumOff val="40000"/>
                      </a:schemeClr>
                    </a:solidFill>
                  </a:tcPr>
                </a:tc>
                <a:tc>
                  <a:txBody>
                    <a:bodyPr/>
                    <a:lstStyle/>
                    <a:p>
                      <a:pPr algn="ctr"/>
                      <a:r>
                        <a:rPr lang="en-IN" dirty="0"/>
                        <a:t>T</a:t>
                      </a:r>
                    </a:p>
                  </a:txBody>
                  <a:tcPr/>
                </a:tc>
                <a:tc>
                  <a:txBody>
                    <a:bodyPr/>
                    <a:lstStyle/>
                    <a:p>
                      <a:pPr algn="ctr"/>
                      <a:r>
                        <a:rPr lang="en-IN" dirty="0"/>
                        <a:t>F</a:t>
                      </a:r>
                    </a:p>
                  </a:txBody>
                  <a:tcPr/>
                </a:tc>
                <a:tc>
                  <a:txBody>
                    <a:bodyPr/>
                    <a:lstStyle/>
                    <a:p>
                      <a:pPr algn="ctr"/>
                      <a:r>
                        <a:rPr lang="en-IN" dirty="0"/>
                        <a:t>T</a:t>
                      </a:r>
                    </a:p>
                  </a:txBody>
                  <a:tcPr>
                    <a:solidFill>
                      <a:schemeClr val="accent4">
                        <a:lumMod val="60000"/>
                        <a:lumOff val="40000"/>
                      </a:schemeClr>
                    </a:solidFill>
                  </a:tcPr>
                </a:tc>
                <a:extLst>
                  <a:ext uri="{0D108BD9-81ED-4DB2-BD59-A6C34878D82A}">
                    <a16:rowId xmlns:a16="http://schemas.microsoft.com/office/drawing/2014/main" val="10004"/>
                  </a:ext>
                </a:extLst>
              </a:tr>
              <a:tr h="370840">
                <a:tc>
                  <a:txBody>
                    <a:bodyPr/>
                    <a:lstStyle/>
                    <a:p>
                      <a:pPr algn="ctr"/>
                      <a:r>
                        <a:rPr lang="en-IN" dirty="0"/>
                        <a:t>F</a:t>
                      </a:r>
                    </a:p>
                  </a:txBody>
                  <a:tcPr/>
                </a:tc>
                <a:tc>
                  <a:txBody>
                    <a:bodyPr/>
                    <a:lstStyle/>
                    <a:p>
                      <a:pPr algn="ctr"/>
                      <a:r>
                        <a:rPr lang="en-IN" dirty="0"/>
                        <a:t>F</a:t>
                      </a:r>
                    </a:p>
                  </a:txBody>
                  <a:tcPr/>
                </a:tc>
                <a:tc>
                  <a:txBody>
                    <a:bodyPr/>
                    <a:lstStyle/>
                    <a:p>
                      <a:pPr algn="ctr"/>
                      <a:r>
                        <a:rPr lang="en-IN" dirty="0"/>
                        <a:t>F</a:t>
                      </a:r>
                    </a:p>
                  </a:txBody>
                  <a:tcPr/>
                </a:tc>
                <a:tc>
                  <a:txBody>
                    <a:bodyPr/>
                    <a:lstStyle/>
                    <a:p>
                      <a:pPr algn="ctr"/>
                      <a:r>
                        <a:rPr lang="en-IN" dirty="0"/>
                        <a:t>T</a:t>
                      </a:r>
                    </a:p>
                  </a:txBody>
                  <a:tcPr>
                    <a:solidFill>
                      <a:schemeClr val="accent4">
                        <a:lumMod val="60000"/>
                        <a:lumOff val="40000"/>
                      </a:schemeClr>
                    </a:solidFill>
                  </a:tcPr>
                </a:tc>
                <a:tc>
                  <a:txBody>
                    <a:bodyPr/>
                    <a:lstStyle/>
                    <a:p>
                      <a:pPr algn="ctr"/>
                      <a:r>
                        <a:rPr lang="en-IN" dirty="0"/>
                        <a:t>T</a:t>
                      </a:r>
                    </a:p>
                  </a:txBody>
                  <a:tcPr/>
                </a:tc>
                <a:tc>
                  <a:txBody>
                    <a:bodyPr/>
                    <a:lstStyle/>
                    <a:p>
                      <a:pPr algn="ctr"/>
                      <a:r>
                        <a:rPr lang="en-IN" dirty="0"/>
                        <a:t>T</a:t>
                      </a:r>
                    </a:p>
                  </a:txBody>
                  <a:tcPr/>
                </a:tc>
                <a:tc>
                  <a:txBody>
                    <a:bodyPr/>
                    <a:lstStyle/>
                    <a:p>
                      <a:pPr algn="ctr"/>
                      <a:r>
                        <a:rPr lang="en-IN" dirty="0"/>
                        <a:t>T</a:t>
                      </a:r>
                    </a:p>
                  </a:txBody>
                  <a:tcPr>
                    <a:solidFill>
                      <a:schemeClr val="accent4">
                        <a:lumMod val="60000"/>
                        <a:lumOff val="40000"/>
                      </a:schemeClr>
                    </a:solidFill>
                  </a:tcPr>
                </a:tc>
                <a:extLst>
                  <a:ext uri="{0D108BD9-81ED-4DB2-BD59-A6C34878D82A}">
                    <a16:rowId xmlns:a16="http://schemas.microsoft.com/office/drawing/2014/main" val="10005"/>
                  </a:ext>
                </a:extLst>
              </a:tr>
            </a:tbl>
          </a:graphicData>
        </a:graphic>
      </p:graphicFrame>
      <p:pic>
        <p:nvPicPr>
          <p:cNvPr id="9" name="Picture 8">
            <a:extLst>
              <a:ext uri="{FF2B5EF4-FFF2-40B4-BE49-F238E27FC236}">
                <a16:creationId xmlns:a16="http://schemas.microsoft.com/office/drawing/2014/main" id="{7F9BB761-59F6-4540-9D3C-8D968E4485C1}"/>
              </a:ext>
            </a:extLst>
          </p:cNvPr>
          <p:cNvPicPr>
            <a:picLocks noChangeAspect="1"/>
          </p:cNvPicPr>
          <p:nvPr/>
        </p:nvPicPr>
        <p:blipFill>
          <a:blip r:embed="rId5"/>
          <a:stretch>
            <a:fillRect/>
          </a:stretch>
        </p:blipFill>
        <p:spPr>
          <a:xfrm>
            <a:off x="6248400" y="3048000"/>
            <a:ext cx="266700" cy="3619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down)">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wipe(down)">
                                      <p:cBhvr>
                                        <p:cTn id="29" dur="500"/>
                                        <p:tgtEl>
                                          <p:spTgt spid="3">
                                            <p:txEl>
                                              <p:pRg st="9" end="9"/>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wipe(down)">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just"/>
            <a:r>
              <a:rPr lang="en-IN" b="1" u="sng" dirty="0">
                <a:latin typeface="Times New Roman" panose="02020603050405020304" pitchFamily="18" charset="0"/>
                <a:cs typeface="Times New Roman" panose="02020603050405020304" pitchFamily="18" charset="0"/>
              </a:rPr>
              <a:t>SENTENCE</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 collection of words making a complete grammatical structure with meaning and sense is known as sentence.</a:t>
            </a:r>
          </a:p>
          <a:p>
            <a:pPr algn="just"/>
            <a:r>
              <a:rPr lang="en-IN" b="1" u="sng" dirty="0">
                <a:latin typeface="Times New Roman" panose="02020603050405020304" pitchFamily="18" charset="0"/>
                <a:cs typeface="Times New Roman" panose="02020603050405020304" pitchFamily="18" charset="0"/>
              </a:rPr>
              <a:t>PROPOSITION</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 declarative sentence which can be either true or false is known a Proposition. It is also known as statement.</a:t>
            </a:r>
          </a:p>
          <a:p>
            <a:pPr algn="l"/>
            <a:endParaRPr lang="en-IN"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Consider, for example, the following sentences in English</a:t>
            </a:r>
          </a:p>
          <a:p>
            <a:pPr marL="514350" lvl="0" indent="-514350" algn="l">
              <a:buClr>
                <a:schemeClr val="tx1"/>
              </a:buClr>
              <a:buFont typeface="+mj-lt"/>
              <a:buAutoNum type="arabicPeriod"/>
            </a:pPr>
            <a:r>
              <a:rPr lang="en-IN" dirty="0">
                <a:latin typeface="Times New Roman" panose="02020603050405020304" pitchFamily="18" charset="0"/>
                <a:cs typeface="Times New Roman" panose="02020603050405020304" pitchFamily="18" charset="0"/>
              </a:rPr>
              <a:t>New Delhi is the capital of India.</a:t>
            </a:r>
          </a:p>
          <a:p>
            <a:pPr marL="514350" lvl="0" indent="-514350" algn="l">
              <a:buClr>
                <a:schemeClr val="tx1">
                  <a:lumMod val="95000"/>
                </a:schemeClr>
              </a:buClr>
              <a:buSzPct val="100000"/>
              <a:buFont typeface="+mj-lt"/>
              <a:buAutoNum type="arabicPeriod"/>
            </a:pPr>
            <a:r>
              <a:rPr lang="en-IN" dirty="0">
                <a:latin typeface="Times New Roman" panose="02020603050405020304" pitchFamily="18" charset="0"/>
                <a:cs typeface="Times New Roman" panose="02020603050405020304" pitchFamily="18" charset="0"/>
              </a:rPr>
              <a:t>The square of 4 is 16.</a:t>
            </a:r>
          </a:p>
          <a:p>
            <a:pPr marL="514350" lvl="0" indent="-514350" algn="l">
              <a:buClr>
                <a:schemeClr val="tx1"/>
              </a:buClr>
              <a:buSzPct val="100000"/>
              <a:buFont typeface="+mj-lt"/>
              <a:buAutoNum type="arabicPeriod"/>
            </a:pPr>
            <a:r>
              <a:rPr lang="en-IN" dirty="0">
                <a:latin typeface="Times New Roman" panose="02020603050405020304" pitchFamily="18" charset="0"/>
                <a:cs typeface="Times New Roman" panose="02020603050405020304" pitchFamily="18" charset="0"/>
              </a:rPr>
              <a:t>Bring me coffee.</a:t>
            </a:r>
          </a:p>
          <a:p>
            <a:pPr marL="514350" lvl="0" indent="-514350" algn="l">
              <a:buClr>
                <a:schemeClr val="tx1"/>
              </a:buClr>
              <a:buSzPct val="100000"/>
              <a:buFont typeface="+mj-lt"/>
              <a:buAutoNum type="arabicPeriod"/>
            </a:pPr>
            <a:r>
              <a:rPr lang="en-IN" dirty="0">
                <a:latin typeface="Times New Roman" panose="02020603050405020304" pitchFamily="18" charset="0"/>
                <a:cs typeface="Times New Roman" panose="02020603050405020304" pitchFamily="18" charset="0"/>
              </a:rPr>
              <a:t>This statement is false.</a:t>
            </a:r>
          </a:p>
          <a:p>
            <a:pPr algn="l"/>
            <a:endParaRPr lang="en-IN" dirty="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circle(in)">
                                      <p:cBhvr>
                                        <p:cTn id="26" dur="20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circle(in)">
                                      <p:cBhvr>
                                        <p:cTn id="31" dur="20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wipe(down)">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circle(in)">
                                      <p:cBhvr>
                                        <p:cTn id="41"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228600" y="1066800"/>
                <a:ext cx="8686800" cy="5638800"/>
              </a:xfrm>
            </p:spPr>
            <p:txBody>
              <a:bodyPr/>
              <a:lstStyle/>
              <a:p>
                <a:pPr algn="ctr"/>
                <a:r>
                  <a:rPr lang="en-IN" b="1" u="sng" dirty="0"/>
                  <a:t>Method 2: Using Algebra of proposition.</a:t>
                </a:r>
                <a:endParaRPr lang="en-IN" u="sng" dirty="0"/>
              </a:p>
              <a:p>
                <a:pPr algn="l"/>
                <a:endParaRPr lang="en-IN" b="1" dirty="0"/>
              </a:p>
              <a:p>
                <a:pPr algn="l"/>
                <a:r>
                  <a:rPr lang="en-IN" b="1" dirty="0"/>
                  <a:t>Example: Show that</a:t>
                </a:r>
              </a:p>
              <a:p>
                <a:pPr algn="l"/>
                <a:endParaRPr lang="en-IN" b="1" dirty="0"/>
              </a:p>
              <a:p>
                <a:pPr algn="l"/>
                <a:r>
                  <a:rPr lang="en-IN" b="1" dirty="0"/>
                  <a:t>Solution:</a:t>
                </a:r>
                <a:r>
                  <a:rPr lang="en-IN" dirty="0"/>
                  <a:t> </a:t>
                </a:r>
                <a:r>
                  <a:rPr lang="en-IN" b="1" dirty="0"/>
                  <a:t> </a:t>
                </a:r>
              </a:p>
              <a:p>
                <a:pPr algn="l"/>
                <a:r>
                  <a:rPr lang="en-IN" dirty="0"/>
                  <a:t>                                                   (Using Distributive Law)</a:t>
                </a:r>
              </a:p>
              <a:p>
                <a:pPr algn="l"/>
                <a:endParaRPr lang="en-IN" dirty="0"/>
              </a:p>
              <a:p>
                <a:pPr algn="l"/>
                <a:r>
                  <a:rPr lang="en-IN" dirty="0"/>
                  <a:t>                                                    ( By using Complement Law)</a:t>
                </a:r>
              </a:p>
              <a:p>
                <a:pPr algn="l"/>
                <a:endParaRPr lang="en-IN" dirty="0"/>
              </a:p>
              <a:p>
                <a:pPr algn="l"/>
                <a:r>
                  <a:rPr lang="en-IN" dirty="0"/>
                  <a:t>                                                    (By using Identity Law)</a:t>
                </a:r>
              </a:p>
              <a:p>
                <a:pPr algn="l"/>
                <a:endParaRPr lang="en-IN" dirty="0"/>
              </a:p>
              <a:p>
                <a:pPr algn="l"/>
                <a14:m>
                  <m:oMathPara xmlns:m="http://schemas.openxmlformats.org/officeDocument/2006/math">
                    <m:oMathParaPr>
                      <m:jc m:val="centerGroup"/>
                    </m:oMathParaPr>
                    <m:oMath xmlns:m="http://schemas.openxmlformats.org/officeDocument/2006/math">
                      <m:r>
                        <a:rPr lang="en-IN" sz="2400" b="1" i="1">
                          <a:latin typeface="Cambria Math" panose="02040503050406030204" pitchFamily="18" charset="0"/>
                          <a:ea typeface="Cambria Math" panose="02040503050406030204" pitchFamily="18" charset="0"/>
                        </a:rPr>
                        <m:t>∴ </m:t>
                      </m:r>
                      <m:d>
                        <m:dPr>
                          <m:ctrlPr>
                            <a:rPr lang="en-IN" sz="2400" b="1" i="1">
                              <a:latin typeface="Cambria Math" panose="02040503050406030204" pitchFamily="18" charset="0"/>
                            </a:rPr>
                          </m:ctrlPr>
                        </m:dPr>
                        <m:e>
                          <m:r>
                            <a:rPr lang="en-IN" sz="2400" b="1" i="1">
                              <a:latin typeface="Cambria Math" panose="02040503050406030204" pitchFamily="18" charset="0"/>
                            </a:rPr>
                            <m:t>𝑷</m:t>
                          </m:r>
                          <m:r>
                            <a:rPr lang="en-IN" sz="2400" b="1">
                              <a:latin typeface="Cambria Math" panose="02040503050406030204" pitchFamily="18" charset="0"/>
                            </a:rPr>
                            <m:t>∧</m:t>
                          </m:r>
                          <m:r>
                            <a:rPr lang="en-IN" sz="2400" b="1" i="1">
                              <a:latin typeface="Cambria Math" panose="02040503050406030204" pitchFamily="18" charset="0"/>
                            </a:rPr>
                            <m:t>𝑸</m:t>
                          </m:r>
                        </m:e>
                      </m:d>
                      <m:r>
                        <a:rPr lang="en-IN" sz="2400" b="1">
                          <a:latin typeface="Cambria Math" panose="02040503050406030204" pitchFamily="18" charset="0"/>
                        </a:rPr>
                        <m:t>∨</m:t>
                      </m:r>
                      <m:d>
                        <m:dPr>
                          <m:ctrlPr>
                            <a:rPr lang="en-IN" sz="2400" b="1" i="1">
                              <a:latin typeface="Cambria Math" panose="02040503050406030204" pitchFamily="18" charset="0"/>
                            </a:rPr>
                          </m:ctrlPr>
                        </m:dPr>
                        <m:e>
                          <m:r>
                            <a:rPr lang="en-IN" sz="2400" b="1" i="1">
                              <a:latin typeface="Cambria Math" panose="02040503050406030204" pitchFamily="18" charset="0"/>
                            </a:rPr>
                            <m:t>𝑷</m:t>
                          </m:r>
                          <m:r>
                            <a:rPr lang="en-IN" sz="2400" b="1">
                              <a:latin typeface="Cambria Math" panose="02040503050406030204" pitchFamily="18" charset="0"/>
                            </a:rPr>
                            <m:t>∧~</m:t>
                          </m:r>
                          <m:r>
                            <a:rPr lang="en-IN" sz="2400" b="1" i="1">
                              <a:latin typeface="Cambria Math" panose="02040503050406030204" pitchFamily="18" charset="0"/>
                            </a:rPr>
                            <m:t>𝑸</m:t>
                          </m:r>
                        </m:e>
                      </m:d>
                      <m:r>
                        <a:rPr lang="en-IN" sz="2400" b="1">
                          <a:latin typeface="Cambria Math" panose="02040503050406030204" pitchFamily="18" charset="0"/>
                        </a:rPr>
                        <m:t>≡</m:t>
                      </m:r>
                      <m:r>
                        <a:rPr lang="en-IN" sz="2400" b="1" i="1">
                          <a:latin typeface="Cambria Math" panose="02040503050406030204" pitchFamily="18" charset="0"/>
                        </a:rPr>
                        <m:t>𝑷</m:t>
                      </m:r>
                    </m:oMath>
                  </m:oMathPara>
                </a14:m>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228600" y="1066800"/>
                <a:ext cx="8686800" cy="5638800"/>
              </a:xfrm>
              <a:blipFill rotWithShape="1">
                <a:blip r:embed="rId2"/>
                <a:stretch>
                  <a:fillRect l="-2316" t="-865" b="-541"/>
                </a:stretch>
              </a:blipFill>
            </p:spPr>
            <p:txBody>
              <a:bodyPr/>
              <a:lstStyle/>
              <a:p>
                <a:r>
                  <a:rPr lang="en-IN">
                    <a:noFill/>
                  </a:rPr>
                  <a:t> </a:t>
                </a:r>
                <a:endParaRPr lang="en-IN">
                  <a:noFill/>
                </a:endParaRP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352800" y="1981200"/>
                <a:ext cx="3970767" cy="523220"/>
              </a:xfrm>
              <a:prstGeom prst="rect">
                <a:avLst/>
              </a:prstGeom>
            </p:spPr>
            <p:txBody>
              <a:bodyPr wrap="none">
                <a:spAutoFit/>
              </a:bodyPr>
              <a:lstStyle/>
              <a:p>
                <a14:m>
                  <m:oMath xmlns:m="http://schemas.openxmlformats.org/officeDocument/2006/math">
                    <m:d>
                      <m:dPr>
                        <m:ctrlPr>
                          <a:rPr lang="en-IN" sz="2800" b="1" i="1">
                            <a:latin typeface="Cambria Math" panose="02040503050406030204" pitchFamily="18" charset="0"/>
                          </a:rPr>
                        </m:ctrlPr>
                      </m:dPr>
                      <m:e>
                        <m:r>
                          <a:rPr lang="en-IN" sz="2800" b="1" i="1">
                            <a:latin typeface="Cambria Math" panose="02040503050406030204" pitchFamily="18" charset="0"/>
                          </a:rPr>
                          <m:t>𝑷</m:t>
                        </m:r>
                        <m:r>
                          <a:rPr lang="en-IN" sz="2800" b="1" i="0">
                            <a:latin typeface="Cambria Math" panose="02040503050406030204" pitchFamily="18" charset="0"/>
                          </a:rPr>
                          <m:t>∧</m:t>
                        </m:r>
                        <m:r>
                          <a:rPr lang="en-IN" sz="2800" b="1" i="1">
                            <a:latin typeface="Cambria Math" panose="02040503050406030204" pitchFamily="18" charset="0"/>
                          </a:rPr>
                          <m:t>𝑸</m:t>
                        </m:r>
                      </m:e>
                    </m:d>
                    <m:r>
                      <a:rPr lang="en-IN" sz="2800" b="1" i="0">
                        <a:latin typeface="Cambria Math" panose="02040503050406030204" pitchFamily="18" charset="0"/>
                      </a:rPr>
                      <m:t>∨</m:t>
                    </m:r>
                    <m:d>
                      <m:dPr>
                        <m:ctrlPr>
                          <a:rPr lang="en-IN" sz="2800" b="1" i="1">
                            <a:latin typeface="Cambria Math" panose="02040503050406030204" pitchFamily="18" charset="0"/>
                          </a:rPr>
                        </m:ctrlPr>
                      </m:dPr>
                      <m:e>
                        <m:r>
                          <a:rPr lang="en-IN" sz="2800" b="1" i="1">
                            <a:latin typeface="Cambria Math" panose="02040503050406030204" pitchFamily="18" charset="0"/>
                          </a:rPr>
                          <m:t>𝑷</m:t>
                        </m:r>
                        <m:r>
                          <a:rPr lang="en-IN" sz="2800" b="1" i="0">
                            <a:latin typeface="Cambria Math" panose="02040503050406030204" pitchFamily="18" charset="0"/>
                          </a:rPr>
                          <m:t>∧~</m:t>
                        </m:r>
                        <m:r>
                          <a:rPr lang="en-IN" sz="2800" b="1" i="1">
                            <a:latin typeface="Cambria Math" panose="02040503050406030204" pitchFamily="18" charset="0"/>
                          </a:rPr>
                          <m:t>𝑸</m:t>
                        </m:r>
                      </m:e>
                    </m:d>
                    <m:r>
                      <a:rPr lang="en-IN" sz="2800" b="1" i="0">
                        <a:latin typeface="Cambria Math" panose="02040503050406030204" pitchFamily="18" charset="0"/>
                      </a:rPr>
                      <m:t>≡</m:t>
                    </m:r>
                    <m:r>
                      <a:rPr lang="en-IN" sz="2800" b="1" i="1">
                        <a:latin typeface="Cambria Math" panose="02040503050406030204" pitchFamily="18" charset="0"/>
                      </a:rPr>
                      <m:t>𝑷</m:t>
                    </m:r>
                  </m:oMath>
                </a14:m>
                <a:r>
                  <a:rPr lang="en-IN" sz="2800" b="1" dirty="0"/>
                  <a:t>.</a:t>
                </a:r>
              </a:p>
            </p:txBody>
          </p:sp>
        </mc:Choice>
        <mc:Fallback xmlns="">
          <p:sp>
            <p:nvSpPr>
              <p:cNvPr id="4" name="Rectangle 3"/>
              <p:cNvSpPr>
                <a:spLocks noRot="1" noChangeAspect="1" noMove="1" noResize="1" noEditPoints="1" noAdjustHandles="1" noChangeArrowheads="1" noChangeShapeType="1" noTextEdit="1"/>
              </p:cNvSpPr>
              <p:nvPr/>
            </p:nvSpPr>
            <p:spPr>
              <a:xfrm>
                <a:off x="3352800" y="1981200"/>
                <a:ext cx="3970767" cy="523220"/>
              </a:xfrm>
              <a:prstGeom prst="rect">
                <a:avLst/>
              </a:prstGeom>
              <a:blipFill rotWithShape="1">
                <a:blip r:embed="rId3"/>
                <a:stretch>
                  <a:fillRect t="-10465" r="-2611" b="-32558"/>
                </a:stretch>
              </a:blipFill>
            </p:spPr>
            <p:txBody>
              <a:bodyPr/>
              <a:lstStyle/>
              <a:p>
                <a:r>
                  <a:rPr lang="en-IN">
                    <a:noFill/>
                  </a:rPr>
                  <a:t> </a:t>
                </a:r>
                <a:endParaRPr lang="en-IN">
                  <a:noFill/>
                </a:endParaRP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571010" y="2905780"/>
                <a:ext cx="585262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IN" sz="2800" b="1" i="1">
                              <a:latin typeface="Cambria Math" panose="02040503050406030204" pitchFamily="18" charset="0"/>
                            </a:rPr>
                          </m:ctrlPr>
                        </m:dPr>
                        <m:e>
                          <m:r>
                            <a:rPr lang="en-IN" sz="2800" b="1" i="1">
                              <a:highlight>
                                <a:srgbClr val="FFFF00"/>
                              </a:highlight>
                              <a:latin typeface="Cambria Math" panose="02040503050406030204" pitchFamily="18" charset="0"/>
                            </a:rPr>
                            <m:t>𝑷</m:t>
                          </m:r>
                          <m:r>
                            <a:rPr lang="en-IN" sz="2800" b="1" i="0">
                              <a:highlight>
                                <a:srgbClr val="FFFF00"/>
                              </a:highlight>
                              <a:latin typeface="Cambria Math" panose="02040503050406030204" pitchFamily="18" charset="0"/>
                            </a:rPr>
                            <m:t>∧</m:t>
                          </m:r>
                          <m:r>
                            <a:rPr lang="en-IN" sz="2800" b="1" i="1">
                              <a:latin typeface="Cambria Math" panose="02040503050406030204" pitchFamily="18" charset="0"/>
                            </a:rPr>
                            <m:t>𝑸</m:t>
                          </m:r>
                        </m:e>
                      </m:d>
                      <m:r>
                        <a:rPr lang="en-IN" sz="2800" b="1" i="0">
                          <a:latin typeface="Cambria Math" panose="02040503050406030204" pitchFamily="18" charset="0"/>
                        </a:rPr>
                        <m:t>∨</m:t>
                      </m:r>
                      <m:d>
                        <m:dPr>
                          <m:ctrlPr>
                            <a:rPr lang="en-IN" sz="2800" b="1" i="1">
                              <a:latin typeface="Cambria Math" panose="02040503050406030204" pitchFamily="18" charset="0"/>
                            </a:rPr>
                          </m:ctrlPr>
                        </m:dPr>
                        <m:e>
                          <m:r>
                            <a:rPr lang="en-IN" sz="2800" b="1" i="1">
                              <a:highlight>
                                <a:srgbClr val="FFFF00"/>
                              </a:highlight>
                              <a:latin typeface="Cambria Math" panose="02040503050406030204" pitchFamily="18" charset="0"/>
                            </a:rPr>
                            <m:t>𝑷</m:t>
                          </m:r>
                          <m:r>
                            <a:rPr lang="en-IN" sz="2800" b="1" i="0">
                              <a:highlight>
                                <a:srgbClr val="FFFF00"/>
                              </a:highlight>
                              <a:latin typeface="Cambria Math" panose="02040503050406030204" pitchFamily="18" charset="0"/>
                            </a:rPr>
                            <m:t>∧</m:t>
                          </m:r>
                          <m:r>
                            <a:rPr lang="en-IN" sz="2800" b="1" i="0">
                              <a:latin typeface="Cambria Math" panose="02040503050406030204" pitchFamily="18" charset="0"/>
                            </a:rPr>
                            <m:t>~</m:t>
                          </m:r>
                          <m:r>
                            <a:rPr lang="en-IN" sz="2800" b="1" i="1">
                              <a:latin typeface="Cambria Math" panose="02040503050406030204" pitchFamily="18" charset="0"/>
                            </a:rPr>
                            <m:t>𝑸</m:t>
                          </m:r>
                        </m:e>
                      </m:d>
                      <m:r>
                        <a:rPr lang="en-IN" sz="2800" b="1" i="0">
                          <a:latin typeface="Cambria Math" panose="02040503050406030204" pitchFamily="18" charset="0"/>
                        </a:rPr>
                        <m:t>≡</m:t>
                      </m:r>
                      <m:r>
                        <a:rPr lang="en-IN" sz="2800" b="1" i="1">
                          <a:latin typeface="Cambria Math" panose="02040503050406030204" pitchFamily="18" charset="0"/>
                        </a:rPr>
                        <m:t>𝑷</m:t>
                      </m:r>
                      <m:r>
                        <a:rPr lang="en-IN" sz="2800" b="1" i="0">
                          <a:latin typeface="Cambria Math" panose="02040503050406030204" pitchFamily="18" charset="0"/>
                        </a:rPr>
                        <m:t>∧</m:t>
                      </m:r>
                      <m:d>
                        <m:dPr>
                          <m:ctrlPr>
                            <a:rPr lang="en-IN" sz="2800" b="1" i="1">
                              <a:latin typeface="Cambria Math" panose="02040503050406030204" pitchFamily="18" charset="0"/>
                            </a:rPr>
                          </m:ctrlPr>
                        </m:dPr>
                        <m:e>
                          <m:r>
                            <a:rPr lang="en-IN" sz="2800" b="1" i="1">
                              <a:latin typeface="Cambria Math" panose="02040503050406030204" pitchFamily="18" charset="0"/>
                            </a:rPr>
                            <m:t>𝑸</m:t>
                          </m:r>
                          <m:r>
                            <a:rPr lang="en-IN" sz="2800" b="1" i="0">
                              <a:latin typeface="Cambria Math" panose="02040503050406030204" pitchFamily="18" charset="0"/>
                            </a:rPr>
                            <m:t>∨~</m:t>
                          </m:r>
                          <m:r>
                            <a:rPr lang="en-IN" sz="2800" b="1" i="1">
                              <a:latin typeface="Cambria Math" panose="02040503050406030204" pitchFamily="18" charset="0"/>
                            </a:rPr>
                            <m:t>𝑸</m:t>
                          </m:r>
                        </m:e>
                      </m:d>
                      <m:r>
                        <m:rPr>
                          <m:nor/>
                        </m:rPr>
                        <a:rPr lang="en-IN" sz="2800" b="1" i="1">
                          <a:latin typeface="Cambria Math" panose="02040503050406030204" pitchFamily="18" charset="0"/>
                        </a:rPr>
                        <m:t> </m:t>
                      </m:r>
                    </m:oMath>
                  </m:oMathPara>
                </a14:m>
                <a:endParaRPr lang="en-IN" sz="2800" b="1" dirty="0"/>
              </a:p>
            </p:txBody>
          </p:sp>
        </mc:Choice>
        <mc:Fallback xmlns="">
          <p:sp>
            <p:nvSpPr>
              <p:cNvPr id="5" name="Rectangle 4"/>
              <p:cNvSpPr>
                <a:spLocks noRot="1" noChangeAspect="1" noMove="1" noResize="1" noEditPoints="1" noAdjustHandles="1" noChangeArrowheads="1" noChangeShapeType="1" noTextEdit="1"/>
              </p:cNvSpPr>
              <p:nvPr/>
            </p:nvSpPr>
            <p:spPr>
              <a:xfrm>
                <a:off x="1571010" y="2905780"/>
                <a:ext cx="5852628"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4610167" y="3830360"/>
                <a:ext cx="148111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800" b="1">
                          <a:latin typeface="Cambria Math" panose="02040503050406030204" pitchFamily="18" charset="0"/>
                        </a:rPr>
                        <m:t>≡</m:t>
                      </m:r>
                      <m:r>
                        <a:rPr lang="en-IN" sz="2800" b="1" i="1">
                          <a:latin typeface="Cambria Math" panose="02040503050406030204" pitchFamily="18" charset="0"/>
                        </a:rPr>
                        <m:t>𝑷</m:t>
                      </m:r>
                      <m:r>
                        <a:rPr lang="en-IN" sz="2800" b="1" i="0">
                          <a:latin typeface="Cambria Math" panose="02040503050406030204" pitchFamily="18" charset="0"/>
                        </a:rPr>
                        <m:t>∧</m:t>
                      </m:r>
                      <m:r>
                        <a:rPr lang="en-IN" sz="2800" b="1" i="1">
                          <a:latin typeface="Cambria Math" panose="02040503050406030204" pitchFamily="18" charset="0"/>
                        </a:rPr>
                        <m:t>𝑻</m:t>
                      </m:r>
                    </m:oMath>
                  </m:oMathPara>
                </a14:m>
                <a:endParaRPr lang="en-IN" sz="2800" b="1" dirty="0"/>
              </a:p>
            </p:txBody>
          </p:sp>
        </mc:Choice>
        <mc:Fallback xmlns="">
          <p:sp>
            <p:nvSpPr>
              <p:cNvPr id="6" name="Rectangle 5"/>
              <p:cNvSpPr>
                <a:spLocks noRot="1" noChangeAspect="1" noMove="1" noResize="1" noEditPoints="1" noAdjustHandles="1" noChangeArrowheads="1" noChangeShapeType="1" noTextEdit="1"/>
              </p:cNvSpPr>
              <p:nvPr/>
            </p:nvSpPr>
            <p:spPr>
              <a:xfrm>
                <a:off x="4610167" y="3830360"/>
                <a:ext cx="1481110" cy="523220"/>
              </a:xfrm>
              <a:prstGeom prst="rect">
                <a:avLst/>
              </a:prstGeom>
              <a:blipFill rotWithShape="1">
                <a:blip r:embed="rId5"/>
                <a:stretch>
                  <a:fillRect/>
                </a:stretch>
              </a:blipFill>
            </p:spPr>
            <p:txBody>
              <a:bodyPr/>
              <a:lstStyle/>
              <a:p>
                <a:r>
                  <a:rPr lang="en-IN">
                    <a:noFill/>
                  </a:rPr>
                  <a:t> </a:t>
                </a:r>
                <a:endParaRPr lang="en-IN">
                  <a:noFill/>
                </a:endParaRP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497324" y="4805690"/>
                <a:ext cx="105682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IN" sz="2800"/>
                        <m:t> </m:t>
                      </m:r>
                      <m:r>
                        <a:rPr lang="en-IN" sz="2800" i="0">
                          <a:latin typeface="Cambria Math" panose="02040503050406030204" pitchFamily="18" charset="0"/>
                        </a:rPr>
                        <m:t>≡</m:t>
                      </m:r>
                      <m:r>
                        <a:rPr lang="en-IN" sz="2800" i="1">
                          <a:latin typeface="Cambria Math" panose="02040503050406030204" pitchFamily="18" charset="0"/>
                        </a:rPr>
                        <m:t>𝑃</m:t>
                      </m:r>
                    </m:oMath>
                  </m:oMathPara>
                </a14:m>
                <a:endParaRPr lang="en-IN" sz="2800" dirty="0"/>
              </a:p>
            </p:txBody>
          </p:sp>
        </mc:Choice>
        <mc:Fallback xmlns="">
          <p:sp>
            <p:nvSpPr>
              <p:cNvPr id="7" name="Rectangle 6"/>
              <p:cNvSpPr>
                <a:spLocks noRot="1" noChangeAspect="1" noMove="1" noResize="1" noEditPoints="1" noAdjustHandles="1" noChangeArrowheads="1" noChangeShapeType="1" noTextEdit="1"/>
              </p:cNvSpPr>
              <p:nvPr/>
            </p:nvSpPr>
            <p:spPr>
              <a:xfrm>
                <a:off x="4497324" y="4805690"/>
                <a:ext cx="1056828" cy="523220"/>
              </a:xfrm>
              <a:prstGeom prst="rect">
                <a:avLst/>
              </a:prstGeom>
              <a:blipFill rotWithShape="1">
                <a:blip r:embed="rId6"/>
                <a:stretch>
                  <a:fillRect/>
                </a:stretch>
              </a:blipFill>
            </p:spPr>
            <p:txBody>
              <a:bodyPr/>
              <a:lstStyle/>
              <a:p>
                <a:r>
                  <a:rPr lang="en-IN">
                    <a:noFill/>
                  </a:rPr>
                  <a:t> </a:t>
                </a:r>
                <a:endParaRPr lang="en-IN">
                  <a:noFill/>
                </a:endParaRPr>
              </a:p>
            </p:txBody>
          </p:sp>
        </mc:Fallback>
      </mc:AlternateContent>
      <mc:AlternateContent xmlns:mc="http://schemas.openxmlformats.org/markup-compatibility/2006" xmlns:a14="http://schemas.microsoft.com/office/drawing/2010/main">
        <mc:Choice Requires="a14">
          <p:sp>
            <p:nvSpPr>
              <p:cNvPr id="8" name="Rectangle 7"/>
              <p:cNvSpPr/>
              <p:nvPr/>
            </p:nvSpPr>
            <p:spPr>
              <a:xfrm>
                <a:off x="4784025" y="5832589"/>
                <a:ext cx="161832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800">
                          <a:latin typeface="Cambria Math" panose="02040503050406030204" pitchFamily="18" charset="0"/>
                        </a:rPr>
                        <m:t>=</m:t>
                      </m:r>
                      <m:r>
                        <a:rPr lang="en-IN" sz="2800" i="1">
                          <a:latin typeface="Cambria Math" panose="02040503050406030204" pitchFamily="18" charset="0"/>
                        </a:rPr>
                        <m:t>𝑅</m:t>
                      </m:r>
                      <m:r>
                        <a:rPr lang="en-IN" sz="2800" i="0">
                          <a:latin typeface="Cambria Math" panose="02040503050406030204" pitchFamily="18" charset="0"/>
                        </a:rPr>
                        <m:t>.</m:t>
                      </m:r>
                      <m:r>
                        <a:rPr lang="en-IN" sz="2800" i="1">
                          <a:latin typeface="Cambria Math" panose="02040503050406030204" pitchFamily="18" charset="0"/>
                        </a:rPr>
                        <m:t>𝐻</m:t>
                      </m:r>
                      <m:r>
                        <a:rPr lang="en-IN" sz="2800" i="0">
                          <a:latin typeface="Cambria Math" panose="02040503050406030204" pitchFamily="18" charset="0"/>
                        </a:rPr>
                        <m:t>.</m:t>
                      </m:r>
                      <m:r>
                        <a:rPr lang="en-IN" sz="2800" i="1">
                          <a:latin typeface="Cambria Math" panose="02040503050406030204" pitchFamily="18" charset="0"/>
                        </a:rPr>
                        <m:t>𝑆</m:t>
                      </m:r>
                    </m:oMath>
                  </m:oMathPara>
                </a14:m>
                <a:endParaRPr lang="en-IN" sz="2800" dirty="0"/>
              </a:p>
            </p:txBody>
          </p:sp>
        </mc:Choice>
        <mc:Fallback xmlns="">
          <p:sp>
            <p:nvSpPr>
              <p:cNvPr id="8" name="Rectangle 7"/>
              <p:cNvSpPr>
                <a:spLocks noRot="1" noChangeAspect="1" noMove="1" noResize="1" noEditPoints="1" noAdjustHandles="1" noChangeArrowheads="1" noChangeShapeType="1" noTextEdit="1"/>
              </p:cNvSpPr>
              <p:nvPr/>
            </p:nvSpPr>
            <p:spPr>
              <a:xfrm>
                <a:off x="4784025" y="5832589"/>
                <a:ext cx="1618328" cy="523220"/>
              </a:xfrm>
              <a:prstGeom prst="rect">
                <a:avLst/>
              </a:prstGeom>
              <a:blipFill rotWithShape="1">
                <a:blip r:embed="rId7"/>
                <a:stretch>
                  <a:fillRect/>
                </a:stretch>
              </a:blipFill>
            </p:spPr>
            <p:txBody>
              <a:bodyPr/>
              <a:lstStyle/>
              <a:p>
                <a:r>
                  <a:rPr lang="en-IN">
                    <a:noFill/>
                  </a:rPr>
                  <a:t> </a:t>
                </a:r>
                <a:endParaRPr lang="en-IN">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ircle(in)">
                                      <p:cBhvr>
                                        <p:cTn id="27" dur="20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heel(1)">
                                      <p:cBhvr>
                                        <p:cTn id="37" dur="20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randombar(horizontal)">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circle(in)">
                                      <p:cBhvr>
                                        <p:cTn id="57" dur="20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31"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 calcmode="lin" valueType="num">
                                      <p:cBhvr>
                                        <p:cTn id="62" dur="10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63" dur="1000" fill="hold"/>
                                        <p:tgtEl>
                                          <p:spTgt spid="3">
                                            <p:txEl>
                                              <p:pRg st="11" end="11"/>
                                            </p:txEl>
                                          </p:spTgt>
                                        </p:tgtEl>
                                        <p:attrNameLst>
                                          <p:attrName>ppt_h</p:attrName>
                                        </p:attrNameLst>
                                      </p:cBhvr>
                                      <p:tavLst>
                                        <p:tav tm="0">
                                          <p:val>
                                            <p:fltVal val="0"/>
                                          </p:val>
                                        </p:tav>
                                        <p:tav tm="100000">
                                          <p:val>
                                            <p:strVal val="#ppt_h"/>
                                          </p:val>
                                        </p:tav>
                                      </p:tavLst>
                                    </p:anim>
                                    <p:anim calcmode="lin" valueType="num">
                                      <p:cBhvr>
                                        <p:cTn id="64" dur="1000" fill="hold"/>
                                        <p:tgtEl>
                                          <p:spTgt spid="3">
                                            <p:txEl>
                                              <p:pRg st="11" end="11"/>
                                            </p:txEl>
                                          </p:spTgt>
                                        </p:tgtEl>
                                        <p:attrNameLst>
                                          <p:attrName>style.rotation</p:attrName>
                                        </p:attrNameLst>
                                      </p:cBhvr>
                                      <p:tavLst>
                                        <p:tav tm="0">
                                          <p:val>
                                            <p:fltVal val="90"/>
                                          </p:val>
                                        </p:tav>
                                        <p:tav tm="100000">
                                          <p:val>
                                            <p:fltVal val="0"/>
                                          </p:val>
                                        </p:tav>
                                      </p:tavLst>
                                    </p:anim>
                                    <p:animEffect transition="in" filter="fade">
                                      <p:cBhvr>
                                        <p:cTn id="65"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0" y="838201"/>
            <a:ext cx="8915401" cy="6019800"/>
          </a:xfrm>
        </p:spPr>
        <p:txBody>
          <a:bodyPr/>
          <a:lstStyle/>
          <a:p>
            <a:pPr algn="l"/>
            <a:r>
              <a:rPr lang="en-IN" b="1" dirty="0"/>
              <a:t>Example: </a:t>
            </a:r>
            <a:r>
              <a:rPr lang="en-IN" dirty="0"/>
              <a:t>Show that</a:t>
            </a:r>
          </a:p>
          <a:p>
            <a:pPr algn="l"/>
            <a:r>
              <a:rPr lang="en-IN" b="1" dirty="0"/>
              <a:t>Solution:</a:t>
            </a:r>
          </a:p>
          <a:p>
            <a:pPr algn="l">
              <a:spcBef>
                <a:spcPts val="0"/>
              </a:spcBef>
            </a:pPr>
            <a:r>
              <a:rPr lang="en-IN" dirty="0"/>
              <a:t>                                                   ( </a:t>
            </a:r>
            <a:r>
              <a:rPr lang="en-IN" sz="1800" dirty="0"/>
              <a:t>Equivalent form of </a:t>
            </a:r>
          </a:p>
          <a:p>
            <a:pPr algn="l">
              <a:spcBef>
                <a:spcPts val="0"/>
              </a:spcBef>
            </a:pPr>
            <a:r>
              <a:rPr lang="en-IN" dirty="0"/>
              <a:t>                                        </a:t>
            </a:r>
          </a:p>
          <a:p>
            <a:pPr algn="l">
              <a:spcBef>
                <a:spcPts val="0"/>
              </a:spcBef>
            </a:pPr>
            <a:r>
              <a:rPr lang="en-IN" dirty="0"/>
              <a:t>                                                                               </a:t>
            </a:r>
            <a:r>
              <a:rPr lang="en-IN" sz="2000" dirty="0"/>
              <a:t>(Commutative Law) </a:t>
            </a:r>
          </a:p>
          <a:p>
            <a:pPr algn="l">
              <a:spcBef>
                <a:spcPts val="0"/>
              </a:spcBef>
            </a:pPr>
            <a:r>
              <a:rPr lang="en-IN" dirty="0"/>
              <a:t>                                      </a:t>
            </a:r>
          </a:p>
          <a:p>
            <a:pPr algn="l">
              <a:spcBef>
                <a:spcPts val="0"/>
              </a:spcBef>
            </a:pPr>
            <a:r>
              <a:rPr lang="en-IN" dirty="0"/>
              <a:t>                                                                                </a:t>
            </a:r>
            <a:r>
              <a:rPr lang="en-IN" sz="2000" dirty="0"/>
              <a:t>( Distributive Law)</a:t>
            </a:r>
          </a:p>
          <a:p>
            <a:pPr algn="l">
              <a:spcBef>
                <a:spcPts val="0"/>
              </a:spcBef>
            </a:pPr>
            <a:r>
              <a:rPr lang="en-IN" dirty="0"/>
              <a:t> </a:t>
            </a:r>
          </a:p>
          <a:p>
            <a:pPr algn="l">
              <a:spcBef>
                <a:spcPts val="0"/>
              </a:spcBef>
            </a:pPr>
            <a:r>
              <a:rPr lang="en-IN" sz="2000" dirty="0"/>
              <a:t>                                                                                                       (De Morgan's Law)</a:t>
            </a:r>
          </a:p>
          <a:p>
            <a:r>
              <a:rPr lang="en-IN" dirty="0"/>
              <a:t> </a:t>
            </a:r>
          </a:p>
          <a:p>
            <a:pPr>
              <a:spcBef>
                <a:spcPts val="0"/>
              </a:spcBef>
            </a:pPr>
            <a:r>
              <a:rPr lang="en-IN" sz="2000" dirty="0"/>
              <a:t>(Commutative Law)</a:t>
            </a:r>
          </a:p>
          <a:p>
            <a:pPr algn="l"/>
            <a:endParaRPr lang="en-IN" b="1" dirty="0"/>
          </a:p>
          <a:p>
            <a:pPr algn="l"/>
            <a:r>
              <a:rPr lang="en-IN" dirty="0"/>
              <a:t>                                                     </a:t>
            </a:r>
            <a:r>
              <a:rPr lang="en-IN" sz="2000" dirty="0"/>
              <a:t>( Equivalent form of  </a:t>
            </a:r>
            <a:endParaRPr lang="en-IN" sz="2000" b="1" dirty="0"/>
          </a:p>
          <a:p>
            <a:pPr algn="l"/>
            <a:r>
              <a:rPr lang="en-IN" b="1" dirty="0"/>
              <a:t>                                     Hence Proved. </a:t>
            </a:r>
          </a:p>
          <a:p>
            <a:pPr algn="l"/>
            <a:endParaRPr lang="en-IN" dirty="0"/>
          </a:p>
          <a:p>
            <a:pPr algn="l"/>
            <a:endParaRPr lang="en-IN" dirty="0"/>
          </a:p>
          <a:p>
            <a:pPr algn="l"/>
            <a:endParaRPr lang="en-IN" dirty="0"/>
          </a:p>
        </p:txBody>
      </p:sp>
      <mc:AlternateContent xmlns:mc="http://schemas.openxmlformats.org/markup-compatibility/2006" xmlns:a14="http://schemas.microsoft.com/office/drawing/2010/main">
        <mc:Choice Requires="a14">
          <p:sp>
            <p:nvSpPr>
              <p:cNvPr id="4" name="Rectangle 3"/>
              <p:cNvSpPr/>
              <p:nvPr/>
            </p:nvSpPr>
            <p:spPr>
              <a:xfrm>
                <a:off x="2876786" y="762000"/>
                <a:ext cx="573381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IN" sz="2800" b="1" i="1" smtClean="0">
                              <a:latin typeface="Cambria Math" panose="02040503050406030204" pitchFamily="18" charset="0"/>
                            </a:rPr>
                          </m:ctrlPr>
                        </m:dPr>
                        <m:e>
                          <m:r>
                            <a:rPr lang="en-IN" sz="2800" b="1" i="1">
                              <a:latin typeface="Cambria Math" panose="02040503050406030204" pitchFamily="18" charset="0"/>
                            </a:rPr>
                            <m:t>𝑷</m:t>
                          </m:r>
                          <m:r>
                            <a:rPr lang="en-IN" sz="2800" b="1" i="0">
                              <a:latin typeface="Cambria Math" panose="02040503050406030204" pitchFamily="18" charset="0"/>
                            </a:rPr>
                            <m:t>→</m:t>
                          </m:r>
                          <m:r>
                            <a:rPr lang="en-IN" sz="2800" b="1" i="1">
                              <a:latin typeface="Cambria Math" panose="02040503050406030204" pitchFamily="18" charset="0"/>
                            </a:rPr>
                            <m:t>𝑸</m:t>
                          </m:r>
                        </m:e>
                      </m:d>
                      <m:r>
                        <a:rPr lang="en-IN" sz="2800" b="1" i="0">
                          <a:latin typeface="Cambria Math" panose="02040503050406030204" pitchFamily="18" charset="0"/>
                        </a:rPr>
                        <m:t>∧</m:t>
                      </m:r>
                      <m:d>
                        <m:dPr>
                          <m:ctrlPr>
                            <a:rPr lang="en-IN" sz="2800" b="1" i="1">
                              <a:latin typeface="Cambria Math" panose="02040503050406030204" pitchFamily="18" charset="0"/>
                            </a:rPr>
                          </m:ctrlPr>
                        </m:dPr>
                        <m:e>
                          <m:r>
                            <a:rPr lang="en-IN" sz="2800" b="1" i="1">
                              <a:latin typeface="Cambria Math" panose="02040503050406030204" pitchFamily="18" charset="0"/>
                            </a:rPr>
                            <m:t>𝑹</m:t>
                          </m:r>
                          <m:r>
                            <a:rPr lang="en-IN" sz="2800" b="1" i="0">
                              <a:latin typeface="Cambria Math" panose="02040503050406030204" pitchFamily="18" charset="0"/>
                            </a:rPr>
                            <m:t>→</m:t>
                          </m:r>
                          <m:r>
                            <a:rPr lang="en-IN" sz="2800" b="1" i="1">
                              <a:latin typeface="Cambria Math" panose="02040503050406030204" pitchFamily="18" charset="0"/>
                            </a:rPr>
                            <m:t>𝑸</m:t>
                          </m:r>
                        </m:e>
                      </m:d>
                      <m:r>
                        <a:rPr lang="en-IN" sz="2800" b="1" i="0">
                          <a:latin typeface="Cambria Math" panose="02040503050406030204" pitchFamily="18" charset="0"/>
                        </a:rPr>
                        <m:t>≡</m:t>
                      </m:r>
                      <m:d>
                        <m:dPr>
                          <m:ctrlPr>
                            <a:rPr lang="en-IN" sz="2800" b="1" i="1">
                              <a:latin typeface="Cambria Math" panose="02040503050406030204" pitchFamily="18" charset="0"/>
                            </a:rPr>
                          </m:ctrlPr>
                        </m:dPr>
                        <m:e>
                          <m:r>
                            <a:rPr lang="en-IN" sz="2800" b="1" i="1">
                              <a:latin typeface="Cambria Math" panose="02040503050406030204" pitchFamily="18" charset="0"/>
                            </a:rPr>
                            <m:t>𝑷</m:t>
                          </m:r>
                          <m:r>
                            <a:rPr lang="en-IN" sz="2800" b="1" i="0">
                              <a:latin typeface="Cambria Math" panose="02040503050406030204" pitchFamily="18" charset="0"/>
                            </a:rPr>
                            <m:t>∨</m:t>
                          </m:r>
                          <m:r>
                            <a:rPr lang="en-IN" sz="2800" b="1" i="1">
                              <a:latin typeface="Cambria Math" panose="02040503050406030204" pitchFamily="18" charset="0"/>
                            </a:rPr>
                            <m:t>𝑹</m:t>
                          </m:r>
                        </m:e>
                      </m:d>
                      <m:r>
                        <a:rPr lang="en-IN" sz="2800" b="1" i="0">
                          <a:latin typeface="Cambria Math" panose="02040503050406030204" pitchFamily="18" charset="0"/>
                        </a:rPr>
                        <m:t>→</m:t>
                      </m:r>
                      <m:r>
                        <a:rPr lang="en-IN" sz="2800" b="1" i="1">
                          <a:latin typeface="Cambria Math" panose="02040503050406030204" pitchFamily="18" charset="0"/>
                        </a:rPr>
                        <m:t>𝑸</m:t>
                      </m:r>
                      <m:r>
                        <a:rPr lang="en-IN" sz="2800" b="1" i="1" smtClean="0">
                          <a:latin typeface="Cambria Math" panose="02040503050406030204" pitchFamily="18" charset="0"/>
                        </a:rPr>
                        <m:t>.</m:t>
                      </m:r>
                    </m:oMath>
                  </m:oMathPara>
                </a14:m>
                <a:endParaRPr lang="en-IN" sz="2800" b="1" dirty="0"/>
              </a:p>
            </p:txBody>
          </p:sp>
        </mc:Choice>
        <mc:Fallback xmlns="">
          <p:sp>
            <p:nvSpPr>
              <p:cNvPr id="4" name="Rectangle 3"/>
              <p:cNvSpPr>
                <a:spLocks noRot="1" noChangeAspect="1" noMove="1" noResize="1" noEditPoints="1" noAdjustHandles="1" noChangeArrowheads="1" noChangeShapeType="1" noTextEdit="1"/>
              </p:cNvSpPr>
              <p:nvPr/>
            </p:nvSpPr>
            <p:spPr>
              <a:xfrm>
                <a:off x="2876786" y="762000"/>
                <a:ext cx="5733814"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290390" y="1295400"/>
                <a:ext cx="697530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IN" sz="2800" b="1" i="1" smtClean="0">
                              <a:latin typeface="Cambria Math" panose="02040503050406030204" pitchFamily="18" charset="0"/>
                            </a:rPr>
                          </m:ctrlPr>
                        </m:dPr>
                        <m:e>
                          <m:r>
                            <a:rPr lang="en-IN" sz="2800" b="1" i="1">
                              <a:latin typeface="Cambria Math" panose="02040503050406030204" pitchFamily="18" charset="0"/>
                            </a:rPr>
                            <m:t>𝑷</m:t>
                          </m:r>
                          <m:r>
                            <a:rPr lang="en-IN" sz="2800" b="1" i="0">
                              <a:latin typeface="Cambria Math" panose="02040503050406030204" pitchFamily="18" charset="0"/>
                            </a:rPr>
                            <m:t>→</m:t>
                          </m:r>
                          <m:r>
                            <a:rPr lang="en-IN" sz="2800" b="1" i="1">
                              <a:latin typeface="Cambria Math" panose="02040503050406030204" pitchFamily="18" charset="0"/>
                            </a:rPr>
                            <m:t>𝑸</m:t>
                          </m:r>
                        </m:e>
                      </m:d>
                      <m:r>
                        <a:rPr lang="en-IN" sz="2800" b="1" i="0">
                          <a:latin typeface="Cambria Math" panose="02040503050406030204" pitchFamily="18" charset="0"/>
                        </a:rPr>
                        <m:t>∧</m:t>
                      </m:r>
                      <m:d>
                        <m:dPr>
                          <m:ctrlPr>
                            <a:rPr lang="en-IN" sz="2800" b="1" i="1">
                              <a:latin typeface="Cambria Math" panose="02040503050406030204" pitchFamily="18" charset="0"/>
                            </a:rPr>
                          </m:ctrlPr>
                        </m:dPr>
                        <m:e>
                          <m:r>
                            <a:rPr lang="en-IN" sz="2800" b="1" i="1">
                              <a:latin typeface="Cambria Math" panose="02040503050406030204" pitchFamily="18" charset="0"/>
                            </a:rPr>
                            <m:t>𝑹</m:t>
                          </m:r>
                          <m:r>
                            <a:rPr lang="en-IN" sz="2800" b="1" i="0">
                              <a:latin typeface="Cambria Math" panose="02040503050406030204" pitchFamily="18" charset="0"/>
                            </a:rPr>
                            <m:t>→</m:t>
                          </m:r>
                          <m:r>
                            <a:rPr lang="en-IN" sz="2800" b="1" i="1">
                              <a:latin typeface="Cambria Math" panose="02040503050406030204" pitchFamily="18" charset="0"/>
                            </a:rPr>
                            <m:t>𝑸</m:t>
                          </m:r>
                        </m:e>
                      </m:d>
                      <m:r>
                        <a:rPr lang="en-IN" sz="2800" b="1" i="0">
                          <a:latin typeface="Cambria Math" panose="02040503050406030204" pitchFamily="18" charset="0"/>
                        </a:rPr>
                        <m:t>≡</m:t>
                      </m:r>
                      <m:d>
                        <m:dPr>
                          <m:ctrlPr>
                            <a:rPr lang="en-IN" sz="2800" b="1" i="1" smtClean="0">
                              <a:latin typeface="Cambria Math" panose="02040503050406030204" pitchFamily="18" charset="0"/>
                            </a:rPr>
                          </m:ctrlPr>
                        </m:dPr>
                        <m:e>
                          <m:r>
                            <a:rPr lang="en-IN" sz="2800" b="1" i="0">
                              <a:latin typeface="Cambria Math" panose="02040503050406030204" pitchFamily="18" charset="0"/>
                            </a:rPr>
                            <m:t>~</m:t>
                          </m:r>
                          <m:r>
                            <a:rPr lang="en-IN" sz="2800" b="1" i="1">
                              <a:latin typeface="Cambria Math" panose="02040503050406030204" pitchFamily="18" charset="0"/>
                            </a:rPr>
                            <m:t>𝑷</m:t>
                          </m:r>
                          <m:r>
                            <a:rPr lang="en-IN" sz="2800" b="1" i="0">
                              <a:latin typeface="Cambria Math" panose="02040503050406030204" pitchFamily="18" charset="0"/>
                            </a:rPr>
                            <m:t>∨</m:t>
                          </m:r>
                          <m:r>
                            <a:rPr lang="en-IN" sz="2800" b="1" i="1">
                              <a:latin typeface="Cambria Math" panose="02040503050406030204" pitchFamily="18" charset="0"/>
                            </a:rPr>
                            <m:t>𝑸</m:t>
                          </m:r>
                        </m:e>
                      </m:d>
                      <m:r>
                        <a:rPr lang="en-IN" sz="2800" b="1" i="0">
                          <a:latin typeface="Cambria Math" panose="02040503050406030204" pitchFamily="18" charset="0"/>
                        </a:rPr>
                        <m:t>∧</m:t>
                      </m:r>
                      <m:d>
                        <m:dPr>
                          <m:ctrlPr>
                            <a:rPr lang="en-IN" sz="2800" b="1" i="1" smtClean="0">
                              <a:latin typeface="Cambria Math" panose="02040503050406030204" pitchFamily="18" charset="0"/>
                            </a:rPr>
                          </m:ctrlPr>
                        </m:dPr>
                        <m:e>
                          <m:r>
                            <a:rPr lang="en-IN" sz="2800" b="1" i="0">
                              <a:latin typeface="Cambria Math" panose="02040503050406030204" pitchFamily="18" charset="0"/>
                            </a:rPr>
                            <m:t>~</m:t>
                          </m:r>
                          <m:r>
                            <a:rPr lang="en-IN" sz="2800" b="1" i="1">
                              <a:latin typeface="Cambria Math" panose="02040503050406030204" pitchFamily="18" charset="0"/>
                            </a:rPr>
                            <m:t>𝑹</m:t>
                          </m:r>
                          <m:r>
                            <a:rPr lang="en-IN" sz="2800" b="1" i="0">
                              <a:latin typeface="Cambria Math" panose="02040503050406030204" pitchFamily="18" charset="0"/>
                            </a:rPr>
                            <m:t>∨</m:t>
                          </m:r>
                          <m:r>
                            <a:rPr lang="en-IN" sz="2800" b="1" i="1">
                              <a:latin typeface="Cambria Math" panose="02040503050406030204" pitchFamily="18" charset="0"/>
                            </a:rPr>
                            <m:t>𝑸</m:t>
                          </m:r>
                        </m:e>
                      </m:d>
                    </m:oMath>
                  </m:oMathPara>
                </a14:m>
                <a:endParaRPr lang="en-IN" sz="2800" b="1" dirty="0"/>
              </a:p>
            </p:txBody>
          </p:sp>
        </mc:Choice>
        <mc:Fallback xmlns="">
          <p:sp>
            <p:nvSpPr>
              <p:cNvPr id="5" name="Rectangle 4"/>
              <p:cNvSpPr>
                <a:spLocks noRot="1" noChangeAspect="1" noMove="1" noResize="1" noEditPoints="1" noAdjustHandles="1" noChangeArrowheads="1" noChangeShapeType="1" noTextEdit="1"/>
              </p:cNvSpPr>
              <p:nvPr/>
            </p:nvSpPr>
            <p:spPr>
              <a:xfrm>
                <a:off x="1290390" y="1295400"/>
                <a:ext cx="6975306"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381877" y="2226166"/>
                <a:ext cx="388381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800" b="1">
                          <a:latin typeface="Cambria Math" panose="02040503050406030204" pitchFamily="18" charset="0"/>
                        </a:rPr>
                        <m:t>≡</m:t>
                      </m:r>
                      <m:d>
                        <m:dPr>
                          <m:ctrlPr>
                            <a:rPr lang="en-IN" sz="2800" b="1" i="1">
                              <a:highlight>
                                <a:srgbClr val="FFFF00"/>
                              </a:highlight>
                              <a:latin typeface="Cambria Math" panose="02040503050406030204" pitchFamily="18" charset="0"/>
                            </a:rPr>
                          </m:ctrlPr>
                        </m:dPr>
                        <m:e>
                          <m:r>
                            <a:rPr lang="en-IN" sz="2800" b="1" i="1">
                              <a:highlight>
                                <a:srgbClr val="FFFF00"/>
                              </a:highlight>
                              <a:latin typeface="Cambria Math" panose="02040503050406030204" pitchFamily="18" charset="0"/>
                            </a:rPr>
                            <m:t>𝑸</m:t>
                          </m:r>
                          <m:r>
                            <a:rPr lang="en-IN" sz="2800" b="1" i="0">
                              <a:highlight>
                                <a:srgbClr val="FFFF00"/>
                              </a:highlight>
                              <a:latin typeface="Cambria Math" panose="02040503050406030204" pitchFamily="18" charset="0"/>
                            </a:rPr>
                            <m:t>∨~</m:t>
                          </m:r>
                          <m:r>
                            <a:rPr lang="en-IN" sz="2800" b="1" i="1">
                              <a:highlight>
                                <a:srgbClr val="FFFF00"/>
                              </a:highlight>
                              <a:latin typeface="Cambria Math" panose="02040503050406030204" pitchFamily="18" charset="0"/>
                            </a:rPr>
                            <m:t>𝑷</m:t>
                          </m:r>
                        </m:e>
                      </m:d>
                      <m:r>
                        <a:rPr lang="en-IN" sz="2800" b="1" i="0">
                          <a:latin typeface="Cambria Math" panose="02040503050406030204" pitchFamily="18" charset="0"/>
                        </a:rPr>
                        <m:t>∧</m:t>
                      </m:r>
                      <m:d>
                        <m:dPr>
                          <m:ctrlPr>
                            <a:rPr lang="en-IN" sz="2800" b="1" i="1">
                              <a:highlight>
                                <a:srgbClr val="FFFF00"/>
                              </a:highlight>
                              <a:latin typeface="Cambria Math" panose="02040503050406030204" pitchFamily="18" charset="0"/>
                            </a:rPr>
                          </m:ctrlPr>
                        </m:dPr>
                        <m:e>
                          <m:r>
                            <a:rPr lang="en-IN" sz="2800" b="1" i="1">
                              <a:highlight>
                                <a:srgbClr val="FFFF00"/>
                              </a:highlight>
                              <a:latin typeface="Cambria Math" panose="02040503050406030204" pitchFamily="18" charset="0"/>
                            </a:rPr>
                            <m:t>𝑸</m:t>
                          </m:r>
                          <m:r>
                            <a:rPr lang="en-IN" sz="2800" b="1" i="0">
                              <a:highlight>
                                <a:srgbClr val="FFFF00"/>
                              </a:highlight>
                              <a:latin typeface="Cambria Math" panose="02040503050406030204" pitchFamily="18" charset="0"/>
                            </a:rPr>
                            <m:t>∨~</m:t>
                          </m:r>
                          <m:r>
                            <a:rPr lang="en-IN" sz="2800" b="1" i="1">
                              <a:highlight>
                                <a:srgbClr val="FFFF00"/>
                              </a:highlight>
                              <a:latin typeface="Cambria Math" panose="02040503050406030204" pitchFamily="18" charset="0"/>
                            </a:rPr>
                            <m:t>𝑹</m:t>
                          </m:r>
                        </m:e>
                      </m:d>
                    </m:oMath>
                  </m:oMathPara>
                </a14:m>
                <a:endParaRPr lang="en-IN" sz="2800" b="1" dirty="0">
                  <a:highlight>
                    <a:srgbClr val="FFFF00"/>
                  </a:highlight>
                </a:endParaRPr>
              </a:p>
            </p:txBody>
          </p:sp>
        </mc:Choice>
        <mc:Fallback xmlns="">
          <p:sp>
            <p:nvSpPr>
              <p:cNvPr id="9" name="Rectangle 8"/>
              <p:cNvSpPr>
                <a:spLocks noRot="1" noChangeAspect="1" noMove="1" noResize="1" noEditPoints="1" noAdjustHandles="1" noChangeArrowheads="1" noChangeShapeType="1" noTextEdit="1"/>
              </p:cNvSpPr>
              <p:nvPr/>
            </p:nvSpPr>
            <p:spPr>
              <a:xfrm>
                <a:off x="4381877" y="2226166"/>
                <a:ext cx="3883819"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4435951" y="2861360"/>
                <a:ext cx="307039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800" b="1">
                          <a:latin typeface="Cambria Math" panose="02040503050406030204" pitchFamily="18" charset="0"/>
                        </a:rPr>
                        <m:t>≡</m:t>
                      </m:r>
                      <m:r>
                        <m:rPr>
                          <m:nor/>
                        </m:rPr>
                        <a:rPr lang="en-IN" sz="2800" b="1" i="1">
                          <a:latin typeface="Cambria Math" panose="02040503050406030204" pitchFamily="18" charset="0"/>
                        </a:rPr>
                        <m:t> </m:t>
                      </m:r>
                      <m:r>
                        <a:rPr lang="en-IN" sz="2800" b="1" i="1">
                          <a:latin typeface="Cambria Math" panose="02040503050406030204" pitchFamily="18" charset="0"/>
                        </a:rPr>
                        <m:t>𝑸</m:t>
                      </m:r>
                      <m:r>
                        <a:rPr lang="en-IN" sz="2800" b="1" i="0">
                          <a:latin typeface="Cambria Math" panose="02040503050406030204" pitchFamily="18" charset="0"/>
                        </a:rPr>
                        <m:t>∨</m:t>
                      </m:r>
                      <m:d>
                        <m:dPr>
                          <m:ctrlPr>
                            <a:rPr lang="en-IN" sz="2800" b="1" i="1">
                              <a:highlight>
                                <a:srgbClr val="FFFF00"/>
                              </a:highlight>
                              <a:latin typeface="Cambria Math" panose="02040503050406030204" pitchFamily="18" charset="0"/>
                            </a:rPr>
                          </m:ctrlPr>
                        </m:dPr>
                        <m:e>
                          <m:r>
                            <a:rPr lang="en-IN" sz="2800" b="1" i="0">
                              <a:highlight>
                                <a:srgbClr val="FFFF00"/>
                              </a:highlight>
                              <a:latin typeface="Cambria Math" panose="02040503050406030204" pitchFamily="18" charset="0"/>
                            </a:rPr>
                            <m:t>~</m:t>
                          </m:r>
                          <m:r>
                            <a:rPr lang="en-IN" sz="2800" b="1" i="1">
                              <a:highlight>
                                <a:srgbClr val="FFFF00"/>
                              </a:highlight>
                              <a:latin typeface="Cambria Math" panose="02040503050406030204" pitchFamily="18" charset="0"/>
                            </a:rPr>
                            <m:t>𝑷</m:t>
                          </m:r>
                          <m:r>
                            <a:rPr lang="en-IN" sz="2800" b="1" i="0">
                              <a:highlight>
                                <a:srgbClr val="FFFF00"/>
                              </a:highlight>
                              <a:latin typeface="Cambria Math" panose="02040503050406030204" pitchFamily="18" charset="0"/>
                            </a:rPr>
                            <m:t>∧~</m:t>
                          </m:r>
                          <m:r>
                            <a:rPr lang="en-IN" sz="2800" b="1" i="1">
                              <a:highlight>
                                <a:srgbClr val="FFFF00"/>
                              </a:highlight>
                              <a:latin typeface="Cambria Math" panose="02040503050406030204" pitchFamily="18" charset="0"/>
                            </a:rPr>
                            <m:t>𝑹</m:t>
                          </m:r>
                        </m:e>
                      </m:d>
                      <m:r>
                        <m:rPr>
                          <m:nor/>
                        </m:rPr>
                        <a:rPr lang="en-IN" sz="2800" b="1" i="1">
                          <a:latin typeface="Cambria Math" panose="02040503050406030204" pitchFamily="18" charset="0"/>
                        </a:rPr>
                        <m:t> </m:t>
                      </m:r>
                    </m:oMath>
                  </m:oMathPara>
                </a14:m>
                <a:endParaRPr lang="en-IN" sz="2800" b="1" dirty="0"/>
              </a:p>
            </p:txBody>
          </p:sp>
        </mc:Choice>
        <mc:Fallback xmlns="">
          <p:sp>
            <p:nvSpPr>
              <p:cNvPr id="10" name="Rectangle 9"/>
              <p:cNvSpPr>
                <a:spLocks noRot="1" noChangeAspect="1" noMove="1" noResize="1" noEditPoints="1" noAdjustHandles="1" noChangeArrowheads="1" noChangeShapeType="1" noTextEdit="1"/>
              </p:cNvSpPr>
              <p:nvPr/>
            </p:nvSpPr>
            <p:spPr>
              <a:xfrm>
                <a:off x="4435951" y="2861360"/>
                <a:ext cx="3070391"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4394787" y="3669964"/>
                <a:ext cx="3077253" cy="5786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800" b="1">
                          <a:latin typeface="Cambria Math" panose="02040503050406030204" pitchFamily="18" charset="0"/>
                        </a:rPr>
                        <m:t>≡</m:t>
                      </m:r>
                      <m:r>
                        <a:rPr lang="en-IN" sz="2800" b="1" i="1">
                          <a:latin typeface="Cambria Math" panose="02040503050406030204" pitchFamily="18" charset="0"/>
                        </a:rPr>
                        <m:t>𝑸</m:t>
                      </m:r>
                      <m:r>
                        <m:rPr>
                          <m:nor/>
                        </m:rPr>
                        <a:rPr lang="en-IN" sz="2800" b="1" i="1">
                          <a:latin typeface="Cambria Math" panose="02040503050406030204" pitchFamily="18" charset="0"/>
                        </a:rPr>
                        <m:t> </m:t>
                      </m:r>
                      <m:r>
                        <a:rPr lang="en-IN" sz="2800" b="1" i="0">
                          <a:latin typeface="Cambria Math" panose="02040503050406030204" pitchFamily="18" charset="0"/>
                        </a:rPr>
                        <m:t>∨</m:t>
                      </m:r>
                      <m:d>
                        <m:dPr>
                          <m:ctrlPr>
                            <a:rPr lang="en-IN" sz="2800" b="1" i="1">
                              <a:latin typeface="Cambria Math" panose="02040503050406030204" pitchFamily="18" charset="0"/>
                            </a:rPr>
                          </m:ctrlPr>
                        </m:dPr>
                        <m:e>
                          <m:r>
                            <a:rPr lang="en-IN" sz="2800" b="1" i="0">
                              <a:latin typeface="Cambria Math" panose="02040503050406030204" pitchFamily="18" charset="0"/>
                            </a:rPr>
                            <m:t>~</m:t>
                          </m:r>
                          <m:d>
                            <m:dPr>
                              <m:ctrlPr>
                                <a:rPr lang="en-IN" sz="2800" b="1" i="1">
                                  <a:highlight>
                                    <a:srgbClr val="FFFF00"/>
                                  </a:highlight>
                                  <a:latin typeface="Cambria Math" panose="02040503050406030204" pitchFamily="18" charset="0"/>
                                </a:rPr>
                              </m:ctrlPr>
                            </m:dPr>
                            <m:e>
                              <m:r>
                                <a:rPr lang="en-IN" sz="2800" b="1" i="1">
                                  <a:highlight>
                                    <a:srgbClr val="FFFF00"/>
                                  </a:highlight>
                                  <a:latin typeface="Cambria Math" panose="02040503050406030204" pitchFamily="18" charset="0"/>
                                </a:rPr>
                                <m:t>𝑷</m:t>
                              </m:r>
                              <m:r>
                                <a:rPr lang="en-IN" sz="2800" b="1" i="0">
                                  <a:highlight>
                                    <a:srgbClr val="FFFF00"/>
                                  </a:highlight>
                                  <a:latin typeface="Cambria Math" panose="02040503050406030204" pitchFamily="18" charset="0"/>
                                </a:rPr>
                                <m:t>∨</m:t>
                              </m:r>
                              <m:r>
                                <a:rPr lang="en-IN" sz="2800" b="1" i="1">
                                  <a:highlight>
                                    <a:srgbClr val="FFFF00"/>
                                  </a:highlight>
                                  <a:latin typeface="Cambria Math" panose="02040503050406030204" pitchFamily="18" charset="0"/>
                                </a:rPr>
                                <m:t>𝑹</m:t>
                              </m:r>
                            </m:e>
                          </m:d>
                        </m:e>
                      </m:d>
                    </m:oMath>
                  </m:oMathPara>
                </a14:m>
                <a:endParaRPr lang="en-IN" sz="2800" b="1" dirty="0"/>
              </a:p>
            </p:txBody>
          </p:sp>
        </mc:Choice>
        <mc:Fallback xmlns="">
          <p:sp>
            <p:nvSpPr>
              <p:cNvPr id="11" name="Rectangle 10"/>
              <p:cNvSpPr>
                <a:spLocks noRot="1" noChangeAspect="1" noMove="1" noResize="1" noEditPoints="1" noAdjustHandles="1" noChangeArrowheads="1" noChangeShapeType="1" noTextEdit="1"/>
              </p:cNvSpPr>
              <p:nvPr/>
            </p:nvSpPr>
            <p:spPr>
              <a:xfrm>
                <a:off x="4394787" y="3669964"/>
                <a:ext cx="3077253" cy="57868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4114800" y="4466404"/>
                <a:ext cx="3201261" cy="5786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IN" sz="2800"/>
                        <m:t> </m:t>
                      </m:r>
                      <m:r>
                        <a:rPr lang="en-IN" sz="2800" b="1" i="0">
                          <a:latin typeface="Cambria Math" panose="02040503050406030204" pitchFamily="18" charset="0"/>
                        </a:rPr>
                        <m:t>≡</m:t>
                      </m:r>
                      <m:d>
                        <m:dPr>
                          <m:ctrlPr>
                            <a:rPr lang="en-IN" sz="2800" b="1" i="1">
                              <a:highlight>
                                <a:srgbClr val="FFFF00"/>
                              </a:highlight>
                              <a:latin typeface="Cambria Math" panose="02040503050406030204" pitchFamily="18" charset="0"/>
                            </a:rPr>
                          </m:ctrlPr>
                        </m:dPr>
                        <m:e>
                          <m:r>
                            <a:rPr lang="en-IN" sz="2800" b="1" i="0">
                              <a:highlight>
                                <a:srgbClr val="FFFF00"/>
                              </a:highlight>
                              <a:latin typeface="Cambria Math" panose="02040503050406030204" pitchFamily="18" charset="0"/>
                            </a:rPr>
                            <m:t>~</m:t>
                          </m:r>
                          <m:d>
                            <m:dPr>
                              <m:ctrlPr>
                                <a:rPr lang="en-IN" sz="2800" b="1" i="1">
                                  <a:highlight>
                                    <a:srgbClr val="FFFF00"/>
                                  </a:highlight>
                                  <a:latin typeface="Cambria Math" panose="02040503050406030204" pitchFamily="18" charset="0"/>
                                </a:rPr>
                              </m:ctrlPr>
                            </m:dPr>
                            <m:e>
                              <m:r>
                                <a:rPr lang="en-IN" sz="2800" b="1" i="1">
                                  <a:highlight>
                                    <a:srgbClr val="FFFF00"/>
                                  </a:highlight>
                                  <a:latin typeface="Cambria Math" panose="02040503050406030204" pitchFamily="18" charset="0"/>
                                </a:rPr>
                                <m:t>𝑷</m:t>
                              </m:r>
                              <m:r>
                                <a:rPr lang="en-IN" sz="2800" b="1" i="0">
                                  <a:highlight>
                                    <a:srgbClr val="FFFF00"/>
                                  </a:highlight>
                                  <a:latin typeface="Cambria Math" panose="02040503050406030204" pitchFamily="18" charset="0"/>
                                </a:rPr>
                                <m:t>∨</m:t>
                              </m:r>
                              <m:r>
                                <a:rPr lang="en-IN" sz="2800" b="1" i="1">
                                  <a:highlight>
                                    <a:srgbClr val="FFFF00"/>
                                  </a:highlight>
                                  <a:latin typeface="Cambria Math" panose="02040503050406030204" pitchFamily="18" charset="0"/>
                                </a:rPr>
                                <m:t>𝑹</m:t>
                              </m:r>
                            </m:e>
                          </m:d>
                        </m:e>
                      </m:d>
                      <m:r>
                        <a:rPr lang="en-IN" sz="2800" b="1" i="0">
                          <a:highlight>
                            <a:srgbClr val="FFFF00"/>
                          </a:highlight>
                          <a:latin typeface="Cambria Math" panose="02040503050406030204" pitchFamily="18" charset="0"/>
                        </a:rPr>
                        <m:t>∨</m:t>
                      </m:r>
                      <m:r>
                        <a:rPr lang="en-IN" sz="2800" b="1" i="1">
                          <a:highlight>
                            <a:srgbClr val="FFFF00"/>
                          </a:highlight>
                          <a:latin typeface="Cambria Math" panose="02040503050406030204" pitchFamily="18" charset="0"/>
                        </a:rPr>
                        <m:t>𝑸</m:t>
                      </m:r>
                    </m:oMath>
                  </m:oMathPara>
                </a14:m>
                <a:endParaRPr lang="en-IN" sz="2800" b="1" dirty="0">
                  <a:highlight>
                    <a:srgbClr val="FFFF00"/>
                  </a:highlight>
                </a:endParaRPr>
              </a:p>
            </p:txBody>
          </p:sp>
        </mc:Choice>
        <mc:Fallback xmlns="">
          <p:sp>
            <p:nvSpPr>
              <p:cNvPr id="13" name="Rectangle 12"/>
              <p:cNvSpPr>
                <a:spLocks noRot="1" noChangeAspect="1" noMove="1" noResize="1" noEditPoints="1" noAdjustHandles="1" noChangeArrowheads="1" noChangeShapeType="1" noTextEdit="1"/>
              </p:cNvSpPr>
              <p:nvPr/>
            </p:nvSpPr>
            <p:spPr>
              <a:xfrm>
                <a:off x="4114800" y="4466404"/>
                <a:ext cx="3201261" cy="57868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4038600" y="5352124"/>
                <a:ext cx="283628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IN" sz="2800"/>
                        <m:t> </m:t>
                      </m:r>
                      <m:r>
                        <m:rPr>
                          <m:nor/>
                        </m:rPr>
                        <a:rPr lang="en-IN" sz="2800" i="1"/>
                        <m:t> </m:t>
                      </m:r>
                      <m:r>
                        <a:rPr lang="en-IN" sz="2800" b="1" i="0">
                          <a:latin typeface="Cambria Math" panose="02040503050406030204" pitchFamily="18" charset="0"/>
                        </a:rPr>
                        <m:t>≡</m:t>
                      </m:r>
                      <m:d>
                        <m:dPr>
                          <m:ctrlPr>
                            <a:rPr lang="en-IN" sz="2800" b="1" i="1">
                              <a:latin typeface="Cambria Math" panose="02040503050406030204" pitchFamily="18" charset="0"/>
                            </a:rPr>
                          </m:ctrlPr>
                        </m:dPr>
                        <m:e>
                          <m:r>
                            <a:rPr lang="en-IN" sz="2800" b="1" i="1">
                              <a:latin typeface="Cambria Math" panose="02040503050406030204" pitchFamily="18" charset="0"/>
                            </a:rPr>
                            <m:t>𝑷</m:t>
                          </m:r>
                          <m:r>
                            <a:rPr lang="en-IN" sz="2800" b="1" i="0">
                              <a:latin typeface="Cambria Math" panose="02040503050406030204" pitchFamily="18" charset="0"/>
                            </a:rPr>
                            <m:t>∨</m:t>
                          </m:r>
                          <m:r>
                            <a:rPr lang="en-IN" sz="2800" b="1" i="1">
                              <a:latin typeface="Cambria Math" panose="02040503050406030204" pitchFamily="18" charset="0"/>
                            </a:rPr>
                            <m:t>𝑹</m:t>
                          </m:r>
                        </m:e>
                      </m:d>
                      <m:r>
                        <a:rPr lang="en-IN" sz="2800" b="1" i="1" smtClean="0">
                          <a:latin typeface="Cambria Math" panose="02040503050406030204" pitchFamily="18" charset="0"/>
                        </a:rPr>
                        <m:t>→</m:t>
                      </m:r>
                      <m:r>
                        <a:rPr lang="en-IN" sz="2800" b="1" i="1">
                          <a:latin typeface="Cambria Math" panose="02040503050406030204" pitchFamily="18" charset="0"/>
                        </a:rPr>
                        <m:t>𝑸</m:t>
                      </m:r>
                    </m:oMath>
                  </m:oMathPara>
                </a14:m>
                <a:endParaRPr lang="en-IN" sz="2800" b="1" dirty="0"/>
              </a:p>
            </p:txBody>
          </p:sp>
        </mc:Choice>
        <mc:Fallback xmlns="">
          <p:sp>
            <p:nvSpPr>
              <p:cNvPr id="14" name="Rectangle 13"/>
              <p:cNvSpPr>
                <a:spLocks noRot="1" noChangeAspect="1" noMove="1" noResize="1" noEditPoints="1" noAdjustHandles="1" noChangeArrowheads="1" noChangeShapeType="1" noTextEdit="1"/>
              </p:cNvSpPr>
              <p:nvPr/>
            </p:nvSpPr>
            <p:spPr>
              <a:xfrm>
                <a:off x="4038600" y="5352124"/>
                <a:ext cx="2836289" cy="523220"/>
              </a:xfrm>
              <a:prstGeom prst="rect">
                <a:avLst/>
              </a:prstGeom>
              <a:blipFill rotWithShape="1">
                <a:blip r:embed="rId8"/>
                <a:stretch>
                  <a:fillRect/>
                </a:stretch>
              </a:blipFill>
            </p:spPr>
            <p:txBody>
              <a:bodyPr/>
              <a:lstStyle/>
              <a:p>
                <a:r>
                  <a:rPr lang="en-IN">
                    <a:noFill/>
                  </a:rPr>
                  <a:t> </a:t>
                </a:r>
                <a:endParaRPr lang="en-IN">
                  <a:noFill/>
                </a:endParaRP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6305048" y="1751893"/>
                <a:ext cx="2385012" cy="43088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IN" sz="2200" i="1" smtClean="0">
                          <a:latin typeface="Cambria Math" panose="02040503050406030204" pitchFamily="18" charset="0"/>
                        </a:rPr>
                        <m:t>𝑃</m:t>
                      </m:r>
                      <m:r>
                        <a:rPr lang="en-IN" sz="2200" i="0">
                          <a:latin typeface="Cambria Math" panose="02040503050406030204" pitchFamily="18" charset="0"/>
                        </a:rPr>
                        <m:t>→</m:t>
                      </m:r>
                      <m:r>
                        <a:rPr lang="en-IN" sz="2200" i="1">
                          <a:latin typeface="Cambria Math" panose="02040503050406030204" pitchFamily="18" charset="0"/>
                        </a:rPr>
                        <m:t>𝑄</m:t>
                      </m:r>
                      <m:r>
                        <a:rPr lang="en-IN" sz="2200" i="0">
                          <a:latin typeface="Cambria Math" panose="02040503050406030204" pitchFamily="18" charset="0"/>
                        </a:rPr>
                        <m:t>≡~</m:t>
                      </m:r>
                      <m:r>
                        <a:rPr lang="en-IN" sz="2200" i="1">
                          <a:latin typeface="Cambria Math" panose="02040503050406030204" pitchFamily="18" charset="0"/>
                        </a:rPr>
                        <m:t>𝑃</m:t>
                      </m:r>
                      <m:r>
                        <a:rPr lang="en-IN" sz="2200" i="0">
                          <a:latin typeface="Cambria Math" panose="02040503050406030204" pitchFamily="18" charset="0"/>
                        </a:rPr>
                        <m:t>∨</m:t>
                      </m:r>
                      <m:r>
                        <a:rPr lang="en-IN" sz="2200" i="1">
                          <a:latin typeface="Cambria Math" panose="02040503050406030204" pitchFamily="18" charset="0"/>
                        </a:rPr>
                        <m:t>𝑄</m:t>
                      </m:r>
                      <m:r>
                        <a:rPr lang="en-IN" sz="2200" b="0" i="1" smtClean="0">
                          <a:latin typeface="Cambria Math" panose="02040503050406030204" pitchFamily="18" charset="0"/>
                        </a:rPr>
                        <m:t>)</m:t>
                      </m:r>
                    </m:oMath>
                  </m:oMathPara>
                </a14:m>
                <a:endParaRPr lang="en-IN" sz="2200" dirty="0"/>
              </a:p>
            </p:txBody>
          </p:sp>
        </mc:Choice>
        <mc:Fallback xmlns="">
          <p:sp>
            <p:nvSpPr>
              <p:cNvPr id="15" name="Rectangle 14"/>
              <p:cNvSpPr>
                <a:spLocks noRot="1" noChangeAspect="1" noMove="1" noResize="1" noEditPoints="1" noAdjustHandles="1" noChangeArrowheads="1" noChangeShapeType="1" noTextEdit="1"/>
              </p:cNvSpPr>
              <p:nvPr/>
            </p:nvSpPr>
            <p:spPr>
              <a:xfrm>
                <a:off x="6305048" y="1751893"/>
                <a:ext cx="2385012" cy="430887"/>
              </a:xfrm>
              <a:prstGeom prst="rect">
                <a:avLst/>
              </a:prstGeom>
              <a:blipFill>
                <a:blip r:embed="rId9"/>
                <a:stretch>
                  <a:fillRect b="-154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6680606" y="5835133"/>
                <a:ext cx="1975926" cy="369332"/>
              </a:xfrm>
              <a:prstGeom prst="rect">
                <a:avLst/>
              </a:prstGeom>
            </p:spPr>
            <p:txBody>
              <a:bodyPr wrap="none">
                <a:spAutoFit/>
              </a:bodyPr>
              <a:lstStyle/>
              <a:p>
                <a14:m>
                  <m:oMath xmlns:m="http://schemas.openxmlformats.org/officeDocument/2006/math">
                    <m:r>
                      <a:rPr lang="en-IN" i="1">
                        <a:latin typeface="Cambria Math" panose="02040503050406030204" pitchFamily="18" charset="0"/>
                      </a:rPr>
                      <m:t>𝑃</m:t>
                    </m:r>
                    <m:r>
                      <a:rPr lang="en-IN" i="0">
                        <a:latin typeface="Cambria Math" panose="02040503050406030204" pitchFamily="18" charset="0"/>
                      </a:rPr>
                      <m:t>→</m:t>
                    </m:r>
                    <m:r>
                      <a:rPr lang="en-IN" i="1">
                        <a:latin typeface="Cambria Math" panose="02040503050406030204" pitchFamily="18" charset="0"/>
                      </a:rPr>
                      <m:t>𝑄</m:t>
                    </m:r>
                    <m:r>
                      <a:rPr lang="en-IN" i="0">
                        <a:latin typeface="Cambria Math" panose="02040503050406030204" pitchFamily="18" charset="0"/>
                      </a:rPr>
                      <m:t>≡~</m:t>
                    </m:r>
                    <m:r>
                      <a:rPr lang="en-IN" i="1">
                        <a:latin typeface="Cambria Math" panose="02040503050406030204" pitchFamily="18" charset="0"/>
                      </a:rPr>
                      <m:t>𝑃</m:t>
                    </m:r>
                    <m:r>
                      <a:rPr lang="en-IN" i="0">
                        <a:latin typeface="Cambria Math" panose="02040503050406030204" pitchFamily="18" charset="0"/>
                      </a:rPr>
                      <m:t>∨</m:t>
                    </m:r>
                    <m:r>
                      <a:rPr lang="en-IN" i="1">
                        <a:latin typeface="Cambria Math" panose="02040503050406030204" pitchFamily="18" charset="0"/>
                      </a:rPr>
                      <m:t>𝑄</m:t>
                    </m:r>
                  </m:oMath>
                </a14:m>
                <a:r>
                  <a:rPr lang="en-IN" dirty="0"/>
                  <a:t> )</a:t>
                </a:r>
              </a:p>
            </p:txBody>
          </p:sp>
        </mc:Choice>
        <mc:Fallback xmlns="">
          <p:sp>
            <p:nvSpPr>
              <p:cNvPr id="16" name="Rectangle 15"/>
              <p:cNvSpPr>
                <a:spLocks noRot="1" noChangeAspect="1" noMove="1" noResize="1" noEditPoints="1" noAdjustHandles="1" noChangeArrowheads="1" noChangeShapeType="1" noTextEdit="1"/>
              </p:cNvSpPr>
              <p:nvPr/>
            </p:nvSpPr>
            <p:spPr>
              <a:xfrm>
                <a:off x="6680606" y="5835133"/>
                <a:ext cx="1975926" cy="369332"/>
              </a:xfrm>
              <a:prstGeom prst="rect">
                <a:avLst/>
              </a:prstGeom>
              <a:blipFill>
                <a:blip r:embed="rId10"/>
                <a:stretch>
                  <a:fillRect t="-8197" r="-1543" b="-24590"/>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down)">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barn(inVertical)">
                                      <p:cBhvr>
                                        <p:cTn id="47" dur="500"/>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barn(inVertical)">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
                                            <p:txEl>
                                              <p:pRg st="6" end="6"/>
                                            </p:txEl>
                                          </p:spTgt>
                                        </p:tgtEl>
                                        <p:attrNameLst>
                                          <p:attrName>style.visibility</p:attrName>
                                        </p:attrNameLst>
                                      </p:cBhvr>
                                      <p:to>
                                        <p:strVal val="visible"/>
                                      </p:to>
                                    </p:set>
                                    <p:animEffect transition="in" filter="barn(inVertical)">
                                      <p:cBhvr>
                                        <p:cTn id="57" dur="500"/>
                                        <p:tgtEl>
                                          <p:spTgt spid="3">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barn(inVertical)">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animEffect transition="in" filter="fade">
                                      <p:cBhvr>
                                        <p:cTn id="67" dur="1000"/>
                                        <p:tgtEl>
                                          <p:spTgt spid="3">
                                            <p:txEl>
                                              <p:pRg st="8" end="8"/>
                                            </p:txEl>
                                          </p:spTgt>
                                        </p:tgtEl>
                                      </p:cBhvr>
                                    </p:animEffect>
                                    <p:anim calcmode="lin" valueType="num">
                                      <p:cBhvr>
                                        <p:cTn id="6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grpId="0" nodeType="click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barn(inVertical)">
                                      <p:cBhvr>
                                        <p:cTn id="74" dur="500"/>
                                        <p:tgtEl>
                                          <p:spTgt spid="13"/>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3">
                                            <p:txEl>
                                              <p:pRg st="10" end="10"/>
                                            </p:txEl>
                                          </p:spTgt>
                                        </p:tgtEl>
                                        <p:attrNameLst>
                                          <p:attrName>style.visibility</p:attrName>
                                        </p:attrNameLst>
                                      </p:cBhvr>
                                      <p:to>
                                        <p:strVal val="visible"/>
                                      </p:to>
                                    </p:set>
                                    <p:animEffect transition="in" filter="fade">
                                      <p:cBhvr>
                                        <p:cTn id="79" dur="1000"/>
                                        <p:tgtEl>
                                          <p:spTgt spid="3">
                                            <p:txEl>
                                              <p:pRg st="10" end="10"/>
                                            </p:txEl>
                                          </p:spTgt>
                                        </p:tgtEl>
                                      </p:cBhvr>
                                    </p:animEffect>
                                    <p:anim calcmode="lin" valueType="num">
                                      <p:cBhvr>
                                        <p:cTn id="8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81"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nodeType="clickEffect">
                                  <p:stCondLst>
                                    <p:cond delay="0"/>
                                  </p:stCondLst>
                                  <p:childTnLst>
                                    <p:set>
                                      <p:cBhvr>
                                        <p:cTn id="85" dur="1" fill="hold">
                                          <p:stCondLst>
                                            <p:cond delay="0"/>
                                          </p:stCondLst>
                                        </p:cTn>
                                        <p:tgtEl>
                                          <p:spTgt spid="14">
                                            <p:txEl>
                                              <p:pRg st="0" end="0"/>
                                            </p:txEl>
                                          </p:spTgt>
                                        </p:tgtEl>
                                        <p:attrNameLst>
                                          <p:attrName>style.visibility</p:attrName>
                                        </p:attrNameLst>
                                      </p:cBhvr>
                                      <p:to>
                                        <p:strVal val="visible"/>
                                      </p:to>
                                    </p:set>
                                    <p:anim calcmode="lin" valueType="num">
                                      <p:cBhvr additive="base">
                                        <p:cTn id="86"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nodeType="clickEffect">
                                  <p:stCondLst>
                                    <p:cond delay="0"/>
                                  </p:stCondLst>
                                  <p:childTnLst>
                                    <p:set>
                                      <p:cBhvr>
                                        <p:cTn id="91" dur="1" fill="hold">
                                          <p:stCondLst>
                                            <p:cond delay="0"/>
                                          </p:stCondLst>
                                        </p:cTn>
                                        <p:tgtEl>
                                          <p:spTgt spid="3">
                                            <p:txEl>
                                              <p:pRg st="12" end="12"/>
                                            </p:txEl>
                                          </p:spTgt>
                                        </p:tgtEl>
                                        <p:attrNameLst>
                                          <p:attrName>style.visibility</p:attrName>
                                        </p:attrNameLst>
                                      </p:cBhvr>
                                      <p:to>
                                        <p:strVal val="visible"/>
                                      </p:to>
                                    </p:set>
                                    <p:animEffect transition="in" filter="fade">
                                      <p:cBhvr>
                                        <p:cTn id="92" dur="1000"/>
                                        <p:tgtEl>
                                          <p:spTgt spid="3">
                                            <p:txEl>
                                              <p:pRg st="12" end="12"/>
                                            </p:txEl>
                                          </p:spTgt>
                                        </p:tgtEl>
                                      </p:cBhvr>
                                    </p:animEffect>
                                    <p:anim calcmode="lin" valueType="num">
                                      <p:cBhvr>
                                        <p:cTn id="93"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94"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6" presetClass="entr" presetSubtype="21" fill="hold" grpId="0" nodeType="clickEffect">
                                  <p:stCondLst>
                                    <p:cond delay="0"/>
                                  </p:stCondLst>
                                  <p:childTnLst>
                                    <p:set>
                                      <p:cBhvr>
                                        <p:cTn id="98" dur="1" fill="hold">
                                          <p:stCondLst>
                                            <p:cond delay="0"/>
                                          </p:stCondLst>
                                        </p:cTn>
                                        <p:tgtEl>
                                          <p:spTgt spid="16"/>
                                        </p:tgtEl>
                                        <p:attrNameLst>
                                          <p:attrName>style.visibility</p:attrName>
                                        </p:attrNameLst>
                                      </p:cBhvr>
                                      <p:to>
                                        <p:strVal val="visible"/>
                                      </p:to>
                                    </p:set>
                                    <p:animEffect transition="in" filter="barn(inVertical)">
                                      <p:cBhvr>
                                        <p:cTn id="99" dur="500"/>
                                        <p:tgtEl>
                                          <p:spTgt spid="16"/>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3">
                                            <p:txEl>
                                              <p:pRg st="13" end="13"/>
                                            </p:txEl>
                                          </p:spTgt>
                                        </p:tgtEl>
                                        <p:attrNameLst>
                                          <p:attrName>style.visibility</p:attrName>
                                        </p:attrNameLst>
                                      </p:cBhvr>
                                      <p:to>
                                        <p:strVal val="visible"/>
                                      </p:to>
                                    </p:set>
                                    <p:animEffect transition="in" filter="wipe(down)">
                                      <p:cBhvr>
                                        <p:cTn id="104"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0" grpId="0"/>
      <p:bldP spid="11" grpId="0"/>
      <p:bldP spid="13" grpId="0"/>
      <p:bldP spid="15" grpId="0"/>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4114"/>
            <a:ext cx="8537448" cy="1828800"/>
          </a:xfrm>
        </p:spPr>
        <p:txBody>
          <a:bodyPr/>
          <a:lstStyle/>
          <a:p>
            <a:pPr algn="ctr"/>
            <a:r>
              <a:rPr lang="en-US" dirty="0"/>
              <a:t> </a:t>
            </a:r>
            <a:endParaRPr lang="en-IN"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228600" y="1066800"/>
                <a:ext cx="8686800" cy="5638800"/>
              </a:xfrm>
            </p:spPr>
            <p:txBody>
              <a:bodyPr>
                <a:normAutofit/>
              </a:bodyPr>
              <a:lstStyle/>
              <a:p>
                <a:pPr algn="l"/>
                <a:r>
                  <a:rPr lang="en-IN" b="1" dirty="0"/>
                  <a:t>Example: Show that</a:t>
                </a:r>
              </a:p>
              <a:p>
                <a:pPr algn="l"/>
                <a:r>
                  <a:rPr lang="en-IN" b="1" dirty="0"/>
                  <a:t>Solution: L.H.S: </a:t>
                </a:r>
              </a:p>
              <a:p>
                <a:pPr algn="l">
                  <a:spcBef>
                    <a:spcPts val="0"/>
                  </a:spcBef>
                </a:pPr>
                <a:r>
                  <a:rPr lang="en-IN" sz="2800" b="1" dirty="0"/>
                  <a:t>                         </a:t>
                </a:r>
                <a14:m>
                  <m:oMath xmlns:m="http://schemas.openxmlformats.org/officeDocument/2006/math">
                    <m:r>
                      <a:rPr lang="en-IN" sz="2800" b="1">
                        <a:latin typeface="Cambria Math" panose="02040503050406030204" pitchFamily="18" charset="0"/>
                      </a:rPr>
                      <m:t>≡</m:t>
                    </m:r>
                    <m:d>
                      <m:dPr>
                        <m:ctrlPr>
                          <a:rPr lang="en-IN" sz="2800" i="1" smtClean="0">
                            <a:solidFill>
                              <a:schemeClr val="tx1"/>
                            </a:solidFill>
                            <a:latin typeface="Cambria Math" panose="02040503050406030204" pitchFamily="18" charset="0"/>
                          </a:rPr>
                        </m:ctrlPr>
                      </m:dPr>
                      <m:e>
                        <m:d>
                          <m:dPr>
                            <m:ctrlPr>
                              <a:rPr lang="en-IN" sz="2800" i="1">
                                <a:solidFill>
                                  <a:schemeClr val="tx1"/>
                                </a:solidFill>
                                <a:latin typeface="Cambria Math" panose="02040503050406030204" pitchFamily="18" charset="0"/>
                              </a:rPr>
                            </m:ctrlPr>
                          </m:dPr>
                          <m:e>
                            <m:r>
                              <a:rPr lang="en-IN" sz="2800" b="0">
                                <a:solidFill>
                                  <a:schemeClr val="tx1"/>
                                </a:solidFill>
                                <a:latin typeface="Cambria Math" panose="02040503050406030204" pitchFamily="18" charset="0"/>
                              </a:rPr>
                              <m:t>~</m:t>
                            </m:r>
                            <m:r>
                              <a:rPr lang="en-IN" sz="2800" b="0" i="1">
                                <a:solidFill>
                                  <a:schemeClr val="tx1"/>
                                </a:solidFill>
                                <a:latin typeface="Cambria Math" panose="02040503050406030204" pitchFamily="18" charset="0"/>
                              </a:rPr>
                              <m:t>𝑃</m:t>
                            </m:r>
                            <m:r>
                              <a:rPr lang="en-IN" sz="2800" b="0">
                                <a:solidFill>
                                  <a:schemeClr val="tx1"/>
                                </a:solidFill>
                                <a:latin typeface="Cambria Math" panose="02040503050406030204" pitchFamily="18" charset="0"/>
                              </a:rPr>
                              <m:t>∧~</m:t>
                            </m:r>
                            <m:r>
                              <a:rPr lang="en-IN" sz="2800" b="0" i="1">
                                <a:solidFill>
                                  <a:schemeClr val="tx1"/>
                                </a:solidFill>
                                <a:latin typeface="Cambria Math" panose="02040503050406030204" pitchFamily="18" charset="0"/>
                              </a:rPr>
                              <m:t>𝑄</m:t>
                            </m:r>
                          </m:e>
                        </m:d>
                        <m:r>
                          <a:rPr lang="en-IN" sz="2800" b="0">
                            <a:solidFill>
                              <a:schemeClr val="tx1"/>
                            </a:solidFill>
                            <a:latin typeface="Cambria Math" panose="02040503050406030204" pitchFamily="18" charset="0"/>
                          </a:rPr>
                          <m:t>∧</m:t>
                        </m:r>
                        <m:r>
                          <a:rPr lang="en-IN" sz="2800" b="0" i="1">
                            <a:solidFill>
                              <a:schemeClr val="tx1"/>
                            </a:solidFill>
                            <a:latin typeface="Cambria Math" panose="02040503050406030204" pitchFamily="18" charset="0"/>
                          </a:rPr>
                          <m:t>𝑅</m:t>
                        </m:r>
                      </m:e>
                    </m:d>
                    <m:r>
                      <a:rPr lang="en-IN" sz="2800" b="1">
                        <a:latin typeface="Cambria Math" panose="02040503050406030204" pitchFamily="18" charset="0"/>
                      </a:rPr>
                      <m:t>∨</m:t>
                    </m:r>
                    <m:d>
                      <m:dPr>
                        <m:ctrlPr>
                          <a:rPr lang="en-IN" sz="2800" i="1">
                            <a:latin typeface="Cambria Math" panose="02040503050406030204" pitchFamily="18" charset="0"/>
                          </a:rPr>
                        </m:ctrlPr>
                      </m:dPr>
                      <m:e>
                        <m:r>
                          <a:rPr lang="en-IN" sz="2800" b="0" i="1">
                            <a:latin typeface="Cambria Math" panose="02040503050406030204" pitchFamily="18" charset="0"/>
                          </a:rPr>
                          <m:t>𝑄</m:t>
                        </m:r>
                        <m:r>
                          <a:rPr lang="en-IN" sz="2800" b="0">
                            <a:latin typeface="Cambria Math" panose="02040503050406030204" pitchFamily="18" charset="0"/>
                          </a:rPr>
                          <m:t>∧</m:t>
                        </m:r>
                        <m:r>
                          <a:rPr lang="en-IN" sz="2800" b="0" i="1">
                            <a:latin typeface="Cambria Math" panose="02040503050406030204" pitchFamily="18" charset="0"/>
                          </a:rPr>
                          <m:t>𝑅</m:t>
                        </m:r>
                      </m:e>
                    </m:d>
                    <m:r>
                      <a:rPr lang="en-IN" sz="2800" b="0">
                        <a:latin typeface="Cambria Math" panose="02040503050406030204" pitchFamily="18" charset="0"/>
                      </a:rPr>
                      <m:t>∨</m:t>
                    </m:r>
                    <m:d>
                      <m:dPr>
                        <m:ctrlPr>
                          <a:rPr lang="en-IN" sz="2800" i="1">
                            <a:latin typeface="Cambria Math" panose="02040503050406030204" pitchFamily="18" charset="0"/>
                          </a:rPr>
                        </m:ctrlPr>
                      </m:dPr>
                      <m:e>
                        <m:r>
                          <a:rPr lang="en-IN" sz="2800" b="0" i="1">
                            <a:latin typeface="Cambria Math" panose="02040503050406030204" pitchFamily="18" charset="0"/>
                          </a:rPr>
                          <m:t>𝑃</m:t>
                        </m:r>
                        <m:r>
                          <a:rPr lang="en-IN" sz="2800" b="0">
                            <a:latin typeface="Cambria Math" panose="02040503050406030204" pitchFamily="18" charset="0"/>
                          </a:rPr>
                          <m:t>∧</m:t>
                        </m:r>
                        <m:r>
                          <a:rPr lang="en-IN" sz="2800" b="0" i="1">
                            <a:latin typeface="Cambria Math" panose="02040503050406030204" pitchFamily="18" charset="0"/>
                          </a:rPr>
                          <m:t>𝑅</m:t>
                        </m:r>
                      </m:e>
                    </m:d>
                  </m:oMath>
                </a14:m>
                <a:endParaRPr lang="en-IN" dirty="0"/>
              </a:p>
              <a:p>
                <a:pPr algn="l">
                  <a:spcBef>
                    <a:spcPts val="0"/>
                  </a:spcBef>
                </a:pPr>
                <a:r>
                  <a:rPr lang="en-IN" dirty="0"/>
                  <a:t>                                                                        </a:t>
                </a:r>
                <a:r>
                  <a:rPr lang="en-IN" sz="2000" dirty="0"/>
                  <a:t>(Associative Law) </a:t>
                </a:r>
              </a:p>
              <a:p>
                <a:pPr algn="l"/>
                <a:endParaRPr lang="en-IN" sz="2000" dirty="0"/>
              </a:p>
              <a:p>
                <a:pPr algn="l">
                  <a:spcBef>
                    <a:spcPts val="0"/>
                  </a:spcBef>
                </a:pPr>
                <a:r>
                  <a:rPr lang="en-IN" sz="2000" dirty="0"/>
                  <a:t>                                                                                              ( De Morgan Law) </a:t>
                </a:r>
              </a:p>
              <a:p>
                <a:pPr algn="l">
                  <a:spcBef>
                    <a:spcPts val="0"/>
                  </a:spcBef>
                </a:pPr>
                <a:endParaRPr lang="en-IN" dirty="0"/>
              </a:p>
              <a:p>
                <a:pPr algn="l">
                  <a:spcBef>
                    <a:spcPts val="0"/>
                  </a:spcBef>
                </a:pPr>
                <a:r>
                  <a:rPr lang="en-IN" dirty="0"/>
                  <a:t>                                                                  </a:t>
                </a:r>
                <a:r>
                  <a:rPr lang="en-IN" sz="2000" dirty="0"/>
                  <a:t>(Distributive Law) </a:t>
                </a:r>
              </a:p>
              <a:p>
                <a:pPr algn="l"/>
                <a:endParaRPr lang="en-IN" dirty="0"/>
              </a:p>
              <a:p>
                <a:pPr algn="l">
                  <a:spcBef>
                    <a:spcPts val="0"/>
                  </a:spcBef>
                </a:pPr>
                <a:r>
                  <a:rPr lang="en-IN" dirty="0"/>
                  <a:t>                                                                   </a:t>
                </a:r>
                <a:r>
                  <a:rPr lang="en-IN" sz="2000" dirty="0"/>
                  <a:t>( Commutative Law) </a:t>
                </a:r>
              </a:p>
              <a:p>
                <a:pPr algn="l">
                  <a:spcBef>
                    <a:spcPts val="0"/>
                  </a:spcBef>
                </a:pPr>
                <a:endParaRPr lang="en-IN" sz="2000" dirty="0"/>
              </a:p>
              <a:p>
                <a:pPr algn="l">
                  <a:spcBef>
                    <a:spcPts val="0"/>
                  </a:spcBef>
                </a:pPr>
                <a:r>
                  <a:rPr lang="en-IN" dirty="0"/>
                  <a:t>                                                                   </a:t>
                </a:r>
                <a:r>
                  <a:rPr lang="en-IN" sz="2000" dirty="0"/>
                  <a:t>( Complement Law) </a:t>
                </a:r>
              </a:p>
              <a:p>
                <a:pPr algn="l">
                  <a:spcBef>
                    <a:spcPts val="0"/>
                  </a:spcBef>
                </a:pPr>
                <a:r>
                  <a:rPr lang="en-IN" sz="2000" dirty="0"/>
                  <a:t>                                                                                        ( Identity Law)     </a:t>
                </a:r>
              </a:p>
              <a:p>
                <a:pPr algn="l">
                  <a:spcBef>
                    <a:spcPts val="0"/>
                  </a:spcBef>
                </a:pPr>
                <a:r>
                  <a:rPr lang="en-IN" sz="2000" dirty="0"/>
                  <a:t>               </a:t>
                </a:r>
                <a:r>
                  <a:rPr lang="en-IN" sz="2000" b="1" dirty="0"/>
                  <a:t>Hence Proved. </a:t>
                </a: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228600" y="1066800"/>
                <a:ext cx="8686800" cy="5638800"/>
              </a:xfrm>
              <a:blipFill>
                <a:blip r:embed="rId2"/>
                <a:stretch>
                  <a:fillRect l="-2316" t="-8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200400" y="990600"/>
                <a:ext cx="5782930" cy="509178"/>
              </a:xfrm>
              <a:prstGeom prst="rect">
                <a:avLst/>
              </a:prstGeom>
            </p:spPr>
            <p:txBody>
              <a:bodyPr wrap="none">
                <a:spAutoFit/>
              </a:bodyPr>
              <a:lstStyle/>
              <a:p>
                <a14:m>
                  <m:oMath xmlns:m="http://schemas.openxmlformats.org/officeDocument/2006/math">
                    <m:d>
                      <m:dPr>
                        <m:ctrlPr>
                          <a:rPr lang="en-IN" sz="2400" b="1" i="1">
                            <a:latin typeface="Cambria Math" panose="02040503050406030204" pitchFamily="18" charset="0"/>
                          </a:rPr>
                        </m:ctrlPr>
                      </m:dPr>
                      <m:e>
                        <m:r>
                          <a:rPr lang="en-IN" sz="2400" b="1">
                            <a:latin typeface="Cambria Math" panose="02040503050406030204" pitchFamily="18" charset="0"/>
                          </a:rPr>
                          <m:t>~</m:t>
                        </m:r>
                        <m:r>
                          <a:rPr lang="en-IN" sz="2400" b="1" i="1">
                            <a:latin typeface="Cambria Math" panose="02040503050406030204" pitchFamily="18" charset="0"/>
                          </a:rPr>
                          <m:t>𝑷</m:t>
                        </m:r>
                        <m:r>
                          <a:rPr lang="en-IN" sz="2400" b="1" i="0">
                            <a:latin typeface="Cambria Math" panose="02040503050406030204" pitchFamily="18" charset="0"/>
                          </a:rPr>
                          <m:t>∧</m:t>
                        </m:r>
                        <m:d>
                          <m:dPr>
                            <m:ctrlPr>
                              <a:rPr lang="en-IN" sz="2400" b="1" i="1">
                                <a:latin typeface="Cambria Math" panose="02040503050406030204" pitchFamily="18" charset="0"/>
                              </a:rPr>
                            </m:ctrlPr>
                          </m:dPr>
                          <m:e>
                            <m:r>
                              <a:rPr lang="en-IN" sz="2400" b="1" i="0">
                                <a:latin typeface="Cambria Math" panose="02040503050406030204" pitchFamily="18" charset="0"/>
                              </a:rPr>
                              <m:t>~</m:t>
                            </m:r>
                            <m:r>
                              <a:rPr lang="en-IN" sz="2400" b="1" i="1">
                                <a:latin typeface="Cambria Math" panose="02040503050406030204" pitchFamily="18" charset="0"/>
                              </a:rPr>
                              <m:t>𝑸</m:t>
                            </m:r>
                            <m:r>
                              <a:rPr lang="en-IN" sz="2400" b="1" i="0">
                                <a:latin typeface="Cambria Math" panose="02040503050406030204" pitchFamily="18" charset="0"/>
                              </a:rPr>
                              <m:t>∧</m:t>
                            </m:r>
                            <m:r>
                              <a:rPr lang="en-IN" sz="2400" b="1" i="1">
                                <a:latin typeface="Cambria Math" panose="02040503050406030204" pitchFamily="18" charset="0"/>
                              </a:rPr>
                              <m:t>𝑹</m:t>
                            </m:r>
                          </m:e>
                        </m:d>
                      </m:e>
                    </m:d>
                    <m:r>
                      <a:rPr lang="en-IN" sz="2400" b="1" i="0">
                        <a:latin typeface="Cambria Math" panose="02040503050406030204" pitchFamily="18" charset="0"/>
                      </a:rPr>
                      <m:t>∨</m:t>
                    </m:r>
                    <m:d>
                      <m:dPr>
                        <m:ctrlPr>
                          <a:rPr lang="en-IN" sz="2400" b="1" i="1">
                            <a:latin typeface="Cambria Math" panose="02040503050406030204" pitchFamily="18" charset="0"/>
                          </a:rPr>
                        </m:ctrlPr>
                      </m:dPr>
                      <m:e>
                        <m:r>
                          <a:rPr lang="en-IN" sz="2400" b="1" i="1">
                            <a:latin typeface="Cambria Math" panose="02040503050406030204" pitchFamily="18" charset="0"/>
                          </a:rPr>
                          <m:t>𝑸</m:t>
                        </m:r>
                        <m:r>
                          <a:rPr lang="en-IN" sz="2400" b="1" i="0">
                            <a:latin typeface="Cambria Math" panose="02040503050406030204" pitchFamily="18" charset="0"/>
                          </a:rPr>
                          <m:t>∧</m:t>
                        </m:r>
                        <m:r>
                          <a:rPr lang="en-IN" sz="2400" b="1" i="1">
                            <a:latin typeface="Cambria Math" panose="02040503050406030204" pitchFamily="18" charset="0"/>
                          </a:rPr>
                          <m:t>𝑹</m:t>
                        </m:r>
                      </m:e>
                    </m:d>
                    <m:r>
                      <a:rPr lang="en-IN" sz="2400" b="1" i="0">
                        <a:latin typeface="Cambria Math" panose="02040503050406030204" pitchFamily="18" charset="0"/>
                      </a:rPr>
                      <m:t>∨</m:t>
                    </m:r>
                    <m:d>
                      <m:dPr>
                        <m:ctrlPr>
                          <a:rPr lang="en-IN" sz="2400" b="1" i="1">
                            <a:latin typeface="Cambria Math" panose="02040503050406030204" pitchFamily="18" charset="0"/>
                          </a:rPr>
                        </m:ctrlPr>
                      </m:dPr>
                      <m:e>
                        <m:r>
                          <a:rPr lang="en-IN" sz="2400" b="1" i="1">
                            <a:latin typeface="Cambria Math" panose="02040503050406030204" pitchFamily="18" charset="0"/>
                          </a:rPr>
                          <m:t>𝑷</m:t>
                        </m:r>
                        <m:r>
                          <a:rPr lang="en-IN" sz="2400" b="1" i="0">
                            <a:latin typeface="Cambria Math" panose="02040503050406030204" pitchFamily="18" charset="0"/>
                          </a:rPr>
                          <m:t>∧</m:t>
                        </m:r>
                        <m:r>
                          <a:rPr lang="en-IN" sz="2400" b="1" i="1">
                            <a:latin typeface="Cambria Math" panose="02040503050406030204" pitchFamily="18" charset="0"/>
                          </a:rPr>
                          <m:t>𝑹</m:t>
                        </m:r>
                      </m:e>
                    </m:d>
                    <m:r>
                      <a:rPr lang="en-IN" sz="2400" b="1" i="0">
                        <a:latin typeface="Cambria Math" panose="02040503050406030204" pitchFamily="18" charset="0"/>
                      </a:rPr>
                      <m:t>≡</m:t>
                    </m:r>
                    <m:r>
                      <a:rPr lang="en-IN" sz="2400" b="1" i="1">
                        <a:latin typeface="Cambria Math" panose="02040503050406030204" pitchFamily="18" charset="0"/>
                      </a:rPr>
                      <m:t>𝑹</m:t>
                    </m:r>
                  </m:oMath>
                </a14:m>
                <a:r>
                  <a:rPr lang="en-IN" sz="2400" b="1" dirty="0"/>
                  <a:t>.</a:t>
                </a:r>
              </a:p>
            </p:txBody>
          </p:sp>
        </mc:Choice>
        <mc:Fallback xmlns="">
          <p:sp>
            <p:nvSpPr>
              <p:cNvPr id="4" name="Rectangle 3"/>
              <p:cNvSpPr>
                <a:spLocks noRot="1" noChangeAspect="1" noMove="1" noResize="1" noEditPoints="1" noAdjustHandles="1" noChangeArrowheads="1" noChangeShapeType="1" noTextEdit="1"/>
              </p:cNvSpPr>
              <p:nvPr/>
            </p:nvSpPr>
            <p:spPr>
              <a:xfrm>
                <a:off x="3200400" y="990600"/>
                <a:ext cx="5782930" cy="509178"/>
              </a:xfrm>
              <a:prstGeom prst="rect">
                <a:avLst/>
              </a:prstGeom>
              <a:blipFill>
                <a:blip r:embed="rId3"/>
                <a:stretch>
                  <a:fillRect t="-3614" r="-738" b="-228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2667000" y="1472022"/>
                <a:ext cx="5334000" cy="50917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d>
                        <m:dPr>
                          <m:ctrlPr>
                            <a:rPr lang="en-IN" sz="2400" b="1" i="1">
                              <a:latin typeface="Cambria Math" panose="02040503050406030204" pitchFamily="18" charset="0"/>
                            </a:rPr>
                          </m:ctrlPr>
                        </m:dPr>
                        <m:e>
                          <m:r>
                            <a:rPr lang="en-IN" sz="2400" b="1">
                              <a:latin typeface="Cambria Math" panose="02040503050406030204" pitchFamily="18" charset="0"/>
                            </a:rPr>
                            <m:t>~</m:t>
                          </m:r>
                          <m:r>
                            <a:rPr lang="en-IN" sz="2400" b="1" i="1">
                              <a:latin typeface="Cambria Math" panose="02040503050406030204" pitchFamily="18" charset="0"/>
                            </a:rPr>
                            <m:t>𝑷</m:t>
                          </m:r>
                          <m:r>
                            <a:rPr lang="en-IN" sz="2400" b="1" i="0">
                              <a:latin typeface="Cambria Math" panose="02040503050406030204" pitchFamily="18" charset="0"/>
                            </a:rPr>
                            <m:t>∧</m:t>
                          </m:r>
                          <m:d>
                            <m:dPr>
                              <m:ctrlPr>
                                <a:rPr lang="en-IN" sz="2400" b="1" i="1">
                                  <a:latin typeface="Cambria Math" panose="02040503050406030204" pitchFamily="18" charset="0"/>
                                </a:rPr>
                              </m:ctrlPr>
                            </m:dPr>
                            <m:e>
                              <m:r>
                                <a:rPr lang="en-IN" sz="2400" b="1" i="0">
                                  <a:latin typeface="Cambria Math" panose="02040503050406030204" pitchFamily="18" charset="0"/>
                                </a:rPr>
                                <m:t>~</m:t>
                              </m:r>
                              <m:r>
                                <a:rPr lang="en-IN" sz="2400" b="1" i="1">
                                  <a:latin typeface="Cambria Math" panose="02040503050406030204" pitchFamily="18" charset="0"/>
                                </a:rPr>
                                <m:t>𝑸</m:t>
                              </m:r>
                              <m:r>
                                <a:rPr lang="en-IN" sz="2400" b="1" i="0">
                                  <a:latin typeface="Cambria Math" panose="02040503050406030204" pitchFamily="18" charset="0"/>
                                </a:rPr>
                                <m:t>∧</m:t>
                              </m:r>
                              <m:r>
                                <a:rPr lang="en-IN" sz="2400" b="1" i="1">
                                  <a:latin typeface="Cambria Math" panose="02040503050406030204" pitchFamily="18" charset="0"/>
                                </a:rPr>
                                <m:t>𝑹</m:t>
                              </m:r>
                            </m:e>
                          </m:d>
                        </m:e>
                      </m:d>
                      <m:r>
                        <a:rPr lang="en-IN" sz="2400" b="1" i="0">
                          <a:latin typeface="Cambria Math" panose="02040503050406030204" pitchFamily="18" charset="0"/>
                        </a:rPr>
                        <m:t>∨</m:t>
                      </m:r>
                      <m:d>
                        <m:dPr>
                          <m:ctrlPr>
                            <a:rPr lang="en-IN" sz="2400" b="1" i="1">
                              <a:latin typeface="Cambria Math" panose="02040503050406030204" pitchFamily="18" charset="0"/>
                            </a:rPr>
                          </m:ctrlPr>
                        </m:dPr>
                        <m:e>
                          <m:r>
                            <a:rPr lang="en-IN" sz="2400" b="1" i="1">
                              <a:latin typeface="Cambria Math" panose="02040503050406030204" pitchFamily="18" charset="0"/>
                            </a:rPr>
                            <m:t>𝑸</m:t>
                          </m:r>
                          <m:r>
                            <a:rPr lang="en-IN" sz="2400" b="1" i="0">
                              <a:latin typeface="Cambria Math" panose="02040503050406030204" pitchFamily="18" charset="0"/>
                            </a:rPr>
                            <m:t>∧</m:t>
                          </m:r>
                          <m:r>
                            <a:rPr lang="en-IN" sz="2400" b="1" i="1">
                              <a:latin typeface="Cambria Math" panose="02040503050406030204" pitchFamily="18" charset="0"/>
                            </a:rPr>
                            <m:t>𝑹</m:t>
                          </m:r>
                        </m:e>
                      </m:d>
                      <m:r>
                        <a:rPr lang="en-IN" sz="2400" b="1" i="0">
                          <a:latin typeface="Cambria Math" panose="02040503050406030204" pitchFamily="18" charset="0"/>
                        </a:rPr>
                        <m:t>∨</m:t>
                      </m:r>
                      <m:d>
                        <m:dPr>
                          <m:ctrlPr>
                            <a:rPr lang="en-IN" sz="2400" b="1" i="1">
                              <a:latin typeface="Cambria Math" panose="02040503050406030204" pitchFamily="18" charset="0"/>
                            </a:rPr>
                          </m:ctrlPr>
                        </m:dPr>
                        <m:e>
                          <m:r>
                            <a:rPr lang="en-IN" sz="2400" b="1" i="1">
                              <a:latin typeface="Cambria Math" panose="02040503050406030204" pitchFamily="18" charset="0"/>
                            </a:rPr>
                            <m:t>𝑷</m:t>
                          </m:r>
                          <m:r>
                            <a:rPr lang="en-IN" sz="2400" b="1" i="0">
                              <a:latin typeface="Cambria Math" panose="02040503050406030204" pitchFamily="18" charset="0"/>
                            </a:rPr>
                            <m:t>∧</m:t>
                          </m:r>
                          <m:r>
                            <a:rPr lang="en-IN" sz="2400" b="1" i="1">
                              <a:latin typeface="Cambria Math" panose="02040503050406030204" pitchFamily="18" charset="0"/>
                            </a:rPr>
                            <m:t>𝑹</m:t>
                          </m:r>
                        </m:e>
                      </m:d>
                    </m:oMath>
                  </m:oMathPara>
                </a14:m>
                <a:endParaRPr lang="en-IN" sz="2400" b="1" dirty="0"/>
              </a:p>
            </p:txBody>
          </p:sp>
        </mc:Choice>
        <mc:Fallback xmlns="">
          <p:sp>
            <p:nvSpPr>
              <p:cNvPr id="5" name="Rectangle 4"/>
              <p:cNvSpPr>
                <a:spLocks noRot="1" noChangeAspect="1" noMove="1" noResize="1" noEditPoints="1" noAdjustHandles="1" noChangeArrowheads="1" noChangeShapeType="1" noTextEdit="1"/>
              </p:cNvSpPr>
              <p:nvPr/>
            </p:nvSpPr>
            <p:spPr>
              <a:xfrm>
                <a:off x="2667000" y="1472022"/>
                <a:ext cx="5334000" cy="50917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362200" y="2727304"/>
                <a:ext cx="5170774" cy="461665"/>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r>
                        <a:rPr lang="en-IN" sz="2400">
                          <a:latin typeface="Cambria Math" panose="02040503050406030204" pitchFamily="18" charset="0"/>
                        </a:rPr>
                        <m:t>≡</m:t>
                      </m:r>
                      <m:d>
                        <m:dPr>
                          <m:ctrlPr>
                            <a:rPr lang="en-IN" sz="2400" i="1">
                              <a:latin typeface="Cambria Math" panose="02040503050406030204" pitchFamily="18" charset="0"/>
                            </a:rPr>
                          </m:ctrlPr>
                        </m:dPr>
                        <m:e>
                          <m:r>
                            <a:rPr lang="en-IN" sz="2400" b="1" i="0" smtClean="0">
                              <a:solidFill>
                                <a:schemeClr val="tx1"/>
                              </a:solidFill>
                              <a:highlight>
                                <a:srgbClr val="FFFF00"/>
                              </a:highlight>
                              <a:latin typeface="Cambria Math" panose="02040503050406030204" pitchFamily="18" charset="0"/>
                            </a:rPr>
                            <m:t>~</m:t>
                          </m:r>
                          <m:d>
                            <m:dPr>
                              <m:ctrlPr>
                                <a:rPr lang="en-IN" sz="2400" b="1" i="1">
                                  <a:solidFill>
                                    <a:schemeClr val="tx1"/>
                                  </a:solidFill>
                                  <a:highlight>
                                    <a:srgbClr val="FFFF00"/>
                                  </a:highlight>
                                  <a:latin typeface="Cambria Math" panose="02040503050406030204" pitchFamily="18" charset="0"/>
                                </a:rPr>
                              </m:ctrlPr>
                            </m:dPr>
                            <m:e>
                              <m:r>
                                <a:rPr lang="en-IN" sz="2400" b="1" i="1">
                                  <a:solidFill>
                                    <a:schemeClr val="tx1"/>
                                  </a:solidFill>
                                  <a:highlight>
                                    <a:srgbClr val="FFFF00"/>
                                  </a:highlight>
                                  <a:latin typeface="Cambria Math" panose="02040503050406030204" pitchFamily="18" charset="0"/>
                                </a:rPr>
                                <m:t>𝑷</m:t>
                              </m:r>
                              <m:r>
                                <a:rPr lang="en-IN" sz="2400" b="1" i="0">
                                  <a:solidFill>
                                    <a:schemeClr val="tx1"/>
                                  </a:solidFill>
                                  <a:highlight>
                                    <a:srgbClr val="FFFF00"/>
                                  </a:highlight>
                                  <a:latin typeface="Cambria Math" panose="02040503050406030204" pitchFamily="18" charset="0"/>
                                </a:rPr>
                                <m:t>∨</m:t>
                              </m:r>
                              <m:r>
                                <a:rPr lang="en-IN" sz="2400" b="1" i="1">
                                  <a:solidFill>
                                    <a:schemeClr val="tx1"/>
                                  </a:solidFill>
                                  <a:highlight>
                                    <a:srgbClr val="FFFF00"/>
                                  </a:highlight>
                                  <a:latin typeface="Cambria Math" panose="02040503050406030204" pitchFamily="18" charset="0"/>
                                </a:rPr>
                                <m:t>𝑸</m:t>
                              </m:r>
                            </m:e>
                          </m:d>
                          <m:r>
                            <a:rPr lang="en-IN" sz="2400" b="1" i="0">
                              <a:latin typeface="Cambria Math" panose="02040503050406030204" pitchFamily="18" charset="0"/>
                            </a:rPr>
                            <m:t>∧</m:t>
                          </m:r>
                          <m:r>
                            <a:rPr lang="en-IN" sz="2400" i="1">
                              <a:latin typeface="Cambria Math" panose="02040503050406030204" pitchFamily="18" charset="0"/>
                            </a:rPr>
                            <m:t>𝑅</m:t>
                          </m:r>
                        </m:e>
                      </m:d>
                      <m:r>
                        <a:rPr lang="en-IN" sz="2400" i="0">
                          <a:latin typeface="Cambria Math" panose="02040503050406030204" pitchFamily="18" charset="0"/>
                        </a:rPr>
                        <m:t>∨</m:t>
                      </m:r>
                      <m:d>
                        <m:dPr>
                          <m:ctrlPr>
                            <a:rPr lang="en-IN" sz="2400" i="1">
                              <a:latin typeface="Cambria Math" panose="02040503050406030204" pitchFamily="18" charset="0"/>
                            </a:rPr>
                          </m:ctrlPr>
                        </m:dPr>
                        <m:e>
                          <m:r>
                            <a:rPr lang="en-IN" sz="2400" i="1">
                              <a:latin typeface="Cambria Math" panose="02040503050406030204" pitchFamily="18" charset="0"/>
                            </a:rPr>
                            <m:t>𝑄</m:t>
                          </m:r>
                          <m:r>
                            <a:rPr lang="en-IN" sz="2400" i="0">
                              <a:latin typeface="Cambria Math" panose="02040503050406030204" pitchFamily="18" charset="0"/>
                            </a:rPr>
                            <m:t>∧</m:t>
                          </m:r>
                          <m:r>
                            <a:rPr lang="en-IN" sz="2400" i="1">
                              <a:latin typeface="Cambria Math" panose="02040503050406030204" pitchFamily="18" charset="0"/>
                            </a:rPr>
                            <m:t>𝑅</m:t>
                          </m:r>
                        </m:e>
                      </m:d>
                      <m:r>
                        <a:rPr lang="en-IN" sz="2400" i="0">
                          <a:latin typeface="Cambria Math" panose="02040503050406030204" pitchFamily="18" charset="0"/>
                        </a:rPr>
                        <m:t>∨</m:t>
                      </m:r>
                      <m:d>
                        <m:dPr>
                          <m:ctrlPr>
                            <a:rPr lang="en-IN" sz="2400" i="1">
                              <a:latin typeface="Cambria Math" panose="02040503050406030204" pitchFamily="18" charset="0"/>
                            </a:rPr>
                          </m:ctrlPr>
                        </m:dPr>
                        <m:e>
                          <m:r>
                            <a:rPr lang="en-IN" sz="2400" i="1">
                              <a:latin typeface="Cambria Math" panose="02040503050406030204" pitchFamily="18" charset="0"/>
                            </a:rPr>
                            <m:t>𝑃</m:t>
                          </m:r>
                          <m:r>
                            <a:rPr lang="en-IN" sz="2400" i="0">
                              <a:latin typeface="Cambria Math" panose="02040503050406030204" pitchFamily="18" charset="0"/>
                            </a:rPr>
                            <m:t>∧</m:t>
                          </m:r>
                          <m:r>
                            <a:rPr lang="en-IN" sz="2400" i="1">
                              <a:latin typeface="Cambria Math" panose="02040503050406030204" pitchFamily="18" charset="0"/>
                            </a:rPr>
                            <m:t>𝑅</m:t>
                          </m:r>
                        </m:e>
                      </m:d>
                    </m:oMath>
                  </m:oMathPara>
                </a14:m>
                <a:endParaRPr lang="en-IN" sz="2400" dirty="0"/>
              </a:p>
            </p:txBody>
          </p:sp>
        </mc:Choice>
        <mc:Fallback xmlns="">
          <p:sp>
            <p:nvSpPr>
              <p:cNvPr id="6" name="Rectangle 5"/>
              <p:cNvSpPr>
                <a:spLocks noRot="1" noChangeAspect="1" noMove="1" noResize="1" noEditPoints="1" noAdjustHandles="1" noChangeArrowheads="1" noChangeShapeType="1" noTextEdit="1"/>
              </p:cNvSpPr>
              <p:nvPr/>
            </p:nvSpPr>
            <p:spPr>
              <a:xfrm>
                <a:off x="2362200" y="2727304"/>
                <a:ext cx="5170774" cy="461665"/>
              </a:xfrm>
              <a:prstGeom prst="rect">
                <a:avLst/>
              </a:prstGeom>
              <a:blipFill>
                <a:blip r:embed="rId5"/>
                <a:stretch>
                  <a:fillRect b="-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2413496" y="3515490"/>
                <a:ext cx="4669227" cy="5091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a:latin typeface="Cambria Math" panose="02040503050406030204" pitchFamily="18" charset="0"/>
                        </a:rPr>
                        <m:t>≡</m:t>
                      </m:r>
                      <m:d>
                        <m:dPr>
                          <m:ctrlPr>
                            <a:rPr lang="en-IN" sz="2400" i="1">
                              <a:latin typeface="Cambria Math" panose="02040503050406030204" pitchFamily="18" charset="0"/>
                            </a:rPr>
                          </m:ctrlPr>
                        </m:dPr>
                        <m:e>
                          <m:r>
                            <a:rPr lang="en-IN" sz="2400" i="0">
                              <a:latin typeface="Cambria Math" panose="02040503050406030204" pitchFamily="18" charset="0"/>
                            </a:rPr>
                            <m:t>~</m:t>
                          </m:r>
                          <m:d>
                            <m:dPr>
                              <m:ctrlPr>
                                <a:rPr lang="en-IN" sz="2400" i="1">
                                  <a:latin typeface="Cambria Math" panose="02040503050406030204" pitchFamily="18" charset="0"/>
                                </a:rPr>
                              </m:ctrlPr>
                            </m:dPr>
                            <m:e>
                              <m:r>
                                <a:rPr lang="en-IN" sz="2400" i="1">
                                  <a:latin typeface="Cambria Math" panose="02040503050406030204" pitchFamily="18" charset="0"/>
                                </a:rPr>
                                <m:t>𝑃</m:t>
                              </m:r>
                              <m:r>
                                <a:rPr lang="en-IN" sz="2400" i="0">
                                  <a:latin typeface="Cambria Math" panose="02040503050406030204" pitchFamily="18" charset="0"/>
                                </a:rPr>
                                <m:t>∨</m:t>
                              </m:r>
                              <m:r>
                                <a:rPr lang="en-IN" sz="2400" i="1">
                                  <a:latin typeface="Cambria Math" panose="02040503050406030204" pitchFamily="18" charset="0"/>
                                </a:rPr>
                                <m:t>𝑄</m:t>
                              </m:r>
                            </m:e>
                          </m:d>
                          <m:r>
                            <a:rPr lang="en-IN" sz="2400" i="0">
                              <a:latin typeface="Cambria Math" panose="02040503050406030204" pitchFamily="18" charset="0"/>
                            </a:rPr>
                            <m:t>∧</m:t>
                          </m:r>
                          <m:r>
                            <a:rPr lang="en-IN" sz="2400" i="1">
                              <a:latin typeface="Cambria Math" panose="02040503050406030204" pitchFamily="18" charset="0"/>
                            </a:rPr>
                            <m:t>𝑅</m:t>
                          </m:r>
                        </m:e>
                      </m:d>
                      <m:r>
                        <a:rPr lang="en-IN" sz="2400" i="0">
                          <a:latin typeface="Cambria Math" panose="02040503050406030204" pitchFamily="18" charset="0"/>
                        </a:rPr>
                        <m:t>∨</m:t>
                      </m:r>
                      <m:d>
                        <m:dPr>
                          <m:ctrlPr>
                            <a:rPr lang="en-IN" sz="2400" i="1" smtClean="0">
                              <a:solidFill>
                                <a:schemeClr val="tx1"/>
                              </a:solidFill>
                              <a:highlight>
                                <a:srgbClr val="FFFF00"/>
                              </a:highlight>
                              <a:latin typeface="Cambria Math" panose="02040503050406030204" pitchFamily="18" charset="0"/>
                            </a:rPr>
                          </m:ctrlPr>
                        </m:dPr>
                        <m:e>
                          <m:d>
                            <m:dPr>
                              <m:ctrlPr>
                                <a:rPr lang="en-IN" sz="2400" i="1">
                                  <a:solidFill>
                                    <a:schemeClr val="tx1"/>
                                  </a:solidFill>
                                  <a:highlight>
                                    <a:srgbClr val="FFFF00"/>
                                  </a:highlight>
                                  <a:latin typeface="Cambria Math" panose="02040503050406030204" pitchFamily="18" charset="0"/>
                                </a:rPr>
                              </m:ctrlPr>
                            </m:dPr>
                            <m:e>
                              <m:r>
                                <a:rPr lang="en-IN" sz="2400" b="0" i="1">
                                  <a:solidFill>
                                    <a:schemeClr val="tx1"/>
                                  </a:solidFill>
                                  <a:highlight>
                                    <a:srgbClr val="FFFF00"/>
                                  </a:highlight>
                                  <a:latin typeface="Cambria Math" panose="02040503050406030204" pitchFamily="18" charset="0"/>
                                </a:rPr>
                                <m:t>𝑄</m:t>
                              </m:r>
                              <m:r>
                                <a:rPr lang="en-IN" sz="2400" b="0" i="0">
                                  <a:solidFill>
                                    <a:schemeClr val="tx1"/>
                                  </a:solidFill>
                                  <a:highlight>
                                    <a:srgbClr val="FFFF00"/>
                                  </a:highlight>
                                  <a:latin typeface="Cambria Math" panose="02040503050406030204" pitchFamily="18" charset="0"/>
                                </a:rPr>
                                <m:t>∨</m:t>
                              </m:r>
                              <m:r>
                                <a:rPr lang="en-IN" sz="2400" b="0" i="1">
                                  <a:solidFill>
                                    <a:schemeClr val="tx1"/>
                                  </a:solidFill>
                                  <a:highlight>
                                    <a:srgbClr val="FFFF00"/>
                                  </a:highlight>
                                  <a:latin typeface="Cambria Math" panose="02040503050406030204" pitchFamily="18" charset="0"/>
                                </a:rPr>
                                <m:t>𝑃</m:t>
                              </m:r>
                            </m:e>
                          </m:d>
                          <m:r>
                            <a:rPr lang="en-IN" sz="2400" b="0" i="0">
                              <a:solidFill>
                                <a:schemeClr val="tx1"/>
                              </a:solidFill>
                              <a:highlight>
                                <a:srgbClr val="FFFF00"/>
                              </a:highlight>
                              <a:latin typeface="Cambria Math" panose="02040503050406030204" pitchFamily="18" charset="0"/>
                            </a:rPr>
                            <m:t>∧</m:t>
                          </m:r>
                          <m:r>
                            <a:rPr lang="en-IN" sz="2400" b="0" i="1">
                              <a:solidFill>
                                <a:schemeClr val="tx1"/>
                              </a:solidFill>
                              <a:highlight>
                                <a:srgbClr val="FFFF00"/>
                              </a:highlight>
                              <a:latin typeface="Cambria Math" panose="02040503050406030204" pitchFamily="18" charset="0"/>
                            </a:rPr>
                            <m:t>𝑅</m:t>
                          </m:r>
                        </m:e>
                      </m:d>
                    </m:oMath>
                  </m:oMathPara>
                </a14:m>
                <a:endParaRPr lang="en-IN" sz="2400" dirty="0">
                  <a:highlight>
                    <a:srgbClr val="FFFF00"/>
                  </a:highlight>
                </a:endParaRPr>
              </a:p>
            </p:txBody>
          </p:sp>
        </mc:Choice>
        <mc:Fallback xmlns="">
          <p:sp>
            <p:nvSpPr>
              <p:cNvPr id="7" name="Rectangle 6"/>
              <p:cNvSpPr>
                <a:spLocks noRot="1" noChangeAspect="1" noMove="1" noResize="1" noEditPoints="1" noAdjustHandles="1" noChangeArrowheads="1" noChangeShapeType="1" noTextEdit="1"/>
              </p:cNvSpPr>
              <p:nvPr/>
            </p:nvSpPr>
            <p:spPr>
              <a:xfrm>
                <a:off x="2413496" y="3515490"/>
                <a:ext cx="4669227" cy="50917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2514600" y="4249479"/>
                <a:ext cx="4720523" cy="5091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a:latin typeface="Cambria Math" panose="02040503050406030204" pitchFamily="18" charset="0"/>
                        </a:rPr>
                        <m:t>≡</m:t>
                      </m:r>
                      <m:d>
                        <m:dPr>
                          <m:ctrlPr>
                            <a:rPr lang="en-IN" sz="2400" i="1">
                              <a:latin typeface="Cambria Math" panose="02040503050406030204" pitchFamily="18" charset="0"/>
                            </a:rPr>
                          </m:ctrlPr>
                        </m:dPr>
                        <m:e>
                          <m:r>
                            <a:rPr lang="en-IN" sz="2400" i="0">
                              <a:latin typeface="Cambria Math" panose="02040503050406030204" pitchFamily="18" charset="0"/>
                            </a:rPr>
                            <m:t>~</m:t>
                          </m:r>
                          <m:d>
                            <m:dPr>
                              <m:ctrlPr>
                                <a:rPr lang="en-IN" sz="2400" i="1">
                                  <a:latin typeface="Cambria Math" panose="02040503050406030204" pitchFamily="18" charset="0"/>
                                </a:rPr>
                              </m:ctrlPr>
                            </m:dPr>
                            <m:e>
                              <m:r>
                                <a:rPr lang="en-IN" sz="2400" i="1">
                                  <a:latin typeface="Cambria Math" panose="02040503050406030204" pitchFamily="18" charset="0"/>
                                </a:rPr>
                                <m:t>𝑃</m:t>
                              </m:r>
                              <m:r>
                                <a:rPr lang="en-IN" sz="2400" i="0">
                                  <a:latin typeface="Cambria Math" panose="02040503050406030204" pitchFamily="18" charset="0"/>
                                </a:rPr>
                                <m:t>∨</m:t>
                              </m:r>
                              <m:r>
                                <a:rPr lang="en-IN" sz="2400" i="1">
                                  <a:latin typeface="Cambria Math" panose="02040503050406030204" pitchFamily="18" charset="0"/>
                                </a:rPr>
                                <m:t>𝑄</m:t>
                              </m:r>
                            </m:e>
                          </m:d>
                          <m:r>
                            <a:rPr lang="en-IN" sz="2400" i="0">
                              <a:latin typeface="Cambria Math" panose="02040503050406030204" pitchFamily="18" charset="0"/>
                            </a:rPr>
                            <m:t>∧</m:t>
                          </m:r>
                          <m:r>
                            <a:rPr lang="en-IN" sz="2400" i="1">
                              <a:latin typeface="Cambria Math" panose="02040503050406030204" pitchFamily="18" charset="0"/>
                            </a:rPr>
                            <m:t>𝑅</m:t>
                          </m:r>
                        </m:e>
                      </m:d>
                      <m:r>
                        <a:rPr lang="en-IN" sz="2400" i="0">
                          <a:latin typeface="Cambria Math" panose="02040503050406030204" pitchFamily="18" charset="0"/>
                        </a:rPr>
                        <m:t>∨</m:t>
                      </m:r>
                      <m:d>
                        <m:dPr>
                          <m:ctrlPr>
                            <a:rPr lang="en-IN" sz="2400" i="1">
                              <a:latin typeface="Cambria Math" panose="02040503050406030204" pitchFamily="18" charset="0"/>
                            </a:rPr>
                          </m:ctrlPr>
                        </m:dPr>
                        <m:e>
                          <m:d>
                            <m:dPr>
                              <m:ctrlPr>
                                <a:rPr lang="en-IN" sz="2400" i="1" smtClean="0">
                                  <a:solidFill>
                                    <a:schemeClr val="tx1"/>
                                  </a:solidFill>
                                  <a:highlight>
                                    <a:srgbClr val="FFFF00"/>
                                  </a:highlight>
                                  <a:latin typeface="Cambria Math" panose="02040503050406030204" pitchFamily="18" charset="0"/>
                                </a:rPr>
                              </m:ctrlPr>
                            </m:dPr>
                            <m:e>
                              <m:r>
                                <a:rPr lang="en-IN" sz="2400" b="0" i="1">
                                  <a:solidFill>
                                    <a:schemeClr val="tx1"/>
                                  </a:solidFill>
                                  <a:highlight>
                                    <a:srgbClr val="FFFF00"/>
                                  </a:highlight>
                                  <a:latin typeface="Cambria Math" panose="02040503050406030204" pitchFamily="18" charset="0"/>
                                </a:rPr>
                                <m:t>𝑃</m:t>
                              </m:r>
                              <m:r>
                                <a:rPr lang="en-IN" sz="2400" b="0" i="0">
                                  <a:solidFill>
                                    <a:schemeClr val="tx1"/>
                                  </a:solidFill>
                                  <a:highlight>
                                    <a:srgbClr val="FFFF00"/>
                                  </a:highlight>
                                  <a:latin typeface="Cambria Math" panose="02040503050406030204" pitchFamily="18" charset="0"/>
                                </a:rPr>
                                <m:t>∨</m:t>
                              </m:r>
                              <m:r>
                                <a:rPr lang="en-IN" sz="2400" b="0" i="1">
                                  <a:solidFill>
                                    <a:schemeClr val="tx1"/>
                                  </a:solidFill>
                                  <a:highlight>
                                    <a:srgbClr val="FFFF00"/>
                                  </a:highlight>
                                  <a:latin typeface="Cambria Math" panose="02040503050406030204" pitchFamily="18" charset="0"/>
                                </a:rPr>
                                <m:t>𝑄</m:t>
                              </m:r>
                            </m:e>
                          </m:d>
                          <m:r>
                            <a:rPr lang="en-IN" sz="2400" i="0">
                              <a:latin typeface="Cambria Math" panose="02040503050406030204" pitchFamily="18" charset="0"/>
                            </a:rPr>
                            <m:t>∧</m:t>
                          </m:r>
                          <m:r>
                            <a:rPr lang="en-IN" sz="2400" i="1">
                              <a:latin typeface="Cambria Math" panose="02040503050406030204" pitchFamily="18" charset="0"/>
                            </a:rPr>
                            <m:t>𝑅</m:t>
                          </m:r>
                        </m:e>
                      </m:d>
                      <m:r>
                        <m:rPr>
                          <m:nor/>
                        </m:rPr>
                        <a:rPr lang="en-IN" sz="2400" i="1">
                          <a:latin typeface="Cambria Math" panose="02040503050406030204" pitchFamily="18" charset="0"/>
                        </a:rPr>
                        <m:t> </m:t>
                      </m:r>
                    </m:oMath>
                  </m:oMathPara>
                </a14:m>
                <a:endParaRPr lang="en-IN" sz="2400" dirty="0"/>
              </a:p>
            </p:txBody>
          </p:sp>
        </mc:Choice>
        <mc:Fallback xmlns="">
          <p:sp>
            <p:nvSpPr>
              <p:cNvPr id="8" name="Rectangle 7"/>
              <p:cNvSpPr>
                <a:spLocks noRot="1" noChangeAspect="1" noMove="1" noResize="1" noEditPoints="1" noAdjustHandles="1" noChangeArrowheads="1" noChangeShapeType="1" noTextEdit="1"/>
              </p:cNvSpPr>
              <p:nvPr/>
            </p:nvSpPr>
            <p:spPr>
              <a:xfrm>
                <a:off x="2514600" y="4249479"/>
                <a:ext cx="4720523" cy="50917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2286000" y="5025411"/>
                <a:ext cx="4197944" cy="5091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a:latin typeface="Cambria Math" panose="02040503050406030204" pitchFamily="18" charset="0"/>
                        </a:rPr>
                        <m:t>≡</m:t>
                      </m:r>
                      <m:d>
                        <m:dPr>
                          <m:ctrlPr>
                            <a:rPr lang="en-IN" sz="2400" i="1" smtClean="0">
                              <a:solidFill>
                                <a:schemeClr val="tx1"/>
                              </a:solidFill>
                              <a:latin typeface="Cambria Math" panose="02040503050406030204" pitchFamily="18" charset="0"/>
                            </a:rPr>
                          </m:ctrlPr>
                        </m:dPr>
                        <m:e>
                          <m:r>
                            <a:rPr lang="en-IN" sz="2400" i="0">
                              <a:solidFill>
                                <a:schemeClr val="tx1"/>
                              </a:solidFill>
                              <a:latin typeface="Cambria Math" panose="02040503050406030204" pitchFamily="18" charset="0"/>
                            </a:rPr>
                            <m:t>~</m:t>
                          </m:r>
                          <m:d>
                            <m:dPr>
                              <m:ctrlPr>
                                <a:rPr lang="en-IN" sz="2400" i="1">
                                  <a:solidFill>
                                    <a:schemeClr val="tx1"/>
                                  </a:solidFill>
                                  <a:highlight>
                                    <a:srgbClr val="FFFF00"/>
                                  </a:highlight>
                                  <a:latin typeface="Cambria Math" panose="02040503050406030204" pitchFamily="18" charset="0"/>
                                </a:rPr>
                              </m:ctrlPr>
                            </m:dPr>
                            <m:e>
                              <m:r>
                                <a:rPr lang="en-IN" sz="2400" i="1">
                                  <a:solidFill>
                                    <a:schemeClr val="tx1"/>
                                  </a:solidFill>
                                  <a:highlight>
                                    <a:srgbClr val="FFFF00"/>
                                  </a:highlight>
                                  <a:latin typeface="Cambria Math" panose="02040503050406030204" pitchFamily="18" charset="0"/>
                                </a:rPr>
                                <m:t>𝑃</m:t>
                              </m:r>
                              <m:r>
                                <a:rPr lang="en-IN" sz="2400" i="0">
                                  <a:solidFill>
                                    <a:schemeClr val="tx1"/>
                                  </a:solidFill>
                                  <a:highlight>
                                    <a:srgbClr val="FFFF00"/>
                                  </a:highlight>
                                  <a:latin typeface="Cambria Math" panose="02040503050406030204" pitchFamily="18" charset="0"/>
                                </a:rPr>
                                <m:t>∨</m:t>
                              </m:r>
                              <m:r>
                                <a:rPr lang="en-IN" sz="2400" i="1">
                                  <a:solidFill>
                                    <a:schemeClr val="tx1"/>
                                  </a:solidFill>
                                  <a:highlight>
                                    <a:srgbClr val="FFFF00"/>
                                  </a:highlight>
                                  <a:latin typeface="Cambria Math" panose="02040503050406030204" pitchFamily="18" charset="0"/>
                                </a:rPr>
                                <m:t>𝑄</m:t>
                              </m:r>
                            </m:e>
                          </m:d>
                          <m:r>
                            <a:rPr lang="en-IN" sz="2400" i="1" smtClean="0">
                              <a:solidFill>
                                <a:schemeClr val="tx1"/>
                              </a:solidFill>
                              <a:highlight>
                                <a:srgbClr val="FFFF00"/>
                              </a:highlight>
                              <a:latin typeface="Cambria Math" panose="02040503050406030204" pitchFamily="18" charset="0"/>
                              <a:ea typeface="Cambria Math" panose="02040503050406030204" pitchFamily="18" charset="0"/>
                            </a:rPr>
                            <m:t>∨</m:t>
                          </m:r>
                          <m:d>
                            <m:dPr>
                              <m:ctrlPr>
                                <a:rPr lang="en-IN" sz="2400" i="1">
                                  <a:solidFill>
                                    <a:schemeClr val="tx1"/>
                                  </a:solidFill>
                                  <a:highlight>
                                    <a:srgbClr val="FFFF00"/>
                                  </a:highlight>
                                  <a:latin typeface="Cambria Math" panose="02040503050406030204" pitchFamily="18" charset="0"/>
                                </a:rPr>
                              </m:ctrlPr>
                            </m:dPr>
                            <m:e>
                              <m:r>
                                <a:rPr lang="en-IN" sz="2400" i="1">
                                  <a:solidFill>
                                    <a:schemeClr val="tx1"/>
                                  </a:solidFill>
                                  <a:highlight>
                                    <a:srgbClr val="FFFF00"/>
                                  </a:highlight>
                                  <a:latin typeface="Cambria Math" panose="02040503050406030204" pitchFamily="18" charset="0"/>
                                </a:rPr>
                                <m:t>𝑃</m:t>
                              </m:r>
                              <m:r>
                                <a:rPr lang="en-IN" sz="2400" i="0">
                                  <a:solidFill>
                                    <a:schemeClr val="tx1"/>
                                  </a:solidFill>
                                  <a:highlight>
                                    <a:srgbClr val="FFFF00"/>
                                  </a:highlight>
                                  <a:latin typeface="Cambria Math" panose="02040503050406030204" pitchFamily="18" charset="0"/>
                                </a:rPr>
                                <m:t>∨</m:t>
                              </m:r>
                              <m:r>
                                <a:rPr lang="en-IN" sz="2400" i="1">
                                  <a:solidFill>
                                    <a:schemeClr val="tx1"/>
                                  </a:solidFill>
                                  <a:highlight>
                                    <a:srgbClr val="FFFF00"/>
                                  </a:highlight>
                                  <a:latin typeface="Cambria Math" panose="02040503050406030204" pitchFamily="18" charset="0"/>
                                </a:rPr>
                                <m:t>𝑄</m:t>
                              </m:r>
                            </m:e>
                          </m:d>
                        </m:e>
                      </m:d>
                      <m:r>
                        <a:rPr lang="en-IN" sz="2400" i="0">
                          <a:solidFill>
                            <a:schemeClr val="tx1"/>
                          </a:solidFill>
                          <a:latin typeface="Cambria Math" panose="02040503050406030204" pitchFamily="18" charset="0"/>
                        </a:rPr>
                        <m:t>∧</m:t>
                      </m:r>
                      <m:d>
                        <m:dPr>
                          <m:ctrlPr>
                            <a:rPr lang="en-IN" sz="2400" i="1">
                              <a:solidFill>
                                <a:schemeClr val="tx1"/>
                              </a:solidFill>
                              <a:latin typeface="Cambria Math" panose="02040503050406030204" pitchFamily="18" charset="0"/>
                            </a:rPr>
                          </m:ctrlPr>
                        </m:dPr>
                        <m:e>
                          <m:r>
                            <a:rPr lang="en-IN" sz="2400" i="1">
                              <a:solidFill>
                                <a:schemeClr val="tx1"/>
                              </a:solidFill>
                              <a:latin typeface="Cambria Math" panose="02040503050406030204" pitchFamily="18" charset="0"/>
                            </a:rPr>
                            <m:t>𝑅</m:t>
                          </m:r>
                        </m:e>
                      </m:d>
                      <m:r>
                        <m:rPr>
                          <m:nor/>
                        </m:rPr>
                        <a:rPr lang="en-IN" sz="2400" i="1">
                          <a:solidFill>
                            <a:schemeClr val="tx1"/>
                          </a:solidFill>
                          <a:latin typeface="Cambria Math" panose="02040503050406030204" pitchFamily="18" charset="0"/>
                        </a:rPr>
                        <m:t> </m:t>
                      </m:r>
                    </m:oMath>
                  </m:oMathPara>
                </a14:m>
                <a:endParaRPr lang="en-IN" sz="2400" dirty="0"/>
              </a:p>
            </p:txBody>
          </p:sp>
        </mc:Choice>
        <mc:Fallback xmlns="">
          <p:sp>
            <p:nvSpPr>
              <p:cNvPr id="9" name="Rectangle 8"/>
              <p:cNvSpPr>
                <a:spLocks noRot="1" noChangeAspect="1" noMove="1" noResize="1" noEditPoints="1" noAdjustHandles="1" noChangeArrowheads="1" noChangeShapeType="1" noTextEdit="1"/>
              </p:cNvSpPr>
              <p:nvPr/>
            </p:nvSpPr>
            <p:spPr>
              <a:xfrm>
                <a:off x="2286000" y="5025411"/>
                <a:ext cx="4197944" cy="50917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2297723" y="5505281"/>
                <a:ext cx="128836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a:latin typeface="Cambria Math" panose="02040503050406030204" pitchFamily="18" charset="0"/>
                        </a:rPr>
                        <m:t>≡</m:t>
                      </m:r>
                      <m:r>
                        <a:rPr lang="en-IN" sz="2400" i="1" smtClean="0">
                          <a:solidFill>
                            <a:schemeClr val="tx1"/>
                          </a:solidFill>
                          <a:latin typeface="Cambria Math" panose="02040503050406030204" pitchFamily="18" charset="0"/>
                        </a:rPr>
                        <m:t>𝑇</m:t>
                      </m:r>
                      <m:r>
                        <a:rPr lang="en-IN" sz="2400" i="0">
                          <a:solidFill>
                            <a:schemeClr val="tx1"/>
                          </a:solidFill>
                          <a:latin typeface="Cambria Math" panose="02040503050406030204" pitchFamily="18" charset="0"/>
                        </a:rPr>
                        <m:t>∧</m:t>
                      </m:r>
                      <m:r>
                        <a:rPr lang="en-IN" sz="2400" i="1">
                          <a:latin typeface="Cambria Math" panose="02040503050406030204" pitchFamily="18" charset="0"/>
                        </a:rPr>
                        <m:t>𝑅</m:t>
                      </m:r>
                    </m:oMath>
                  </m:oMathPara>
                </a14:m>
                <a:endParaRPr lang="en-IN" sz="2400" dirty="0"/>
              </a:p>
            </p:txBody>
          </p:sp>
        </mc:Choice>
        <mc:Fallback xmlns="">
          <p:sp>
            <p:nvSpPr>
              <p:cNvPr id="10" name="Rectangle 9"/>
              <p:cNvSpPr>
                <a:spLocks noRot="1" noChangeAspect="1" noMove="1" noResize="1" noEditPoints="1" noAdjustHandles="1" noChangeArrowheads="1" noChangeShapeType="1" noTextEdit="1"/>
              </p:cNvSpPr>
              <p:nvPr/>
            </p:nvSpPr>
            <p:spPr>
              <a:xfrm>
                <a:off x="2297723" y="5505281"/>
                <a:ext cx="1288366" cy="461665"/>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2141943" y="5897905"/>
                <a:ext cx="86722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IN" sz="2000"/>
                        <m:t> </m:t>
                      </m:r>
                      <m:r>
                        <m:rPr>
                          <m:nor/>
                        </m:rPr>
                        <a:rPr lang="en-IN" sz="2000" i="1"/>
                        <m:t> </m:t>
                      </m:r>
                      <m:r>
                        <a:rPr lang="en-IN" sz="2000" i="0">
                          <a:latin typeface="Cambria Math" panose="02040503050406030204" pitchFamily="18" charset="0"/>
                        </a:rPr>
                        <m:t>≡</m:t>
                      </m:r>
                      <m:r>
                        <a:rPr lang="en-IN" sz="2000" i="1" smtClean="0">
                          <a:solidFill>
                            <a:schemeClr val="tx1"/>
                          </a:solidFill>
                          <a:latin typeface="Cambria Math" panose="02040503050406030204" pitchFamily="18" charset="0"/>
                        </a:rPr>
                        <m:t>𝑅</m:t>
                      </m:r>
                    </m:oMath>
                  </m:oMathPara>
                </a14:m>
                <a:endParaRPr lang="en-IN" sz="2000" dirty="0"/>
              </a:p>
            </p:txBody>
          </p:sp>
        </mc:Choice>
        <mc:Fallback xmlns="">
          <p:sp>
            <p:nvSpPr>
              <p:cNvPr id="11" name="Rectangle 10"/>
              <p:cNvSpPr>
                <a:spLocks noRot="1" noChangeAspect="1" noMove="1" noResize="1" noEditPoints="1" noAdjustHandles="1" noChangeArrowheads="1" noChangeShapeType="1" noTextEdit="1"/>
              </p:cNvSpPr>
              <p:nvPr/>
            </p:nvSpPr>
            <p:spPr>
              <a:xfrm>
                <a:off x="2141943" y="5897905"/>
                <a:ext cx="867224" cy="400110"/>
              </a:xfrm>
              <a:prstGeom prst="rect">
                <a:avLst/>
              </a:prstGeom>
              <a:blipFill>
                <a:blip r:embed="rId10"/>
                <a:stretch>
                  <a:fillRect/>
                </a:stretch>
              </a:blipFill>
            </p:spPr>
            <p:txBody>
              <a:bodyPr/>
              <a:lstStyle/>
              <a:p>
                <a:r>
                  <a:rPr lang="en-IN">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0" end="0"/>
                                            </p:txEl>
                                          </p:spTgt>
                                        </p:tgtEl>
                                        <p:attrNameLst>
                                          <p:attrName>style.visibility</p:attrName>
                                        </p:attrNameLst>
                                      </p:cBhvr>
                                      <p:to>
                                        <p:strVal val="visible"/>
                                      </p:to>
                                    </p:set>
                                    <p:anim calcmode="lin" valueType="num">
                                      <p:cBhvr additive="base">
                                        <p:cTn id="4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0" end="0"/>
                                            </p:txEl>
                                          </p:spTgt>
                                        </p:tgtEl>
                                        <p:attrNameLst>
                                          <p:attrName>style.visibility</p:attrName>
                                        </p:attrNameLst>
                                      </p:cBhvr>
                                      <p:to>
                                        <p:strVal val="visible"/>
                                      </p:to>
                                    </p:set>
                                    <p:anim calcmode="lin" valueType="num">
                                      <p:cBhvr additive="base">
                                        <p:cTn id="5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 calcmode="lin" valueType="num">
                                      <p:cBhvr additive="base">
                                        <p:cTn id="6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8">
                                            <p:txEl>
                                              <p:pRg st="0" end="0"/>
                                            </p:txEl>
                                          </p:spTgt>
                                        </p:tgtEl>
                                        <p:attrNameLst>
                                          <p:attrName>style.visibility</p:attrName>
                                        </p:attrNameLst>
                                      </p:cBhvr>
                                      <p:to>
                                        <p:strVal val="visible"/>
                                      </p:to>
                                    </p:set>
                                    <p:anim calcmode="lin" valueType="num">
                                      <p:cBhvr additive="base">
                                        <p:cTn id="6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9" end="9"/>
                                            </p:txEl>
                                          </p:spTgt>
                                        </p:tgtEl>
                                        <p:attrNameLst>
                                          <p:attrName>style.visibility</p:attrName>
                                        </p:attrNameLst>
                                      </p:cBhvr>
                                      <p:to>
                                        <p:strVal val="visible"/>
                                      </p:to>
                                    </p:set>
                                    <p:anim calcmode="lin" valueType="num">
                                      <p:cBhvr additive="base">
                                        <p:cTn id="7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9">
                                            <p:txEl>
                                              <p:pRg st="0" end="0"/>
                                            </p:txEl>
                                          </p:spTgt>
                                        </p:tgtEl>
                                        <p:attrNameLst>
                                          <p:attrName>style.visibility</p:attrName>
                                        </p:attrNameLst>
                                      </p:cBhvr>
                                      <p:to>
                                        <p:strVal val="visible"/>
                                      </p:to>
                                    </p:set>
                                    <p:anim calcmode="lin" valueType="num">
                                      <p:cBhvr additive="base">
                                        <p:cTn id="7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0">
                                            <p:txEl>
                                              <p:pRg st="0" end="0"/>
                                            </p:txEl>
                                          </p:spTgt>
                                        </p:tgtEl>
                                        <p:attrNameLst>
                                          <p:attrName>style.visibility</p:attrName>
                                        </p:attrNameLst>
                                      </p:cBhvr>
                                      <p:to>
                                        <p:strVal val="visible"/>
                                      </p:to>
                                    </p:set>
                                    <p:anim calcmode="lin" valueType="num">
                                      <p:cBhvr additive="base">
                                        <p:cTn id="85"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
                                            <p:txEl>
                                              <p:pRg st="11" end="11"/>
                                            </p:txEl>
                                          </p:spTgt>
                                        </p:tgtEl>
                                        <p:attrNameLst>
                                          <p:attrName>style.visibility</p:attrName>
                                        </p:attrNameLst>
                                      </p:cBhvr>
                                      <p:to>
                                        <p:strVal val="visible"/>
                                      </p:to>
                                    </p:set>
                                    <p:anim calcmode="lin" valueType="num">
                                      <p:cBhvr additive="base">
                                        <p:cTn id="9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1">
                                            <p:txEl>
                                              <p:pRg st="0" end="0"/>
                                            </p:txEl>
                                          </p:spTgt>
                                        </p:tgtEl>
                                        <p:attrNameLst>
                                          <p:attrName>style.visibility</p:attrName>
                                        </p:attrNameLst>
                                      </p:cBhvr>
                                      <p:to>
                                        <p:strVal val="visible"/>
                                      </p:to>
                                    </p:set>
                                    <p:anim calcmode="lin" valueType="num">
                                      <p:cBhvr additive="base">
                                        <p:cTn id="9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3">
                                            <p:txEl>
                                              <p:pRg st="12" end="12"/>
                                            </p:txEl>
                                          </p:spTgt>
                                        </p:tgtEl>
                                        <p:attrNameLst>
                                          <p:attrName>style.visibility</p:attrName>
                                        </p:attrNameLst>
                                      </p:cBhvr>
                                      <p:to>
                                        <p:strVal val="visible"/>
                                      </p:to>
                                    </p:set>
                                    <p:anim calcmode="lin" valueType="num">
                                      <p:cBhvr additive="base">
                                        <p:cTn id="10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3">
                                            <p:txEl>
                                              <p:pRg st="13" end="13"/>
                                            </p:txEl>
                                          </p:spTgt>
                                        </p:tgtEl>
                                        <p:attrNameLst>
                                          <p:attrName>style.visibility</p:attrName>
                                        </p:attrNameLst>
                                      </p:cBhvr>
                                      <p:to>
                                        <p:strVal val="visible"/>
                                      </p:to>
                                    </p:set>
                                    <p:anim calcmode="lin" valueType="num">
                                      <p:cBhvr additive="base">
                                        <p:cTn id="10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ctr"/>
            <a:r>
              <a:rPr lang="en-IN" b="1" u="sng" dirty="0"/>
              <a:t>PRATICE EXAMPLE</a:t>
            </a:r>
          </a:p>
          <a:p>
            <a:pPr algn="l"/>
            <a:r>
              <a:rPr lang="en-IN" b="1" dirty="0"/>
              <a:t>Example: Show that the following statements are logically equivalent using truth table.</a:t>
            </a:r>
          </a:p>
          <a:p>
            <a:pPr algn="l"/>
            <a:endParaRPr lang="en-IN" b="1" dirty="0"/>
          </a:p>
          <a:p>
            <a:pPr algn="l"/>
            <a:endParaRPr lang="en-IN" dirty="0"/>
          </a:p>
          <a:p>
            <a:pPr algn="ctr"/>
            <a:r>
              <a:rPr lang="en-IN" dirty="0"/>
              <a:t>        </a:t>
            </a:r>
          </a:p>
          <a:p>
            <a:pPr algn="ctr"/>
            <a:endParaRPr lang="en-IN" dirty="0"/>
          </a:p>
          <a:p>
            <a:pPr algn="l"/>
            <a:r>
              <a:rPr lang="en-IN" b="1" dirty="0"/>
              <a:t>Show that the following statements are logically equivalent without using truth table.</a:t>
            </a:r>
          </a:p>
          <a:p>
            <a:pPr algn="l"/>
            <a:endParaRPr lang="en-IN" b="1" dirty="0"/>
          </a:p>
          <a:p>
            <a:pPr algn="l"/>
            <a:endParaRPr lang="en-IN" dirty="0"/>
          </a:p>
          <a:p>
            <a:endParaRPr lang="en-IN" dirty="0"/>
          </a:p>
        </p:txBody>
      </p:sp>
      <mc:AlternateContent xmlns:mc="http://schemas.openxmlformats.org/markup-compatibility/2006" xmlns:a14="http://schemas.microsoft.com/office/drawing/2010/main">
        <mc:Choice Requires="a14">
          <p:sp>
            <p:nvSpPr>
              <p:cNvPr id="4" name="Rectangle 3"/>
              <p:cNvSpPr/>
              <p:nvPr/>
            </p:nvSpPr>
            <p:spPr>
              <a:xfrm>
                <a:off x="381000" y="2590800"/>
                <a:ext cx="5202770" cy="5786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1.  </m:t>
                      </m:r>
                      <m:r>
                        <a:rPr lang="en-IN" sz="2800" i="1">
                          <a:latin typeface="Cambria Math" panose="02040503050406030204" pitchFamily="18" charset="0"/>
                        </a:rPr>
                        <m:t>𝑝</m:t>
                      </m:r>
                      <m:r>
                        <a:rPr lang="en-IN" sz="2800">
                          <a:latin typeface="Cambria Math" panose="02040503050406030204" pitchFamily="18" charset="0"/>
                          <a:ea typeface="Cambria Math"/>
                        </a:rPr>
                        <m:t>↔</m:t>
                      </m:r>
                      <m:r>
                        <a:rPr lang="en-IN" sz="2800" i="1">
                          <a:latin typeface="Cambria Math" panose="02040503050406030204" pitchFamily="18" charset="0"/>
                        </a:rPr>
                        <m:t>𝑞</m:t>
                      </m:r>
                      <m:r>
                        <a:rPr lang="en-IN" sz="2800" i="0">
                          <a:latin typeface="Cambria Math" panose="02040503050406030204" pitchFamily="18" charset="0"/>
                        </a:rPr>
                        <m:t>≡</m:t>
                      </m:r>
                      <m:d>
                        <m:dPr>
                          <m:ctrlPr>
                            <a:rPr lang="en-IN" sz="2800" i="1">
                              <a:latin typeface="Cambria Math" panose="02040503050406030204" pitchFamily="18" charset="0"/>
                            </a:rPr>
                          </m:ctrlPr>
                        </m:dPr>
                        <m:e>
                          <m:d>
                            <m:dPr>
                              <m:ctrlPr>
                                <a:rPr lang="en-IN" sz="2800" i="1">
                                  <a:latin typeface="Cambria Math" panose="02040503050406030204" pitchFamily="18" charset="0"/>
                                </a:rPr>
                              </m:ctrlPr>
                            </m:dPr>
                            <m:e>
                              <m:r>
                                <a:rPr lang="en-IN" sz="2800" i="1">
                                  <a:latin typeface="Cambria Math" panose="02040503050406030204" pitchFamily="18" charset="0"/>
                                </a:rPr>
                                <m:t>𝑝</m:t>
                              </m:r>
                              <m:r>
                                <a:rPr lang="en-IN" sz="2800" i="1" smtClean="0">
                                  <a:latin typeface="Cambria Math"/>
                                  <a:ea typeface="Cambria Math"/>
                                </a:rPr>
                                <m:t>→</m:t>
                              </m:r>
                              <m:r>
                                <a:rPr lang="en-IN" sz="2800" i="1">
                                  <a:latin typeface="Cambria Math" panose="02040503050406030204" pitchFamily="18" charset="0"/>
                                </a:rPr>
                                <m:t>𝑞</m:t>
                              </m:r>
                            </m:e>
                          </m:d>
                          <m:r>
                            <a:rPr lang="en-IN" sz="2800" i="0">
                              <a:latin typeface="Cambria Math" panose="02040503050406030204" pitchFamily="18" charset="0"/>
                            </a:rPr>
                            <m:t>∧</m:t>
                          </m:r>
                          <m:d>
                            <m:dPr>
                              <m:ctrlPr>
                                <a:rPr lang="en-IN" sz="2800" i="1">
                                  <a:latin typeface="Cambria Math" panose="02040503050406030204" pitchFamily="18" charset="0"/>
                                </a:rPr>
                              </m:ctrlPr>
                            </m:dPr>
                            <m:e>
                              <m:r>
                                <a:rPr lang="en-IN" sz="2800" i="1">
                                  <a:latin typeface="Cambria Math" panose="02040503050406030204" pitchFamily="18" charset="0"/>
                                </a:rPr>
                                <m:t>𝑞</m:t>
                              </m:r>
                              <m:r>
                                <a:rPr lang="en-IN" sz="2800" i="1" smtClean="0">
                                  <a:latin typeface="Cambria Math"/>
                                  <a:ea typeface="Cambria Math"/>
                                </a:rPr>
                                <m:t>→</m:t>
                              </m:r>
                              <m:r>
                                <a:rPr lang="en-IN" sz="2800" i="1">
                                  <a:latin typeface="Cambria Math" panose="02040503050406030204" pitchFamily="18" charset="0"/>
                                </a:rPr>
                                <m:t>𝑝</m:t>
                              </m:r>
                            </m:e>
                          </m:d>
                        </m:e>
                      </m:d>
                    </m:oMath>
                  </m:oMathPara>
                </a14:m>
                <a:endParaRPr lang="en-IN" sz="2800" dirty="0"/>
              </a:p>
            </p:txBody>
          </p:sp>
        </mc:Choice>
        <mc:Fallback xmlns="">
          <p:sp>
            <p:nvSpPr>
              <p:cNvPr id="4" name="Rectangle 3"/>
              <p:cNvSpPr>
                <a:spLocks noRot="1" noChangeAspect="1" noMove="1" noResize="1" noEditPoints="1" noAdjustHandles="1" noChangeArrowheads="1" noChangeShapeType="1" noTextEdit="1"/>
              </p:cNvSpPr>
              <p:nvPr/>
            </p:nvSpPr>
            <p:spPr>
              <a:xfrm>
                <a:off x="381000" y="2590800"/>
                <a:ext cx="5202770" cy="578685"/>
              </a:xfrm>
              <a:prstGeom prst="rect">
                <a:avLst/>
              </a:prstGeom>
              <a:blipFill rotWithShape="1">
                <a:blip r:embed="rId2"/>
                <a:stretch>
                  <a:fillRect/>
                </a:stretch>
              </a:blipFill>
            </p:spPr>
            <p:txBody>
              <a:bodyPr/>
              <a:lstStyle/>
              <a:p>
                <a:r>
                  <a:rPr lang="en-IN">
                    <a:noFill/>
                  </a:rPr>
                  <a:t> </a:t>
                </a:r>
                <a:endParaRPr lang="en-IN">
                  <a:noFill/>
                </a:endParaRP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81000" y="3226507"/>
                <a:ext cx="5638800" cy="578685"/>
              </a:xfrm>
              <a:prstGeom prst="rect">
                <a:avLst/>
              </a:prstGeom>
            </p:spPr>
            <p:txBody>
              <a:bodyPr wrap="square">
                <a:spAutoFit/>
              </a:bodyPr>
              <a:lstStyle/>
              <a:p>
                <a:r>
                  <a:rPr lang="en-IN" sz="2800" dirty="0"/>
                  <a:t>2. </a:t>
                </a:r>
                <a14:m>
                  <m:oMath xmlns:m="http://schemas.openxmlformats.org/officeDocument/2006/math">
                    <m:r>
                      <a:rPr lang="en-IN" sz="2800" i="1">
                        <a:latin typeface="Cambria Math" panose="02040503050406030204" pitchFamily="18" charset="0"/>
                      </a:rPr>
                      <m:t>𝑝</m:t>
                    </m:r>
                    <m:r>
                      <a:rPr lang="en-IN" sz="2800">
                        <a:latin typeface="Cambria Math" panose="02040503050406030204" pitchFamily="18" charset="0"/>
                        <a:ea typeface="Cambria Math"/>
                      </a:rPr>
                      <m:t>↔</m:t>
                    </m:r>
                    <m:r>
                      <a:rPr lang="en-IN" sz="2800" i="1">
                        <a:latin typeface="Cambria Math" panose="02040503050406030204" pitchFamily="18" charset="0"/>
                      </a:rPr>
                      <m:t>𝑞</m:t>
                    </m:r>
                    <m:r>
                      <a:rPr lang="en-IN" sz="2800" i="0">
                        <a:latin typeface="Cambria Math" panose="02040503050406030204" pitchFamily="18" charset="0"/>
                      </a:rPr>
                      <m:t>≡</m:t>
                    </m:r>
                    <m:d>
                      <m:dPr>
                        <m:ctrlPr>
                          <a:rPr lang="en-IN" sz="2800" i="1">
                            <a:latin typeface="Cambria Math" panose="02040503050406030204" pitchFamily="18" charset="0"/>
                          </a:rPr>
                        </m:ctrlPr>
                      </m:dPr>
                      <m:e>
                        <m:d>
                          <m:dPr>
                            <m:ctrlPr>
                              <a:rPr lang="en-IN" sz="2800" i="1">
                                <a:latin typeface="Cambria Math" panose="02040503050406030204" pitchFamily="18" charset="0"/>
                              </a:rPr>
                            </m:ctrlPr>
                          </m:dPr>
                          <m:e>
                            <m:r>
                              <a:rPr lang="en-IN" sz="2800" i="1">
                                <a:latin typeface="Cambria Math" panose="02040503050406030204" pitchFamily="18" charset="0"/>
                              </a:rPr>
                              <m:t>𝑝</m:t>
                            </m:r>
                            <m:r>
                              <a:rPr lang="en-IN" sz="2800" i="0">
                                <a:latin typeface="Cambria Math" panose="02040503050406030204" pitchFamily="18" charset="0"/>
                              </a:rPr>
                              <m:t>∨</m:t>
                            </m:r>
                            <m:r>
                              <a:rPr lang="en-IN" sz="2800" i="1">
                                <a:latin typeface="Cambria Math" panose="02040503050406030204" pitchFamily="18" charset="0"/>
                              </a:rPr>
                              <m:t>𝑞</m:t>
                            </m:r>
                          </m:e>
                        </m:d>
                        <m:r>
                          <a:rPr lang="en-IN" sz="2800" i="1" smtClean="0">
                            <a:latin typeface="Cambria Math"/>
                            <a:ea typeface="Cambria Math"/>
                          </a:rPr>
                          <m:t>→</m:t>
                        </m:r>
                        <m:d>
                          <m:dPr>
                            <m:ctrlPr>
                              <a:rPr lang="en-IN" sz="2800" i="1">
                                <a:latin typeface="Cambria Math" panose="02040503050406030204" pitchFamily="18" charset="0"/>
                              </a:rPr>
                            </m:ctrlPr>
                          </m:dPr>
                          <m:e>
                            <m:r>
                              <a:rPr lang="en-IN" sz="2800" i="1">
                                <a:latin typeface="Cambria Math" panose="02040503050406030204" pitchFamily="18" charset="0"/>
                              </a:rPr>
                              <m:t>𝑝</m:t>
                            </m:r>
                            <m:r>
                              <a:rPr lang="en-IN" sz="2800" i="0">
                                <a:latin typeface="Cambria Math" panose="02040503050406030204" pitchFamily="18" charset="0"/>
                              </a:rPr>
                              <m:t>∧</m:t>
                            </m:r>
                            <m:r>
                              <a:rPr lang="en-IN" sz="2800" i="1">
                                <a:latin typeface="Cambria Math" panose="02040503050406030204" pitchFamily="18" charset="0"/>
                              </a:rPr>
                              <m:t>𝑞</m:t>
                            </m:r>
                          </m:e>
                        </m:d>
                      </m:e>
                    </m:d>
                  </m:oMath>
                </a14:m>
                <a:endParaRPr lang="en-IN" sz="2800" dirty="0"/>
              </a:p>
            </p:txBody>
          </p:sp>
        </mc:Choice>
        <mc:Fallback xmlns="">
          <p:sp>
            <p:nvSpPr>
              <p:cNvPr id="5" name="Rectangle 4"/>
              <p:cNvSpPr>
                <a:spLocks noRot="1" noChangeAspect="1" noMove="1" noResize="1" noEditPoints="1" noAdjustHandles="1" noChangeArrowheads="1" noChangeShapeType="1" noTextEdit="1"/>
              </p:cNvSpPr>
              <p:nvPr/>
            </p:nvSpPr>
            <p:spPr>
              <a:xfrm>
                <a:off x="381000" y="3226507"/>
                <a:ext cx="5638800" cy="578685"/>
              </a:xfrm>
              <a:prstGeom prst="rect">
                <a:avLst/>
              </a:prstGeom>
              <a:blipFill rotWithShape="1">
                <a:blip r:embed="rId3"/>
                <a:stretch>
                  <a:fillRect l="-2270" t="-4211" b="-25263"/>
                </a:stretch>
              </a:blipFill>
            </p:spPr>
            <p:txBody>
              <a:bodyPr/>
              <a:lstStyle/>
              <a:p>
                <a:r>
                  <a:rPr lang="en-IN">
                    <a:noFill/>
                  </a:rPr>
                  <a:t> </a:t>
                </a:r>
                <a:endParaRPr lang="en-IN">
                  <a:noFill/>
                </a:endParaRP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74248" y="3862214"/>
                <a:ext cx="5076646" cy="5091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b="0" i="0" smtClean="0">
                          <a:latin typeface="Cambria Math" panose="02040503050406030204" pitchFamily="18" charset="0"/>
                        </a:rPr>
                        <m:t>3. </m:t>
                      </m:r>
                      <m:d>
                        <m:dPr>
                          <m:ctrlPr>
                            <a:rPr lang="en-IN" sz="2400" i="1">
                              <a:latin typeface="Cambria Math" panose="02040503050406030204" pitchFamily="18" charset="0"/>
                            </a:rPr>
                          </m:ctrlPr>
                        </m:dPr>
                        <m:e>
                          <m:r>
                            <a:rPr lang="en-IN" sz="2400" i="1">
                              <a:latin typeface="Cambria Math" panose="02040503050406030204" pitchFamily="18" charset="0"/>
                            </a:rPr>
                            <m:t>𝑝</m:t>
                          </m:r>
                          <m:r>
                            <a:rPr lang="en-IN" sz="2400" i="0">
                              <a:latin typeface="Cambria Math" panose="02040503050406030204" pitchFamily="18" charset="0"/>
                            </a:rPr>
                            <m:t>∨</m:t>
                          </m:r>
                          <m:r>
                            <a:rPr lang="en-IN" sz="2400" i="1">
                              <a:latin typeface="Cambria Math" panose="02040503050406030204" pitchFamily="18" charset="0"/>
                            </a:rPr>
                            <m:t>𝑞</m:t>
                          </m:r>
                        </m:e>
                      </m:d>
                      <m:r>
                        <a:rPr lang="en-IN" sz="2400" i="1" smtClean="0">
                          <a:latin typeface="Cambria Math" panose="02040503050406030204" pitchFamily="18" charset="0"/>
                        </a:rPr>
                        <m:t>→</m:t>
                      </m:r>
                      <m:r>
                        <a:rPr lang="en-IN" sz="2400" i="1">
                          <a:latin typeface="Cambria Math" panose="02040503050406030204" pitchFamily="18" charset="0"/>
                        </a:rPr>
                        <m:t>𝑟</m:t>
                      </m:r>
                      <m:r>
                        <a:rPr lang="en-IN" sz="2400" i="0">
                          <a:latin typeface="Cambria Math" panose="02040503050406030204" pitchFamily="18" charset="0"/>
                        </a:rPr>
                        <m:t>≡</m:t>
                      </m:r>
                      <m:d>
                        <m:dPr>
                          <m:ctrlPr>
                            <a:rPr lang="en-IN" sz="2400" i="1">
                              <a:latin typeface="Cambria Math" panose="02040503050406030204" pitchFamily="18" charset="0"/>
                            </a:rPr>
                          </m:ctrlPr>
                        </m:dPr>
                        <m:e>
                          <m:d>
                            <m:dPr>
                              <m:ctrlPr>
                                <a:rPr lang="en-IN" sz="2400" i="1">
                                  <a:latin typeface="Cambria Math" panose="02040503050406030204" pitchFamily="18" charset="0"/>
                                </a:rPr>
                              </m:ctrlPr>
                            </m:dPr>
                            <m:e>
                              <m:r>
                                <a:rPr lang="en-IN" sz="2400" i="1">
                                  <a:latin typeface="Cambria Math" panose="02040503050406030204" pitchFamily="18" charset="0"/>
                                </a:rPr>
                                <m:t>𝑝</m:t>
                              </m:r>
                              <m:r>
                                <a:rPr lang="en-IN" sz="2400" i="1" smtClean="0">
                                  <a:latin typeface="Cambria Math"/>
                                  <a:ea typeface="Cambria Math"/>
                                </a:rPr>
                                <m:t>→</m:t>
                              </m:r>
                              <m:r>
                                <a:rPr lang="en-IN" sz="2400" i="1">
                                  <a:latin typeface="Cambria Math" panose="02040503050406030204" pitchFamily="18" charset="0"/>
                                </a:rPr>
                                <m:t>𝑟</m:t>
                              </m:r>
                            </m:e>
                          </m:d>
                          <m:r>
                            <a:rPr lang="en-IN" sz="2400" i="0">
                              <a:latin typeface="Cambria Math" panose="02040503050406030204" pitchFamily="18" charset="0"/>
                            </a:rPr>
                            <m:t>∧</m:t>
                          </m:r>
                          <m:d>
                            <m:dPr>
                              <m:ctrlPr>
                                <a:rPr lang="en-IN" sz="2400" i="1">
                                  <a:latin typeface="Cambria Math" panose="02040503050406030204" pitchFamily="18" charset="0"/>
                                </a:rPr>
                              </m:ctrlPr>
                            </m:dPr>
                            <m:e>
                              <m:r>
                                <a:rPr lang="en-IN" sz="2400" i="1">
                                  <a:latin typeface="Cambria Math" panose="02040503050406030204" pitchFamily="18" charset="0"/>
                                </a:rPr>
                                <m:t>𝑞</m:t>
                              </m:r>
                              <m:r>
                                <a:rPr lang="en-IN" sz="2400" i="1" smtClean="0">
                                  <a:latin typeface="Cambria Math"/>
                                  <a:ea typeface="Cambria Math"/>
                                </a:rPr>
                                <m:t>→</m:t>
                              </m:r>
                              <m:r>
                                <a:rPr lang="en-IN" sz="2400" i="1">
                                  <a:latin typeface="Cambria Math" panose="02040503050406030204" pitchFamily="18" charset="0"/>
                                </a:rPr>
                                <m:t>𝑟</m:t>
                              </m:r>
                            </m:e>
                          </m:d>
                        </m:e>
                      </m:d>
                    </m:oMath>
                  </m:oMathPara>
                </a14:m>
                <a:endParaRPr lang="en-IN" sz="2400" dirty="0"/>
              </a:p>
            </p:txBody>
          </p:sp>
        </mc:Choice>
        <mc:Fallback xmlns="">
          <p:sp>
            <p:nvSpPr>
              <p:cNvPr id="6" name="Rectangle 5"/>
              <p:cNvSpPr>
                <a:spLocks noRot="1" noChangeAspect="1" noMove="1" noResize="1" noEditPoints="1" noAdjustHandles="1" noChangeArrowheads="1" noChangeShapeType="1" noTextEdit="1"/>
              </p:cNvSpPr>
              <p:nvPr/>
            </p:nvSpPr>
            <p:spPr>
              <a:xfrm>
                <a:off x="374248" y="3862214"/>
                <a:ext cx="5076646" cy="509178"/>
              </a:xfrm>
              <a:prstGeom prst="rect">
                <a:avLst/>
              </a:prstGeom>
              <a:blipFill rotWithShape="1">
                <a:blip r:embed="rId4"/>
                <a:stretch>
                  <a:fillRect/>
                </a:stretch>
              </a:blipFill>
            </p:spPr>
            <p:txBody>
              <a:bodyPr/>
              <a:lstStyle/>
              <a:p>
                <a:r>
                  <a:rPr lang="en-IN">
                    <a:noFill/>
                  </a:rPr>
                  <a:t> </a:t>
                </a:r>
                <a:endParaRPr lang="en-IN">
                  <a:noFill/>
                </a:endParaRP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81000" y="5316874"/>
                <a:ext cx="467179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4</m:t>
                      </m:r>
                      <m:r>
                        <a:rPr lang="en-IN" sz="2800" b="1" i="1" smtClean="0">
                          <a:latin typeface="Cambria Math" panose="02040503050406030204" pitchFamily="18" charset="0"/>
                        </a:rPr>
                        <m:t>. </m:t>
                      </m:r>
                      <m:r>
                        <a:rPr lang="en-IN" sz="2800" b="0" i="1">
                          <a:latin typeface="Cambria Math" panose="02040503050406030204" pitchFamily="18" charset="0"/>
                        </a:rPr>
                        <m:t>𝑝</m:t>
                      </m:r>
                      <m:r>
                        <a:rPr lang="en-IN" sz="2800" b="0" i="1" smtClean="0">
                          <a:latin typeface="Cambria Math"/>
                          <a:ea typeface="Cambria Math"/>
                        </a:rPr>
                        <m:t>↔</m:t>
                      </m:r>
                      <m:r>
                        <a:rPr lang="en-IN" sz="2800" b="0" i="1">
                          <a:latin typeface="Cambria Math" panose="02040503050406030204" pitchFamily="18" charset="0"/>
                        </a:rPr>
                        <m:t>𝑞</m:t>
                      </m:r>
                      <m:r>
                        <a:rPr lang="en-IN" sz="2800" b="0" i="0">
                          <a:latin typeface="Cambria Math" panose="02040503050406030204" pitchFamily="18" charset="0"/>
                        </a:rPr>
                        <m:t>≡</m:t>
                      </m:r>
                      <m:d>
                        <m:dPr>
                          <m:ctrlPr>
                            <a:rPr lang="en-IN" sz="2800" i="1">
                              <a:latin typeface="Cambria Math" panose="02040503050406030204" pitchFamily="18" charset="0"/>
                            </a:rPr>
                          </m:ctrlPr>
                        </m:dPr>
                        <m:e>
                          <m:r>
                            <a:rPr lang="en-IN" sz="2800" b="0" i="1">
                              <a:latin typeface="Cambria Math" panose="02040503050406030204" pitchFamily="18" charset="0"/>
                            </a:rPr>
                            <m:t>𝑝</m:t>
                          </m:r>
                          <m:r>
                            <a:rPr lang="en-IN" sz="2800" b="0" i="0">
                              <a:latin typeface="Cambria Math" panose="02040503050406030204" pitchFamily="18" charset="0"/>
                            </a:rPr>
                            <m:t>∨</m:t>
                          </m:r>
                          <m:r>
                            <a:rPr lang="en-IN" sz="2800" b="0" i="1">
                              <a:latin typeface="Cambria Math" panose="02040503050406030204" pitchFamily="18" charset="0"/>
                            </a:rPr>
                            <m:t>𝑞</m:t>
                          </m:r>
                        </m:e>
                      </m:d>
                      <m:r>
                        <a:rPr lang="en-IN" sz="2800">
                          <a:latin typeface="Cambria Math" panose="02040503050406030204" pitchFamily="18" charset="0"/>
                          <a:ea typeface="Cambria Math"/>
                        </a:rPr>
                        <m:t>→</m:t>
                      </m:r>
                      <m:d>
                        <m:dPr>
                          <m:ctrlPr>
                            <a:rPr lang="en-IN" sz="2800" i="1">
                              <a:latin typeface="Cambria Math" panose="02040503050406030204" pitchFamily="18" charset="0"/>
                            </a:rPr>
                          </m:ctrlPr>
                        </m:dPr>
                        <m:e>
                          <m:r>
                            <a:rPr lang="en-IN" sz="2800" b="0" i="1">
                              <a:latin typeface="Cambria Math" panose="02040503050406030204" pitchFamily="18" charset="0"/>
                            </a:rPr>
                            <m:t>𝑝</m:t>
                          </m:r>
                          <m:r>
                            <a:rPr lang="en-IN" sz="2800" b="0" i="0">
                              <a:latin typeface="Cambria Math" panose="02040503050406030204" pitchFamily="18" charset="0"/>
                            </a:rPr>
                            <m:t>∧</m:t>
                          </m:r>
                          <m:r>
                            <a:rPr lang="en-IN" sz="2800" b="0" i="1">
                              <a:latin typeface="Cambria Math" panose="02040503050406030204" pitchFamily="18" charset="0"/>
                            </a:rPr>
                            <m:t>𝑞</m:t>
                          </m:r>
                        </m:e>
                      </m:d>
                    </m:oMath>
                  </m:oMathPara>
                </a14:m>
                <a:endParaRPr lang="en-IN" sz="2800" dirty="0"/>
              </a:p>
            </p:txBody>
          </p:sp>
        </mc:Choice>
        <mc:Fallback xmlns="">
          <p:sp>
            <p:nvSpPr>
              <p:cNvPr id="7" name="Rectangle 6"/>
              <p:cNvSpPr>
                <a:spLocks noRot="1" noChangeAspect="1" noMove="1" noResize="1" noEditPoints="1" noAdjustHandles="1" noChangeArrowheads="1" noChangeShapeType="1" noTextEdit="1"/>
              </p:cNvSpPr>
              <p:nvPr/>
            </p:nvSpPr>
            <p:spPr>
              <a:xfrm>
                <a:off x="381000" y="5316874"/>
                <a:ext cx="4671792" cy="523220"/>
              </a:xfrm>
              <a:prstGeom prst="rect">
                <a:avLst/>
              </a:prstGeom>
              <a:blipFill rotWithShape="1">
                <a:blip r:embed="rId5"/>
                <a:stretch>
                  <a:fillRect/>
                </a:stretch>
              </a:blipFill>
            </p:spPr>
            <p:txBody>
              <a:bodyPr/>
              <a:lstStyle/>
              <a:p>
                <a:r>
                  <a:rPr lang="en-IN">
                    <a:noFill/>
                  </a:rPr>
                  <a:t> </a:t>
                </a:r>
                <a:endParaRPr lang="en-IN">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1000"/>
                                        <p:tgtEl>
                                          <p:spTgt spid="3">
                                            <p:txEl>
                                              <p:pRg st="6" end="6"/>
                                            </p:txEl>
                                          </p:spTgt>
                                        </p:tgtEl>
                                      </p:cBhvr>
                                    </p:animEffect>
                                    <p:anim calcmode="lin" valueType="num">
                                      <p:cBhvr>
                                        <p:cTn id="3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arn(inVertical)">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ctr">
              <a:spcBef>
                <a:spcPts val="0"/>
              </a:spcBef>
            </a:pPr>
            <a:r>
              <a:rPr lang="en-IN" b="1" u="sng" dirty="0"/>
              <a:t>TAUTOLOGY</a:t>
            </a:r>
          </a:p>
          <a:p>
            <a:pPr algn="just">
              <a:spcBef>
                <a:spcPts val="0"/>
              </a:spcBef>
            </a:pPr>
            <a:r>
              <a:rPr lang="en-IN" b="1" u="sng" dirty="0"/>
              <a:t>TAUTOLOGY:</a:t>
            </a:r>
            <a:r>
              <a:rPr lang="en-IN" u="sng" dirty="0"/>
              <a:t> </a:t>
            </a:r>
            <a:r>
              <a:rPr lang="en-IN" dirty="0"/>
              <a:t>A statement which is always true is known </a:t>
            </a:r>
          </a:p>
          <a:p>
            <a:pPr algn="just">
              <a:spcBef>
                <a:spcPts val="0"/>
              </a:spcBef>
            </a:pPr>
            <a:r>
              <a:rPr lang="en-IN" b="1" dirty="0"/>
              <a:t> as Tautology</a:t>
            </a:r>
            <a:r>
              <a:rPr lang="en-IN" dirty="0"/>
              <a:t>. It is denoted by t or T. It is also known as logical truth. </a:t>
            </a:r>
          </a:p>
          <a:p>
            <a:pPr algn="l">
              <a:spcBef>
                <a:spcPts val="0"/>
              </a:spcBef>
            </a:pPr>
            <a:endParaRPr lang="en-IN" dirty="0"/>
          </a:p>
          <a:p>
            <a:pPr algn="l">
              <a:spcBef>
                <a:spcPts val="0"/>
              </a:spcBef>
            </a:pPr>
            <a:r>
              <a:rPr lang="en-IN" dirty="0"/>
              <a:t>There are two methods to check whether the given                         proposition is a Tautology.</a:t>
            </a:r>
          </a:p>
          <a:p>
            <a:pPr lvl="0" algn="l"/>
            <a:r>
              <a:rPr lang="en-IN" dirty="0"/>
              <a:t>       1. Using truth table method.</a:t>
            </a:r>
          </a:p>
          <a:p>
            <a:pPr lvl="0" algn="l"/>
            <a:r>
              <a:rPr lang="en-IN" dirty="0"/>
              <a:t>       2. without using truth table.( using Identities or algebra of proposition)</a:t>
            </a:r>
          </a:p>
          <a:p>
            <a:pPr algn="l">
              <a:spcBef>
                <a:spcPts val="0"/>
              </a:spcBef>
            </a:pPr>
            <a:endParaRPr lang="en-IN" dirty="0"/>
          </a:p>
          <a:p>
            <a:r>
              <a:rPr lang="en-IN"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 calcmode="lin" valueType="num">
                                      <p:cBhvr additive="base">
                                        <p:cTn id="2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additive="base">
                                        <p:cTn id="3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8856" y="179895"/>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0" y="639374"/>
            <a:ext cx="8846284" cy="6218626"/>
          </a:xfrm>
        </p:spPr>
        <p:txBody>
          <a:bodyPr>
            <a:normAutofit fontScale="85000" lnSpcReduction="20000"/>
          </a:bodyPr>
          <a:lstStyle/>
          <a:p>
            <a:pPr algn="l"/>
            <a:r>
              <a:rPr lang="en-IN" b="1" dirty="0"/>
              <a:t>      Example: Show </a:t>
            </a:r>
          </a:p>
          <a:p>
            <a:pPr algn="l"/>
            <a:r>
              <a:rPr lang="en-IN" b="1" dirty="0"/>
              <a:t>      is a Tautology.</a:t>
            </a:r>
          </a:p>
          <a:p>
            <a:pPr algn="l"/>
            <a:r>
              <a:rPr lang="en-IN" b="1" dirty="0"/>
              <a:t>      Solution: Let</a:t>
            </a:r>
          </a:p>
          <a:p>
            <a:pPr algn="l"/>
            <a:endParaRPr lang="en-IN" dirty="0"/>
          </a:p>
          <a:p>
            <a:pPr algn="l"/>
            <a:endParaRPr lang="en-IN" dirty="0"/>
          </a:p>
          <a:p>
            <a:pPr algn="l"/>
            <a:endParaRPr lang="en-IN" sz="2400" dirty="0"/>
          </a:p>
          <a:p>
            <a:pPr algn="l"/>
            <a:endParaRPr lang="en-IN" sz="2400" dirty="0"/>
          </a:p>
          <a:p>
            <a:pPr algn="l"/>
            <a:endParaRPr lang="en-IN" sz="2400" dirty="0"/>
          </a:p>
          <a:p>
            <a:pPr algn="l"/>
            <a:endParaRPr lang="en-IN" sz="2400" dirty="0"/>
          </a:p>
          <a:p>
            <a:pPr algn="l"/>
            <a:endParaRPr lang="en-IN" sz="2400" dirty="0"/>
          </a:p>
          <a:p>
            <a:pPr algn="l"/>
            <a:endParaRPr lang="en-IN" sz="2400" dirty="0"/>
          </a:p>
          <a:p>
            <a:pPr algn="l"/>
            <a:endParaRPr lang="en-IN" sz="2400" dirty="0"/>
          </a:p>
          <a:p>
            <a:pPr algn="l"/>
            <a:endParaRPr lang="en-IN" sz="2400" dirty="0"/>
          </a:p>
          <a:p>
            <a:pPr algn="l"/>
            <a:endParaRPr lang="en-IN" sz="2400" dirty="0"/>
          </a:p>
          <a:p>
            <a:pPr algn="l"/>
            <a:endParaRPr lang="en-IN" sz="2400" dirty="0"/>
          </a:p>
          <a:p>
            <a:pPr algn="l"/>
            <a:r>
              <a:rPr lang="en-IN" sz="2400" dirty="0"/>
              <a:t> </a:t>
            </a:r>
          </a:p>
          <a:p>
            <a:pPr algn="just"/>
            <a:r>
              <a:rPr lang="en-IN" sz="2800" dirty="0"/>
              <a:t>Since the truth value is true for all possible values of the propositional variables which can be seen in the last column of the table. Thus, the given proposition is a tautology.</a:t>
            </a:r>
          </a:p>
          <a:p>
            <a:pPr algn="l"/>
            <a:endParaRPr lang="en-IN" b="1" dirty="0"/>
          </a:p>
          <a:p>
            <a:pPr algn="l"/>
            <a:endParaRPr lang="en-IN" dirty="0"/>
          </a:p>
        </p:txBody>
      </p:sp>
      <mc:AlternateContent xmlns:mc="http://schemas.openxmlformats.org/markup-compatibility/2006" xmlns:a14="http://schemas.microsoft.com/office/drawing/2010/main">
        <mc:Choice Requires="a14">
          <p:sp>
            <p:nvSpPr>
              <p:cNvPr id="4" name="Rectangle 3"/>
              <p:cNvSpPr/>
              <p:nvPr/>
            </p:nvSpPr>
            <p:spPr>
              <a:xfrm>
                <a:off x="2590800" y="594602"/>
                <a:ext cx="6118663" cy="5439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IN" sz="2600" b="1" i="1">
                              <a:latin typeface="Cambria Math" panose="02040503050406030204" pitchFamily="18" charset="0"/>
                            </a:rPr>
                          </m:ctrlPr>
                        </m:dPr>
                        <m:e>
                          <m:r>
                            <a:rPr lang="en-IN" sz="2600" b="1" i="1">
                              <a:latin typeface="Cambria Math" panose="02040503050406030204" pitchFamily="18" charset="0"/>
                            </a:rPr>
                            <m:t>𝑷</m:t>
                          </m:r>
                          <m:r>
                            <a:rPr lang="en-IN" sz="2600" b="1" i="1" smtClean="0">
                              <a:latin typeface="Cambria Math"/>
                              <a:ea typeface="Cambria Math"/>
                            </a:rPr>
                            <m:t>→</m:t>
                          </m:r>
                          <m:d>
                            <m:dPr>
                              <m:ctrlPr>
                                <a:rPr lang="en-IN" sz="2600" b="1" i="1">
                                  <a:latin typeface="Cambria Math" panose="02040503050406030204" pitchFamily="18" charset="0"/>
                                </a:rPr>
                              </m:ctrlPr>
                            </m:dPr>
                            <m:e>
                              <m:r>
                                <a:rPr lang="en-IN" sz="2600" b="1" i="1">
                                  <a:latin typeface="Cambria Math" panose="02040503050406030204" pitchFamily="18" charset="0"/>
                                </a:rPr>
                                <m:t>𝑸</m:t>
                              </m:r>
                              <m:r>
                                <a:rPr lang="en-IN" sz="2600" b="1" i="1" smtClean="0">
                                  <a:latin typeface="Cambria Math"/>
                                  <a:ea typeface="Cambria Math"/>
                                </a:rPr>
                                <m:t>→</m:t>
                              </m:r>
                              <m:r>
                                <a:rPr lang="en-IN" sz="2600" b="1" i="1">
                                  <a:latin typeface="Cambria Math" panose="02040503050406030204" pitchFamily="18" charset="0"/>
                                </a:rPr>
                                <m:t>𝑹</m:t>
                              </m:r>
                            </m:e>
                          </m:d>
                        </m:e>
                      </m:d>
                      <m:r>
                        <a:rPr lang="en-IN" sz="2600" b="1" i="1" smtClean="0">
                          <a:latin typeface="Cambria Math"/>
                          <a:ea typeface="Cambria Math"/>
                        </a:rPr>
                        <m:t>→</m:t>
                      </m:r>
                      <m:d>
                        <m:dPr>
                          <m:ctrlPr>
                            <a:rPr lang="en-IN" sz="2600" b="1" i="1">
                              <a:latin typeface="Cambria Math" panose="02040503050406030204" pitchFamily="18" charset="0"/>
                            </a:rPr>
                          </m:ctrlPr>
                        </m:dPr>
                        <m:e>
                          <m:d>
                            <m:dPr>
                              <m:ctrlPr>
                                <a:rPr lang="en-IN" sz="2600" b="1" i="1">
                                  <a:latin typeface="Cambria Math" panose="02040503050406030204" pitchFamily="18" charset="0"/>
                                </a:rPr>
                              </m:ctrlPr>
                            </m:dPr>
                            <m:e>
                              <m:r>
                                <a:rPr lang="en-IN" sz="2600" b="1" i="1">
                                  <a:latin typeface="Cambria Math" panose="02040503050406030204" pitchFamily="18" charset="0"/>
                                </a:rPr>
                                <m:t>𝑷</m:t>
                              </m:r>
                              <m:r>
                                <a:rPr lang="en-IN" sz="2600" b="1" i="1" smtClean="0">
                                  <a:latin typeface="Cambria Math"/>
                                  <a:ea typeface="Cambria Math"/>
                                </a:rPr>
                                <m:t>→</m:t>
                              </m:r>
                              <m:r>
                                <a:rPr lang="en-IN" sz="2600" b="1" i="1">
                                  <a:latin typeface="Cambria Math" panose="02040503050406030204" pitchFamily="18" charset="0"/>
                                </a:rPr>
                                <m:t>𝑸</m:t>
                              </m:r>
                            </m:e>
                          </m:d>
                          <m:r>
                            <a:rPr lang="en-IN" sz="2600" b="1" i="1" smtClean="0">
                              <a:latin typeface="Cambria Math"/>
                              <a:ea typeface="Cambria Math"/>
                            </a:rPr>
                            <m:t>→</m:t>
                          </m:r>
                          <m:d>
                            <m:dPr>
                              <m:ctrlPr>
                                <a:rPr lang="en-IN" sz="2600" b="1" i="1">
                                  <a:latin typeface="Cambria Math" panose="02040503050406030204" pitchFamily="18" charset="0"/>
                                </a:rPr>
                              </m:ctrlPr>
                            </m:dPr>
                            <m:e>
                              <m:r>
                                <a:rPr lang="en-IN" sz="2600" b="1" i="1">
                                  <a:latin typeface="Cambria Math" panose="02040503050406030204" pitchFamily="18" charset="0"/>
                                </a:rPr>
                                <m:t>𝑷</m:t>
                              </m:r>
                              <m:r>
                                <a:rPr lang="en-IN" sz="2600" b="1" i="1" smtClean="0">
                                  <a:latin typeface="Cambria Math"/>
                                  <a:ea typeface="Cambria Math"/>
                                </a:rPr>
                                <m:t>→</m:t>
                              </m:r>
                              <m:r>
                                <a:rPr lang="en-IN" sz="2600" b="1" i="1">
                                  <a:latin typeface="Cambria Math" panose="02040503050406030204" pitchFamily="18" charset="0"/>
                                </a:rPr>
                                <m:t>𝑹</m:t>
                              </m:r>
                            </m:e>
                          </m:d>
                        </m:e>
                      </m:d>
                    </m:oMath>
                  </m:oMathPara>
                </a14:m>
                <a:endParaRPr lang="en-IN" sz="2600" b="1" dirty="0"/>
              </a:p>
            </p:txBody>
          </p:sp>
        </mc:Choice>
        <mc:Fallback xmlns="">
          <p:sp>
            <p:nvSpPr>
              <p:cNvPr id="4" name="Rectangle 3"/>
              <p:cNvSpPr>
                <a:spLocks noRot="1" noChangeAspect="1" noMove="1" noResize="1" noEditPoints="1" noAdjustHandles="1" noChangeArrowheads="1" noChangeShapeType="1" noTextEdit="1"/>
              </p:cNvSpPr>
              <p:nvPr/>
            </p:nvSpPr>
            <p:spPr>
              <a:xfrm>
                <a:off x="2590800" y="594602"/>
                <a:ext cx="6118663" cy="543995"/>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2102101" y="1183369"/>
                <a:ext cx="6781800" cy="54399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IN" sz="2600" b="1" i="1">
                          <a:latin typeface="Cambria Math" panose="02040503050406030204" pitchFamily="18" charset="0"/>
                        </a:rPr>
                        <m:t>𝜶</m:t>
                      </m:r>
                      <m:r>
                        <a:rPr lang="en-IN" sz="2600" b="1" i="0">
                          <a:latin typeface="Cambria Math" panose="02040503050406030204" pitchFamily="18" charset="0"/>
                        </a:rPr>
                        <m:t>=</m:t>
                      </m:r>
                      <m:d>
                        <m:dPr>
                          <m:ctrlPr>
                            <a:rPr lang="en-IN" sz="2600" b="1" i="1">
                              <a:latin typeface="Cambria Math" panose="02040503050406030204" pitchFamily="18" charset="0"/>
                            </a:rPr>
                          </m:ctrlPr>
                        </m:dPr>
                        <m:e>
                          <m:r>
                            <a:rPr lang="en-IN" sz="2600" b="1" i="1">
                              <a:latin typeface="Cambria Math" panose="02040503050406030204" pitchFamily="18" charset="0"/>
                            </a:rPr>
                            <m:t>𝑷</m:t>
                          </m:r>
                          <m:r>
                            <a:rPr lang="en-IN" sz="2600" b="1" i="1" smtClean="0">
                              <a:latin typeface="Cambria Math"/>
                              <a:ea typeface="Cambria Math"/>
                            </a:rPr>
                            <m:t>→</m:t>
                          </m:r>
                          <m:d>
                            <m:dPr>
                              <m:ctrlPr>
                                <a:rPr lang="en-IN" sz="2600" b="1" i="1">
                                  <a:latin typeface="Cambria Math" panose="02040503050406030204" pitchFamily="18" charset="0"/>
                                </a:rPr>
                              </m:ctrlPr>
                            </m:dPr>
                            <m:e>
                              <m:r>
                                <a:rPr lang="en-IN" sz="2600" b="1" i="1">
                                  <a:latin typeface="Cambria Math" panose="02040503050406030204" pitchFamily="18" charset="0"/>
                                </a:rPr>
                                <m:t>𝑸</m:t>
                              </m:r>
                              <m:r>
                                <a:rPr lang="en-IN" sz="2600" b="1" i="1" smtClean="0">
                                  <a:latin typeface="Cambria Math"/>
                                  <a:ea typeface="Cambria Math"/>
                                </a:rPr>
                                <m:t>→</m:t>
                              </m:r>
                              <m:r>
                                <a:rPr lang="en-IN" sz="2600" b="1" i="1">
                                  <a:latin typeface="Cambria Math" panose="02040503050406030204" pitchFamily="18" charset="0"/>
                                </a:rPr>
                                <m:t>𝑹</m:t>
                              </m:r>
                            </m:e>
                          </m:d>
                        </m:e>
                      </m:d>
                      <m:r>
                        <a:rPr lang="en-IN" sz="2600" b="1" i="1" smtClean="0">
                          <a:latin typeface="Cambria Math"/>
                          <a:ea typeface="Cambria Math"/>
                        </a:rPr>
                        <m:t>→</m:t>
                      </m:r>
                      <m:d>
                        <m:dPr>
                          <m:ctrlPr>
                            <a:rPr lang="en-IN" sz="2600" b="1" i="1">
                              <a:latin typeface="Cambria Math" panose="02040503050406030204" pitchFamily="18" charset="0"/>
                            </a:rPr>
                          </m:ctrlPr>
                        </m:dPr>
                        <m:e>
                          <m:d>
                            <m:dPr>
                              <m:ctrlPr>
                                <a:rPr lang="en-IN" sz="2600" b="1" i="1">
                                  <a:latin typeface="Cambria Math" panose="02040503050406030204" pitchFamily="18" charset="0"/>
                                </a:rPr>
                              </m:ctrlPr>
                            </m:dPr>
                            <m:e>
                              <m:r>
                                <a:rPr lang="en-IN" sz="2600" b="1" i="1">
                                  <a:latin typeface="Cambria Math" panose="02040503050406030204" pitchFamily="18" charset="0"/>
                                </a:rPr>
                                <m:t>𝑷</m:t>
                              </m:r>
                              <m:r>
                                <a:rPr lang="en-IN" sz="2600" b="1" i="1" smtClean="0">
                                  <a:latin typeface="Cambria Math"/>
                                  <a:ea typeface="Cambria Math"/>
                                </a:rPr>
                                <m:t>→</m:t>
                              </m:r>
                              <m:r>
                                <a:rPr lang="en-IN" sz="2600" b="1" i="1">
                                  <a:latin typeface="Cambria Math" panose="02040503050406030204" pitchFamily="18" charset="0"/>
                                </a:rPr>
                                <m:t>𝑸</m:t>
                              </m:r>
                            </m:e>
                          </m:d>
                          <m:r>
                            <a:rPr lang="en-IN" sz="2600" b="1" i="1" smtClean="0">
                              <a:latin typeface="Cambria Math"/>
                              <a:ea typeface="Cambria Math"/>
                            </a:rPr>
                            <m:t>→</m:t>
                          </m:r>
                          <m:d>
                            <m:dPr>
                              <m:ctrlPr>
                                <a:rPr lang="en-IN" sz="2600" b="1" i="1">
                                  <a:latin typeface="Cambria Math" panose="02040503050406030204" pitchFamily="18" charset="0"/>
                                </a:rPr>
                              </m:ctrlPr>
                            </m:dPr>
                            <m:e>
                              <m:r>
                                <a:rPr lang="en-IN" sz="2600" b="1" i="1">
                                  <a:latin typeface="Cambria Math" panose="02040503050406030204" pitchFamily="18" charset="0"/>
                                </a:rPr>
                                <m:t>𝑷</m:t>
                              </m:r>
                              <m:r>
                                <a:rPr lang="en-IN" sz="2600" b="1" i="1" smtClean="0">
                                  <a:latin typeface="Cambria Math"/>
                                  <a:ea typeface="Cambria Math"/>
                                </a:rPr>
                                <m:t>→</m:t>
                              </m:r>
                              <m:r>
                                <a:rPr lang="en-IN" sz="2600" b="1" i="1">
                                  <a:latin typeface="Cambria Math" panose="02040503050406030204" pitchFamily="18" charset="0"/>
                                </a:rPr>
                                <m:t>𝑹</m:t>
                              </m:r>
                            </m:e>
                          </m:d>
                        </m:e>
                      </m:d>
                    </m:oMath>
                  </m:oMathPara>
                </a14:m>
                <a:endParaRPr lang="en-IN" sz="2600" b="1" dirty="0"/>
              </a:p>
            </p:txBody>
          </p:sp>
        </mc:Choice>
        <mc:Fallback xmlns="">
          <p:sp>
            <p:nvSpPr>
              <p:cNvPr id="5" name="Rectangle 4"/>
              <p:cNvSpPr>
                <a:spLocks noRot="1" noChangeAspect="1" noMove="1" noResize="1" noEditPoints="1" noAdjustHandles="1" noChangeArrowheads="1" noChangeShapeType="1" noTextEdit="1"/>
              </p:cNvSpPr>
              <p:nvPr/>
            </p:nvSpPr>
            <p:spPr>
              <a:xfrm>
                <a:off x="2102101" y="1183369"/>
                <a:ext cx="6781800" cy="543995"/>
              </a:xfrm>
              <a:prstGeom prst="rect">
                <a:avLst/>
              </a:prstGeom>
              <a:blipFill>
                <a:blip r:embed="rId3"/>
                <a:stretch>
                  <a:fillRect/>
                </a:stretch>
              </a:blipFill>
            </p:spPr>
            <p:txBody>
              <a:bodyPr/>
              <a:lstStyle/>
              <a:p>
                <a:r>
                  <a:rPr lang="en-IN">
                    <a:noFill/>
                  </a:rPr>
                  <a:t> </a:t>
                </a:r>
              </a:p>
            </p:txBody>
          </p:sp>
        </mc:Fallback>
      </mc:AlternateContent>
      <p:graphicFrame>
        <p:nvGraphicFramePr>
          <p:cNvPr id="6" name="Table 6"/>
          <p:cNvGraphicFramePr>
            <a:graphicFrameLocks noGrp="1"/>
          </p:cNvGraphicFramePr>
          <p:nvPr>
            <p:extLst>
              <p:ext uri="{D42A27DB-BD31-4B8C-83A1-F6EECF244321}">
                <p14:modId xmlns:p14="http://schemas.microsoft.com/office/powerpoint/2010/main" val="1661502595"/>
              </p:ext>
            </p:extLst>
          </p:nvPr>
        </p:nvGraphicFramePr>
        <p:xfrm>
          <a:off x="188876" y="1696337"/>
          <a:ext cx="8458200" cy="363639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661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gridCol w="2209800">
                  <a:extLst>
                    <a:ext uri="{9D8B030D-6E8A-4147-A177-3AD203B41FA5}">
                      <a16:colId xmlns:a16="http://schemas.microsoft.com/office/drawing/2014/main" val="20007"/>
                    </a:ext>
                  </a:extLst>
                </a:gridCol>
                <a:gridCol w="530190">
                  <a:extLst>
                    <a:ext uri="{9D8B030D-6E8A-4147-A177-3AD203B41FA5}">
                      <a16:colId xmlns:a16="http://schemas.microsoft.com/office/drawing/2014/main" val="20008"/>
                    </a:ext>
                  </a:extLst>
                </a:gridCol>
              </a:tblGrid>
              <a:tr h="433054">
                <a:tc>
                  <a:txBody>
                    <a:bodyPr/>
                    <a:lstStyle/>
                    <a:p>
                      <a:r>
                        <a:rPr lang="en-IN" dirty="0">
                          <a:solidFill>
                            <a:schemeClr val="tx1"/>
                          </a:solidFill>
                        </a:rPr>
                        <a:t>P</a:t>
                      </a:r>
                    </a:p>
                  </a:txBody>
                  <a:tcPr>
                    <a:solidFill>
                      <a:schemeClr val="bg2">
                        <a:lumMod val="90000"/>
                      </a:schemeClr>
                    </a:solidFill>
                  </a:tcPr>
                </a:tc>
                <a:tc>
                  <a:txBody>
                    <a:bodyPr/>
                    <a:lstStyle/>
                    <a:p>
                      <a:r>
                        <a:rPr lang="en-IN" dirty="0">
                          <a:solidFill>
                            <a:schemeClr val="tx1"/>
                          </a:solidFill>
                        </a:rPr>
                        <a:t>Q</a:t>
                      </a:r>
                    </a:p>
                  </a:txBody>
                  <a:tcPr>
                    <a:solidFill>
                      <a:schemeClr val="bg2">
                        <a:lumMod val="90000"/>
                      </a:schemeClr>
                    </a:solidFill>
                  </a:tcPr>
                </a:tc>
                <a:tc>
                  <a:txBody>
                    <a:bodyPr/>
                    <a:lstStyle/>
                    <a:p>
                      <a:r>
                        <a:rPr lang="en-IN" dirty="0">
                          <a:solidFill>
                            <a:schemeClr val="tx1"/>
                          </a:solidFill>
                        </a:rPr>
                        <a:t>R</a:t>
                      </a:r>
                    </a:p>
                  </a:txBody>
                  <a:tcPr>
                    <a:solidFill>
                      <a:schemeClr val="bg2">
                        <a:lumMod val="90000"/>
                      </a:schemeClr>
                    </a:solidFill>
                  </a:tcPr>
                </a:tc>
                <a:tc>
                  <a:txBody>
                    <a:bodyPr/>
                    <a:lstStyle/>
                    <a:p>
                      <a:endParaRPr lang="en-US"/>
                    </a:p>
                  </a:txBody>
                  <a:tcPr>
                    <a:blipFill rotWithShape="1">
                      <a:blip r:embed="rId4"/>
                      <a:stretch>
                        <a:fillRect l="-174453" t="-7042" r="-739416" b="-754930"/>
                      </a:stretch>
                    </a:blipFill>
                  </a:tcPr>
                </a:tc>
                <a:tc>
                  <a:txBody>
                    <a:bodyPr/>
                    <a:lstStyle/>
                    <a:p>
                      <a:endParaRPr lang="en-US" dirty="0"/>
                    </a:p>
                  </a:txBody>
                  <a:tcPr>
                    <a:blipFill rotWithShape="1">
                      <a:blip r:embed="rId4"/>
                      <a:stretch>
                        <a:fillRect l="-130556" t="-7042" r="-251736" b="-754930"/>
                      </a:stretch>
                    </a:blipFill>
                  </a:tcPr>
                </a:tc>
                <a:tc>
                  <a:txBody>
                    <a:bodyPr/>
                    <a:lstStyle/>
                    <a:p>
                      <a:endParaRPr lang="en-US"/>
                    </a:p>
                  </a:txBody>
                  <a:tcPr>
                    <a:blipFill rotWithShape="1">
                      <a:blip r:embed="rId4"/>
                      <a:stretch>
                        <a:fillRect l="-484672" t="-7042" r="-429197" b="-754930"/>
                      </a:stretch>
                    </a:blipFill>
                  </a:tcPr>
                </a:tc>
                <a:tc>
                  <a:txBody>
                    <a:bodyPr/>
                    <a:lstStyle/>
                    <a:p>
                      <a:endParaRPr lang="en-US"/>
                    </a:p>
                  </a:txBody>
                  <a:tcPr>
                    <a:blipFill rotWithShape="1">
                      <a:blip r:embed="rId4"/>
                      <a:stretch>
                        <a:fillRect l="-580435" t="-7042" r="-326087" b="-754930"/>
                      </a:stretch>
                    </a:blipFill>
                  </a:tcPr>
                </a:tc>
                <a:tc>
                  <a:txBody>
                    <a:bodyPr/>
                    <a:lstStyle/>
                    <a:p>
                      <a:endParaRPr lang="en-US" dirty="0"/>
                    </a:p>
                  </a:txBody>
                  <a:tcPr>
                    <a:blipFill rotWithShape="1">
                      <a:blip r:embed="rId4"/>
                      <a:stretch>
                        <a:fillRect l="-259392" t="-7042" r="-24309" b="-754930"/>
                      </a:stretch>
                    </a:blipFill>
                  </a:tcPr>
                </a:tc>
                <a:tc>
                  <a:txBody>
                    <a:bodyPr/>
                    <a:lstStyle/>
                    <a:p>
                      <a:endParaRPr lang="en-US"/>
                    </a:p>
                  </a:txBody>
                  <a:tcPr>
                    <a:blipFill rotWithShape="1">
                      <a:blip r:embed="rId4"/>
                      <a:stretch>
                        <a:fillRect l="-1495402" t="-7042" r="-1149" b="-754930"/>
                      </a:stretch>
                    </a:blipFill>
                  </a:tcPr>
                </a:tc>
                <a:extLst>
                  <a:ext uri="{0D108BD9-81ED-4DB2-BD59-A6C34878D82A}">
                    <a16:rowId xmlns:a16="http://schemas.microsoft.com/office/drawing/2014/main" val="10000"/>
                  </a:ext>
                </a:extLst>
              </a:tr>
              <a:tr h="400417">
                <a:tc>
                  <a:txBody>
                    <a:bodyPr/>
                    <a:lstStyle/>
                    <a:p>
                      <a:r>
                        <a:rPr lang="en-IN" dirty="0"/>
                        <a:t>T</a:t>
                      </a:r>
                    </a:p>
                  </a:txBody>
                  <a:tcPr>
                    <a:solidFill>
                      <a:schemeClr val="bg2">
                        <a:lumMod val="50000"/>
                      </a:schemeClr>
                    </a:solidFill>
                  </a:tcPr>
                </a:tc>
                <a:tc>
                  <a:txBody>
                    <a:bodyPr/>
                    <a:lstStyle/>
                    <a:p>
                      <a:pPr algn="ctr"/>
                      <a:r>
                        <a:rPr lang="en-IN" dirty="0"/>
                        <a:t>T</a:t>
                      </a:r>
                    </a:p>
                  </a:txBody>
                  <a:tcPr>
                    <a:solidFill>
                      <a:schemeClr val="bg2">
                        <a:lumMod val="50000"/>
                      </a:schemeClr>
                    </a:solidFill>
                  </a:tcPr>
                </a:tc>
                <a:tc>
                  <a:txBody>
                    <a:bodyPr/>
                    <a:lstStyle/>
                    <a:p>
                      <a:pPr algn="ctr"/>
                      <a:r>
                        <a:rPr lang="en-IN" dirty="0"/>
                        <a:t>T</a:t>
                      </a:r>
                    </a:p>
                  </a:txBody>
                  <a:tcPr>
                    <a:solidFill>
                      <a:schemeClr val="bg2">
                        <a:lumMod val="50000"/>
                      </a:schemeClr>
                    </a:solidFill>
                  </a:tcPr>
                </a:tc>
                <a:tc>
                  <a:txBody>
                    <a:bodyPr/>
                    <a:lstStyle/>
                    <a:p>
                      <a:pPr algn="ctr"/>
                      <a:r>
                        <a:rPr lang="en-IN" dirty="0"/>
                        <a:t>T</a:t>
                      </a:r>
                    </a:p>
                  </a:txBody>
                  <a:tcPr>
                    <a:solidFill>
                      <a:schemeClr val="bg2">
                        <a:lumMod val="50000"/>
                      </a:schemeClr>
                    </a:solidFill>
                  </a:tcPr>
                </a:tc>
                <a:tc>
                  <a:txBody>
                    <a:bodyPr/>
                    <a:lstStyle/>
                    <a:p>
                      <a:pPr algn="ctr"/>
                      <a:r>
                        <a:rPr lang="en-IN" dirty="0"/>
                        <a:t>T</a:t>
                      </a:r>
                    </a:p>
                  </a:txBody>
                  <a:tcPr>
                    <a:solidFill>
                      <a:schemeClr val="bg2">
                        <a:lumMod val="50000"/>
                      </a:schemeClr>
                    </a:solidFill>
                  </a:tcPr>
                </a:tc>
                <a:tc>
                  <a:txBody>
                    <a:bodyPr/>
                    <a:lstStyle/>
                    <a:p>
                      <a:pPr algn="ctr"/>
                      <a:r>
                        <a:rPr lang="en-IN" dirty="0"/>
                        <a:t>T</a:t>
                      </a:r>
                    </a:p>
                  </a:txBody>
                  <a:tcPr>
                    <a:solidFill>
                      <a:schemeClr val="bg2">
                        <a:lumMod val="50000"/>
                      </a:schemeClr>
                    </a:solidFill>
                  </a:tcPr>
                </a:tc>
                <a:tc>
                  <a:txBody>
                    <a:bodyPr/>
                    <a:lstStyle/>
                    <a:p>
                      <a:pPr algn="ctr"/>
                      <a:r>
                        <a:rPr lang="en-IN" dirty="0"/>
                        <a:t>T</a:t>
                      </a:r>
                    </a:p>
                  </a:txBody>
                  <a:tcPr>
                    <a:solidFill>
                      <a:schemeClr val="bg2">
                        <a:lumMod val="50000"/>
                      </a:schemeClr>
                    </a:solidFill>
                  </a:tcPr>
                </a:tc>
                <a:tc>
                  <a:txBody>
                    <a:bodyPr/>
                    <a:lstStyle/>
                    <a:p>
                      <a:pPr algn="ctr"/>
                      <a:r>
                        <a:rPr lang="en-IN" dirty="0"/>
                        <a:t>T</a:t>
                      </a:r>
                    </a:p>
                  </a:txBody>
                  <a:tcPr>
                    <a:solidFill>
                      <a:schemeClr val="bg2">
                        <a:lumMod val="50000"/>
                      </a:schemeClr>
                    </a:solidFill>
                  </a:tcPr>
                </a:tc>
                <a:tc>
                  <a:txBody>
                    <a:bodyPr/>
                    <a:lstStyle/>
                    <a:p>
                      <a:pPr algn="ctr"/>
                      <a:r>
                        <a:rPr lang="en-IN" dirty="0"/>
                        <a:t>T</a:t>
                      </a:r>
                    </a:p>
                  </a:txBody>
                  <a:tcPr>
                    <a:solidFill>
                      <a:schemeClr val="bg2">
                        <a:lumMod val="50000"/>
                      </a:schemeClr>
                    </a:solidFill>
                  </a:tcPr>
                </a:tc>
                <a:extLst>
                  <a:ext uri="{0D108BD9-81ED-4DB2-BD59-A6C34878D82A}">
                    <a16:rowId xmlns:a16="http://schemas.microsoft.com/office/drawing/2014/main" val="10001"/>
                  </a:ext>
                </a:extLst>
              </a:tr>
              <a:tr h="400417">
                <a:tc>
                  <a:txBody>
                    <a:bodyPr/>
                    <a:lstStyle/>
                    <a:p>
                      <a:r>
                        <a:rPr lang="en-IN" dirty="0"/>
                        <a:t>T</a:t>
                      </a:r>
                    </a:p>
                  </a:txBody>
                  <a:tcPr>
                    <a:solidFill>
                      <a:schemeClr val="bg2">
                        <a:lumMod val="50000"/>
                      </a:schemeClr>
                    </a:solidFill>
                  </a:tcPr>
                </a:tc>
                <a:tc>
                  <a:txBody>
                    <a:bodyPr/>
                    <a:lstStyle/>
                    <a:p>
                      <a:pPr algn="ctr"/>
                      <a:r>
                        <a:rPr lang="en-IN" dirty="0"/>
                        <a:t>T</a:t>
                      </a:r>
                    </a:p>
                  </a:txBody>
                  <a:tcPr>
                    <a:solidFill>
                      <a:schemeClr val="bg2">
                        <a:lumMod val="50000"/>
                      </a:schemeClr>
                    </a:solidFill>
                  </a:tcPr>
                </a:tc>
                <a:tc>
                  <a:txBody>
                    <a:bodyPr/>
                    <a:lstStyle/>
                    <a:p>
                      <a:pPr algn="ctr"/>
                      <a:r>
                        <a:rPr lang="en-IN" dirty="0"/>
                        <a:t>F</a:t>
                      </a:r>
                    </a:p>
                  </a:txBody>
                  <a:tcPr>
                    <a:solidFill>
                      <a:schemeClr val="bg2">
                        <a:lumMod val="50000"/>
                      </a:schemeClr>
                    </a:solidFill>
                  </a:tcPr>
                </a:tc>
                <a:tc>
                  <a:txBody>
                    <a:bodyPr/>
                    <a:lstStyle/>
                    <a:p>
                      <a:pPr algn="ctr"/>
                      <a:r>
                        <a:rPr lang="en-IN" dirty="0"/>
                        <a:t>F</a:t>
                      </a:r>
                    </a:p>
                  </a:txBody>
                  <a:tcPr>
                    <a:solidFill>
                      <a:schemeClr val="bg2">
                        <a:lumMod val="50000"/>
                      </a:schemeClr>
                    </a:solidFill>
                  </a:tcPr>
                </a:tc>
                <a:tc>
                  <a:txBody>
                    <a:bodyPr/>
                    <a:lstStyle/>
                    <a:p>
                      <a:pPr algn="ctr"/>
                      <a:r>
                        <a:rPr lang="en-IN" dirty="0"/>
                        <a:t>F</a:t>
                      </a:r>
                    </a:p>
                  </a:txBody>
                  <a:tcPr>
                    <a:solidFill>
                      <a:schemeClr val="bg2">
                        <a:lumMod val="50000"/>
                      </a:schemeClr>
                    </a:solidFill>
                  </a:tcPr>
                </a:tc>
                <a:tc>
                  <a:txBody>
                    <a:bodyPr/>
                    <a:lstStyle/>
                    <a:p>
                      <a:pPr algn="ctr"/>
                      <a:r>
                        <a:rPr lang="en-IN" dirty="0"/>
                        <a:t>T</a:t>
                      </a:r>
                    </a:p>
                  </a:txBody>
                  <a:tcPr>
                    <a:solidFill>
                      <a:schemeClr val="bg2">
                        <a:lumMod val="50000"/>
                      </a:schemeClr>
                    </a:solidFill>
                  </a:tcPr>
                </a:tc>
                <a:tc>
                  <a:txBody>
                    <a:bodyPr/>
                    <a:lstStyle/>
                    <a:p>
                      <a:pPr algn="ctr"/>
                      <a:r>
                        <a:rPr lang="en-IN" dirty="0"/>
                        <a:t>F</a:t>
                      </a:r>
                    </a:p>
                  </a:txBody>
                  <a:tcPr>
                    <a:solidFill>
                      <a:schemeClr val="bg2">
                        <a:lumMod val="50000"/>
                      </a:schemeClr>
                    </a:solidFill>
                  </a:tcPr>
                </a:tc>
                <a:tc>
                  <a:txBody>
                    <a:bodyPr/>
                    <a:lstStyle/>
                    <a:p>
                      <a:pPr algn="ctr"/>
                      <a:r>
                        <a:rPr lang="en-IN" dirty="0"/>
                        <a:t>F</a:t>
                      </a:r>
                    </a:p>
                  </a:txBody>
                  <a:tcPr>
                    <a:solidFill>
                      <a:schemeClr val="bg2">
                        <a:lumMod val="50000"/>
                      </a:schemeClr>
                    </a:solidFill>
                  </a:tcPr>
                </a:tc>
                <a:tc>
                  <a:txBody>
                    <a:bodyPr/>
                    <a:lstStyle/>
                    <a:p>
                      <a:pPr algn="ctr"/>
                      <a:r>
                        <a:rPr lang="en-IN" dirty="0"/>
                        <a:t>T</a:t>
                      </a:r>
                    </a:p>
                  </a:txBody>
                  <a:tcPr>
                    <a:solidFill>
                      <a:schemeClr val="bg2">
                        <a:lumMod val="50000"/>
                      </a:schemeClr>
                    </a:solidFill>
                  </a:tcPr>
                </a:tc>
                <a:extLst>
                  <a:ext uri="{0D108BD9-81ED-4DB2-BD59-A6C34878D82A}">
                    <a16:rowId xmlns:a16="http://schemas.microsoft.com/office/drawing/2014/main" val="10002"/>
                  </a:ext>
                </a:extLst>
              </a:tr>
              <a:tr h="400417">
                <a:tc>
                  <a:txBody>
                    <a:bodyPr/>
                    <a:lstStyle/>
                    <a:p>
                      <a:r>
                        <a:rPr lang="en-IN" dirty="0"/>
                        <a:t>T</a:t>
                      </a:r>
                    </a:p>
                  </a:txBody>
                  <a:tcPr>
                    <a:solidFill>
                      <a:schemeClr val="bg2">
                        <a:lumMod val="50000"/>
                      </a:schemeClr>
                    </a:solidFill>
                  </a:tcPr>
                </a:tc>
                <a:tc>
                  <a:txBody>
                    <a:bodyPr/>
                    <a:lstStyle/>
                    <a:p>
                      <a:pPr algn="ctr"/>
                      <a:r>
                        <a:rPr lang="en-IN" dirty="0"/>
                        <a:t>F</a:t>
                      </a:r>
                    </a:p>
                  </a:txBody>
                  <a:tcPr>
                    <a:solidFill>
                      <a:schemeClr val="bg2">
                        <a:lumMod val="50000"/>
                      </a:schemeClr>
                    </a:solidFill>
                  </a:tcPr>
                </a:tc>
                <a:tc>
                  <a:txBody>
                    <a:bodyPr/>
                    <a:lstStyle/>
                    <a:p>
                      <a:pPr algn="ctr"/>
                      <a:r>
                        <a:rPr lang="en-IN" dirty="0"/>
                        <a:t>T</a:t>
                      </a:r>
                    </a:p>
                  </a:txBody>
                  <a:tcPr>
                    <a:solidFill>
                      <a:schemeClr val="bg2">
                        <a:lumMod val="50000"/>
                      </a:schemeClr>
                    </a:solidFill>
                  </a:tcPr>
                </a:tc>
                <a:tc>
                  <a:txBody>
                    <a:bodyPr/>
                    <a:lstStyle/>
                    <a:p>
                      <a:pPr algn="ctr"/>
                      <a:r>
                        <a:rPr lang="en-IN" dirty="0"/>
                        <a:t>T</a:t>
                      </a:r>
                    </a:p>
                  </a:txBody>
                  <a:tcPr>
                    <a:solidFill>
                      <a:schemeClr val="bg2">
                        <a:lumMod val="50000"/>
                      </a:schemeClr>
                    </a:solidFill>
                  </a:tcPr>
                </a:tc>
                <a:tc>
                  <a:txBody>
                    <a:bodyPr/>
                    <a:lstStyle/>
                    <a:p>
                      <a:pPr algn="ctr"/>
                      <a:r>
                        <a:rPr lang="en-IN" dirty="0"/>
                        <a:t>T</a:t>
                      </a:r>
                    </a:p>
                  </a:txBody>
                  <a:tcPr>
                    <a:solidFill>
                      <a:schemeClr val="bg2">
                        <a:lumMod val="50000"/>
                      </a:schemeClr>
                    </a:solidFill>
                  </a:tcPr>
                </a:tc>
                <a:tc>
                  <a:txBody>
                    <a:bodyPr/>
                    <a:lstStyle/>
                    <a:p>
                      <a:pPr algn="ctr"/>
                      <a:r>
                        <a:rPr lang="en-IN" dirty="0"/>
                        <a:t>F</a:t>
                      </a:r>
                    </a:p>
                  </a:txBody>
                  <a:tcPr>
                    <a:solidFill>
                      <a:schemeClr val="bg2">
                        <a:lumMod val="50000"/>
                      </a:schemeClr>
                    </a:solidFill>
                  </a:tcPr>
                </a:tc>
                <a:tc>
                  <a:txBody>
                    <a:bodyPr/>
                    <a:lstStyle/>
                    <a:p>
                      <a:pPr algn="ctr"/>
                      <a:r>
                        <a:rPr lang="en-IN" dirty="0"/>
                        <a:t>T</a:t>
                      </a:r>
                    </a:p>
                  </a:txBody>
                  <a:tcPr>
                    <a:solidFill>
                      <a:schemeClr val="bg2">
                        <a:lumMod val="50000"/>
                      </a:schemeClr>
                    </a:solidFill>
                  </a:tcPr>
                </a:tc>
                <a:tc>
                  <a:txBody>
                    <a:bodyPr/>
                    <a:lstStyle/>
                    <a:p>
                      <a:pPr algn="ctr"/>
                      <a:r>
                        <a:rPr lang="en-IN" dirty="0"/>
                        <a:t>T</a:t>
                      </a:r>
                    </a:p>
                  </a:txBody>
                  <a:tcPr>
                    <a:solidFill>
                      <a:schemeClr val="bg2">
                        <a:lumMod val="50000"/>
                      </a:schemeClr>
                    </a:solidFill>
                  </a:tcPr>
                </a:tc>
                <a:tc>
                  <a:txBody>
                    <a:bodyPr/>
                    <a:lstStyle/>
                    <a:p>
                      <a:pPr algn="ctr"/>
                      <a:r>
                        <a:rPr lang="en-IN" dirty="0"/>
                        <a:t>T</a:t>
                      </a:r>
                    </a:p>
                  </a:txBody>
                  <a:tcPr>
                    <a:solidFill>
                      <a:schemeClr val="bg2">
                        <a:lumMod val="50000"/>
                      </a:schemeClr>
                    </a:solidFill>
                  </a:tcPr>
                </a:tc>
                <a:extLst>
                  <a:ext uri="{0D108BD9-81ED-4DB2-BD59-A6C34878D82A}">
                    <a16:rowId xmlns:a16="http://schemas.microsoft.com/office/drawing/2014/main" val="10003"/>
                  </a:ext>
                </a:extLst>
              </a:tr>
              <a:tr h="400417">
                <a:tc>
                  <a:txBody>
                    <a:bodyPr/>
                    <a:lstStyle/>
                    <a:p>
                      <a:r>
                        <a:rPr lang="en-IN" dirty="0"/>
                        <a:t>T</a:t>
                      </a:r>
                    </a:p>
                  </a:txBody>
                  <a:tcPr>
                    <a:solidFill>
                      <a:schemeClr val="bg2">
                        <a:lumMod val="50000"/>
                      </a:schemeClr>
                    </a:solidFill>
                  </a:tcPr>
                </a:tc>
                <a:tc>
                  <a:txBody>
                    <a:bodyPr/>
                    <a:lstStyle/>
                    <a:p>
                      <a:pPr algn="ctr"/>
                      <a:r>
                        <a:rPr lang="en-IN" dirty="0"/>
                        <a:t>F</a:t>
                      </a:r>
                    </a:p>
                  </a:txBody>
                  <a:tcPr>
                    <a:solidFill>
                      <a:schemeClr val="bg2">
                        <a:lumMod val="50000"/>
                      </a:schemeClr>
                    </a:solidFill>
                  </a:tcPr>
                </a:tc>
                <a:tc>
                  <a:txBody>
                    <a:bodyPr/>
                    <a:lstStyle/>
                    <a:p>
                      <a:pPr algn="ctr"/>
                      <a:r>
                        <a:rPr lang="en-IN" dirty="0"/>
                        <a:t>F</a:t>
                      </a:r>
                    </a:p>
                  </a:txBody>
                  <a:tcPr>
                    <a:solidFill>
                      <a:schemeClr val="bg2">
                        <a:lumMod val="50000"/>
                      </a:schemeClr>
                    </a:solidFill>
                  </a:tcPr>
                </a:tc>
                <a:tc>
                  <a:txBody>
                    <a:bodyPr/>
                    <a:lstStyle/>
                    <a:p>
                      <a:pPr algn="ctr"/>
                      <a:r>
                        <a:rPr lang="en-IN" dirty="0"/>
                        <a:t>T</a:t>
                      </a:r>
                    </a:p>
                  </a:txBody>
                  <a:tcPr>
                    <a:solidFill>
                      <a:schemeClr val="bg2">
                        <a:lumMod val="50000"/>
                      </a:schemeClr>
                    </a:solidFill>
                  </a:tcPr>
                </a:tc>
                <a:tc>
                  <a:txBody>
                    <a:bodyPr/>
                    <a:lstStyle/>
                    <a:p>
                      <a:pPr algn="ctr"/>
                      <a:r>
                        <a:rPr lang="en-IN" dirty="0"/>
                        <a:t>T</a:t>
                      </a:r>
                    </a:p>
                  </a:txBody>
                  <a:tcPr>
                    <a:solidFill>
                      <a:schemeClr val="bg2">
                        <a:lumMod val="50000"/>
                      </a:schemeClr>
                    </a:solidFill>
                  </a:tcPr>
                </a:tc>
                <a:tc>
                  <a:txBody>
                    <a:bodyPr/>
                    <a:lstStyle/>
                    <a:p>
                      <a:pPr algn="ctr"/>
                      <a:r>
                        <a:rPr lang="en-IN" dirty="0"/>
                        <a:t>F</a:t>
                      </a:r>
                    </a:p>
                  </a:txBody>
                  <a:tcPr>
                    <a:solidFill>
                      <a:schemeClr val="bg2">
                        <a:lumMod val="50000"/>
                      </a:schemeClr>
                    </a:solidFill>
                  </a:tcPr>
                </a:tc>
                <a:tc>
                  <a:txBody>
                    <a:bodyPr/>
                    <a:lstStyle/>
                    <a:p>
                      <a:pPr algn="ctr"/>
                      <a:r>
                        <a:rPr lang="en-IN" dirty="0"/>
                        <a:t>F</a:t>
                      </a:r>
                    </a:p>
                  </a:txBody>
                  <a:tcPr>
                    <a:solidFill>
                      <a:schemeClr val="bg2">
                        <a:lumMod val="50000"/>
                      </a:schemeClr>
                    </a:solidFill>
                  </a:tcPr>
                </a:tc>
                <a:tc>
                  <a:txBody>
                    <a:bodyPr/>
                    <a:lstStyle/>
                    <a:p>
                      <a:pPr algn="ctr"/>
                      <a:r>
                        <a:rPr lang="en-IN" dirty="0"/>
                        <a:t>T</a:t>
                      </a:r>
                    </a:p>
                  </a:txBody>
                  <a:tcPr>
                    <a:solidFill>
                      <a:schemeClr val="bg2">
                        <a:lumMod val="50000"/>
                      </a:schemeClr>
                    </a:solidFill>
                  </a:tcPr>
                </a:tc>
                <a:tc>
                  <a:txBody>
                    <a:bodyPr/>
                    <a:lstStyle/>
                    <a:p>
                      <a:pPr algn="ctr"/>
                      <a:r>
                        <a:rPr lang="en-IN" dirty="0"/>
                        <a:t>T</a:t>
                      </a:r>
                    </a:p>
                  </a:txBody>
                  <a:tcPr>
                    <a:solidFill>
                      <a:schemeClr val="bg2">
                        <a:lumMod val="50000"/>
                      </a:schemeClr>
                    </a:solidFill>
                  </a:tcPr>
                </a:tc>
                <a:extLst>
                  <a:ext uri="{0D108BD9-81ED-4DB2-BD59-A6C34878D82A}">
                    <a16:rowId xmlns:a16="http://schemas.microsoft.com/office/drawing/2014/main" val="10004"/>
                  </a:ext>
                </a:extLst>
              </a:tr>
              <a:tr h="400417">
                <a:tc>
                  <a:txBody>
                    <a:bodyPr/>
                    <a:lstStyle/>
                    <a:p>
                      <a:r>
                        <a:rPr lang="en-IN" dirty="0"/>
                        <a:t>F</a:t>
                      </a:r>
                    </a:p>
                  </a:txBody>
                  <a:tcPr>
                    <a:solidFill>
                      <a:schemeClr val="bg2">
                        <a:lumMod val="50000"/>
                      </a:schemeClr>
                    </a:solidFill>
                  </a:tcPr>
                </a:tc>
                <a:tc>
                  <a:txBody>
                    <a:bodyPr/>
                    <a:lstStyle/>
                    <a:p>
                      <a:pPr algn="ctr"/>
                      <a:r>
                        <a:rPr lang="en-IN" dirty="0"/>
                        <a:t>T</a:t>
                      </a:r>
                    </a:p>
                  </a:txBody>
                  <a:tcPr>
                    <a:solidFill>
                      <a:schemeClr val="bg2">
                        <a:lumMod val="50000"/>
                      </a:schemeClr>
                    </a:solidFill>
                  </a:tcPr>
                </a:tc>
                <a:tc>
                  <a:txBody>
                    <a:bodyPr/>
                    <a:lstStyle/>
                    <a:p>
                      <a:pPr algn="ctr"/>
                      <a:r>
                        <a:rPr lang="en-IN" dirty="0"/>
                        <a:t>T</a:t>
                      </a:r>
                    </a:p>
                  </a:txBody>
                  <a:tcPr>
                    <a:solidFill>
                      <a:schemeClr val="bg2">
                        <a:lumMod val="50000"/>
                      </a:schemeClr>
                    </a:solidFill>
                  </a:tcPr>
                </a:tc>
                <a:tc>
                  <a:txBody>
                    <a:bodyPr/>
                    <a:lstStyle/>
                    <a:p>
                      <a:pPr algn="ctr"/>
                      <a:r>
                        <a:rPr lang="en-IN" dirty="0"/>
                        <a:t>T</a:t>
                      </a:r>
                    </a:p>
                  </a:txBody>
                  <a:tcPr>
                    <a:solidFill>
                      <a:schemeClr val="bg2">
                        <a:lumMod val="50000"/>
                      </a:schemeClr>
                    </a:solidFill>
                  </a:tcPr>
                </a:tc>
                <a:tc>
                  <a:txBody>
                    <a:bodyPr/>
                    <a:lstStyle/>
                    <a:p>
                      <a:pPr algn="ctr"/>
                      <a:r>
                        <a:rPr lang="en-IN" dirty="0"/>
                        <a:t>T</a:t>
                      </a:r>
                    </a:p>
                  </a:txBody>
                  <a:tcPr>
                    <a:solidFill>
                      <a:schemeClr val="bg2">
                        <a:lumMod val="50000"/>
                      </a:schemeClr>
                    </a:solidFill>
                  </a:tcPr>
                </a:tc>
                <a:tc>
                  <a:txBody>
                    <a:bodyPr/>
                    <a:lstStyle/>
                    <a:p>
                      <a:pPr algn="ctr"/>
                      <a:r>
                        <a:rPr lang="en-IN" dirty="0"/>
                        <a:t>T</a:t>
                      </a:r>
                    </a:p>
                  </a:txBody>
                  <a:tcPr>
                    <a:solidFill>
                      <a:schemeClr val="bg2">
                        <a:lumMod val="50000"/>
                      </a:schemeClr>
                    </a:solidFill>
                  </a:tcPr>
                </a:tc>
                <a:tc>
                  <a:txBody>
                    <a:bodyPr/>
                    <a:lstStyle/>
                    <a:p>
                      <a:pPr algn="ctr"/>
                      <a:r>
                        <a:rPr lang="en-IN" dirty="0"/>
                        <a:t>T</a:t>
                      </a:r>
                    </a:p>
                  </a:txBody>
                  <a:tcPr>
                    <a:solidFill>
                      <a:schemeClr val="bg2">
                        <a:lumMod val="50000"/>
                      </a:schemeClr>
                    </a:solidFill>
                  </a:tcPr>
                </a:tc>
                <a:tc>
                  <a:txBody>
                    <a:bodyPr/>
                    <a:lstStyle/>
                    <a:p>
                      <a:pPr algn="ctr"/>
                      <a:r>
                        <a:rPr lang="en-IN" dirty="0"/>
                        <a:t>T</a:t>
                      </a:r>
                    </a:p>
                  </a:txBody>
                  <a:tcPr>
                    <a:solidFill>
                      <a:schemeClr val="bg2">
                        <a:lumMod val="50000"/>
                      </a:schemeClr>
                    </a:solidFill>
                  </a:tcPr>
                </a:tc>
                <a:tc>
                  <a:txBody>
                    <a:bodyPr/>
                    <a:lstStyle/>
                    <a:p>
                      <a:pPr algn="ctr"/>
                      <a:r>
                        <a:rPr lang="en-IN" dirty="0"/>
                        <a:t>T</a:t>
                      </a:r>
                    </a:p>
                  </a:txBody>
                  <a:tcPr>
                    <a:solidFill>
                      <a:schemeClr val="bg2">
                        <a:lumMod val="50000"/>
                      </a:schemeClr>
                    </a:solidFill>
                  </a:tcPr>
                </a:tc>
                <a:extLst>
                  <a:ext uri="{0D108BD9-81ED-4DB2-BD59-A6C34878D82A}">
                    <a16:rowId xmlns:a16="http://schemas.microsoft.com/office/drawing/2014/main" val="10005"/>
                  </a:ext>
                </a:extLst>
              </a:tr>
              <a:tr h="400417">
                <a:tc>
                  <a:txBody>
                    <a:bodyPr/>
                    <a:lstStyle/>
                    <a:p>
                      <a:r>
                        <a:rPr lang="en-IN" dirty="0"/>
                        <a:t>F</a:t>
                      </a:r>
                    </a:p>
                  </a:txBody>
                  <a:tcPr>
                    <a:solidFill>
                      <a:schemeClr val="bg2">
                        <a:lumMod val="50000"/>
                      </a:schemeClr>
                    </a:solidFill>
                  </a:tcPr>
                </a:tc>
                <a:tc>
                  <a:txBody>
                    <a:bodyPr/>
                    <a:lstStyle/>
                    <a:p>
                      <a:pPr algn="ctr"/>
                      <a:r>
                        <a:rPr lang="en-IN" dirty="0"/>
                        <a:t>T</a:t>
                      </a:r>
                    </a:p>
                  </a:txBody>
                  <a:tcPr>
                    <a:solidFill>
                      <a:schemeClr val="bg2">
                        <a:lumMod val="50000"/>
                      </a:schemeClr>
                    </a:solidFill>
                  </a:tcPr>
                </a:tc>
                <a:tc>
                  <a:txBody>
                    <a:bodyPr/>
                    <a:lstStyle/>
                    <a:p>
                      <a:pPr algn="ctr"/>
                      <a:r>
                        <a:rPr lang="en-IN" dirty="0"/>
                        <a:t>F</a:t>
                      </a:r>
                    </a:p>
                  </a:txBody>
                  <a:tcPr>
                    <a:solidFill>
                      <a:schemeClr val="bg2">
                        <a:lumMod val="50000"/>
                      </a:schemeClr>
                    </a:solidFill>
                  </a:tcPr>
                </a:tc>
                <a:tc>
                  <a:txBody>
                    <a:bodyPr/>
                    <a:lstStyle/>
                    <a:p>
                      <a:pPr algn="ctr"/>
                      <a:r>
                        <a:rPr lang="en-IN" dirty="0"/>
                        <a:t>F</a:t>
                      </a:r>
                    </a:p>
                  </a:txBody>
                  <a:tcPr>
                    <a:solidFill>
                      <a:schemeClr val="bg2">
                        <a:lumMod val="50000"/>
                      </a:schemeClr>
                    </a:solidFill>
                  </a:tcPr>
                </a:tc>
                <a:tc>
                  <a:txBody>
                    <a:bodyPr/>
                    <a:lstStyle/>
                    <a:p>
                      <a:pPr algn="ctr"/>
                      <a:r>
                        <a:rPr lang="en-IN" dirty="0"/>
                        <a:t>T</a:t>
                      </a:r>
                    </a:p>
                  </a:txBody>
                  <a:tcPr>
                    <a:solidFill>
                      <a:schemeClr val="bg2">
                        <a:lumMod val="50000"/>
                      </a:schemeClr>
                    </a:solidFill>
                  </a:tcPr>
                </a:tc>
                <a:tc>
                  <a:txBody>
                    <a:bodyPr/>
                    <a:lstStyle/>
                    <a:p>
                      <a:pPr algn="ctr"/>
                      <a:r>
                        <a:rPr lang="en-IN" dirty="0"/>
                        <a:t>T</a:t>
                      </a:r>
                    </a:p>
                  </a:txBody>
                  <a:tcPr>
                    <a:solidFill>
                      <a:schemeClr val="bg2">
                        <a:lumMod val="50000"/>
                      </a:schemeClr>
                    </a:solidFill>
                  </a:tcPr>
                </a:tc>
                <a:tc>
                  <a:txBody>
                    <a:bodyPr/>
                    <a:lstStyle/>
                    <a:p>
                      <a:pPr algn="ctr"/>
                      <a:r>
                        <a:rPr lang="en-IN" dirty="0"/>
                        <a:t>T</a:t>
                      </a:r>
                    </a:p>
                  </a:txBody>
                  <a:tcPr>
                    <a:solidFill>
                      <a:schemeClr val="bg2">
                        <a:lumMod val="50000"/>
                      </a:schemeClr>
                    </a:solidFill>
                  </a:tcPr>
                </a:tc>
                <a:tc>
                  <a:txBody>
                    <a:bodyPr/>
                    <a:lstStyle/>
                    <a:p>
                      <a:pPr algn="ctr"/>
                      <a:r>
                        <a:rPr lang="en-IN" dirty="0"/>
                        <a:t>T</a:t>
                      </a:r>
                    </a:p>
                  </a:txBody>
                  <a:tcPr>
                    <a:solidFill>
                      <a:schemeClr val="bg2">
                        <a:lumMod val="50000"/>
                      </a:schemeClr>
                    </a:solidFill>
                  </a:tcPr>
                </a:tc>
                <a:tc>
                  <a:txBody>
                    <a:bodyPr/>
                    <a:lstStyle/>
                    <a:p>
                      <a:pPr algn="ctr"/>
                      <a:r>
                        <a:rPr lang="en-IN" dirty="0"/>
                        <a:t>T</a:t>
                      </a:r>
                    </a:p>
                  </a:txBody>
                  <a:tcPr>
                    <a:solidFill>
                      <a:schemeClr val="bg2">
                        <a:lumMod val="50000"/>
                      </a:schemeClr>
                    </a:solidFill>
                  </a:tcPr>
                </a:tc>
                <a:extLst>
                  <a:ext uri="{0D108BD9-81ED-4DB2-BD59-A6C34878D82A}">
                    <a16:rowId xmlns:a16="http://schemas.microsoft.com/office/drawing/2014/main" val="10006"/>
                  </a:ext>
                </a:extLst>
              </a:tr>
              <a:tr h="400417">
                <a:tc>
                  <a:txBody>
                    <a:bodyPr/>
                    <a:lstStyle/>
                    <a:p>
                      <a:r>
                        <a:rPr lang="en-IN" dirty="0"/>
                        <a:t>F</a:t>
                      </a:r>
                    </a:p>
                  </a:txBody>
                  <a:tcPr>
                    <a:solidFill>
                      <a:schemeClr val="bg2">
                        <a:lumMod val="50000"/>
                      </a:schemeClr>
                    </a:solidFill>
                  </a:tcPr>
                </a:tc>
                <a:tc>
                  <a:txBody>
                    <a:bodyPr/>
                    <a:lstStyle/>
                    <a:p>
                      <a:pPr algn="ctr"/>
                      <a:r>
                        <a:rPr lang="en-IN" dirty="0"/>
                        <a:t>F</a:t>
                      </a:r>
                    </a:p>
                  </a:txBody>
                  <a:tcPr>
                    <a:solidFill>
                      <a:schemeClr val="bg2">
                        <a:lumMod val="50000"/>
                      </a:schemeClr>
                    </a:solidFill>
                  </a:tcPr>
                </a:tc>
                <a:tc>
                  <a:txBody>
                    <a:bodyPr/>
                    <a:lstStyle/>
                    <a:p>
                      <a:pPr algn="ctr"/>
                      <a:r>
                        <a:rPr lang="en-IN" dirty="0"/>
                        <a:t>T</a:t>
                      </a:r>
                    </a:p>
                  </a:txBody>
                  <a:tcPr>
                    <a:solidFill>
                      <a:schemeClr val="bg2">
                        <a:lumMod val="50000"/>
                      </a:schemeClr>
                    </a:solidFill>
                  </a:tcPr>
                </a:tc>
                <a:tc>
                  <a:txBody>
                    <a:bodyPr/>
                    <a:lstStyle/>
                    <a:p>
                      <a:pPr algn="ctr"/>
                      <a:r>
                        <a:rPr lang="en-IN" dirty="0"/>
                        <a:t>T</a:t>
                      </a:r>
                    </a:p>
                  </a:txBody>
                  <a:tcPr>
                    <a:solidFill>
                      <a:schemeClr val="bg2">
                        <a:lumMod val="50000"/>
                      </a:schemeClr>
                    </a:solidFill>
                  </a:tcPr>
                </a:tc>
                <a:tc>
                  <a:txBody>
                    <a:bodyPr/>
                    <a:lstStyle/>
                    <a:p>
                      <a:pPr algn="ctr"/>
                      <a:r>
                        <a:rPr lang="en-IN" dirty="0"/>
                        <a:t>T</a:t>
                      </a:r>
                    </a:p>
                  </a:txBody>
                  <a:tcPr>
                    <a:solidFill>
                      <a:schemeClr val="bg2">
                        <a:lumMod val="50000"/>
                      </a:schemeClr>
                    </a:solidFill>
                  </a:tcPr>
                </a:tc>
                <a:tc>
                  <a:txBody>
                    <a:bodyPr/>
                    <a:lstStyle/>
                    <a:p>
                      <a:pPr algn="ctr"/>
                      <a:r>
                        <a:rPr lang="en-IN" dirty="0"/>
                        <a:t>T</a:t>
                      </a:r>
                    </a:p>
                  </a:txBody>
                  <a:tcPr>
                    <a:solidFill>
                      <a:schemeClr val="bg2">
                        <a:lumMod val="50000"/>
                      </a:schemeClr>
                    </a:solidFill>
                  </a:tcPr>
                </a:tc>
                <a:tc>
                  <a:txBody>
                    <a:bodyPr/>
                    <a:lstStyle/>
                    <a:p>
                      <a:pPr algn="ctr"/>
                      <a:r>
                        <a:rPr lang="en-IN" dirty="0"/>
                        <a:t>T</a:t>
                      </a:r>
                    </a:p>
                  </a:txBody>
                  <a:tcPr>
                    <a:solidFill>
                      <a:schemeClr val="bg2">
                        <a:lumMod val="50000"/>
                      </a:schemeClr>
                    </a:solidFill>
                  </a:tcPr>
                </a:tc>
                <a:tc>
                  <a:txBody>
                    <a:bodyPr/>
                    <a:lstStyle/>
                    <a:p>
                      <a:pPr algn="ctr"/>
                      <a:r>
                        <a:rPr lang="en-IN" dirty="0"/>
                        <a:t>T</a:t>
                      </a:r>
                    </a:p>
                  </a:txBody>
                  <a:tcPr>
                    <a:solidFill>
                      <a:schemeClr val="bg2">
                        <a:lumMod val="50000"/>
                      </a:schemeClr>
                    </a:solidFill>
                  </a:tcPr>
                </a:tc>
                <a:tc>
                  <a:txBody>
                    <a:bodyPr/>
                    <a:lstStyle/>
                    <a:p>
                      <a:pPr algn="ctr"/>
                      <a:r>
                        <a:rPr lang="en-IN" dirty="0"/>
                        <a:t>T</a:t>
                      </a:r>
                    </a:p>
                  </a:txBody>
                  <a:tcPr>
                    <a:solidFill>
                      <a:schemeClr val="bg2">
                        <a:lumMod val="50000"/>
                      </a:schemeClr>
                    </a:solidFill>
                  </a:tcPr>
                </a:tc>
                <a:extLst>
                  <a:ext uri="{0D108BD9-81ED-4DB2-BD59-A6C34878D82A}">
                    <a16:rowId xmlns:a16="http://schemas.microsoft.com/office/drawing/2014/main" val="10007"/>
                  </a:ext>
                </a:extLst>
              </a:tr>
              <a:tr h="400417">
                <a:tc>
                  <a:txBody>
                    <a:bodyPr/>
                    <a:lstStyle/>
                    <a:p>
                      <a:r>
                        <a:rPr lang="en-IN" dirty="0"/>
                        <a:t>F</a:t>
                      </a:r>
                    </a:p>
                  </a:txBody>
                  <a:tcPr>
                    <a:solidFill>
                      <a:schemeClr val="bg2">
                        <a:lumMod val="50000"/>
                      </a:schemeClr>
                    </a:solidFill>
                  </a:tcPr>
                </a:tc>
                <a:tc>
                  <a:txBody>
                    <a:bodyPr/>
                    <a:lstStyle/>
                    <a:p>
                      <a:pPr algn="ctr"/>
                      <a:r>
                        <a:rPr lang="en-IN" dirty="0"/>
                        <a:t>F</a:t>
                      </a:r>
                    </a:p>
                  </a:txBody>
                  <a:tcPr>
                    <a:solidFill>
                      <a:schemeClr val="bg2">
                        <a:lumMod val="50000"/>
                      </a:schemeClr>
                    </a:solidFill>
                  </a:tcPr>
                </a:tc>
                <a:tc>
                  <a:txBody>
                    <a:bodyPr/>
                    <a:lstStyle/>
                    <a:p>
                      <a:pPr algn="ctr"/>
                      <a:r>
                        <a:rPr lang="en-IN" dirty="0"/>
                        <a:t>F</a:t>
                      </a:r>
                    </a:p>
                  </a:txBody>
                  <a:tcPr>
                    <a:solidFill>
                      <a:schemeClr val="bg2">
                        <a:lumMod val="50000"/>
                      </a:schemeClr>
                    </a:solidFill>
                  </a:tcPr>
                </a:tc>
                <a:tc>
                  <a:txBody>
                    <a:bodyPr/>
                    <a:lstStyle/>
                    <a:p>
                      <a:pPr algn="ctr"/>
                      <a:r>
                        <a:rPr lang="en-IN" dirty="0"/>
                        <a:t>T</a:t>
                      </a:r>
                    </a:p>
                  </a:txBody>
                  <a:tcPr>
                    <a:solidFill>
                      <a:schemeClr val="bg2">
                        <a:lumMod val="50000"/>
                      </a:schemeClr>
                    </a:solidFill>
                  </a:tcPr>
                </a:tc>
                <a:tc>
                  <a:txBody>
                    <a:bodyPr/>
                    <a:lstStyle/>
                    <a:p>
                      <a:pPr algn="ctr"/>
                      <a:r>
                        <a:rPr lang="en-IN" dirty="0"/>
                        <a:t>T</a:t>
                      </a:r>
                    </a:p>
                  </a:txBody>
                  <a:tcPr>
                    <a:solidFill>
                      <a:schemeClr val="bg2">
                        <a:lumMod val="50000"/>
                      </a:schemeClr>
                    </a:solidFill>
                  </a:tcPr>
                </a:tc>
                <a:tc>
                  <a:txBody>
                    <a:bodyPr/>
                    <a:lstStyle/>
                    <a:p>
                      <a:pPr algn="ctr"/>
                      <a:r>
                        <a:rPr lang="en-IN" dirty="0"/>
                        <a:t>T</a:t>
                      </a:r>
                    </a:p>
                  </a:txBody>
                  <a:tcPr>
                    <a:solidFill>
                      <a:schemeClr val="bg2">
                        <a:lumMod val="50000"/>
                      </a:schemeClr>
                    </a:solidFill>
                  </a:tcPr>
                </a:tc>
                <a:tc>
                  <a:txBody>
                    <a:bodyPr/>
                    <a:lstStyle/>
                    <a:p>
                      <a:pPr algn="ctr"/>
                      <a:r>
                        <a:rPr lang="en-IN" dirty="0"/>
                        <a:t>T</a:t>
                      </a:r>
                    </a:p>
                  </a:txBody>
                  <a:tcPr>
                    <a:solidFill>
                      <a:schemeClr val="bg2">
                        <a:lumMod val="50000"/>
                      </a:schemeClr>
                    </a:solidFill>
                  </a:tcPr>
                </a:tc>
                <a:tc>
                  <a:txBody>
                    <a:bodyPr/>
                    <a:lstStyle/>
                    <a:p>
                      <a:pPr algn="ctr"/>
                      <a:r>
                        <a:rPr lang="en-IN" dirty="0"/>
                        <a:t>T</a:t>
                      </a:r>
                    </a:p>
                  </a:txBody>
                  <a:tcPr>
                    <a:solidFill>
                      <a:schemeClr val="bg2">
                        <a:lumMod val="50000"/>
                      </a:schemeClr>
                    </a:solidFill>
                  </a:tcPr>
                </a:tc>
                <a:tc>
                  <a:txBody>
                    <a:bodyPr/>
                    <a:lstStyle/>
                    <a:p>
                      <a:pPr algn="ctr"/>
                      <a:r>
                        <a:rPr lang="en-IN" dirty="0"/>
                        <a:t>T</a:t>
                      </a:r>
                    </a:p>
                  </a:txBody>
                  <a:tcPr>
                    <a:solidFill>
                      <a:schemeClr val="bg2">
                        <a:lumMod val="50000"/>
                      </a:schemeClr>
                    </a:solidFill>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 calcmode="lin" valueType="num">
                                      <p:cBhvr additive="base">
                                        <p:cTn id="3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anim calcmode="lin" valueType="num">
                                      <p:cBhvr additive="base">
                                        <p:cTn id="4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6" end="16"/>
                                            </p:txEl>
                                          </p:spTgt>
                                        </p:tgtEl>
                                        <p:attrNameLst>
                                          <p:attrName>style.visibility</p:attrName>
                                        </p:attrNameLst>
                                      </p:cBhvr>
                                      <p:to>
                                        <p:strVal val="visible"/>
                                      </p:to>
                                    </p:set>
                                    <p:anim calcmode="lin" valueType="num">
                                      <p:cBhvr additive="base">
                                        <p:cTn id="49"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l"/>
            <a:r>
              <a:rPr lang="en-IN" b="1" dirty="0"/>
              <a:t>Example: </a:t>
            </a:r>
            <a:r>
              <a:rPr lang="en-IN" dirty="0"/>
              <a:t>Using identities prove that it is a Tautology:</a:t>
            </a:r>
          </a:p>
          <a:p>
            <a:pPr algn="l"/>
            <a:endParaRPr lang="en-IN" b="1" dirty="0"/>
          </a:p>
          <a:p>
            <a:pPr algn="l"/>
            <a:r>
              <a:rPr lang="en-IN" b="1" dirty="0"/>
              <a:t>Solution:</a:t>
            </a:r>
          </a:p>
          <a:p>
            <a:pPr algn="l"/>
            <a:endParaRPr lang="en-IN" dirty="0"/>
          </a:p>
          <a:p>
            <a:pPr algn="l">
              <a:spcBef>
                <a:spcPts val="0"/>
              </a:spcBef>
            </a:pPr>
            <a:r>
              <a:rPr lang="en-IN" dirty="0"/>
              <a:t>                                                                   (Distributive Law)</a:t>
            </a:r>
          </a:p>
          <a:p>
            <a:pPr algn="l">
              <a:spcBef>
                <a:spcPts val="0"/>
              </a:spcBef>
            </a:pPr>
            <a:endParaRPr lang="en-IN" dirty="0"/>
          </a:p>
          <a:p>
            <a:pPr algn="l">
              <a:spcBef>
                <a:spcPts val="0"/>
              </a:spcBef>
            </a:pPr>
            <a:r>
              <a:rPr lang="en-IN" dirty="0"/>
              <a:t>                                                                 (Complement Law)</a:t>
            </a:r>
          </a:p>
          <a:p>
            <a:pPr algn="l"/>
            <a:endParaRPr lang="en-IN" dirty="0"/>
          </a:p>
          <a:p>
            <a:pPr algn="l">
              <a:spcBef>
                <a:spcPts val="0"/>
              </a:spcBef>
            </a:pPr>
            <a:r>
              <a:rPr lang="en-IN" dirty="0"/>
              <a:t>                                                                              (Identity Law)</a:t>
            </a:r>
          </a:p>
          <a:p>
            <a:pPr algn="l">
              <a:spcBef>
                <a:spcPts val="0"/>
              </a:spcBef>
            </a:pPr>
            <a:r>
              <a:rPr lang="en-IN" dirty="0"/>
              <a:t>                                                                                                    </a:t>
            </a:r>
          </a:p>
          <a:p>
            <a:pPr algn="l">
              <a:spcBef>
                <a:spcPts val="0"/>
              </a:spcBef>
            </a:pPr>
            <a:r>
              <a:rPr lang="en-IN" dirty="0"/>
              <a:t>                                                                 (De Morgan Law)</a:t>
            </a:r>
          </a:p>
          <a:p>
            <a:pPr algn="l">
              <a:spcBef>
                <a:spcPts val="0"/>
              </a:spcBef>
            </a:pPr>
            <a:endParaRPr lang="en-IN" dirty="0"/>
          </a:p>
          <a:p>
            <a:pPr>
              <a:spcBef>
                <a:spcPts val="0"/>
              </a:spcBef>
            </a:pPr>
            <a:r>
              <a:rPr lang="en-IN" dirty="0"/>
              <a:t> (Complement Law)</a:t>
            </a:r>
          </a:p>
          <a:p>
            <a:pPr algn="l"/>
            <a:endParaRPr lang="en-IN" dirty="0"/>
          </a:p>
        </p:txBody>
      </p:sp>
      <mc:AlternateContent xmlns:mc="http://schemas.openxmlformats.org/markup-compatibility/2006" xmlns:a14="http://schemas.microsoft.com/office/drawing/2010/main">
        <mc:Choice Requires="a14">
          <p:sp>
            <p:nvSpPr>
              <p:cNvPr id="4" name="Rectangle 3"/>
              <p:cNvSpPr/>
              <p:nvPr/>
            </p:nvSpPr>
            <p:spPr>
              <a:xfrm>
                <a:off x="2514600" y="1455119"/>
                <a:ext cx="380129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b="1" i="1">
                          <a:latin typeface="Cambria Math" panose="02040503050406030204" pitchFamily="18" charset="0"/>
                        </a:rPr>
                        <m:t>𝑸</m:t>
                      </m:r>
                      <m:r>
                        <a:rPr lang="en-IN" sz="2400" b="1" i="0">
                          <a:latin typeface="Cambria Math" panose="02040503050406030204" pitchFamily="18" charset="0"/>
                        </a:rPr>
                        <m:t>∨</m:t>
                      </m:r>
                      <m:d>
                        <m:dPr>
                          <m:ctrlPr>
                            <a:rPr lang="en-IN" sz="2400" b="1" i="1">
                              <a:latin typeface="Cambria Math" panose="02040503050406030204" pitchFamily="18" charset="0"/>
                            </a:rPr>
                          </m:ctrlPr>
                        </m:dPr>
                        <m:e>
                          <m:r>
                            <a:rPr lang="en-IN" sz="2400" b="1" i="1">
                              <a:latin typeface="Cambria Math" panose="02040503050406030204" pitchFamily="18" charset="0"/>
                            </a:rPr>
                            <m:t>𝑷</m:t>
                          </m:r>
                          <m:r>
                            <a:rPr lang="en-IN" sz="2400" b="1" i="0">
                              <a:latin typeface="Cambria Math" panose="02040503050406030204" pitchFamily="18" charset="0"/>
                            </a:rPr>
                            <m:t>∧~</m:t>
                          </m:r>
                          <m:r>
                            <a:rPr lang="en-IN" sz="2400" b="1" i="1">
                              <a:latin typeface="Cambria Math" panose="02040503050406030204" pitchFamily="18" charset="0"/>
                            </a:rPr>
                            <m:t>𝑸</m:t>
                          </m:r>
                        </m:e>
                      </m:d>
                      <m:r>
                        <a:rPr lang="en-IN" sz="2400" b="1" i="0">
                          <a:latin typeface="Cambria Math" panose="02040503050406030204" pitchFamily="18" charset="0"/>
                        </a:rPr>
                        <m:t>∨</m:t>
                      </m:r>
                      <m:d>
                        <m:dPr>
                          <m:ctrlPr>
                            <a:rPr lang="en-IN" sz="2400" b="1" i="1">
                              <a:latin typeface="Cambria Math" panose="02040503050406030204" pitchFamily="18" charset="0"/>
                            </a:rPr>
                          </m:ctrlPr>
                        </m:dPr>
                        <m:e>
                          <m:r>
                            <a:rPr lang="en-IN" sz="2400" b="1" i="0">
                              <a:latin typeface="Cambria Math" panose="02040503050406030204" pitchFamily="18" charset="0"/>
                            </a:rPr>
                            <m:t>~</m:t>
                          </m:r>
                          <m:r>
                            <a:rPr lang="en-IN" sz="2400" b="1" i="1">
                              <a:latin typeface="Cambria Math" panose="02040503050406030204" pitchFamily="18" charset="0"/>
                            </a:rPr>
                            <m:t>𝑷</m:t>
                          </m:r>
                          <m:r>
                            <a:rPr lang="en-IN" sz="2400" b="1" i="0">
                              <a:latin typeface="Cambria Math" panose="02040503050406030204" pitchFamily="18" charset="0"/>
                            </a:rPr>
                            <m:t>∧~</m:t>
                          </m:r>
                          <m:r>
                            <a:rPr lang="en-IN" sz="2400" b="1" i="1">
                              <a:latin typeface="Cambria Math" panose="02040503050406030204" pitchFamily="18" charset="0"/>
                            </a:rPr>
                            <m:t>𝑸</m:t>
                          </m:r>
                        </m:e>
                      </m:d>
                    </m:oMath>
                  </m:oMathPara>
                </a14:m>
                <a:endParaRPr lang="en-IN" sz="2400" b="1" dirty="0"/>
              </a:p>
            </p:txBody>
          </p:sp>
        </mc:Choice>
        <mc:Fallback xmlns="">
          <p:sp>
            <p:nvSpPr>
              <p:cNvPr id="4" name="Rectangle 3"/>
              <p:cNvSpPr>
                <a:spLocks noRot="1" noChangeAspect="1" noMove="1" noResize="1" noEditPoints="1" noAdjustHandles="1" noChangeArrowheads="1" noChangeShapeType="1" noTextEdit="1"/>
              </p:cNvSpPr>
              <p:nvPr/>
            </p:nvSpPr>
            <p:spPr>
              <a:xfrm>
                <a:off x="2514600" y="1455119"/>
                <a:ext cx="3801297" cy="461665"/>
              </a:xfrm>
              <a:prstGeom prst="rect">
                <a:avLst/>
              </a:prstGeom>
              <a:blipFill rotWithShape="1">
                <a:blip r:embed="rId2"/>
                <a:stretch>
                  <a:fillRect b="-13333"/>
                </a:stretch>
              </a:blipFill>
            </p:spPr>
            <p:txBody>
              <a:bodyPr/>
              <a:lstStyle/>
              <a:p>
                <a:r>
                  <a:rPr lang="en-IN">
                    <a:noFill/>
                  </a:rPr>
                  <a:t> </a:t>
                </a:r>
                <a:endParaRPr lang="en-IN">
                  <a:noFill/>
                </a:endParaRP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49352" y="2441279"/>
                <a:ext cx="8766048" cy="461665"/>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IN" sz="2400" b="0" i="1">
                          <a:latin typeface="Cambria Math" panose="02040503050406030204" pitchFamily="18" charset="0"/>
                        </a:rPr>
                        <m:t>𝑄</m:t>
                      </m:r>
                      <m:r>
                        <a:rPr lang="en-IN" sz="2400" b="0" i="0">
                          <a:latin typeface="Cambria Math" panose="02040503050406030204" pitchFamily="18" charset="0"/>
                        </a:rPr>
                        <m:t>∨</m:t>
                      </m:r>
                      <m:d>
                        <m:dPr>
                          <m:ctrlPr>
                            <a:rPr lang="en-IN" sz="2400" i="1">
                              <a:latin typeface="Cambria Math" panose="02040503050406030204" pitchFamily="18" charset="0"/>
                            </a:rPr>
                          </m:ctrlPr>
                        </m:dPr>
                        <m:e>
                          <m:r>
                            <a:rPr lang="en-IN" sz="2400" b="0" i="1">
                              <a:latin typeface="Cambria Math" panose="02040503050406030204" pitchFamily="18" charset="0"/>
                            </a:rPr>
                            <m:t>𝑃</m:t>
                          </m:r>
                          <m:r>
                            <a:rPr lang="en-IN" sz="2400" b="0" i="0">
                              <a:latin typeface="Cambria Math" panose="02040503050406030204" pitchFamily="18" charset="0"/>
                            </a:rPr>
                            <m:t>∧~</m:t>
                          </m:r>
                          <m:r>
                            <a:rPr lang="en-IN" sz="2400" b="0" i="1">
                              <a:latin typeface="Cambria Math" panose="02040503050406030204" pitchFamily="18" charset="0"/>
                            </a:rPr>
                            <m:t>𝑄</m:t>
                          </m:r>
                        </m:e>
                      </m:d>
                      <m:r>
                        <a:rPr lang="en-IN" sz="2400" b="0" i="0">
                          <a:latin typeface="Cambria Math" panose="02040503050406030204" pitchFamily="18" charset="0"/>
                        </a:rPr>
                        <m:t>∨</m:t>
                      </m:r>
                      <m:d>
                        <m:dPr>
                          <m:ctrlPr>
                            <a:rPr lang="en-IN" sz="2400" i="1">
                              <a:latin typeface="Cambria Math" panose="02040503050406030204" pitchFamily="18" charset="0"/>
                            </a:rPr>
                          </m:ctrlPr>
                        </m:dPr>
                        <m:e>
                          <m:r>
                            <a:rPr lang="en-IN" sz="2400" b="0" i="0">
                              <a:latin typeface="Cambria Math" panose="02040503050406030204" pitchFamily="18" charset="0"/>
                            </a:rPr>
                            <m:t>~</m:t>
                          </m:r>
                          <m:r>
                            <a:rPr lang="en-IN" sz="2400" b="0" i="1">
                              <a:latin typeface="Cambria Math" panose="02040503050406030204" pitchFamily="18" charset="0"/>
                            </a:rPr>
                            <m:t>𝑃</m:t>
                          </m:r>
                          <m:r>
                            <a:rPr lang="en-IN" sz="2400" b="0" i="0">
                              <a:latin typeface="Cambria Math" panose="02040503050406030204" pitchFamily="18" charset="0"/>
                            </a:rPr>
                            <m:t>∧~</m:t>
                          </m:r>
                          <m:r>
                            <a:rPr lang="en-IN" sz="2400" b="0" i="1">
                              <a:latin typeface="Cambria Math" panose="02040503050406030204" pitchFamily="18" charset="0"/>
                            </a:rPr>
                            <m:t>𝑄</m:t>
                          </m:r>
                        </m:e>
                      </m:d>
                      <m:r>
                        <a:rPr lang="en-IN" sz="2400" i="1">
                          <a:latin typeface="Cambria Math"/>
                          <a:ea typeface="Cambria Math"/>
                        </a:rPr>
                        <m:t>≡</m:t>
                      </m:r>
                      <m:d>
                        <m:dPr>
                          <m:begChr m:val="["/>
                          <m:endChr m:val="]"/>
                          <m:ctrlPr>
                            <a:rPr lang="en-IN" sz="2400" i="1">
                              <a:highlight>
                                <a:srgbClr val="FFFF00"/>
                              </a:highlight>
                              <a:latin typeface="Cambria Math" panose="02040503050406030204" pitchFamily="18" charset="0"/>
                            </a:rPr>
                          </m:ctrlPr>
                        </m:dPr>
                        <m:e>
                          <m:d>
                            <m:dPr>
                              <m:ctrlPr>
                                <a:rPr lang="en-IN" sz="2400" i="1">
                                  <a:highlight>
                                    <a:srgbClr val="FFFF00"/>
                                  </a:highlight>
                                  <a:latin typeface="Cambria Math" panose="02040503050406030204" pitchFamily="18" charset="0"/>
                                </a:rPr>
                              </m:ctrlPr>
                            </m:dPr>
                            <m:e>
                              <m:r>
                                <a:rPr lang="en-IN" sz="2400" b="0" i="1">
                                  <a:highlight>
                                    <a:srgbClr val="FFFF00"/>
                                  </a:highlight>
                                  <a:latin typeface="Cambria Math" panose="02040503050406030204" pitchFamily="18" charset="0"/>
                                </a:rPr>
                                <m:t>𝑄</m:t>
                              </m:r>
                              <m:r>
                                <a:rPr lang="en-IN" sz="2400" b="0" i="0">
                                  <a:highlight>
                                    <a:srgbClr val="FFFF00"/>
                                  </a:highlight>
                                  <a:latin typeface="Cambria Math" panose="02040503050406030204" pitchFamily="18" charset="0"/>
                                </a:rPr>
                                <m:t>∨</m:t>
                              </m:r>
                              <m:r>
                                <a:rPr lang="en-IN" sz="2400" b="0" i="1">
                                  <a:highlight>
                                    <a:srgbClr val="FFFF00"/>
                                  </a:highlight>
                                  <a:latin typeface="Cambria Math" panose="02040503050406030204" pitchFamily="18" charset="0"/>
                                </a:rPr>
                                <m:t>𝑃</m:t>
                              </m:r>
                            </m:e>
                          </m:d>
                          <m:r>
                            <a:rPr lang="en-IN" sz="2400" b="0" i="0">
                              <a:highlight>
                                <a:srgbClr val="FFFF00"/>
                              </a:highlight>
                              <a:latin typeface="Cambria Math" panose="02040503050406030204" pitchFamily="18" charset="0"/>
                            </a:rPr>
                            <m:t>∧</m:t>
                          </m:r>
                          <m:d>
                            <m:dPr>
                              <m:ctrlPr>
                                <a:rPr lang="en-IN" sz="2400" i="1">
                                  <a:highlight>
                                    <a:srgbClr val="FFFF00"/>
                                  </a:highlight>
                                  <a:latin typeface="Cambria Math" panose="02040503050406030204" pitchFamily="18" charset="0"/>
                                </a:rPr>
                              </m:ctrlPr>
                            </m:dPr>
                            <m:e>
                              <m:r>
                                <a:rPr lang="en-IN" sz="2400" b="0" i="1">
                                  <a:highlight>
                                    <a:srgbClr val="FFFF00"/>
                                  </a:highlight>
                                  <a:latin typeface="Cambria Math" panose="02040503050406030204" pitchFamily="18" charset="0"/>
                                </a:rPr>
                                <m:t>𝑄</m:t>
                              </m:r>
                              <m:r>
                                <a:rPr lang="en-IN" sz="2400" b="0" i="0">
                                  <a:highlight>
                                    <a:srgbClr val="FFFF00"/>
                                  </a:highlight>
                                  <a:latin typeface="Cambria Math" panose="02040503050406030204" pitchFamily="18" charset="0"/>
                                </a:rPr>
                                <m:t>∨~</m:t>
                              </m:r>
                              <m:r>
                                <a:rPr lang="en-IN" sz="2400" b="0" i="1">
                                  <a:highlight>
                                    <a:srgbClr val="FFFF00"/>
                                  </a:highlight>
                                  <a:latin typeface="Cambria Math" panose="02040503050406030204" pitchFamily="18" charset="0"/>
                                </a:rPr>
                                <m:t>𝑄</m:t>
                              </m:r>
                            </m:e>
                          </m:d>
                        </m:e>
                      </m:d>
                      <m:r>
                        <a:rPr lang="en-IN" sz="2400" b="0" i="0">
                          <a:latin typeface="Cambria Math" panose="02040503050406030204" pitchFamily="18" charset="0"/>
                        </a:rPr>
                        <m:t>∨</m:t>
                      </m:r>
                      <m:d>
                        <m:dPr>
                          <m:ctrlPr>
                            <a:rPr lang="en-IN" sz="2400" i="1">
                              <a:latin typeface="Cambria Math" panose="02040503050406030204" pitchFamily="18" charset="0"/>
                            </a:rPr>
                          </m:ctrlPr>
                        </m:dPr>
                        <m:e>
                          <m:r>
                            <a:rPr lang="en-IN" sz="2400" b="0" i="0">
                              <a:latin typeface="Cambria Math" panose="02040503050406030204" pitchFamily="18" charset="0"/>
                            </a:rPr>
                            <m:t>~</m:t>
                          </m:r>
                          <m:r>
                            <a:rPr lang="en-IN" sz="2400" b="0" i="1">
                              <a:latin typeface="Cambria Math" panose="02040503050406030204" pitchFamily="18" charset="0"/>
                            </a:rPr>
                            <m:t>𝑃</m:t>
                          </m:r>
                          <m:r>
                            <a:rPr lang="en-IN" sz="2400" b="0" i="0">
                              <a:latin typeface="Cambria Math" panose="02040503050406030204" pitchFamily="18" charset="0"/>
                            </a:rPr>
                            <m:t>∧~</m:t>
                          </m:r>
                          <m:r>
                            <a:rPr lang="en-IN" sz="2400" b="0" i="1">
                              <a:latin typeface="Cambria Math" panose="02040503050406030204" pitchFamily="18" charset="0"/>
                            </a:rPr>
                            <m:t>𝑄</m:t>
                          </m:r>
                        </m:e>
                      </m:d>
                    </m:oMath>
                  </m:oMathPara>
                </a14:m>
                <a:endParaRPr lang="en-IN" sz="2400" dirty="0"/>
              </a:p>
            </p:txBody>
          </p:sp>
        </mc:Choice>
        <mc:Fallback xmlns="">
          <p:sp>
            <p:nvSpPr>
              <p:cNvPr id="5" name="Rectangle 4"/>
              <p:cNvSpPr>
                <a:spLocks noRot="1" noChangeAspect="1" noMove="1" noResize="1" noEditPoints="1" noAdjustHandles="1" noChangeArrowheads="1" noChangeShapeType="1" noTextEdit="1"/>
              </p:cNvSpPr>
              <p:nvPr/>
            </p:nvSpPr>
            <p:spPr>
              <a:xfrm>
                <a:off x="149352" y="2441279"/>
                <a:ext cx="8766048" cy="461665"/>
              </a:xfrm>
              <a:prstGeom prst="rect">
                <a:avLst/>
              </a:prstGeom>
              <a:blipFill>
                <a:blip r:embed="rId3"/>
                <a:stretch>
                  <a:fillRect l="-487" b="-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657600" y="3363023"/>
                <a:ext cx="408592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i="1">
                          <a:latin typeface="Cambria Math"/>
                          <a:ea typeface="Cambria Math"/>
                        </a:rPr>
                        <m:t>≡</m:t>
                      </m:r>
                      <m:d>
                        <m:dPr>
                          <m:begChr m:val="["/>
                          <m:endChr m:val="]"/>
                          <m:ctrlPr>
                            <a:rPr lang="en-IN" sz="2400" i="1">
                              <a:highlight>
                                <a:srgbClr val="FFFF00"/>
                              </a:highlight>
                              <a:latin typeface="Cambria Math" panose="02040503050406030204" pitchFamily="18" charset="0"/>
                            </a:rPr>
                          </m:ctrlPr>
                        </m:dPr>
                        <m:e>
                          <m:d>
                            <m:dPr>
                              <m:ctrlPr>
                                <a:rPr lang="en-IN" sz="2400" i="1">
                                  <a:highlight>
                                    <a:srgbClr val="FFFF00"/>
                                  </a:highlight>
                                  <a:latin typeface="Cambria Math" panose="02040503050406030204" pitchFamily="18" charset="0"/>
                                </a:rPr>
                              </m:ctrlPr>
                            </m:dPr>
                            <m:e>
                              <m:r>
                                <a:rPr lang="en-IN" sz="2400" b="0" i="1">
                                  <a:highlight>
                                    <a:srgbClr val="FFFF00"/>
                                  </a:highlight>
                                  <a:latin typeface="Cambria Math" panose="02040503050406030204" pitchFamily="18" charset="0"/>
                                </a:rPr>
                                <m:t>𝑄</m:t>
                              </m:r>
                              <m:r>
                                <a:rPr lang="en-IN" sz="2400" b="0" i="0">
                                  <a:highlight>
                                    <a:srgbClr val="FFFF00"/>
                                  </a:highlight>
                                  <a:latin typeface="Cambria Math" panose="02040503050406030204" pitchFamily="18" charset="0"/>
                                </a:rPr>
                                <m:t>∨</m:t>
                              </m:r>
                              <m:r>
                                <a:rPr lang="en-IN" sz="2400" b="0" i="1">
                                  <a:highlight>
                                    <a:srgbClr val="FFFF00"/>
                                  </a:highlight>
                                  <a:latin typeface="Cambria Math" panose="02040503050406030204" pitchFamily="18" charset="0"/>
                                </a:rPr>
                                <m:t>𝑃</m:t>
                              </m:r>
                            </m:e>
                          </m:d>
                          <m:r>
                            <a:rPr lang="en-IN" sz="2400" b="0" i="0">
                              <a:highlight>
                                <a:srgbClr val="FFFF00"/>
                              </a:highlight>
                              <a:latin typeface="Cambria Math" panose="02040503050406030204" pitchFamily="18" charset="0"/>
                            </a:rPr>
                            <m:t>∧</m:t>
                          </m:r>
                          <m:r>
                            <a:rPr lang="en-IN" sz="2400" b="0" i="1">
                              <a:highlight>
                                <a:srgbClr val="FFFF00"/>
                              </a:highlight>
                              <a:latin typeface="Cambria Math" panose="02040503050406030204" pitchFamily="18" charset="0"/>
                            </a:rPr>
                            <m:t>𝑇</m:t>
                          </m:r>
                        </m:e>
                      </m:d>
                      <m:r>
                        <a:rPr lang="en-IN" sz="2400" b="0" i="0">
                          <a:latin typeface="Cambria Math" panose="02040503050406030204" pitchFamily="18" charset="0"/>
                        </a:rPr>
                        <m:t>∨</m:t>
                      </m:r>
                      <m:d>
                        <m:dPr>
                          <m:ctrlPr>
                            <a:rPr lang="en-IN" sz="2400" i="1">
                              <a:latin typeface="Cambria Math" panose="02040503050406030204" pitchFamily="18" charset="0"/>
                            </a:rPr>
                          </m:ctrlPr>
                        </m:dPr>
                        <m:e>
                          <m:r>
                            <a:rPr lang="en-IN" sz="2400" b="0" i="0">
                              <a:latin typeface="Cambria Math" panose="02040503050406030204" pitchFamily="18" charset="0"/>
                            </a:rPr>
                            <m:t>~</m:t>
                          </m:r>
                          <m:r>
                            <a:rPr lang="en-IN" sz="2400" b="0" i="1">
                              <a:latin typeface="Cambria Math" panose="02040503050406030204" pitchFamily="18" charset="0"/>
                            </a:rPr>
                            <m:t>𝑃</m:t>
                          </m:r>
                          <m:r>
                            <a:rPr lang="en-IN" sz="2400" b="0" i="0">
                              <a:latin typeface="Cambria Math" panose="02040503050406030204" pitchFamily="18" charset="0"/>
                            </a:rPr>
                            <m:t>∧~</m:t>
                          </m:r>
                          <m:r>
                            <a:rPr lang="en-IN" sz="2400" b="0" i="1">
                              <a:latin typeface="Cambria Math" panose="02040503050406030204" pitchFamily="18" charset="0"/>
                            </a:rPr>
                            <m:t>𝑄</m:t>
                          </m:r>
                        </m:e>
                      </m:d>
                      <m:r>
                        <m:rPr>
                          <m:nor/>
                        </m:rPr>
                        <a:rPr lang="en-IN" sz="2400" i="1">
                          <a:latin typeface="Cambria Math" panose="02040503050406030204" pitchFamily="18" charset="0"/>
                        </a:rPr>
                        <m:t> </m:t>
                      </m:r>
                    </m:oMath>
                  </m:oMathPara>
                </a14:m>
                <a:endParaRPr lang="en-IN" sz="2400" dirty="0"/>
              </a:p>
            </p:txBody>
          </p:sp>
        </mc:Choice>
        <mc:Fallback xmlns="">
          <p:sp>
            <p:nvSpPr>
              <p:cNvPr id="6" name="Rectangle 5"/>
              <p:cNvSpPr>
                <a:spLocks noRot="1" noChangeAspect="1" noMove="1" noResize="1" noEditPoints="1" noAdjustHandles="1" noChangeArrowheads="1" noChangeShapeType="1" noTextEdit="1"/>
              </p:cNvSpPr>
              <p:nvPr/>
            </p:nvSpPr>
            <p:spPr>
              <a:xfrm>
                <a:off x="3657600" y="3363023"/>
                <a:ext cx="4085927" cy="461665"/>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515037" y="4111774"/>
                <a:ext cx="359451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i="1">
                          <a:latin typeface="Cambria Math"/>
                          <a:ea typeface="Cambria Math"/>
                        </a:rPr>
                        <m:t>≡ </m:t>
                      </m:r>
                      <m:d>
                        <m:dPr>
                          <m:begChr m:val="["/>
                          <m:endChr m:val="]"/>
                          <m:ctrlPr>
                            <a:rPr lang="en-IN" sz="2400" i="1">
                              <a:latin typeface="Cambria Math" panose="02040503050406030204" pitchFamily="18" charset="0"/>
                            </a:rPr>
                          </m:ctrlPr>
                        </m:dPr>
                        <m:e>
                          <m:d>
                            <m:dPr>
                              <m:ctrlPr>
                                <a:rPr lang="en-IN" sz="2400" i="1">
                                  <a:highlight>
                                    <a:srgbClr val="FFFF00"/>
                                  </a:highlight>
                                  <a:latin typeface="Cambria Math" panose="02040503050406030204" pitchFamily="18" charset="0"/>
                                </a:rPr>
                              </m:ctrlPr>
                            </m:dPr>
                            <m:e>
                              <m:r>
                                <a:rPr lang="en-IN" sz="2400" b="0" i="1">
                                  <a:highlight>
                                    <a:srgbClr val="FFFF00"/>
                                  </a:highlight>
                                  <a:latin typeface="Cambria Math" panose="02040503050406030204" pitchFamily="18" charset="0"/>
                                </a:rPr>
                                <m:t>𝑄</m:t>
                              </m:r>
                              <m:r>
                                <a:rPr lang="en-IN" sz="2400" b="0" i="0">
                                  <a:highlight>
                                    <a:srgbClr val="FFFF00"/>
                                  </a:highlight>
                                  <a:latin typeface="Cambria Math" panose="02040503050406030204" pitchFamily="18" charset="0"/>
                                </a:rPr>
                                <m:t>∨</m:t>
                              </m:r>
                              <m:r>
                                <a:rPr lang="en-IN" sz="2400" b="0" i="1">
                                  <a:highlight>
                                    <a:srgbClr val="FFFF00"/>
                                  </a:highlight>
                                  <a:latin typeface="Cambria Math" panose="02040503050406030204" pitchFamily="18" charset="0"/>
                                </a:rPr>
                                <m:t>𝑃</m:t>
                              </m:r>
                            </m:e>
                          </m:d>
                        </m:e>
                      </m:d>
                      <m:r>
                        <a:rPr lang="en-IN" sz="2400" b="0" i="0">
                          <a:latin typeface="Cambria Math" panose="02040503050406030204" pitchFamily="18" charset="0"/>
                        </a:rPr>
                        <m:t>∨</m:t>
                      </m:r>
                      <m:d>
                        <m:dPr>
                          <m:ctrlPr>
                            <a:rPr lang="en-IN" sz="2400" i="1">
                              <a:latin typeface="Cambria Math" panose="02040503050406030204" pitchFamily="18" charset="0"/>
                            </a:rPr>
                          </m:ctrlPr>
                        </m:dPr>
                        <m:e>
                          <m:r>
                            <a:rPr lang="en-IN" sz="2400" b="0" i="0">
                              <a:latin typeface="Cambria Math" panose="02040503050406030204" pitchFamily="18" charset="0"/>
                            </a:rPr>
                            <m:t>~</m:t>
                          </m:r>
                          <m:r>
                            <a:rPr lang="en-IN" sz="2400" b="0" i="1">
                              <a:latin typeface="Cambria Math" panose="02040503050406030204" pitchFamily="18" charset="0"/>
                            </a:rPr>
                            <m:t>𝑃</m:t>
                          </m:r>
                          <m:r>
                            <a:rPr lang="en-IN" sz="2400" b="0" i="0">
                              <a:latin typeface="Cambria Math" panose="02040503050406030204" pitchFamily="18" charset="0"/>
                            </a:rPr>
                            <m:t>∧~</m:t>
                          </m:r>
                          <m:r>
                            <a:rPr lang="en-IN" sz="2400" b="0" i="1">
                              <a:latin typeface="Cambria Math" panose="02040503050406030204" pitchFamily="18" charset="0"/>
                            </a:rPr>
                            <m:t>𝑄</m:t>
                          </m:r>
                        </m:e>
                      </m:d>
                    </m:oMath>
                  </m:oMathPara>
                </a14:m>
                <a:endParaRPr lang="en-IN" sz="2400" dirty="0"/>
              </a:p>
            </p:txBody>
          </p:sp>
        </mc:Choice>
        <mc:Fallback xmlns="">
          <p:sp>
            <p:nvSpPr>
              <p:cNvPr id="7" name="Rectangle 6"/>
              <p:cNvSpPr>
                <a:spLocks noRot="1" noChangeAspect="1" noMove="1" noResize="1" noEditPoints="1" noAdjustHandles="1" noChangeArrowheads="1" noChangeShapeType="1" noTextEdit="1"/>
              </p:cNvSpPr>
              <p:nvPr/>
            </p:nvSpPr>
            <p:spPr>
              <a:xfrm>
                <a:off x="3515037" y="4111774"/>
                <a:ext cx="3594510" cy="461665"/>
              </a:xfrm>
              <a:prstGeom prst="rect">
                <a:avLst/>
              </a:prstGeom>
              <a:blipFill>
                <a:blip r:embed="rId5"/>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575150" y="4802832"/>
                <a:ext cx="347749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i="1">
                          <a:latin typeface="Cambria Math"/>
                          <a:ea typeface="Cambria Math"/>
                        </a:rPr>
                        <m:t>≡ </m:t>
                      </m:r>
                      <m:d>
                        <m:dPr>
                          <m:begChr m:val="["/>
                          <m:endChr m:val="]"/>
                          <m:ctrlPr>
                            <a:rPr lang="en-IN" sz="2400" i="1">
                              <a:latin typeface="Cambria Math" panose="02040503050406030204" pitchFamily="18" charset="0"/>
                            </a:rPr>
                          </m:ctrlPr>
                        </m:dPr>
                        <m:e>
                          <m:d>
                            <m:dPr>
                              <m:ctrlPr>
                                <a:rPr lang="en-IN" sz="2400" i="1">
                                  <a:latin typeface="Cambria Math" panose="02040503050406030204" pitchFamily="18" charset="0"/>
                                </a:rPr>
                              </m:ctrlPr>
                            </m:dPr>
                            <m:e>
                              <m:r>
                                <a:rPr lang="en-IN" sz="2400" b="0" i="1">
                                  <a:latin typeface="Cambria Math" panose="02040503050406030204" pitchFamily="18" charset="0"/>
                                </a:rPr>
                                <m:t>𝑄</m:t>
                              </m:r>
                              <m:r>
                                <a:rPr lang="en-IN" sz="2400" b="0" i="0">
                                  <a:latin typeface="Cambria Math" panose="02040503050406030204" pitchFamily="18" charset="0"/>
                                </a:rPr>
                                <m:t>∨</m:t>
                              </m:r>
                              <m:r>
                                <a:rPr lang="en-IN" sz="2400" b="0" i="1">
                                  <a:latin typeface="Cambria Math" panose="02040503050406030204" pitchFamily="18" charset="0"/>
                                </a:rPr>
                                <m:t>𝑃</m:t>
                              </m:r>
                            </m:e>
                          </m:d>
                        </m:e>
                      </m:d>
                      <m:r>
                        <a:rPr lang="en-IN" sz="2400" b="0" i="0">
                          <a:latin typeface="Cambria Math" panose="02040503050406030204" pitchFamily="18" charset="0"/>
                        </a:rPr>
                        <m:t>∨</m:t>
                      </m:r>
                      <m:r>
                        <a:rPr lang="en-IN" sz="2400" b="0" i="0">
                          <a:highlight>
                            <a:srgbClr val="FFFF00"/>
                          </a:highlight>
                          <a:latin typeface="Cambria Math" panose="02040503050406030204" pitchFamily="18" charset="0"/>
                        </a:rPr>
                        <m:t>~</m:t>
                      </m:r>
                      <m:d>
                        <m:dPr>
                          <m:ctrlPr>
                            <a:rPr lang="en-IN" sz="2400" i="1">
                              <a:highlight>
                                <a:srgbClr val="FFFF00"/>
                              </a:highlight>
                              <a:latin typeface="Cambria Math" panose="02040503050406030204" pitchFamily="18" charset="0"/>
                            </a:rPr>
                          </m:ctrlPr>
                        </m:dPr>
                        <m:e>
                          <m:r>
                            <a:rPr lang="en-IN" sz="2400" b="0" i="1">
                              <a:highlight>
                                <a:srgbClr val="FFFF00"/>
                              </a:highlight>
                              <a:latin typeface="Cambria Math" panose="02040503050406030204" pitchFamily="18" charset="0"/>
                            </a:rPr>
                            <m:t>𝑃</m:t>
                          </m:r>
                          <m:r>
                            <a:rPr lang="en-IN" sz="2400" b="0" i="0">
                              <a:highlight>
                                <a:srgbClr val="FFFF00"/>
                              </a:highlight>
                              <a:latin typeface="Cambria Math" panose="02040503050406030204" pitchFamily="18" charset="0"/>
                            </a:rPr>
                            <m:t>∨</m:t>
                          </m:r>
                          <m:r>
                            <a:rPr lang="en-IN" sz="2400" b="0" i="1">
                              <a:highlight>
                                <a:srgbClr val="FFFF00"/>
                              </a:highlight>
                              <a:latin typeface="Cambria Math" panose="02040503050406030204" pitchFamily="18" charset="0"/>
                            </a:rPr>
                            <m:t>𝑄</m:t>
                          </m:r>
                        </m:e>
                      </m:d>
                      <m:r>
                        <m:rPr>
                          <m:nor/>
                        </m:rPr>
                        <a:rPr lang="en-IN" sz="2400" i="1">
                          <a:latin typeface="Cambria Math" panose="02040503050406030204" pitchFamily="18" charset="0"/>
                        </a:rPr>
                        <m:t>  </m:t>
                      </m:r>
                    </m:oMath>
                  </m:oMathPara>
                </a14:m>
                <a:endParaRPr lang="en-IN" sz="2400" dirty="0"/>
              </a:p>
            </p:txBody>
          </p:sp>
        </mc:Choice>
        <mc:Fallback xmlns="">
          <p:sp>
            <p:nvSpPr>
              <p:cNvPr id="8" name="Rectangle 7"/>
              <p:cNvSpPr>
                <a:spLocks noRot="1" noChangeAspect="1" noMove="1" noResize="1" noEditPoints="1" noAdjustHandles="1" noChangeArrowheads="1" noChangeShapeType="1" noTextEdit="1"/>
              </p:cNvSpPr>
              <p:nvPr/>
            </p:nvSpPr>
            <p:spPr>
              <a:xfrm>
                <a:off x="3575150" y="4802832"/>
                <a:ext cx="3477490" cy="461665"/>
              </a:xfrm>
              <a:prstGeom prst="rect">
                <a:avLst/>
              </a:prstGeom>
              <a:blipFill>
                <a:blip r:embed="rId6"/>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657600" y="5638800"/>
                <a:ext cx="337489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i="1">
                          <a:latin typeface="Cambria Math"/>
                          <a:ea typeface="Cambria Math"/>
                        </a:rPr>
                        <m:t>≡ </m:t>
                      </m:r>
                      <m:d>
                        <m:dPr>
                          <m:begChr m:val="["/>
                          <m:endChr m:val="]"/>
                          <m:ctrlPr>
                            <a:rPr lang="en-IN" sz="2400" i="1">
                              <a:highlight>
                                <a:srgbClr val="FFFF00"/>
                              </a:highlight>
                              <a:latin typeface="Cambria Math" panose="02040503050406030204" pitchFamily="18" charset="0"/>
                            </a:rPr>
                          </m:ctrlPr>
                        </m:dPr>
                        <m:e>
                          <m:d>
                            <m:dPr>
                              <m:ctrlPr>
                                <a:rPr lang="en-IN" sz="2400" i="1">
                                  <a:highlight>
                                    <a:srgbClr val="FFFF00"/>
                                  </a:highlight>
                                  <a:latin typeface="Cambria Math" panose="02040503050406030204" pitchFamily="18" charset="0"/>
                                </a:rPr>
                              </m:ctrlPr>
                            </m:dPr>
                            <m:e>
                              <m:r>
                                <a:rPr lang="en-IN" sz="2400" b="0" i="1">
                                  <a:highlight>
                                    <a:srgbClr val="FFFF00"/>
                                  </a:highlight>
                                  <a:latin typeface="Cambria Math" panose="02040503050406030204" pitchFamily="18" charset="0"/>
                                </a:rPr>
                                <m:t>𝑄</m:t>
                              </m:r>
                              <m:r>
                                <a:rPr lang="en-IN" sz="2400" b="0" i="0">
                                  <a:highlight>
                                    <a:srgbClr val="FFFF00"/>
                                  </a:highlight>
                                  <a:latin typeface="Cambria Math" panose="02040503050406030204" pitchFamily="18" charset="0"/>
                                </a:rPr>
                                <m:t>∨</m:t>
                              </m:r>
                              <m:r>
                                <a:rPr lang="en-IN" sz="2400" b="0" i="1">
                                  <a:highlight>
                                    <a:srgbClr val="FFFF00"/>
                                  </a:highlight>
                                  <a:latin typeface="Cambria Math" panose="02040503050406030204" pitchFamily="18" charset="0"/>
                                </a:rPr>
                                <m:t>𝑃</m:t>
                              </m:r>
                            </m:e>
                          </m:d>
                        </m:e>
                      </m:d>
                      <m:r>
                        <a:rPr lang="en-IN" sz="2400" b="0" i="0">
                          <a:highlight>
                            <a:srgbClr val="FFFF00"/>
                          </a:highlight>
                          <a:latin typeface="Cambria Math" panose="02040503050406030204" pitchFamily="18" charset="0"/>
                        </a:rPr>
                        <m:t>∨~</m:t>
                      </m:r>
                      <m:d>
                        <m:dPr>
                          <m:ctrlPr>
                            <a:rPr lang="en-IN" sz="2400" i="1">
                              <a:highlight>
                                <a:srgbClr val="FFFF00"/>
                              </a:highlight>
                              <a:latin typeface="Cambria Math" panose="02040503050406030204" pitchFamily="18" charset="0"/>
                            </a:rPr>
                          </m:ctrlPr>
                        </m:dPr>
                        <m:e>
                          <m:r>
                            <a:rPr lang="en-IN" sz="2400" b="0" i="1">
                              <a:highlight>
                                <a:srgbClr val="FFFF00"/>
                              </a:highlight>
                              <a:latin typeface="Cambria Math" panose="02040503050406030204" pitchFamily="18" charset="0"/>
                            </a:rPr>
                            <m:t>𝑄</m:t>
                          </m:r>
                          <m:r>
                            <a:rPr lang="en-IN" sz="2400" b="0" i="0">
                              <a:highlight>
                                <a:srgbClr val="FFFF00"/>
                              </a:highlight>
                              <a:latin typeface="Cambria Math" panose="02040503050406030204" pitchFamily="18" charset="0"/>
                            </a:rPr>
                            <m:t>∨</m:t>
                          </m:r>
                          <m:r>
                            <a:rPr lang="en-IN" sz="2400" b="0" i="1">
                              <a:highlight>
                                <a:srgbClr val="FFFF00"/>
                              </a:highlight>
                              <a:latin typeface="Cambria Math" panose="02040503050406030204" pitchFamily="18" charset="0"/>
                            </a:rPr>
                            <m:t>𝑃</m:t>
                          </m:r>
                        </m:e>
                      </m:d>
                    </m:oMath>
                  </m:oMathPara>
                </a14:m>
                <a:endParaRPr lang="en-IN" sz="2400" dirty="0">
                  <a:highlight>
                    <a:srgbClr val="FFFF00"/>
                  </a:highlight>
                </a:endParaRPr>
              </a:p>
            </p:txBody>
          </p:sp>
        </mc:Choice>
        <mc:Fallback xmlns="">
          <p:sp>
            <p:nvSpPr>
              <p:cNvPr id="9" name="Rectangle 8"/>
              <p:cNvSpPr>
                <a:spLocks noRot="1" noChangeAspect="1" noMove="1" noResize="1" noEditPoints="1" noAdjustHandles="1" noChangeArrowheads="1" noChangeShapeType="1" noTextEdit="1"/>
              </p:cNvSpPr>
              <p:nvPr/>
            </p:nvSpPr>
            <p:spPr>
              <a:xfrm>
                <a:off x="3657600" y="5638800"/>
                <a:ext cx="3374898" cy="461665"/>
              </a:xfrm>
              <a:prstGeom prst="rect">
                <a:avLst/>
              </a:prstGeom>
              <a:blipFill>
                <a:blip r:embed="rId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3726983" y="6145903"/>
                <a:ext cx="83311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i="1">
                          <a:latin typeface="Cambria Math"/>
                          <a:ea typeface="Cambria Math"/>
                        </a:rPr>
                        <m:t>≡ </m:t>
                      </m:r>
                      <m:r>
                        <a:rPr lang="en-IN" sz="2400" i="1">
                          <a:latin typeface="Cambria Math" panose="02040503050406030204" pitchFamily="18" charset="0"/>
                        </a:rPr>
                        <m:t>𝑇</m:t>
                      </m:r>
                    </m:oMath>
                  </m:oMathPara>
                </a14:m>
                <a:endParaRPr lang="en-IN" sz="2400" dirty="0"/>
              </a:p>
            </p:txBody>
          </p:sp>
        </mc:Choice>
        <mc:Fallback xmlns="">
          <p:sp>
            <p:nvSpPr>
              <p:cNvPr id="10" name="Rectangle 9"/>
              <p:cNvSpPr>
                <a:spLocks noRot="1" noChangeAspect="1" noMove="1" noResize="1" noEditPoints="1" noAdjustHandles="1" noChangeArrowheads="1" noChangeShapeType="1" noTextEdit="1"/>
              </p:cNvSpPr>
              <p:nvPr/>
            </p:nvSpPr>
            <p:spPr>
              <a:xfrm>
                <a:off x="3726983" y="6145903"/>
                <a:ext cx="833113" cy="461665"/>
              </a:xfrm>
              <a:prstGeom prst="rect">
                <a:avLst/>
              </a:prstGeom>
              <a:blipFill rotWithShape="1">
                <a:blip r:embed="rId8"/>
                <a:stretch>
                  <a:fillRect/>
                </a:stretch>
              </a:blipFill>
            </p:spPr>
            <p:txBody>
              <a:bodyPr/>
              <a:lstStyle/>
              <a:p>
                <a:r>
                  <a:rPr lang="en-IN">
                    <a:noFill/>
                  </a:rPr>
                  <a:t> </a:t>
                </a:r>
                <a:endParaRPr lang="en-IN">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 calcmode="lin" valueType="num">
                                      <p:cBhvr additive="base">
                                        <p:cTn id="3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0" end="0"/>
                                            </p:txEl>
                                          </p:spTgt>
                                        </p:tgtEl>
                                        <p:attrNameLst>
                                          <p:attrName>style.visibility</p:attrName>
                                        </p:attrNameLst>
                                      </p:cBhvr>
                                      <p:to>
                                        <p:strVal val="visible"/>
                                      </p:to>
                                    </p:set>
                                    <p:anim calcmode="lin" valueType="num">
                                      <p:cBhvr additive="base">
                                        <p:cTn id="4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8">
                                            <p:txEl>
                                              <p:pRg st="0" end="0"/>
                                            </p:txEl>
                                          </p:spTgt>
                                        </p:tgtEl>
                                        <p:attrNameLst>
                                          <p:attrName>style.visibility</p:attrName>
                                        </p:attrNameLst>
                                      </p:cBhvr>
                                      <p:to>
                                        <p:strVal val="visible"/>
                                      </p:to>
                                    </p:set>
                                    <p:anim calcmode="lin" valueType="num">
                                      <p:cBhvr additive="base">
                                        <p:cTn id="6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9">
                                            <p:txEl>
                                              <p:pRg st="0" end="0"/>
                                            </p:txEl>
                                          </p:spTgt>
                                        </p:tgtEl>
                                        <p:attrNameLst>
                                          <p:attrName>style.visibility</p:attrName>
                                        </p:attrNameLst>
                                      </p:cBhvr>
                                      <p:to>
                                        <p:strVal val="visible"/>
                                      </p:to>
                                    </p:set>
                                    <p:anim calcmode="lin" valueType="num">
                                      <p:cBhvr additive="base">
                                        <p:cTn id="7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Effect transition="in" filter="wipe(down)">
                                      <p:cBhvr>
                                        <p:cTn id="79" dur="500"/>
                                        <p:tgtEl>
                                          <p:spTgt spid="3">
                                            <p:txEl>
                                              <p:pRg st="12" end="12"/>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10">
                                            <p:txEl>
                                              <p:pRg st="0" end="0"/>
                                            </p:txEl>
                                          </p:spTgt>
                                        </p:tgtEl>
                                        <p:attrNameLst>
                                          <p:attrName>style.visibility</p:attrName>
                                        </p:attrNameLst>
                                      </p:cBhvr>
                                      <p:to>
                                        <p:strVal val="visible"/>
                                      </p:to>
                                    </p:set>
                                    <p:anim calcmode="lin" valueType="num">
                                      <p:cBhvr additive="base">
                                        <p:cTn id="84"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0" y="762000"/>
            <a:ext cx="8686800" cy="6096000"/>
          </a:xfrm>
        </p:spPr>
        <p:txBody>
          <a:bodyPr>
            <a:normAutofit fontScale="77500" lnSpcReduction="20000"/>
          </a:bodyPr>
          <a:lstStyle/>
          <a:p>
            <a:pPr algn="just">
              <a:lnSpc>
                <a:spcPct val="120000"/>
              </a:lnSpc>
            </a:pPr>
            <a:r>
              <a:rPr lang="en-IN" b="1" u="sng" dirty="0"/>
              <a:t>CONTRADICTION</a:t>
            </a:r>
            <a:r>
              <a:rPr lang="en-IN" b="1" dirty="0"/>
              <a:t>:</a:t>
            </a:r>
            <a:r>
              <a:rPr lang="en-IN" dirty="0"/>
              <a:t> A statement which is always false is known </a:t>
            </a:r>
            <a:r>
              <a:rPr lang="en-IN" b="1" dirty="0"/>
              <a:t>as contradiction</a:t>
            </a:r>
            <a:r>
              <a:rPr lang="en-IN" dirty="0"/>
              <a:t> or </a:t>
            </a:r>
            <a:r>
              <a:rPr lang="en-IN" b="1" dirty="0"/>
              <a:t>Fallacy</a:t>
            </a:r>
            <a:r>
              <a:rPr lang="en-IN" dirty="0"/>
              <a:t>. It is denoted by c or F.</a:t>
            </a:r>
            <a:r>
              <a:rPr lang="en-IN" dirty="0">
                <a:solidFill>
                  <a:srgbClr val="FF0000"/>
                </a:solidFill>
              </a:rPr>
              <a:t> </a:t>
            </a:r>
            <a:r>
              <a:rPr lang="en-IN" dirty="0"/>
              <a:t>It is also known as Contradiction or logical false.</a:t>
            </a:r>
          </a:p>
          <a:p>
            <a:pPr algn="l"/>
            <a:r>
              <a:rPr lang="en-IN" b="1" u="sng" dirty="0"/>
              <a:t>Example</a:t>
            </a:r>
            <a:r>
              <a:rPr lang="en-IN" dirty="0"/>
              <a:t>: Verify that the proposition                        is a contradiction or not</a:t>
            </a:r>
            <a:r>
              <a:rPr lang="en-IN" b="1" dirty="0"/>
              <a:t>.</a:t>
            </a:r>
          </a:p>
          <a:p>
            <a:pPr algn="l"/>
            <a:r>
              <a:rPr lang="en-IN" b="1" u="sng" dirty="0"/>
              <a:t>Solution:</a:t>
            </a:r>
          </a:p>
          <a:p>
            <a:pPr algn="l"/>
            <a:endParaRPr lang="en-IN" b="1" u="sng" dirty="0"/>
          </a:p>
          <a:p>
            <a:pPr algn="l"/>
            <a:endParaRPr lang="en-IN" b="1" u="sng" dirty="0"/>
          </a:p>
          <a:p>
            <a:pPr algn="l"/>
            <a:endParaRPr lang="en-IN" b="1" u="sng" dirty="0"/>
          </a:p>
          <a:p>
            <a:pPr algn="l"/>
            <a:endParaRPr lang="en-IN" b="1" u="sng" dirty="0"/>
          </a:p>
          <a:p>
            <a:pPr algn="just"/>
            <a:r>
              <a:rPr lang="en-IN" dirty="0"/>
              <a:t>  </a:t>
            </a:r>
          </a:p>
          <a:p>
            <a:pPr algn="just"/>
            <a:endParaRPr lang="en-IN" dirty="0"/>
          </a:p>
          <a:p>
            <a:pPr algn="just">
              <a:lnSpc>
                <a:spcPct val="120000"/>
              </a:lnSpc>
            </a:pPr>
            <a:endParaRPr lang="en-IN" dirty="0"/>
          </a:p>
          <a:p>
            <a:pPr algn="just">
              <a:lnSpc>
                <a:spcPct val="120000"/>
              </a:lnSpc>
            </a:pPr>
            <a:endParaRPr lang="en-IN" dirty="0"/>
          </a:p>
          <a:p>
            <a:pPr algn="just">
              <a:lnSpc>
                <a:spcPct val="120000"/>
              </a:lnSpc>
            </a:pPr>
            <a:r>
              <a:rPr lang="en-IN" dirty="0"/>
              <a:t>It is clear from the truth table that for any possible value of   p and q , the given proposition is false which establish that given proposition is a contradiction.</a:t>
            </a:r>
          </a:p>
          <a:p>
            <a:pPr algn="l"/>
            <a:endParaRPr lang="en-IN" b="1" u="sng" dirty="0"/>
          </a:p>
          <a:p>
            <a:pPr algn="l"/>
            <a:r>
              <a:rPr lang="en-IN" b="1" u="sng" dirty="0"/>
              <a:t> </a:t>
            </a:r>
            <a:endParaRPr lang="en-IN" u="sng" dirty="0"/>
          </a:p>
          <a:p>
            <a:pPr algn="l"/>
            <a:endParaRPr lang="en-IN" dirty="0"/>
          </a:p>
          <a:p>
            <a:pPr algn="l"/>
            <a:endParaRPr lang="en-IN" dirty="0"/>
          </a:p>
          <a:p>
            <a:pPr algn="l"/>
            <a:endParaRPr lang="en-IN" u="sng" dirty="0"/>
          </a:p>
        </p:txBody>
      </p:sp>
      <p:graphicFrame>
        <p:nvGraphicFramePr>
          <p:cNvPr id="4" name="Object 3"/>
          <p:cNvGraphicFramePr>
            <a:graphicFrameLocks noChangeAspect="1"/>
          </p:cNvGraphicFramePr>
          <p:nvPr>
            <p:extLst>
              <p:ext uri="{D42A27DB-BD31-4B8C-83A1-F6EECF244321}">
                <p14:modId xmlns:p14="http://schemas.microsoft.com/office/powerpoint/2010/main" val="2568350452"/>
              </p:ext>
            </p:extLst>
          </p:nvPr>
        </p:nvGraphicFramePr>
        <p:xfrm>
          <a:off x="4159250" y="1676400"/>
          <a:ext cx="1403350" cy="431800"/>
        </p:xfrm>
        <a:graphic>
          <a:graphicData uri="http://schemas.openxmlformats.org/presentationml/2006/ole">
            <mc:AlternateContent xmlns:mc="http://schemas.openxmlformats.org/markup-compatibility/2006">
              <mc:Choice xmlns:v="urn:schemas-microsoft-com:vml" Requires="v">
                <p:oleObj spid="_x0000_s10423" name="Equation" r:id="rId3" imgW="19812000" imgH="6096000" progId="Equation.DSMT4">
                  <p:embed/>
                </p:oleObj>
              </mc:Choice>
              <mc:Fallback>
                <p:oleObj name="Equation" r:id="rId3" imgW="19812000" imgH="6096000" progId="Equation.DSMT4">
                  <p:embed/>
                  <p:pic>
                    <p:nvPicPr>
                      <p:cNvPr id="0" name="Picture 10333"/>
                      <p:cNvPicPr/>
                      <p:nvPr/>
                    </p:nvPicPr>
                    <p:blipFill>
                      <a:blip r:embed="rId4"/>
                      <a:stretch>
                        <a:fillRect/>
                      </a:stretch>
                    </p:blipFill>
                    <p:spPr>
                      <a:xfrm>
                        <a:off x="4159250" y="1676400"/>
                        <a:ext cx="1403350" cy="431800"/>
                      </a:xfrm>
                      <a:prstGeom prst="rect">
                        <a:avLst/>
                      </a:prstGeom>
                    </p:spPr>
                  </p:pic>
                </p:oleObj>
              </mc:Fallback>
            </mc:AlternateContent>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024840148"/>
              </p:ext>
            </p:extLst>
          </p:nvPr>
        </p:nvGraphicFramePr>
        <p:xfrm>
          <a:off x="1600200" y="2461102"/>
          <a:ext cx="6324600" cy="2339498"/>
        </p:xfrm>
        <a:graphic>
          <a:graphicData uri="http://schemas.openxmlformats.org/drawingml/2006/table">
            <a:tbl>
              <a:tblPr firstRow="1" firstCol="1" bandRow="1">
                <a:tableStyleId>{5C22544A-7EE6-4342-B048-85BDC9FD1C3A}</a:tableStyleId>
              </a:tblPr>
              <a:tblGrid>
                <a:gridCol w="748542">
                  <a:extLst>
                    <a:ext uri="{9D8B030D-6E8A-4147-A177-3AD203B41FA5}">
                      <a16:colId xmlns:a16="http://schemas.microsoft.com/office/drawing/2014/main" val="20000"/>
                    </a:ext>
                  </a:extLst>
                </a:gridCol>
                <a:gridCol w="794802">
                  <a:extLst>
                    <a:ext uri="{9D8B030D-6E8A-4147-A177-3AD203B41FA5}">
                      <a16:colId xmlns:a16="http://schemas.microsoft.com/office/drawing/2014/main" val="20001"/>
                    </a:ext>
                  </a:extLst>
                </a:gridCol>
                <a:gridCol w="1390552">
                  <a:extLst>
                    <a:ext uri="{9D8B030D-6E8A-4147-A177-3AD203B41FA5}">
                      <a16:colId xmlns:a16="http://schemas.microsoft.com/office/drawing/2014/main" val="20002"/>
                    </a:ext>
                  </a:extLst>
                </a:gridCol>
                <a:gridCol w="1390552">
                  <a:extLst>
                    <a:ext uri="{9D8B030D-6E8A-4147-A177-3AD203B41FA5}">
                      <a16:colId xmlns:a16="http://schemas.microsoft.com/office/drawing/2014/main" val="20003"/>
                    </a:ext>
                  </a:extLst>
                </a:gridCol>
                <a:gridCol w="2000152">
                  <a:extLst>
                    <a:ext uri="{9D8B030D-6E8A-4147-A177-3AD203B41FA5}">
                      <a16:colId xmlns:a16="http://schemas.microsoft.com/office/drawing/2014/main" val="20004"/>
                    </a:ext>
                  </a:extLst>
                </a:gridCol>
              </a:tblGrid>
              <a:tr h="462794">
                <a:tc>
                  <a:txBody>
                    <a:bodyPr/>
                    <a:lstStyle/>
                    <a:p>
                      <a:pPr marL="0" marR="0" algn="ctr">
                        <a:lnSpc>
                          <a:spcPct val="115000"/>
                        </a:lnSpc>
                        <a:spcBef>
                          <a:spcPts val="0"/>
                        </a:spcBef>
                        <a:spcAft>
                          <a:spcPts val="0"/>
                        </a:spcAft>
                      </a:pPr>
                      <a:r>
                        <a:rPr lang="en-IN" sz="2600" i="1" dirty="0">
                          <a:solidFill>
                            <a:schemeClr val="tx1"/>
                          </a:solidFill>
                          <a:effectLst/>
                        </a:rPr>
                        <a:t>p</a:t>
                      </a:r>
                      <a:endParaRPr lang="en-IN" sz="2600" i="1"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90000"/>
                      </a:schemeClr>
                    </a:solidFill>
                  </a:tcPr>
                </a:tc>
                <a:tc>
                  <a:txBody>
                    <a:bodyPr/>
                    <a:lstStyle/>
                    <a:p>
                      <a:pPr marL="0" marR="0" algn="ctr">
                        <a:lnSpc>
                          <a:spcPct val="115000"/>
                        </a:lnSpc>
                        <a:spcBef>
                          <a:spcPts val="0"/>
                        </a:spcBef>
                        <a:spcAft>
                          <a:spcPts val="0"/>
                        </a:spcAft>
                      </a:pPr>
                      <a:r>
                        <a:rPr lang="en-IN" sz="2600" i="1" dirty="0">
                          <a:solidFill>
                            <a:schemeClr val="tx1"/>
                          </a:solidFill>
                          <a:effectLst/>
                        </a:rPr>
                        <a:t>q</a:t>
                      </a:r>
                      <a:endParaRPr lang="en-IN" sz="2600" i="1"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90000"/>
                      </a:schemeClr>
                    </a:solidFill>
                  </a:tcPr>
                </a:tc>
                <a:tc>
                  <a:txBody>
                    <a:bodyPr/>
                    <a:lstStyle/>
                    <a:p>
                      <a:pPr marL="0" marR="0" algn="ctr">
                        <a:lnSpc>
                          <a:spcPct val="115000"/>
                        </a:lnSpc>
                        <a:spcBef>
                          <a:spcPts val="0"/>
                        </a:spcBef>
                        <a:spcAft>
                          <a:spcPts val="0"/>
                        </a:spcAft>
                      </a:pPr>
                      <a:r>
                        <a:rPr lang="en-IN" sz="2600" i="1" dirty="0">
                          <a:solidFill>
                            <a:schemeClr val="tx1"/>
                          </a:solidFill>
                          <a:effectLst/>
                        </a:rPr>
                        <a:t>~p</a:t>
                      </a:r>
                      <a:endParaRPr lang="en-IN" sz="2600" i="1"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90000"/>
                      </a:schemeClr>
                    </a:solidFill>
                  </a:tcPr>
                </a:tc>
                <a:tc>
                  <a:txBody>
                    <a:bodyPr/>
                    <a:lstStyle/>
                    <a:p>
                      <a:endParaRPr lang="en-US"/>
                    </a:p>
                  </a:txBody>
                  <a:tcPr marL="68580" marR="68580" marT="0" marB="0">
                    <a:blipFill rotWithShape="1">
                      <a:blip r:embed="rId5"/>
                      <a:stretch>
                        <a:fillRect l="-211404" t="-13158" r="-143860" b="-409211"/>
                      </a:stretch>
                    </a:blipFill>
                  </a:tcPr>
                </a:tc>
                <a:tc>
                  <a:txBody>
                    <a:bodyPr/>
                    <a:lstStyle/>
                    <a:p>
                      <a:endParaRPr lang="en-US"/>
                    </a:p>
                  </a:txBody>
                  <a:tcPr marL="68580" marR="68580" marT="0" marB="0">
                    <a:blipFill rotWithShape="1">
                      <a:blip r:embed="rId5"/>
                      <a:stretch>
                        <a:fillRect l="-216463" t="-13158" b="-409211"/>
                      </a:stretch>
                    </a:blipFill>
                  </a:tcPr>
                </a:tc>
                <a:extLst>
                  <a:ext uri="{0D108BD9-81ED-4DB2-BD59-A6C34878D82A}">
                    <a16:rowId xmlns:a16="http://schemas.microsoft.com/office/drawing/2014/main" val="10000"/>
                  </a:ext>
                </a:extLst>
              </a:tr>
              <a:tr h="462794">
                <a:tc>
                  <a:txBody>
                    <a:bodyPr/>
                    <a:lstStyle/>
                    <a:p>
                      <a:pPr marL="0" marR="0" algn="ctr">
                        <a:lnSpc>
                          <a:spcPct val="115000"/>
                        </a:lnSpc>
                        <a:spcBef>
                          <a:spcPts val="0"/>
                        </a:spcBef>
                        <a:spcAft>
                          <a:spcPts val="0"/>
                        </a:spcAft>
                      </a:pPr>
                      <a:r>
                        <a:rPr lang="en-IN" sz="2000">
                          <a:solidFill>
                            <a:schemeClr val="tx1"/>
                          </a:solidFill>
                          <a:effectLst/>
                        </a:rPr>
                        <a:t>T</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000">
                          <a:solidFill>
                            <a:schemeClr val="tx1"/>
                          </a:solidFill>
                          <a:effectLst/>
                        </a:rPr>
                        <a:t>T</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000">
                          <a:solidFill>
                            <a:schemeClr val="tx1"/>
                          </a:solidFill>
                          <a:effectLst/>
                        </a:rPr>
                        <a:t>F</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000">
                          <a:solidFill>
                            <a:schemeClr val="tx1"/>
                          </a:solidFill>
                          <a:effectLst/>
                        </a:rPr>
                        <a:t>F</a:t>
                      </a:r>
                      <a:endParaRPr lang="en-IN" sz="18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000" dirty="0">
                          <a:solidFill>
                            <a:schemeClr val="tx1"/>
                          </a:solidFill>
                          <a:effectLst/>
                        </a:rPr>
                        <a:t>F</a:t>
                      </a:r>
                      <a:endParaRPr lang="en-IN" sz="18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extLst>
                  <a:ext uri="{0D108BD9-81ED-4DB2-BD59-A6C34878D82A}">
                    <a16:rowId xmlns:a16="http://schemas.microsoft.com/office/drawing/2014/main" val="10001"/>
                  </a:ext>
                </a:extLst>
              </a:tr>
              <a:tr h="462794">
                <a:tc>
                  <a:txBody>
                    <a:bodyPr/>
                    <a:lstStyle/>
                    <a:p>
                      <a:pPr marL="0" marR="0" algn="ctr">
                        <a:lnSpc>
                          <a:spcPct val="115000"/>
                        </a:lnSpc>
                        <a:spcBef>
                          <a:spcPts val="0"/>
                        </a:spcBef>
                        <a:spcAft>
                          <a:spcPts val="0"/>
                        </a:spcAft>
                      </a:pPr>
                      <a:r>
                        <a:rPr lang="en-IN" sz="2000">
                          <a:solidFill>
                            <a:schemeClr val="tx1"/>
                          </a:solidFill>
                          <a:effectLst/>
                        </a:rPr>
                        <a:t>T</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000" dirty="0">
                          <a:solidFill>
                            <a:schemeClr val="tx1"/>
                          </a:solidFill>
                          <a:effectLst/>
                        </a:rPr>
                        <a:t>F</a:t>
                      </a:r>
                      <a:endParaRPr lang="en-IN" sz="18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000">
                          <a:solidFill>
                            <a:schemeClr val="tx1"/>
                          </a:solidFill>
                          <a:effectLst/>
                        </a:rPr>
                        <a:t>F</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000">
                          <a:solidFill>
                            <a:schemeClr val="tx1"/>
                          </a:solidFill>
                          <a:effectLst/>
                        </a:rPr>
                        <a:t>F</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000" dirty="0">
                          <a:solidFill>
                            <a:schemeClr val="tx1"/>
                          </a:solidFill>
                          <a:effectLst/>
                        </a:rPr>
                        <a:t>F</a:t>
                      </a:r>
                      <a:endParaRPr lang="en-IN" sz="18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extLst>
                  <a:ext uri="{0D108BD9-81ED-4DB2-BD59-A6C34878D82A}">
                    <a16:rowId xmlns:a16="http://schemas.microsoft.com/office/drawing/2014/main" val="10002"/>
                  </a:ext>
                </a:extLst>
              </a:tr>
              <a:tr h="488322">
                <a:tc>
                  <a:txBody>
                    <a:bodyPr/>
                    <a:lstStyle/>
                    <a:p>
                      <a:pPr marL="0" marR="0" algn="ctr">
                        <a:lnSpc>
                          <a:spcPct val="115000"/>
                        </a:lnSpc>
                        <a:spcBef>
                          <a:spcPts val="0"/>
                        </a:spcBef>
                        <a:spcAft>
                          <a:spcPts val="0"/>
                        </a:spcAft>
                      </a:pPr>
                      <a:r>
                        <a:rPr lang="en-IN" sz="2000">
                          <a:solidFill>
                            <a:schemeClr val="tx1"/>
                          </a:solidFill>
                          <a:effectLst/>
                        </a:rPr>
                        <a:t>F</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000">
                          <a:solidFill>
                            <a:schemeClr val="tx1"/>
                          </a:solidFill>
                          <a:effectLst/>
                        </a:rPr>
                        <a:t>T</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000">
                          <a:solidFill>
                            <a:schemeClr val="tx1"/>
                          </a:solidFill>
                          <a:effectLst/>
                        </a:rPr>
                        <a:t>T</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000">
                          <a:solidFill>
                            <a:schemeClr val="tx1"/>
                          </a:solidFill>
                          <a:effectLst/>
                        </a:rPr>
                        <a:t>T</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000" dirty="0">
                          <a:solidFill>
                            <a:schemeClr val="tx1"/>
                          </a:solidFill>
                          <a:effectLst/>
                        </a:rPr>
                        <a:t>F</a:t>
                      </a:r>
                      <a:endParaRPr lang="en-IN" sz="18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extLst>
                  <a:ext uri="{0D108BD9-81ED-4DB2-BD59-A6C34878D82A}">
                    <a16:rowId xmlns:a16="http://schemas.microsoft.com/office/drawing/2014/main" val="10003"/>
                  </a:ext>
                </a:extLst>
              </a:tr>
              <a:tr h="462794">
                <a:tc>
                  <a:txBody>
                    <a:bodyPr/>
                    <a:lstStyle/>
                    <a:p>
                      <a:pPr marL="0" marR="0" algn="ctr">
                        <a:lnSpc>
                          <a:spcPct val="115000"/>
                        </a:lnSpc>
                        <a:spcBef>
                          <a:spcPts val="0"/>
                        </a:spcBef>
                        <a:spcAft>
                          <a:spcPts val="0"/>
                        </a:spcAft>
                      </a:pPr>
                      <a:r>
                        <a:rPr lang="en-IN" sz="2000" dirty="0">
                          <a:solidFill>
                            <a:schemeClr val="tx1"/>
                          </a:solidFill>
                          <a:effectLst/>
                        </a:rPr>
                        <a:t>F</a:t>
                      </a:r>
                      <a:endParaRPr lang="en-IN" sz="18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000" dirty="0">
                          <a:solidFill>
                            <a:schemeClr val="tx1"/>
                          </a:solidFill>
                          <a:effectLst/>
                        </a:rPr>
                        <a:t>F</a:t>
                      </a:r>
                      <a:endParaRPr lang="en-IN" sz="18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000">
                          <a:solidFill>
                            <a:schemeClr val="tx1"/>
                          </a:solidFill>
                          <a:effectLst/>
                        </a:rPr>
                        <a:t>T</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000">
                          <a:solidFill>
                            <a:schemeClr val="tx1"/>
                          </a:solidFill>
                          <a:effectLst/>
                        </a:rPr>
                        <a:t>F</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000" dirty="0">
                          <a:solidFill>
                            <a:schemeClr val="tx1"/>
                          </a:solidFill>
                          <a:effectLst/>
                        </a:rPr>
                        <a:t>F</a:t>
                      </a:r>
                      <a:endParaRPr lang="en-IN" sz="18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randombar(horizontal)">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wheel(1)">
                                      <p:cBhvr>
                                        <p:cTn id="33"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ctr"/>
            <a:r>
              <a:rPr lang="en-IN" b="1" dirty="0"/>
              <a:t>PRACTICE EXAMPLE</a:t>
            </a:r>
            <a:endParaRPr lang="en-IN" dirty="0"/>
          </a:p>
          <a:p>
            <a:pPr lvl="0" algn="l"/>
            <a:r>
              <a:rPr lang="en-US" b="1" u="sng" dirty="0"/>
              <a:t>Example</a:t>
            </a:r>
            <a:r>
              <a:rPr lang="en-US" b="1" dirty="0"/>
              <a:t>: </a:t>
            </a:r>
            <a:r>
              <a:rPr lang="en-IN" b="1" dirty="0"/>
              <a:t>Show that                                                is a contradiction.</a:t>
            </a:r>
          </a:p>
          <a:p>
            <a:pPr lvl="0" algn="l"/>
            <a:endParaRPr lang="en-IN" b="1" dirty="0"/>
          </a:p>
          <a:p>
            <a:pPr algn="l"/>
            <a:r>
              <a:rPr lang="en-IN" b="1" u="sng" dirty="0"/>
              <a:t>CONTINGENCY</a:t>
            </a:r>
            <a:r>
              <a:rPr lang="en-IN" b="1" dirty="0"/>
              <a:t>: </a:t>
            </a:r>
            <a:r>
              <a:rPr lang="en-IN" dirty="0"/>
              <a:t>A statement which is neither tautology nor fallacy is known </a:t>
            </a:r>
            <a:r>
              <a:rPr lang="en-IN" b="1" dirty="0"/>
              <a:t>as Contingency</a:t>
            </a:r>
            <a:r>
              <a:rPr lang="en-IN" dirty="0"/>
              <a:t>.</a:t>
            </a:r>
          </a:p>
          <a:p>
            <a:pPr lvl="0" algn="l"/>
            <a:r>
              <a:rPr lang="en-IN" b="1" dirty="0"/>
              <a:t> </a:t>
            </a:r>
            <a:endParaRPr lang="en-IN" dirty="0"/>
          </a:p>
          <a:p>
            <a:pPr algn="l"/>
            <a:endParaRPr lang="en-IN" b="1" u="sng" dirty="0"/>
          </a:p>
        </p:txBody>
      </p:sp>
      <p:graphicFrame>
        <p:nvGraphicFramePr>
          <p:cNvPr id="4" name="Object 3"/>
          <p:cNvGraphicFramePr>
            <a:graphicFrameLocks noChangeAspect="1"/>
          </p:cNvGraphicFramePr>
          <p:nvPr/>
        </p:nvGraphicFramePr>
        <p:xfrm>
          <a:off x="3346450" y="1498600"/>
          <a:ext cx="3435350" cy="609600"/>
        </p:xfrm>
        <a:graphic>
          <a:graphicData uri="http://schemas.openxmlformats.org/presentationml/2006/ole">
            <mc:AlternateContent xmlns:mc="http://schemas.openxmlformats.org/markup-compatibility/2006">
              <mc:Choice xmlns:v="urn:schemas-microsoft-com:vml" Requires="v">
                <p:oleObj spid="_x0000_s12467" name="Equation" r:id="rId4" imgW="51511200" imgH="9144000" progId="Equation.DSMT4">
                  <p:embed/>
                </p:oleObj>
              </mc:Choice>
              <mc:Fallback>
                <p:oleObj name="Equation" r:id="rId4" imgW="51511200" imgH="9144000" progId="Equation.DSMT4">
                  <p:embed/>
                  <p:pic>
                    <p:nvPicPr>
                      <p:cNvPr id="0" name="Picture 12377"/>
                      <p:cNvPicPr/>
                      <p:nvPr/>
                    </p:nvPicPr>
                    <p:blipFill>
                      <a:blip r:embed="rId5"/>
                      <a:stretch>
                        <a:fillRect/>
                      </a:stretch>
                    </p:blipFill>
                    <p:spPr>
                      <a:xfrm>
                        <a:off x="3346450" y="1498600"/>
                        <a:ext cx="3435350" cy="6096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l"/>
            <a:r>
              <a:rPr lang="en-IN" b="1" u="sng" dirty="0"/>
              <a:t>FUNCTIONALLY COMPLETE SET OF CONNECTIVES:</a:t>
            </a:r>
            <a:endParaRPr lang="en-IN" dirty="0"/>
          </a:p>
          <a:p>
            <a:pPr algn="just"/>
            <a:r>
              <a:rPr lang="en-IN" dirty="0"/>
              <a:t>Any set of connective in which every formula can be expressed in terms of an equivalence formula containing the connectives from the set is called functionally complete set of connectives.</a:t>
            </a:r>
          </a:p>
          <a:p>
            <a:pPr algn="just"/>
            <a:endParaRPr lang="en-IN" dirty="0"/>
          </a:p>
          <a:p>
            <a:pPr algn="just"/>
            <a:r>
              <a:rPr lang="en-IN" b="1" u="sng" dirty="0"/>
              <a:t>Remark</a:t>
            </a:r>
            <a:r>
              <a:rPr lang="en-IN" b="1" dirty="0"/>
              <a:t>: </a:t>
            </a:r>
            <a:r>
              <a:rPr lang="en-IN" dirty="0"/>
              <a:t>A minimal functionally complete </a:t>
            </a:r>
            <a:r>
              <a:rPr lang="en-IN" b="1" dirty="0"/>
              <a:t>set of Connectives does not contain a connective</a:t>
            </a:r>
            <a:r>
              <a:rPr lang="en-IN" dirty="0"/>
              <a:t> which can be expressed in terms of other connectives.</a:t>
            </a:r>
          </a:p>
          <a:p>
            <a:pPr algn="l"/>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152400" y="838200"/>
            <a:ext cx="8686800" cy="5638800"/>
          </a:xfrm>
        </p:spPr>
        <p:txBody>
          <a:bodyPr/>
          <a:lstStyle/>
          <a:p>
            <a:pPr algn="just"/>
            <a:r>
              <a:rPr lang="en-IN" dirty="0">
                <a:latin typeface="Times New Roman" panose="02020603050405020304" pitchFamily="18" charset="0"/>
                <a:cs typeface="Times New Roman" panose="02020603050405020304" pitchFamily="18" charset="0"/>
              </a:rPr>
              <a:t>The statement 1-2 is proposition as the sentence 1 and 2 are true. To sentence 3 we cannot decide whether it is true or false as it is not a declarative sentence. Sentence 4 has both true as well as false value so 4 is not a proposition.</a:t>
            </a:r>
          </a:p>
          <a:p>
            <a:pPr algn="just"/>
            <a:endParaRPr lang="en-US" dirty="0">
              <a:latin typeface="Times New Roman" panose="02020603050405020304" pitchFamily="18" charset="0"/>
              <a:cs typeface="Times New Roman" panose="02020603050405020304" pitchFamily="18" charset="0"/>
            </a:endParaRPr>
          </a:p>
          <a:p>
            <a:pPr algn="just"/>
            <a:r>
              <a:rPr lang="en-IN" b="1" u="sng" dirty="0">
                <a:latin typeface="Times New Roman" panose="02020603050405020304" pitchFamily="18" charset="0"/>
                <a:cs typeface="Times New Roman" panose="02020603050405020304" pitchFamily="18" charset="0"/>
              </a:rPr>
              <a:t>TRUTH VALUE</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The truth or falsity of a statement is known as its truth value. Propositions are denoted by </a:t>
            </a:r>
            <a:r>
              <a:rPr lang="en-IN" i="1" dirty="0">
                <a:latin typeface="Times New Roman" panose="02020603050405020304" pitchFamily="18" charset="0"/>
                <a:cs typeface="Times New Roman" panose="02020603050405020304" pitchFamily="18" charset="0"/>
              </a:rPr>
              <a:t>p</a:t>
            </a:r>
            <a:r>
              <a:rPr lang="en-IN" dirty="0">
                <a:latin typeface="Times New Roman" panose="02020603050405020304" pitchFamily="18" charset="0"/>
                <a:cs typeface="Times New Roman" panose="02020603050405020304" pitchFamily="18" charset="0"/>
              </a:rPr>
              <a:t>, </a:t>
            </a:r>
            <a:r>
              <a:rPr lang="en-IN" i="1" dirty="0">
                <a:latin typeface="Times New Roman" panose="02020603050405020304" pitchFamily="18" charset="0"/>
                <a:cs typeface="Times New Roman" panose="02020603050405020304" pitchFamily="18" charset="0"/>
              </a:rPr>
              <a:t>q</a:t>
            </a:r>
            <a:r>
              <a:rPr lang="en-IN" dirty="0">
                <a:latin typeface="Times New Roman" panose="02020603050405020304" pitchFamily="18" charset="0"/>
                <a:cs typeface="Times New Roman" panose="02020603050405020304" pitchFamily="18" charset="0"/>
              </a:rPr>
              <a:t>, </a:t>
            </a:r>
            <a:r>
              <a:rPr lang="en-IN" i="1" dirty="0">
                <a:latin typeface="Times New Roman" panose="02020603050405020304" pitchFamily="18" charset="0"/>
                <a:cs typeface="Times New Roman" panose="02020603050405020304" pitchFamily="18" charset="0"/>
              </a:rPr>
              <a:t>r</a:t>
            </a:r>
            <a:r>
              <a:rPr lang="en-IN" dirty="0">
                <a:latin typeface="Times New Roman" panose="02020603050405020304" pitchFamily="18" charset="0"/>
                <a:cs typeface="Times New Roman" panose="02020603050405020304" pitchFamily="18" charset="0"/>
              </a:rPr>
              <a:t>... or P, Q, R... and also known as propositional variables.</a:t>
            </a:r>
          </a:p>
          <a:p>
            <a:pPr algn="just"/>
            <a:endParaRPr lang="en-IN" dirty="0">
              <a:latin typeface="Times New Roman" panose="02020603050405020304" pitchFamily="18" charset="0"/>
              <a:cs typeface="Times New Roman" panose="02020603050405020304" pitchFamily="18" charset="0"/>
            </a:endParaRPr>
          </a:p>
          <a:p>
            <a:pPr algn="just"/>
            <a:r>
              <a:rPr lang="en-IN" b="1" u="sng" dirty="0">
                <a:latin typeface="Times New Roman" panose="02020603050405020304" pitchFamily="18" charset="0"/>
                <a:cs typeface="Times New Roman" panose="02020603050405020304" pitchFamily="18" charset="0"/>
              </a:rPr>
              <a:t>ATOMIC STATEMENT</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 proposition consisting of only a single propositional variable or a single propositional constant is known as atomic statement. It is also known as primary or primitive proposition.</a:t>
            </a:r>
          </a:p>
          <a:p>
            <a:pPr algn="just"/>
            <a:endParaRPr lang="en-IN" dirty="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228600" y="914400"/>
                <a:ext cx="8686800" cy="5638800"/>
              </a:xfrm>
            </p:spPr>
            <p:txBody>
              <a:bodyPr>
                <a:normAutofit fontScale="77500" lnSpcReduction="20000"/>
              </a:bodyPr>
              <a:lstStyle/>
              <a:p>
                <a:pPr algn="l"/>
                <a:r>
                  <a:rPr lang="en-IN" b="1" u="sng" dirty="0"/>
                  <a:t>Result</a:t>
                </a:r>
                <a:r>
                  <a:rPr lang="en-IN" b="1" dirty="0"/>
                  <a:t>: Prove that {</a:t>
                </a:r>
                <a14:m>
                  <m:oMath xmlns:m="http://schemas.openxmlformats.org/officeDocument/2006/math">
                    <m:r>
                      <a:rPr lang="en-IN" b="1" i="1" smtClean="0">
                        <a:latin typeface="Cambria Math"/>
                        <a:ea typeface="Cambria Math"/>
                      </a:rPr>
                      <m:t>∧</m:t>
                    </m:r>
                    <m:r>
                      <a:rPr lang="en-US" b="1" i="1" smtClean="0">
                        <a:latin typeface="Cambria Math"/>
                        <a:ea typeface="Cambria Math"/>
                      </a:rPr>
                      <m:t>, ~</m:t>
                    </m:r>
                  </m:oMath>
                </a14:m>
                <a:r>
                  <a:rPr lang="en-IN" b="1" dirty="0"/>
                  <a:t>}  and {</a:t>
                </a:r>
                <a14:m>
                  <m:oMath xmlns:m="http://schemas.openxmlformats.org/officeDocument/2006/math">
                    <m:r>
                      <a:rPr lang="en-IN" b="1" i="1" smtClean="0">
                        <a:latin typeface="Cambria Math"/>
                        <a:ea typeface="Cambria Math"/>
                      </a:rPr>
                      <m:t>∨</m:t>
                    </m:r>
                    <m:r>
                      <a:rPr lang="en-US" b="1" i="1">
                        <a:latin typeface="Cambria Math"/>
                        <a:ea typeface="Cambria Math"/>
                      </a:rPr>
                      <m:t>, ~</m:t>
                    </m:r>
                  </m:oMath>
                </a14:m>
                <a:r>
                  <a:rPr lang="en-IN" b="1" dirty="0"/>
                  <a:t>} is a Minimal functionally complete set of connectives.</a:t>
                </a:r>
                <a:endParaRPr lang="en-IN" dirty="0"/>
              </a:p>
              <a:p>
                <a:pPr algn="l"/>
                <a:r>
                  <a:rPr lang="en-IN" b="1" dirty="0"/>
                  <a:t>Proof: </a:t>
                </a:r>
                <a:r>
                  <a:rPr lang="en-IN" dirty="0"/>
                  <a:t>We have five basic connectives </a:t>
                </a:r>
                <a:r>
                  <a:rPr lang="en-IN" b="1" dirty="0"/>
                  <a:t>{</a:t>
                </a:r>
                <a14:m>
                  <m:oMath xmlns:m="http://schemas.openxmlformats.org/officeDocument/2006/math">
                    <m:r>
                      <a:rPr lang="en-IN" b="1" i="1">
                        <a:latin typeface="Cambria Math"/>
                        <a:ea typeface="Cambria Math"/>
                      </a:rPr>
                      <m:t>∧</m:t>
                    </m:r>
                    <m:r>
                      <a:rPr lang="en-US" b="1" i="1">
                        <a:latin typeface="Cambria Math"/>
                        <a:ea typeface="Cambria Math"/>
                      </a:rPr>
                      <m:t>,</m:t>
                    </m:r>
                    <m:r>
                      <a:rPr lang="en-US" b="1" i="1" smtClean="0">
                        <a:latin typeface="Cambria Math"/>
                        <a:ea typeface="Cambria Math"/>
                      </a:rPr>
                      <m:t>  ∨</m:t>
                    </m:r>
                    <m:r>
                      <m:rPr>
                        <m:nor/>
                      </m:rPr>
                      <a:rPr lang="en-IN" b="1" dirty="0"/>
                      <m:t>,</m:t>
                    </m:r>
                    <m:r>
                      <a:rPr lang="en-US" b="1" i="1" dirty="0" smtClean="0">
                        <a:latin typeface="Cambria Math"/>
                      </a:rPr>
                      <m:t>   </m:t>
                    </m:r>
                    <m:r>
                      <a:rPr lang="en-US" b="1" i="1" smtClean="0">
                        <a:latin typeface="Cambria Math"/>
                        <a:ea typeface="Cambria Math"/>
                      </a:rPr>
                      <m:t>→,  ↔,  ~</m:t>
                    </m:r>
                  </m:oMath>
                </a14:m>
                <a:r>
                  <a:rPr lang="en-IN" b="1" dirty="0"/>
                  <a:t> }.</a:t>
                </a:r>
                <a:r>
                  <a:rPr lang="en-IN" dirty="0"/>
                  <a:t> </a:t>
                </a:r>
              </a:p>
              <a:p>
                <a:pPr algn="just"/>
                <a:r>
                  <a:rPr lang="en-IN" dirty="0"/>
                  <a:t>To eliminate the conditional, one uses the following logical equivalence:</a:t>
                </a:r>
              </a:p>
              <a:p>
                <a:pPr algn="just"/>
                <a:r>
                  <a:rPr lang="en-IN" dirty="0"/>
                  <a:t>There are two ways to express the biconditional as given by</a:t>
                </a:r>
              </a:p>
              <a:p>
                <a:pPr algn="l"/>
                <a:endParaRPr lang="en-US" dirty="0"/>
              </a:p>
              <a:p>
                <a:pPr algn="l"/>
                <a:endParaRPr lang="en-US" dirty="0"/>
              </a:p>
              <a:p>
                <a:pPr algn="l"/>
                <a:endParaRPr lang="en-US" dirty="0"/>
              </a:p>
              <a:p>
                <a:pPr algn="l"/>
                <a:endParaRPr lang="en-US" dirty="0"/>
              </a:p>
              <a:p>
                <a:pPr algn="l"/>
                <a:endParaRPr lang="en-US" dirty="0"/>
              </a:p>
              <a:p>
                <a:pPr algn="l"/>
                <a:r>
                  <a:rPr lang="en-US" dirty="0"/>
                  <a:t>Using (1) in (2), we get </a:t>
                </a:r>
              </a:p>
              <a:p>
                <a:pPr algn="l"/>
                <a:endParaRPr lang="en-US" dirty="0"/>
              </a:p>
              <a:p>
                <a:pPr algn="just"/>
                <a:endParaRPr lang="en-US" dirty="0"/>
              </a:p>
              <a:p>
                <a:pPr algn="just"/>
                <a:endParaRPr lang="en-US" dirty="0"/>
              </a:p>
              <a:p>
                <a:pPr algn="just"/>
                <a:r>
                  <a:rPr lang="en-US" dirty="0"/>
                  <a:t>Thus all the conditional and biconditional can be replaced by the three connectives </a:t>
                </a:r>
                <a14:m>
                  <m:oMath xmlns:m="http://schemas.openxmlformats.org/officeDocument/2006/math">
                    <m:r>
                      <a:rPr lang="en-IN" b="1" i="1">
                        <a:latin typeface="Cambria Math"/>
                        <a:ea typeface="Cambria Math"/>
                      </a:rPr>
                      <m:t>∧</m:t>
                    </m:r>
                    <m:r>
                      <a:rPr lang="en-US" b="1" i="1">
                        <a:latin typeface="Cambria Math"/>
                        <a:ea typeface="Cambria Math"/>
                      </a:rPr>
                      <m:t>,  </m:t>
                    </m:r>
                    <m:r>
                      <a:rPr lang="en-US" b="0" i="1">
                        <a:latin typeface="Cambria Math"/>
                        <a:ea typeface="Cambria Math"/>
                      </a:rPr>
                      <m:t>∨</m:t>
                    </m:r>
                    <m:r>
                      <m:rPr>
                        <m:nor/>
                      </m:rPr>
                      <a:rPr lang="en-US" i="0" smtClean="0">
                        <a:latin typeface="Cambria Math"/>
                        <a:ea typeface="Cambria Math"/>
                      </a:rPr>
                      <m:t> </m:t>
                    </m:r>
                    <m:r>
                      <m:rPr>
                        <m:nor/>
                      </m:rPr>
                      <a:rPr lang="en-US" i="0" smtClean="0">
                        <a:latin typeface="Cambria Math"/>
                        <a:ea typeface="Cambria Math"/>
                      </a:rPr>
                      <m:t>and</m:t>
                    </m:r>
                    <m:r>
                      <a:rPr lang="en-US" b="0" i="1">
                        <a:latin typeface="Cambria Math"/>
                        <a:ea typeface="Cambria Math"/>
                      </a:rPr>
                      <m:t> ~</m:t>
                    </m:r>
                  </m:oMath>
                </a14:m>
                <a:r>
                  <a:rPr lang="en-IN" dirty="0"/>
                  <a:t> .</a:t>
                </a:r>
                <a:endParaRPr lang="en-US" dirty="0"/>
              </a:p>
              <a:p>
                <a:pPr algn="l"/>
                <a:endParaRPr lang="en-US" dirty="0"/>
              </a:p>
              <a:p>
                <a:pPr algn="l"/>
                <a:endParaRPr lang="en-US" dirty="0"/>
              </a:p>
              <a:p>
                <a:pPr algn="l"/>
                <a:endParaRPr lang="en-IN" dirty="0"/>
              </a:p>
              <a:p>
                <a:pPr algn="l"/>
                <a:endParaRPr lang="en-IN" dirty="0"/>
              </a:p>
              <a:p>
                <a:pPr algn="l"/>
                <a:endParaRPr lang="en-IN" dirty="0"/>
              </a:p>
              <a:p>
                <a:pPr algn="l"/>
                <a:endParaRPr lang="en-IN"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228600" y="914400"/>
                <a:ext cx="8686800" cy="5638800"/>
              </a:xfrm>
              <a:blipFill>
                <a:blip r:embed="rId3"/>
                <a:stretch>
                  <a:fillRect l="-1825" t="-1514" r="-982"/>
                </a:stretch>
              </a:blipFill>
            </p:spPr>
            <p:txBody>
              <a:bodyPr/>
              <a:lstStyle/>
              <a:p>
                <a:r>
                  <a:rPr lang="en-US">
                    <a:noFill/>
                  </a:rPr>
                  <a:t> </a:t>
                </a:r>
              </a:p>
            </p:txBody>
          </p:sp>
        </mc:Fallback>
      </mc:AlternateContent>
      <p:graphicFrame>
        <p:nvGraphicFramePr>
          <p:cNvPr id="6" name="Object 5"/>
          <p:cNvGraphicFramePr>
            <a:graphicFrameLocks noChangeAspect="1"/>
          </p:cNvGraphicFramePr>
          <p:nvPr>
            <p:extLst>
              <p:ext uri="{D42A27DB-BD31-4B8C-83A1-F6EECF244321}">
                <p14:modId xmlns:p14="http://schemas.microsoft.com/office/powerpoint/2010/main" val="3119868067"/>
              </p:ext>
            </p:extLst>
          </p:nvPr>
        </p:nvGraphicFramePr>
        <p:xfrm>
          <a:off x="2133600" y="2446338"/>
          <a:ext cx="4984750" cy="373062"/>
        </p:xfrm>
        <a:graphic>
          <a:graphicData uri="http://schemas.openxmlformats.org/presentationml/2006/ole">
            <mc:AlternateContent xmlns:mc="http://schemas.openxmlformats.org/markup-compatibility/2006">
              <mc:Choice xmlns:v="urn:schemas-microsoft-com:vml" Requires="v">
                <p:oleObj spid="_x0000_s13950" name="Equation" r:id="rId4" imgW="4292280" imgH="342720" progId="Equation.DSMT4">
                  <p:embed/>
                </p:oleObj>
              </mc:Choice>
              <mc:Fallback>
                <p:oleObj name="Equation" r:id="rId4" imgW="4292280" imgH="342720" progId="Equation.DSMT4">
                  <p:embed/>
                  <p:pic>
                    <p:nvPicPr>
                      <p:cNvPr id="0" name="Picture 13664"/>
                      <p:cNvPicPr/>
                      <p:nvPr/>
                    </p:nvPicPr>
                    <p:blipFill>
                      <a:blip r:embed="rId5"/>
                      <a:stretch>
                        <a:fillRect/>
                      </a:stretch>
                    </p:blipFill>
                    <p:spPr>
                      <a:xfrm>
                        <a:off x="2133600" y="2446338"/>
                        <a:ext cx="4984750" cy="373062"/>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150757977"/>
              </p:ext>
            </p:extLst>
          </p:nvPr>
        </p:nvGraphicFramePr>
        <p:xfrm>
          <a:off x="1538288" y="3135313"/>
          <a:ext cx="6523037" cy="407987"/>
        </p:xfrm>
        <a:graphic>
          <a:graphicData uri="http://schemas.openxmlformats.org/presentationml/2006/ole">
            <mc:AlternateContent xmlns:mc="http://schemas.openxmlformats.org/markup-compatibility/2006">
              <mc:Choice xmlns:v="urn:schemas-microsoft-com:vml" Requires="v">
                <p:oleObj spid="_x0000_s13951" name="Equation" r:id="rId6" imgW="5854680" imgH="431640" progId="Equation.DSMT4">
                  <p:embed/>
                </p:oleObj>
              </mc:Choice>
              <mc:Fallback>
                <p:oleObj name="Equation" r:id="rId6" imgW="5854680" imgH="431640" progId="Equation.DSMT4">
                  <p:embed/>
                  <p:pic>
                    <p:nvPicPr>
                      <p:cNvPr id="0" name="Picture 13665"/>
                      <p:cNvPicPr/>
                      <p:nvPr/>
                    </p:nvPicPr>
                    <p:blipFill>
                      <a:blip r:embed="rId7"/>
                      <a:stretch>
                        <a:fillRect/>
                      </a:stretch>
                    </p:blipFill>
                    <p:spPr>
                      <a:xfrm>
                        <a:off x="1538288" y="3135313"/>
                        <a:ext cx="6523037" cy="407987"/>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468703319"/>
              </p:ext>
            </p:extLst>
          </p:nvPr>
        </p:nvGraphicFramePr>
        <p:xfrm>
          <a:off x="2678113" y="4343400"/>
          <a:ext cx="4090987" cy="406400"/>
        </p:xfrm>
        <a:graphic>
          <a:graphicData uri="http://schemas.openxmlformats.org/presentationml/2006/ole">
            <mc:AlternateContent xmlns:mc="http://schemas.openxmlformats.org/markup-compatibility/2006">
              <mc:Choice xmlns:v="urn:schemas-microsoft-com:vml" Requires="v">
                <p:oleObj spid="_x0000_s13952" name="Equation" r:id="rId8" imgW="3670200" imgH="431640" progId="Equation.DSMT4">
                  <p:embed/>
                </p:oleObj>
              </mc:Choice>
              <mc:Fallback>
                <p:oleObj name="Equation" r:id="rId8" imgW="3670200" imgH="431640" progId="Equation.DSMT4">
                  <p:embed/>
                  <p:pic>
                    <p:nvPicPr>
                      <p:cNvPr id="0" name="Object 6"/>
                      <p:cNvPicPr>
                        <a:picLocks noChangeAspect="1" noChangeArrowheads="1"/>
                      </p:cNvPicPr>
                      <p:nvPr/>
                    </p:nvPicPr>
                    <p:blipFill>
                      <a:blip r:embed="rId9"/>
                      <a:srcRect/>
                      <a:stretch>
                        <a:fillRect/>
                      </a:stretch>
                    </p:blipFill>
                    <p:spPr bwMode="auto">
                      <a:xfrm>
                        <a:off x="2678113" y="4343400"/>
                        <a:ext cx="4090987"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 calcmode="lin" valueType="num">
                                      <p:cBhvr additive="base">
                                        <p:cTn id="5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76200" y="685800"/>
                <a:ext cx="8915400" cy="6172200"/>
              </a:xfrm>
            </p:spPr>
            <p:txBody>
              <a:bodyPr>
                <a:normAutofit fontScale="77500" lnSpcReduction="20000"/>
              </a:bodyPr>
              <a:lstStyle/>
              <a:p>
                <a:pPr algn="l"/>
                <a:r>
                  <a:rPr lang="en-US" dirty="0"/>
                  <a:t>Again note that from De Morgan's Law , we have</a:t>
                </a:r>
              </a:p>
              <a:p>
                <a:pPr algn="l"/>
                <a:endParaRPr lang="en-US" dirty="0"/>
              </a:p>
              <a:p>
                <a:pPr algn="l"/>
                <a:endParaRPr lang="en-US" dirty="0"/>
              </a:p>
              <a:p>
                <a:pPr algn="l"/>
                <a:endParaRPr lang="en-US" dirty="0"/>
              </a:p>
              <a:p>
                <a:pPr algn="l"/>
                <a:endParaRPr lang="en-US" dirty="0"/>
              </a:p>
              <a:p>
                <a:pPr algn="l"/>
                <a:endParaRPr lang="en-US" dirty="0"/>
              </a:p>
              <a:p>
                <a:pPr algn="just">
                  <a:lnSpc>
                    <a:spcPct val="170000"/>
                  </a:lnSpc>
                </a:pPr>
                <a:r>
                  <a:rPr lang="en-US" dirty="0"/>
                  <a:t>The first equivalence means that it is also possible to obtain a formula which is equivalent to a given formula in which conjunction is eliminated. Similarly, it is possible to remove disjunction.</a:t>
                </a:r>
              </a:p>
              <a:p>
                <a:pPr algn="just">
                  <a:lnSpc>
                    <a:spcPct val="170000"/>
                  </a:lnSpc>
                </a:pPr>
                <a:r>
                  <a:rPr lang="en-US" dirty="0"/>
                  <a:t>Thus, we can replace first all the biconditional, then the conditional and finally all the conjunctions or all the disjunctions  to obtain equivalent formula. This alternative form contain either the negation and disjunction or the negation and conjunction. Thus that set of connectives </a:t>
                </a:r>
                <a:r>
                  <a:rPr lang="en-IN" dirty="0"/>
                  <a:t>{</a:t>
                </a:r>
                <a14:m>
                  <m:oMath xmlns:m="http://schemas.openxmlformats.org/officeDocument/2006/math">
                    <m:r>
                      <a:rPr lang="en-IN" b="0" i="1">
                        <a:latin typeface="Cambria Math"/>
                        <a:ea typeface="Cambria Math"/>
                      </a:rPr>
                      <m:t>∧</m:t>
                    </m:r>
                    <m:r>
                      <a:rPr lang="en-US" b="0" i="1">
                        <a:latin typeface="Cambria Math"/>
                        <a:ea typeface="Cambria Math"/>
                      </a:rPr>
                      <m:t>, ~</m:t>
                    </m:r>
                  </m:oMath>
                </a14:m>
                <a:r>
                  <a:rPr lang="en-IN" dirty="0"/>
                  <a:t>}  and {</a:t>
                </a:r>
                <a14:m>
                  <m:oMath xmlns:m="http://schemas.openxmlformats.org/officeDocument/2006/math">
                    <m:r>
                      <a:rPr lang="en-IN" b="0" i="1">
                        <a:latin typeface="Cambria Math"/>
                        <a:ea typeface="Cambria Math"/>
                      </a:rPr>
                      <m:t>∨</m:t>
                    </m:r>
                    <m:r>
                      <a:rPr lang="en-US" b="0" i="1">
                        <a:latin typeface="Cambria Math"/>
                        <a:ea typeface="Cambria Math"/>
                      </a:rPr>
                      <m:t>, ~</m:t>
                    </m:r>
                  </m:oMath>
                </a14:m>
                <a:r>
                  <a:rPr lang="en-IN" dirty="0"/>
                  <a:t>} is a Minimal functionally complete set of connectives.</a:t>
                </a:r>
                <a:endParaRPr lang="en-US" dirty="0"/>
              </a:p>
              <a:p>
                <a:pPr algn="l"/>
                <a:endParaRPr lang="en-IN" dirty="0"/>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76200" y="685800"/>
                <a:ext cx="8915400" cy="6172200"/>
              </a:xfrm>
              <a:blipFill>
                <a:blip r:embed="rId3"/>
                <a:stretch>
                  <a:fillRect l="-1778" t="-1482" r="-1026"/>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3323421739"/>
              </p:ext>
            </p:extLst>
          </p:nvPr>
        </p:nvGraphicFramePr>
        <p:xfrm>
          <a:off x="3067050" y="1295400"/>
          <a:ext cx="2963863" cy="884237"/>
        </p:xfrm>
        <a:graphic>
          <a:graphicData uri="http://schemas.openxmlformats.org/presentationml/2006/ole">
            <mc:AlternateContent xmlns:mc="http://schemas.openxmlformats.org/markup-compatibility/2006">
              <mc:Choice xmlns:v="urn:schemas-microsoft-com:vml" Requires="v">
                <p:oleObj spid="_x0000_s52299" name="Equation" r:id="rId4" imgW="2552400" imgH="812520" progId="Equation.DSMT4">
                  <p:embed/>
                </p:oleObj>
              </mc:Choice>
              <mc:Fallback>
                <p:oleObj name="Equation" r:id="rId4" imgW="2552400" imgH="812520" progId="Equation.DSMT4">
                  <p:embed/>
                  <p:pic>
                    <p:nvPicPr>
                      <p:cNvPr id="0" name="Object 5"/>
                      <p:cNvPicPr>
                        <a:picLocks noChangeAspect="1" noChangeArrowheads="1"/>
                      </p:cNvPicPr>
                      <p:nvPr/>
                    </p:nvPicPr>
                    <p:blipFill>
                      <a:blip r:embed="rId5"/>
                      <a:srcRect/>
                      <a:stretch>
                        <a:fillRect/>
                      </a:stretch>
                    </p:blipFill>
                    <p:spPr bwMode="auto">
                      <a:xfrm>
                        <a:off x="3067050" y="1295400"/>
                        <a:ext cx="2963863"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arn(inVertical)">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1000"/>
                                        <p:tgtEl>
                                          <p:spTgt spid="3">
                                            <p:txEl>
                                              <p:pRg st="7" end="7"/>
                                            </p:txEl>
                                          </p:spTgt>
                                        </p:tgtEl>
                                      </p:cBhvr>
                                    </p:animEffect>
                                    <p:anim calcmode="lin" valueType="num">
                                      <p:cBhvr>
                                        <p:cTn id="2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just"/>
            <a:r>
              <a:rPr lang="en-IN" b="1" u="sng" dirty="0"/>
              <a:t>NORMAL FORM</a:t>
            </a:r>
            <a:r>
              <a:rPr lang="en-IN" b="1" dirty="0"/>
              <a:t>: </a:t>
            </a:r>
            <a:r>
              <a:rPr lang="en-IN" dirty="0"/>
              <a:t>By comparing truth tables, one determines whether two logical expression P and Q are equivalent. But the process is very tedious when the number of variables increases. A better method is to transform the expression P and Q to some </a:t>
            </a:r>
            <a:r>
              <a:rPr lang="en-IN" b="1" u="sng" dirty="0"/>
              <a:t>standard forms</a:t>
            </a:r>
            <a:r>
              <a:rPr lang="en-IN" dirty="0"/>
              <a:t> of expression P</a:t>
            </a:r>
            <a:r>
              <a:rPr lang="en-IN" baseline="30000" dirty="0"/>
              <a:t>’</a:t>
            </a:r>
            <a:r>
              <a:rPr lang="en-IN" dirty="0"/>
              <a:t> and Q</a:t>
            </a:r>
            <a:r>
              <a:rPr lang="en-IN" baseline="30000" dirty="0"/>
              <a:t>’</a:t>
            </a:r>
            <a:r>
              <a:rPr lang="en-IN" dirty="0"/>
              <a:t>  such that a simple comparison of P</a:t>
            </a:r>
            <a:r>
              <a:rPr lang="en-IN" baseline="30000" dirty="0"/>
              <a:t>’</a:t>
            </a:r>
            <a:r>
              <a:rPr lang="en-IN" dirty="0"/>
              <a:t> and Q</a:t>
            </a:r>
            <a:r>
              <a:rPr lang="en-IN" baseline="30000" dirty="0"/>
              <a:t>’</a:t>
            </a:r>
            <a:r>
              <a:rPr lang="en-IN" dirty="0"/>
              <a:t> shows whether they are equivalent or not</a:t>
            </a:r>
            <a:r>
              <a:rPr lang="en-IN" b="1" dirty="0"/>
              <a:t>.</a:t>
            </a:r>
          </a:p>
          <a:p>
            <a:pPr algn="just"/>
            <a:r>
              <a:rPr lang="en-IN" b="1" dirty="0"/>
              <a:t>The standard forms are called normal forms or canonical forms. </a:t>
            </a:r>
          </a:p>
          <a:p>
            <a:pPr algn="just"/>
            <a:endParaRPr lang="en-IN" b="1" dirty="0"/>
          </a:p>
          <a:p>
            <a:pPr algn="just"/>
            <a:r>
              <a:rPr lang="en-IN" b="1" u="sng" dirty="0"/>
              <a:t>ELEMENTARY SUM</a:t>
            </a:r>
            <a:r>
              <a:rPr lang="en-IN" dirty="0"/>
              <a:t>: In logical expression, a sum of the variables and their negation is called elementary sum. Example of elementary sum  :</a:t>
            </a:r>
          </a:p>
          <a:p>
            <a:pPr algn="just"/>
            <a:endParaRPr lang="en-IN" dirty="0"/>
          </a:p>
        </p:txBody>
      </p:sp>
      <p:graphicFrame>
        <p:nvGraphicFramePr>
          <p:cNvPr id="4" name="Object 3"/>
          <p:cNvGraphicFramePr>
            <a:graphicFrameLocks noChangeAspect="1"/>
          </p:cNvGraphicFramePr>
          <p:nvPr>
            <p:extLst>
              <p:ext uri="{D42A27DB-BD31-4B8C-83A1-F6EECF244321}">
                <p14:modId xmlns:p14="http://schemas.microsoft.com/office/powerpoint/2010/main" val="232256269"/>
              </p:ext>
            </p:extLst>
          </p:nvPr>
        </p:nvGraphicFramePr>
        <p:xfrm>
          <a:off x="4568952" y="6248400"/>
          <a:ext cx="4346448" cy="228600"/>
        </p:xfrm>
        <a:graphic>
          <a:graphicData uri="http://schemas.openxmlformats.org/presentationml/2006/ole">
            <mc:AlternateContent xmlns:mc="http://schemas.openxmlformats.org/markup-compatibility/2006">
              <mc:Choice xmlns:v="urn:schemas-microsoft-com:vml" Requires="v">
                <p:oleObj spid="_x0000_s15538" name="Equation" r:id="rId3" imgW="5892480" imgH="317160" progId="Equation.DSMT4">
                  <p:embed/>
                </p:oleObj>
              </mc:Choice>
              <mc:Fallback>
                <p:oleObj name="Equation" r:id="rId3" imgW="5892480" imgH="317160" progId="Equation.DSMT4">
                  <p:embed/>
                  <p:pic>
                    <p:nvPicPr>
                      <p:cNvPr id="0" name="Picture 15448"/>
                      <p:cNvPicPr/>
                      <p:nvPr/>
                    </p:nvPicPr>
                    <p:blipFill>
                      <a:blip r:embed="rId4"/>
                      <a:stretch>
                        <a:fillRect/>
                      </a:stretch>
                    </p:blipFill>
                    <p:spPr>
                      <a:xfrm>
                        <a:off x="4568952" y="6248400"/>
                        <a:ext cx="4346448" cy="2286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l"/>
            <a:r>
              <a:rPr lang="en-IN" b="1" u="sng" dirty="0"/>
              <a:t>ELEMENTARY PRODUCT</a:t>
            </a:r>
            <a:r>
              <a:rPr lang="en-IN" b="1" dirty="0"/>
              <a:t>:</a:t>
            </a:r>
            <a:r>
              <a:rPr lang="en-IN" dirty="0"/>
              <a:t> In logical expression, a product of variables and their negation is called an elementary product. Example: </a:t>
            </a:r>
            <a:r>
              <a:rPr lang="en-IN" i="1" dirty="0"/>
              <a:t>p</a:t>
            </a:r>
            <a:r>
              <a:rPr lang="en-IN" dirty="0"/>
              <a:t>, ~</a:t>
            </a:r>
            <a:r>
              <a:rPr lang="en-IN" i="1" dirty="0"/>
              <a:t>p</a:t>
            </a:r>
            <a:r>
              <a:rPr lang="en-IN" dirty="0"/>
              <a:t>,                                                            is elementary products in two variables p and q.</a:t>
            </a:r>
          </a:p>
          <a:p>
            <a:pPr algn="l"/>
            <a:endParaRPr lang="en-IN" sz="500" dirty="0"/>
          </a:p>
          <a:p>
            <a:pPr algn="just"/>
            <a:r>
              <a:rPr lang="en-IN" b="1" u="sng" dirty="0"/>
              <a:t>Disjunctive Normal Form (DNF)</a:t>
            </a:r>
            <a:r>
              <a:rPr lang="en-IN" b="1" dirty="0"/>
              <a:t>:</a:t>
            </a:r>
            <a:r>
              <a:rPr lang="en-IN" dirty="0"/>
              <a:t> A logical expression is said to be in disjunctive normal form if it is the </a:t>
            </a:r>
            <a:r>
              <a:rPr lang="en-IN" b="1" dirty="0"/>
              <a:t>sum of elementary products</a:t>
            </a:r>
            <a:r>
              <a:rPr lang="en-IN" dirty="0"/>
              <a:t>.</a:t>
            </a:r>
          </a:p>
          <a:p>
            <a:pPr algn="just">
              <a:lnSpc>
                <a:spcPct val="150000"/>
              </a:lnSpc>
            </a:pPr>
            <a:r>
              <a:rPr lang="en-IN" b="1" u="sng" dirty="0"/>
              <a:t>PROCEDURE TO OBTAIN DNF OF A GIVEN LOGICAL EXPRESSION</a:t>
            </a:r>
            <a:r>
              <a:rPr lang="en-IN" b="1" dirty="0"/>
              <a:t>:</a:t>
            </a:r>
            <a:endParaRPr lang="en-IN" dirty="0"/>
          </a:p>
          <a:p>
            <a:pPr lvl="0" algn="just"/>
            <a:r>
              <a:rPr lang="en-US" dirty="0"/>
              <a:t>1)</a:t>
            </a:r>
            <a:r>
              <a:rPr lang="en-IN" dirty="0"/>
              <a:t>Remove Conditional and Biconditional using an equivalent expression which contains negation, disjunction and conjunction only.</a:t>
            </a:r>
          </a:p>
          <a:p>
            <a:pPr algn="just"/>
            <a:endParaRPr lang="en-IN" dirty="0"/>
          </a:p>
          <a:p>
            <a:pPr algn="l"/>
            <a:endParaRPr lang="en-IN" dirty="0"/>
          </a:p>
          <a:p>
            <a:pPr algn="l"/>
            <a:endParaRPr lang="en-IN" dirty="0"/>
          </a:p>
        </p:txBody>
      </p:sp>
      <p:graphicFrame>
        <p:nvGraphicFramePr>
          <p:cNvPr id="4" name="Object 3"/>
          <p:cNvGraphicFramePr>
            <a:graphicFrameLocks noChangeAspect="1"/>
          </p:cNvGraphicFramePr>
          <p:nvPr>
            <p:extLst>
              <p:ext uri="{D42A27DB-BD31-4B8C-83A1-F6EECF244321}">
                <p14:modId xmlns:p14="http://schemas.microsoft.com/office/powerpoint/2010/main" val="2925069306"/>
              </p:ext>
            </p:extLst>
          </p:nvPr>
        </p:nvGraphicFramePr>
        <p:xfrm>
          <a:off x="3810000" y="1981200"/>
          <a:ext cx="3886200" cy="381000"/>
        </p:xfrm>
        <a:graphic>
          <a:graphicData uri="http://schemas.openxmlformats.org/presentationml/2006/ole">
            <mc:AlternateContent xmlns:mc="http://schemas.openxmlformats.org/markup-compatibility/2006">
              <mc:Choice xmlns:v="urn:schemas-microsoft-com:vml" Requires="v">
                <p:oleObj spid="_x0000_s16561" name="Equation" r:id="rId3" imgW="2158920" imgH="164880" progId="Equation.DSMT4">
                  <p:embed/>
                </p:oleObj>
              </mc:Choice>
              <mc:Fallback>
                <p:oleObj name="Equation" r:id="rId3" imgW="2158920" imgH="164880" progId="Equation.DSMT4">
                  <p:embed/>
                  <p:pic>
                    <p:nvPicPr>
                      <p:cNvPr id="0" name="Picture 16471"/>
                      <p:cNvPicPr/>
                      <p:nvPr/>
                    </p:nvPicPr>
                    <p:blipFill>
                      <a:blip r:embed="rId4"/>
                      <a:stretch>
                        <a:fillRect/>
                      </a:stretch>
                    </p:blipFill>
                    <p:spPr>
                      <a:xfrm>
                        <a:off x="3810000" y="1981200"/>
                        <a:ext cx="3886200" cy="3810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791200"/>
          </a:xfrm>
        </p:spPr>
        <p:txBody>
          <a:bodyPr>
            <a:normAutofit fontScale="92500" lnSpcReduction="10000"/>
          </a:bodyPr>
          <a:lstStyle/>
          <a:p>
            <a:pPr lvl="0" algn="l"/>
            <a:r>
              <a:rPr lang="en-US" dirty="0"/>
              <a:t>2)</a:t>
            </a:r>
            <a:r>
              <a:rPr lang="en-IN" dirty="0"/>
              <a:t> Eliminate negation before the sum and products using De Morgan’s Law.</a:t>
            </a:r>
          </a:p>
          <a:p>
            <a:pPr algn="l"/>
            <a:r>
              <a:rPr lang="en-US" dirty="0"/>
              <a:t>3) </a:t>
            </a:r>
            <a:r>
              <a:rPr lang="en-IN" dirty="0"/>
              <a:t>Apply distributive law until a sum of elementary product is obtained.</a:t>
            </a:r>
          </a:p>
          <a:p>
            <a:pPr algn="l"/>
            <a:r>
              <a:rPr lang="en-IN" b="1" u="sng" dirty="0"/>
              <a:t>EXAMPLE</a:t>
            </a:r>
            <a:r>
              <a:rPr lang="en-IN" b="1" dirty="0"/>
              <a:t>: </a:t>
            </a:r>
            <a:r>
              <a:rPr lang="en-IN" dirty="0"/>
              <a:t>Obtain the disjunctive normal form of the following: </a:t>
            </a:r>
          </a:p>
          <a:p>
            <a:pPr lvl="0" algn="l"/>
            <a:r>
              <a:rPr lang="en-US" dirty="0"/>
              <a:t>1)  </a:t>
            </a:r>
          </a:p>
          <a:p>
            <a:pPr lvl="0" algn="l"/>
            <a:r>
              <a:rPr lang="en-US" b="1" u="sng" dirty="0"/>
              <a:t>Solution</a:t>
            </a:r>
            <a:r>
              <a:rPr lang="en-US" b="1" dirty="0"/>
              <a:t>:</a:t>
            </a:r>
          </a:p>
          <a:p>
            <a:pPr algn="l"/>
            <a:r>
              <a:rPr lang="en-IN" sz="2400" dirty="0"/>
              <a:t>Step 1: Remove by logically equivalent statement</a:t>
            </a:r>
          </a:p>
          <a:p>
            <a:pPr lvl="0" algn="l"/>
            <a:endParaRPr lang="en-US" sz="2400" b="1" u="sng" dirty="0"/>
          </a:p>
          <a:p>
            <a:pPr algn="l"/>
            <a:r>
              <a:rPr lang="en-IN" sz="2400" dirty="0"/>
              <a:t>Step 2: Apply distributive law </a:t>
            </a:r>
          </a:p>
          <a:p>
            <a:pPr algn="l"/>
            <a:endParaRPr lang="en-IN" sz="2400" dirty="0"/>
          </a:p>
          <a:p>
            <a:pPr algn="l"/>
            <a:r>
              <a:rPr lang="en-US" b="1" dirty="0"/>
              <a:t>            </a:t>
            </a:r>
            <a:r>
              <a:rPr lang="en-IN" dirty="0"/>
              <a:t>which is the required disjunctive normal form (DNF).             </a:t>
            </a:r>
          </a:p>
          <a:p>
            <a:pPr lvl="0" algn="l"/>
            <a:endParaRPr lang="en-US" b="1" u="sng" dirty="0"/>
          </a:p>
          <a:p>
            <a:pPr lvl="0" algn="l"/>
            <a:r>
              <a:rPr lang="en-US" dirty="0"/>
              <a:t> </a:t>
            </a:r>
          </a:p>
          <a:p>
            <a:pPr lvl="0" algn="l"/>
            <a:endParaRPr lang="en-IN" dirty="0"/>
          </a:p>
          <a:p>
            <a:pPr algn="l"/>
            <a:endParaRPr lang="en-IN" dirty="0"/>
          </a:p>
        </p:txBody>
      </p:sp>
      <p:graphicFrame>
        <p:nvGraphicFramePr>
          <p:cNvPr id="8" name="Object 7"/>
          <p:cNvGraphicFramePr>
            <a:graphicFrameLocks noChangeAspect="1"/>
          </p:cNvGraphicFramePr>
          <p:nvPr/>
        </p:nvGraphicFramePr>
        <p:xfrm>
          <a:off x="2003425" y="4114800"/>
          <a:ext cx="1439863" cy="457200"/>
        </p:xfrm>
        <a:graphic>
          <a:graphicData uri="http://schemas.openxmlformats.org/presentationml/2006/ole">
            <mc:AlternateContent xmlns:mc="http://schemas.openxmlformats.org/markup-compatibility/2006">
              <mc:Choice xmlns:v="urn:schemas-microsoft-com:vml" Requires="v">
                <p:oleObj spid="_x0000_s17947" name="Equation" r:id="rId3" imgW="19202400" imgH="6096000" progId="Equation.DSMT4">
                  <p:embed/>
                </p:oleObj>
              </mc:Choice>
              <mc:Fallback>
                <p:oleObj name="Equation" r:id="rId3" imgW="19202400" imgH="6096000" progId="Equation.DSMT4">
                  <p:embed/>
                  <p:pic>
                    <p:nvPicPr>
                      <p:cNvPr id="0" name="Object 6"/>
                      <p:cNvPicPr>
                        <a:picLocks noChangeAspect="1" noChangeArrowheads="1"/>
                      </p:cNvPicPr>
                      <p:nvPr/>
                    </p:nvPicPr>
                    <p:blipFill>
                      <a:blip r:embed="rId4"/>
                      <a:srcRect/>
                      <a:stretch>
                        <a:fillRect/>
                      </a:stretch>
                    </p:blipFill>
                    <p:spPr bwMode="auto">
                      <a:xfrm>
                        <a:off x="2003425" y="4114800"/>
                        <a:ext cx="1439863" cy="457200"/>
                      </a:xfrm>
                      <a:prstGeom prst="rect">
                        <a:avLst/>
                      </a:prstGeom>
                      <a:noFill/>
                      <a:ln>
                        <a:noFill/>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531308295"/>
              </p:ext>
            </p:extLst>
          </p:nvPr>
        </p:nvGraphicFramePr>
        <p:xfrm>
          <a:off x="533400" y="2864011"/>
          <a:ext cx="1676400" cy="564989"/>
        </p:xfrm>
        <a:graphic>
          <a:graphicData uri="http://schemas.openxmlformats.org/presentationml/2006/ole">
            <mc:AlternateContent xmlns:mc="http://schemas.openxmlformats.org/markup-compatibility/2006">
              <mc:Choice xmlns:v="urn:schemas-microsoft-com:vml" Requires="v">
                <p:oleObj spid="_x0000_s17948" name="Equation" r:id="rId5" imgW="799920" imgH="253800" progId="Equation.DSMT4">
                  <p:embed/>
                </p:oleObj>
              </mc:Choice>
              <mc:Fallback>
                <p:oleObj name="Equation" r:id="rId5" imgW="799920" imgH="253800" progId="Equation.DSMT4">
                  <p:embed/>
                  <p:pic>
                    <p:nvPicPr>
                      <p:cNvPr id="0" name="Picture 17681"/>
                      <p:cNvPicPr/>
                      <p:nvPr/>
                    </p:nvPicPr>
                    <p:blipFill>
                      <a:blip r:embed="rId6"/>
                      <a:stretch>
                        <a:fillRect/>
                      </a:stretch>
                    </p:blipFill>
                    <p:spPr>
                      <a:xfrm>
                        <a:off x="533400" y="2864011"/>
                        <a:ext cx="1676400" cy="564989"/>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080867585"/>
              </p:ext>
            </p:extLst>
          </p:nvPr>
        </p:nvGraphicFramePr>
        <p:xfrm>
          <a:off x="2681288" y="4724400"/>
          <a:ext cx="4929187" cy="457200"/>
        </p:xfrm>
        <a:graphic>
          <a:graphicData uri="http://schemas.openxmlformats.org/presentationml/2006/ole">
            <mc:AlternateContent xmlns:mc="http://schemas.openxmlformats.org/markup-compatibility/2006">
              <mc:Choice xmlns:v="urn:schemas-microsoft-com:vml" Requires="v">
                <p:oleObj spid="_x0000_s17949" name="Equation" r:id="rId7" imgW="3060360" imgH="253800" progId="Equation.DSMT4">
                  <p:embed/>
                </p:oleObj>
              </mc:Choice>
              <mc:Fallback>
                <p:oleObj name="Equation" r:id="rId7" imgW="3060360" imgH="253800" progId="Equation.DSMT4">
                  <p:embed/>
                  <p:pic>
                    <p:nvPicPr>
                      <p:cNvPr id="0" name="Picture 17682"/>
                      <p:cNvPicPr/>
                      <p:nvPr/>
                    </p:nvPicPr>
                    <p:blipFill>
                      <a:blip r:embed="rId8"/>
                      <a:stretch>
                        <a:fillRect/>
                      </a:stretch>
                    </p:blipFill>
                    <p:spPr>
                      <a:xfrm>
                        <a:off x="2681288" y="4724400"/>
                        <a:ext cx="4929187" cy="4572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additive="base">
                                        <p:cTn id="3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 calcmode="lin" valueType="num">
                                      <p:cBhvr additive="base">
                                        <p:cTn id="4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1000"/>
                                        <p:tgtEl>
                                          <p:spTgt spid="8"/>
                                        </p:tgtEl>
                                      </p:cBhvr>
                                    </p:animEffect>
                                    <p:anim calcmode="lin" valueType="num">
                                      <p:cBhvr>
                                        <p:cTn id="52" dur="1000" fill="hold"/>
                                        <p:tgtEl>
                                          <p:spTgt spid="8"/>
                                        </p:tgtEl>
                                        <p:attrNameLst>
                                          <p:attrName>ppt_x</p:attrName>
                                        </p:attrNameLst>
                                      </p:cBhvr>
                                      <p:tavLst>
                                        <p:tav tm="0">
                                          <p:val>
                                            <p:strVal val="#ppt_x"/>
                                          </p:val>
                                        </p:tav>
                                        <p:tav tm="100000">
                                          <p:val>
                                            <p:strVal val="#ppt_x"/>
                                          </p:val>
                                        </p:tav>
                                      </p:tavLst>
                                    </p:anim>
                                    <p:anim calcmode="lin" valueType="num">
                                      <p:cBhvr>
                                        <p:cTn id="5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7" end="7"/>
                                            </p:txEl>
                                          </p:spTgt>
                                        </p:tgtEl>
                                        <p:attrNameLst>
                                          <p:attrName>style.visibility</p:attrName>
                                        </p:attrNameLst>
                                      </p:cBhvr>
                                      <p:to>
                                        <p:strVal val="visible"/>
                                      </p:to>
                                    </p:set>
                                    <p:animEffect transition="in" filter="fade">
                                      <p:cBhvr>
                                        <p:cTn id="58" dur="500"/>
                                        <p:tgtEl>
                                          <p:spTgt spid="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barn(inVertical)">
                                      <p:cBhvr>
                                        <p:cTn id="63" dur="500"/>
                                        <p:tgtEl>
                                          <p:spTgt spid="11"/>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nodeType="clickEffect">
                                  <p:stCondLst>
                                    <p:cond delay="0"/>
                                  </p:stCondLst>
                                  <p:childTnLst>
                                    <p:set>
                                      <p:cBhvr>
                                        <p:cTn id="67" dur="1" fill="hold">
                                          <p:stCondLst>
                                            <p:cond delay="0"/>
                                          </p:stCondLst>
                                        </p:cTn>
                                        <p:tgtEl>
                                          <p:spTgt spid="3">
                                            <p:txEl>
                                              <p:pRg st="9" end="9"/>
                                            </p:txEl>
                                          </p:spTgt>
                                        </p:tgtEl>
                                        <p:attrNameLst>
                                          <p:attrName>style.visibility</p:attrName>
                                        </p:attrNameLst>
                                      </p:cBhvr>
                                      <p:to>
                                        <p:strVal val="visible"/>
                                      </p:to>
                                    </p:set>
                                    <p:animEffect transition="in" filter="barn(inVertical)">
                                      <p:cBhvr>
                                        <p:cTn id="6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l"/>
            <a:r>
              <a:rPr lang="en-US" dirty="0"/>
              <a:t>2)</a:t>
            </a:r>
          </a:p>
          <a:p>
            <a:pPr algn="l"/>
            <a:r>
              <a:rPr lang="en-IN" b="1" u="sng" dirty="0"/>
              <a:t>Solution</a:t>
            </a:r>
            <a:r>
              <a:rPr lang="en-IN" b="1" dirty="0"/>
              <a:t>:</a:t>
            </a:r>
          </a:p>
          <a:p>
            <a:pPr algn="l"/>
            <a:endParaRPr lang="en-US" b="1" u="sng" dirty="0"/>
          </a:p>
          <a:p>
            <a:pPr algn="l"/>
            <a:endParaRPr lang="en-US" b="1" u="sng" dirty="0"/>
          </a:p>
          <a:p>
            <a:pPr algn="l"/>
            <a:endParaRPr lang="en-US" b="1" u="sng" dirty="0"/>
          </a:p>
          <a:p>
            <a:pPr algn="l"/>
            <a:endParaRPr lang="en-US" b="1" u="sng" dirty="0"/>
          </a:p>
          <a:p>
            <a:pPr algn="l"/>
            <a:endParaRPr lang="en-US" b="1" u="sng" dirty="0"/>
          </a:p>
          <a:p>
            <a:pPr algn="l"/>
            <a:endParaRPr lang="en-IN" b="1" u="sng" dirty="0"/>
          </a:p>
          <a:p>
            <a:pPr algn="l"/>
            <a:endParaRPr lang="en-IN" u="sng" dirty="0"/>
          </a:p>
        </p:txBody>
      </p:sp>
      <p:graphicFrame>
        <p:nvGraphicFramePr>
          <p:cNvPr id="4" name="Object 3"/>
          <p:cNvGraphicFramePr>
            <a:graphicFrameLocks noChangeAspect="1"/>
          </p:cNvGraphicFramePr>
          <p:nvPr>
            <p:extLst>
              <p:ext uri="{D42A27DB-BD31-4B8C-83A1-F6EECF244321}">
                <p14:modId xmlns:p14="http://schemas.microsoft.com/office/powerpoint/2010/main" val="2574463436"/>
              </p:ext>
            </p:extLst>
          </p:nvPr>
        </p:nvGraphicFramePr>
        <p:xfrm>
          <a:off x="533400" y="914400"/>
          <a:ext cx="4385733" cy="666750"/>
        </p:xfrm>
        <a:graphic>
          <a:graphicData uri="http://schemas.openxmlformats.org/presentationml/2006/ole">
            <mc:AlternateContent xmlns:mc="http://schemas.openxmlformats.org/markup-compatibility/2006">
              <mc:Choice xmlns:v="urn:schemas-microsoft-com:vml" Requires="v">
                <p:oleObj spid="_x0000_s18820" name="Equation" r:id="rId3" imgW="90220800" imgH="13716000" progId="Equation.DSMT4">
                  <p:embed/>
                </p:oleObj>
              </mc:Choice>
              <mc:Fallback>
                <p:oleObj name="Equation" r:id="rId3" imgW="90220800" imgH="13716000" progId="Equation.DSMT4">
                  <p:embed/>
                  <p:pic>
                    <p:nvPicPr>
                      <p:cNvPr id="0" name="Picture 18606"/>
                      <p:cNvPicPr/>
                      <p:nvPr/>
                    </p:nvPicPr>
                    <p:blipFill>
                      <a:blip r:embed="rId4"/>
                      <a:stretch>
                        <a:fillRect/>
                      </a:stretch>
                    </p:blipFill>
                    <p:spPr>
                      <a:xfrm>
                        <a:off x="533400" y="914400"/>
                        <a:ext cx="4385733" cy="66675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DBDD1BB5-1A4C-459D-BF2C-9BE49F1826EA}"/>
              </a:ext>
            </a:extLst>
          </p:cNvPr>
          <p:cNvGraphicFramePr>
            <a:graphicFrameLocks noChangeAspect="1"/>
          </p:cNvGraphicFramePr>
          <p:nvPr>
            <p:extLst>
              <p:ext uri="{D42A27DB-BD31-4B8C-83A1-F6EECF244321}">
                <p14:modId xmlns:p14="http://schemas.microsoft.com/office/powerpoint/2010/main" val="1548975079"/>
              </p:ext>
            </p:extLst>
          </p:nvPr>
        </p:nvGraphicFramePr>
        <p:xfrm>
          <a:off x="450850" y="4876800"/>
          <a:ext cx="2578100" cy="292100"/>
        </p:xfrm>
        <a:graphic>
          <a:graphicData uri="http://schemas.openxmlformats.org/presentationml/2006/ole">
            <mc:AlternateContent xmlns:mc="http://schemas.openxmlformats.org/markup-compatibility/2006">
              <mc:Choice xmlns:v="urn:schemas-microsoft-com:vml" Requires="v">
                <p:oleObj spid="_x0000_s18821" name="Equation" r:id="rId5" imgW="2577960" imgH="291960" progId="Equation.DSMT4">
                  <p:embed/>
                </p:oleObj>
              </mc:Choice>
              <mc:Fallback>
                <p:oleObj name="Equation" r:id="rId5" imgW="2577960" imgH="291960" progId="Equation.DSMT4">
                  <p:embed/>
                  <p:pic>
                    <p:nvPicPr>
                      <p:cNvPr id="0" name=""/>
                      <p:cNvPicPr/>
                      <p:nvPr/>
                    </p:nvPicPr>
                    <p:blipFill>
                      <a:blip r:embed="rId6"/>
                      <a:stretch>
                        <a:fillRect/>
                      </a:stretch>
                    </p:blipFill>
                    <p:spPr>
                      <a:xfrm>
                        <a:off x="450850" y="4876800"/>
                        <a:ext cx="2578100" cy="29210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250DCF60-800B-40EC-87EF-F52670BD458E}"/>
              </a:ext>
            </a:extLst>
          </p:cNvPr>
          <p:cNvGraphicFramePr>
            <a:graphicFrameLocks noChangeAspect="1"/>
          </p:cNvGraphicFramePr>
          <p:nvPr>
            <p:extLst>
              <p:ext uri="{D42A27DB-BD31-4B8C-83A1-F6EECF244321}">
                <p14:modId xmlns:p14="http://schemas.microsoft.com/office/powerpoint/2010/main" val="589321509"/>
              </p:ext>
            </p:extLst>
          </p:nvPr>
        </p:nvGraphicFramePr>
        <p:xfrm>
          <a:off x="317500" y="4356100"/>
          <a:ext cx="3111500" cy="292100"/>
        </p:xfrm>
        <a:graphic>
          <a:graphicData uri="http://schemas.openxmlformats.org/presentationml/2006/ole">
            <mc:AlternateContent xmlns:mc="http://schemas.openxmlformats.org/markup-compatibility/2006">
              <mc:Choice xmlns:v="urn:schemas-microsoft-com:vml" Requires="v">
                <p:oleObj spid="_x0000_s18822" name="Equation" r:id="rId7" imgW="3111480" imgH="291960" progId="Equation.DSMT4">
                  <p:embed/>
                </p:oleObj>
              </mc:Choice>
              <mc:Fallback>
                <p:oleObj name="Equation" r:id="rId7" imgW="3111480" imgH="291960" progId="Equation.DSMT4">
                  <p:embed/>
                  <p:pic>
                    <p:nvPicPr>
                      <p:cNvPr id="0" name=""/>
                      <p:cNvPicPr/>
                      <p:nvPr/>
                    </p:nvPicPr>
                    <p:blipFill>
                      <a:blip r:embed="rId8"/>
                      <a:stretch>
                        <a:fillRect/>
                      </a:stretch>
                    </p:blipFill>
                    <p:spPr>
                      <a:xfrm>
                        <a:off x="317500" y="4356100"/>
                        <a:ext cx="3111500" cy="292100"/>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C23C5A44-CE61-4213-B054-9E259B20133E}"/>
              </a:ext>
            </a:extLst>
          </p:cNvPr>
          <p:cNvGraphicFramePr>
            <a:graphicFrameLocks noChangeAspect="1"/>
          </p:cNvGraphicFramePr>
          <p:nvPr>
            <p:extLst>
              <p:ext uri="{D42A27DB-BD31-4B8C-83A1-F6EECF244321}">
                <p14:modId xmlns:p14="http://schemas.microsoft.com/office/powerpoint/2010/main" val="1801027106"/>
              </p:ext>
            </p:extLst>
          </p:nvPr>
        </p:nvGraphicFramePr>
        <p:xfrm>
          <a:off x="469900" y="3657600"/>
          <a:ext cx="3797300" cy="571500"/>
        </p:xfrm>
        <a:graphic>
          <a:graphicData uri="http://schemas.openxmlformats.org/presentationml/2006/ole">
            <mc:AlternateContent xmlns:mc="http://schemas.openxmlformats.org/markup-compatibility/2006">
              <mc:Choice xmlns:v="urn:schemas-microsoft-com:vml" Requires="v">
                <p:oleObj spid="_x0000_s18823" name="Equation" r:id="rId9" imgW="3797280" imgH="571320" progId="Equation.DSMT4">
                  <p:embed/>
                </p:oleObj>
              </mc:Choice>
              <mc:Fallback>
                <p:oleObj name="Equation" r:id="rId9" imgW="3797280" imgH="571320" progId="Equation.DSMT4">
                  <p:embed/>
                  <p:pic>
                    <p:nvPicPr>
                      <p:cNvPr id="0" name=""/>
                      <p:cNvPicPr/>
                      <p:nvPr/>
                    </p:nvPicPr>
                    <p:blipFill>
                      <a:blip r:embed="rId10"/>
                      <a:stretch>
                        <a:fillRect/>
                      </a:stretch>
                    </p:blipFill>
                    <p:spPr>
                      <a:xfrm>
                        <a:off x="469900" y="3657600"/>
                        <a:ext cx="3797300" cy="57150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C831D0D1-C7AE-4BCF-8FC8-7FE08503D0B6}"/>
              </a:ext>
            </a:extLst>
          </p:cNvPr>
          <p:cNvGraphicFramePr>
            <a:graphicFrameLocks noChangeAspect="1"/>
          </p:cNvGraphicFramePr>
          <p:nvPr>
            <p:extLst>
              <p:ext uri="{D42A27DB-BD31-4B8C-83A1-F6EECF244321}">
                <p14:modId xmlns:p14="http://schemas.microsoft.com/office/powerpoint/2010/main" val="2761455137"/>
              </p:ext>
            </p:extLst>
          </p:nvPr>
        </p:nvGraphicFramePr>
        <p:xfrm>
          <a:off x="457200" y="2932112"/>
          <a:ext cx="4140200" cy="571500"/>
        </p:xfrm>
        <a:graphic>
          <a:graphicData uri="http://schemas.openxmlformats.org/presentationml/2006/ole">
            <mc:AlternateContent xmlns:mc="http://schemas.openxmlformats.org/markup-compatibility/2006">
              <mc:Choice xmlns:v="urn:schemas-microsoft-com:vml" Requires="v">
                <p:oleObj spid="_x0000_s18824" name="Equation" r:id="rId11" imgW="4140000" imgH="571320" progId="Equation.DSMT4">
                  <p:embed/>
                </p:oleObj>
              </mc:Choice>
              <mc:Fallback>
                <p:oleObj name="Equation" r:id="rId11" imgW="4140000" imgH="571320" progId="Equation.DSMT4">
                  <p:embed/>
                  <p:pic>
                    <p:nvPicPr>
                      <p:cNvPr id="0" name=""/>
                      <p:cNvPicPr/>
                      <p:nvPr/>
                    </p:nvPicPr>
                    <p:blipFill>
                      <a:blip r:embed="rId12"/>
                      <a:stretch>
                        <a:fillRect/>
                      </a:stretch>
                    </p:blipFill>
                    <p:spPr>
                      <a:xfrm>
                        <a:off x="457200" y="2932112"/>
                        <a:ext cx="4140200" cy="57150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E47F2703-0E98-4775-AE82-AA9D3D12DF2F}"/>
              </a:ext>
            </a:extLst>
          </p:cNvPr>
          <p:cNvGraphicFramePr>
            <a:graphicFrameLocks noChangeAspect="1"/>
          </p:cNvGraphicFramePr>
          <p:nvPr>
            <p:extLst>
              <p:ext uri="{D42A27DB-BD31-4B8C-83A1-F6EECF244321}">
                <p14:modId xmlns:p14="http://schemas.microsoft.com/office/powerpoint/2010/main" val="2267315994"/>
              </p:ext>
            </p:extLst>
          </p:nvPr>
        </p:nvGraphicFramePr>
        <p:xfrm>
          <a:off x="533400" y="2203450"/>
          <a:ext cx="4371975" cy="657225"/>
        </p:xfrm>
        <a:graphic>
          <a:graphicData uri="http://schemas.openxmlformats.org/presentationml/2006/ole">
            <mc:AlternateContent xmlns:mc="http://schemas.openxmlformats.org/markup-compatibility/2006">
              <mc:Choice xmlns:v="urn:schemas-microsoft-com:vml" Requires="v">
                <p:oleObj spid="_x0000_s18825" name="Equation" r:id="rId13" imgW="4371831" imgH="657140" progId="Equation.DSMT4">
                  <p:embed/>
                </p:oleObj>
              </mc:Choice>
              <mc:Fallback>
                <p:oleObj name="Equation" r:id="rId13" imgW="4371831" imgH="657140" progId="Equation.DSMT4">
                  <p:embed/>
                  <p:pic>
                    <p:nvPicPr>
                      <p:cNvPr id="0" name=""/>
                      <p:cNvPicPr/>
                      <p:nvPr/>
                    </p:nvPicPr>
                    <p:blipFill>
                      <a:blip r:embed="rId14"/>
                      <a:stretch>
                        <a:fillRect/>
                      </a:stretch>
                    </p:blipFill>
                    <p:spPr>
                      <a:xfrm>
                        <a:off x="533400" y="2203450"/>
                        <a:ext cx="4371975" cy="65722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arn(inVertical)">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barn(inVertical)">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l"/>
            <a:r>
              <a:rPr lang="en-US" b="1" dirty="0"/>
              <a:t>3) </a:t>
            </a:r>
          </a:p>
          <a:p>
            <a:pPr algn="l"/>
            <a:r>
              <a:rPr lang="en-US" b="1" u="sng" dirty="0"/>
              <a:t>Solution:</a:t>
            </a:r>
          </a:p>
          <a:p>
            <a:pPr algn="l"/>
            <a:endParaRPr lang="en-US" b="1" u="sng" dirty="0"/>
          </a:p>
          <a:p>
            <a:pPr algn="l"/>
            <a:endParaRPr lang="en-US" b="1" u="sng" dirty="0"/>
          </a:p>
          <a:p>
            <a:pPr algn="l"/>
            <a:endParaRPr lang="en-US" b="1" u="sng" dirty="0"/>
          </a:p>
          <a:p>
            <a:pPr algn="l"/>
            <a:endParaRPr lang="en-US" b="1" u="sng" dirty="0"/>
          </a:p>
          <a:p>
            <a:pPr algn="l"/>
            <a:endParaRPr lang="en-US" b="1" u="sng" dirty="0"/>
          </a:p>
          <a:p>
            <a:pPr algn="l"/>
            <a:endParaRPr lang="en-IN" dirty="0"/>
          </a:p>
          <a:p>
            <a:pPr algn="l"/>
            <a:r>
              <a:rPr lang="en-IN" dirty="0"/>
              <a:t>which is the required disjunctive normal form.</a:t>
            </a:r>
          </a:p>
          <a:p>
            <a:pPr algn="l"/>
            <a:r>
              <a:rPr lang="en-IN" b="1" u="sng" dirty="0"/>
              <a:t>Remark</a:t>
            </a:r>
            <a:r>
              <a:rPr lang="en-IN" b="1" dirty="0"/>
              <a:t>:</a:t>
            </a:r>
            <a:r>
              <a:rPr lang="en-IN" dirty="0"/>
              <a:t> </a:t>
            </a:r>
            <a:r>
              <a:rPr lang="en-IN" b="1" dirty="0"/>
              <a:t>Disjunctive normal form (DNF)of logical expression is not unique.</a:t>
            </a:r>
          </a:p>
          <a:p>
            <a:pPr algn="l"/>
            <a:endParaRPr lang="en-US" b="1" u="sng" dirty="0"/>
          </a:p>
          <a:p>
            <a:pPr algn="l"/>
            <a:endParaRPr lang="en-US" b="1" u="sng" dirty="0"/>
          </a:p>
          <a:p>
            <a:pPr algn="l"/>
            <a:endParaRPr lang="en-US" b="1" u="sng" dirty="0"/>
          </a:p>
          <a:p>
            <a:pPr algn="l"/>
            <a:endParaRPr lang="en-US" b="1" u="sng" dirty="0"/>
          </a:p>
          <a:p>
            <a:pPr algn="l"/>
            <a:endParaRPr lang="en-US" b="1" u="sng" dirty="0"/>
          </a:p>
          <a:p>
            <a:pPr algn="l"/>
            <a:endParaRPr lang="en-US" b="1" u="sng" dirty="0"/>
          </a:p>
          <a:p>
            <a:pPr algn="l"/>
            <a:endParaRPr lang="en-US" b="1" u="sng" dirty="0"/>
          </a:p>
          <a:p>
            <a:pPr algn="l"/>
            <a:endParaRPr lang="en-US" b="1" u="sng" dirty="0"/>
          </a:p>
          <a:p>
            <a:pPr algn="l"/>
            <a:endParaRPr lang="en-US" b="1" u="sng" dirty="0"/>
          </a:p>
          <a:p>
            <a:pPr algn="l"/>
            <a:endParaRPr lang="en-US" b="1" u="sng" dirty="0"/>
          </a:p>
          <a:p>
            <a:pPr algn="l"/>
            <a:endParaRPr lang="en-IN" b="1" u="sng" dirty="0"/>
          </a:p>
        </p:txBody>
      </p:sp>
      <p:graphicFrame>
        <p:nvGraphicFramePr>
          <p:cNvPr id="5" name="Object 4"/>
          <p:cNvGraphicFramePr>
            <a:graphicFrameLocks noChangeAspect="1"/>
          </p:cNvGraphicFramePr>
          <p:nvPr/>
        </p:nvGraphicFramePr>
        <p:xfrm>
          <a:off x="533399" y="990600"/>
          <a:ext cx="3872571" cy="596900"/>
        </p:xfrm>
        <a:graphic>
          <a:graphicData uri="http://schemas.openxmlformats.org/presentationml/2006/ole">
            <mc:AlternateContent xmlns:mc="http://schemas.openxmlformats.org/markup-compatibility/2006">
              <mc:Choice xmlns:v="urn:schemas-microsoft-com:vml" Requires="v">
                <p:oleObj spid="_x0000_s19828" name="Equation" r:id="rId3" imgW="81076800" imgH="12496800" progId="Equation.DSMT4">
                  <p:embed/>
                </p:oleObj>
              </mc:Choice>
              <mc:Fallback>
                <p:oleObj name="Equation" r:id="rId3" imgW="81076800" imgH="12496800" progId="Equation.DSMT4">
                  <p:embed/>
                  <p:pic>
                    <p:nvPicPr>
                      <p:cNvPr id="0" name="Object 6"/>
                      <p:cNvPicPr>
                        <a:picLocks noChangeAspect="1" noChangeArrowheads="1"/>
                      </p:cNvPicPr>
                      <p:nvPr/>
                    </p:nvPicPr>
                    <p:blipFill>
                      <a:blip r:embed="rId4"/>
                      <a:srcRect/>
                      <a:stretch>
                        <a:fillRect/>
                      </a:stretch>
                    </p:blipFill>
                    <p:spPr bwMode="auto">
                      <a:xfrm>
                        <a:off x="533399" y="990600"/>
                        <a:ext cx="3872571" cy="596900"/>
                      </a:xfrm>
                      <a:prstGeom prst="rect">
                        <a:avLst/>
                      </a:prstGeom>
                      <a:noFill/>
                      <a:ln>
                        <a:noFill/>
                      </a:ln>
                    </p:spPr>
                  </p:pic>
                </p:oleObj>
              </mc:Fallback>
            </mc:AlternateContent>
          </a:graphicData>
        </a:graphic>
      </p:graphicFrame>
      <p:graphicFrame>
        <p:nvGraphicFramePr>
          <p:cNvPr id="6" name="Object 5">
            <a:extLst>
              <a:ext uri="{FF2B5EF4-FFF2-40B4-BE49-F238E27FC236}">
                <a16:creationId xmlns:a16="http://schemas.microsoft.com/office/drawing/2014/main" id="{5FBACF83-24F1-483F-BDE9-2BCFD35BAC9F}"/>
              </a:ext>
            </a:extLst>
          </p:cNvPr>
          <p:cNvGraphicFramePr>
            <a:graphicFrameLocks noChangeAspect="1"/>
          </p:cNvGraphicFramePr>
          <p:nvPr>
            <p:extLst>
              <p:ext uri="{D42A27DB-BD31-4B8C-83A1-F6EECF244321}">
                <p14:modId xmlns:p14="http://schemas.microsoft.com/office/powerpoint/2010/main" val="3089713473"/>
              </p:ext>
            </p:extLst>
          </p:nvPr>
        </p:nvGraphicFramePr>
        <p:xfrm>
          <a:off x="381000" y="4421569"/>
          <a:ext cx="7315200" cy="533400"/>
        </p:xfrm>
        <a:graphic>
          <a:graphicData uri="http://schemas.openxmlformats.org/presentationml/2006/ole">
            <mc:AlternateContent xmlns:mc="http://schemas.openxmlformats.org/markup-compatibility/2006">
              <mc:Choice xmlns:v="urn:schemas-microsoft-com:vml" Requires="v">
                <p:oleObj spid="_x0000_s19829" name="Equation" r:id="rId5" imgW="7315200" imgH="533160" progId="Equation.DSMT4">
                  <p:embed/>
                </p:oleObj>
              </mc:Choice>
              <mc:Fallback>
                <p:oleObj name="Equation" r:id="rId5" imgW="7315200" imgH="533160" progId="Equation.DSMT4">
                  <p:embed/>
                  <p:pic>
                    <p:nvPicPr>
                      <p:cNvPr id="0" name=""/>
                      <p:cNvPicPr/>
                      <p:nvPr/>
                    </p:nvPicPr>
                    <p:blipFill>
                      <a:blip r:embed="rId6"/>
                      <a:stretch>
                        <a:fillRect/>
                      </a:stretch>
                    </p:blipFill>
                    <p:spPr>
                      <a:xfrm>
                        <a:off x="381000" y="4421569"/>
                        <a:ext cx="7315200" cy="53340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5B164DA1-357C-4DF4-97A4-B5E973841C5B}"/>
              </a:ext>
            </a:extLst>
          </p:cNvPr>
          <p:cNvGraphicFramePr>
            <a:graphicFrameLocks noChangeAspect="1"/>
          </p:cNvGraphicFramePr>
          <p:nvPr>
            <p:extLst>
              <p:ext uri="{D42A27DB-BD31-4B8C-83A1-F6EECF244321}">
                <p14:modId xmlns:p14="http://schemas.microsoft.com/office/powerpoint/2010/main" val="336166226"/>
              </p:ext>
            </p:extLst>
          </p:nvPr>
        </p:nvGraphicFramePr>
        <p:xfrm>
          <a:off x="1066800" y="3792919"/>
          <a:ext cx="6210300" cy="495300"/>
        </p:xfrm>
        <a:graphic>
          <a:graphicData uri="http://schemas.openxmlformats.org/presentationml/2006/ole">
            <mc:AlternateContent xmlns:mc="http://schemas.openxmlformats.org/markup-compatibility/2006">
              <mc:Choice xmlns:v="urn:schemas-microsoft-com:vml" Requires="v">
                <p:oleObj spid="_x0000_s19830" name="Equation" r:id="rId7" imgW="6210000" imgH="495000" progId="Equation.DSMT4">
                  <p:embed/>
                </p:oleObj>
              </mc:Choice>
              <mc:Fallback>
                <p:oleObj name="Equation" r:id="rId7" imgW="6210000" imgH="495000" progId="Equation.DSMT4">
                  <p:embed/>
                  <p:pic>
                    <p:nvPicPr>
                      <p:cNvPr id="0" name=""/>
                      <p:cNvPicPr/>
                      <p:nvPr/>
                    </p:nvPicPr>
                    <p:blipFill>
                      <a:blip r:embed="rId8"/>
                      <a:stretch>
                        <a:fillRect/>
                      </a:stretch>
                    </p:blipFill>
                    <p:spPr>
                      <a:xfrm>
                        <a:off x="1066800" y="3792919"/>
                        <a:ext cx="6210300" cy="49530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2A8B488F-1643-4D25-9C3F-9D04F991CDF0}"/>
              </a:ext>
            </a:extLst>
          </p:cNvPr>
          <p:cNvGraphicFramePr>
            <a:graphicFrameLocks noChangeAspect="1"/>
          </p:cNvGraphicFramePr>
          <p:nvPr>
            <p:extLst>
              <p:ext uri="{D42A27DB-BD31-4B8C-83A1-F6EECF244321}">
                <p14:modId xmlns:p14="http://schemas.microsoft.com/office/powerpoint/2010/main" val="1152484324"/>
              </p:ext>
            </p:extLst>
          </p:nvPr>
        </p:nvGraphicFramePr>
        <p:xfrm>
          <a:off x="-1905000" y="2878138"/>
          <a:ext cx="7962900" cy="889000"/>
        </p:xfrm>
        <a:graphic>
          <a:graphicData uri="http://schemas.openxmlformats.org/presentationml/2006/ole">
            <mc:AlternateContent xmlns:mc="http://schemas.openxmlformats.org/markup-compatibility/2006">
              <mc:Choice xmlns:v="urn:schemas-microsoft-com:vml" Requires="v">
                <p:oleObj spid="_x0000_s19831" name="Equation" r:id="rId9" imgW="7962840" imgH="888840" progId="Equation.DSMT4">
                  <p:embed/>
                </p:oleObj>
              </mc:Choice>
              <mc:Fallback>
                <p:oleObj name="Equation" r:id="rId9" imgW="7962840" imgH="888840" progId="Equation.DSMT4">
                  <p:embed/>
                  <p:pic>
                    <p:nvPicPr>
                      <p:cNvPr id="0" name=""/>
                      <p:cNvPicPr/>
                      <p:nvPr/>
                    </p:nvPicPr>
                    <p:blipFill>
                      <a:blip r:embed="rId10"/>
                      <a:stretch>
                        <a:fillRect/>
                      </a:stretch>
                    </p:blipFill>
                    <p:spPr>
                      <a:xfrm>
                        <a:off x="-1905000" y="2878138"/>
                        <a:ext cx="7962900" cy="889000"/>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15276C85-427E-45DB-84A6-9098E70855CB}"/>
              </a:ext>
            </a:extLst>
          </p:cNvPr>
          <p:cNvGraphicFramePr>
            <a:graphicFrameLocks noChangeAspect="1"/>
          </p:cNvGraphicFramePr>
          <p:nvPr>
            <p:extLst>
              <p:ext uri="{D42A27DB-BD31-4B8C-83A1-F6EECF244321}">
                <p14:modId xmlns:p14="http://schemas.microsoft.com/office/powerpoint/2010/main" val="3678938174"/>
              </p:ext>
            </p:extLst>
          </p:nvPr>
        </p:nvGraphicFramePr>
        <p:xfrm>
          <a:off x="1130300" y="2240154"/>
          <a:ext cx="2984500" cy="457200"/>
        </p:xfrm>
        <a:graphic>
          <a:graphicData uri="http://schemas.openxmlformats.org/presentationml/2006/ole">
            <mc:AlternateContent xmlns:mc="http://schemas.openxmlformats.org/markup-compatibility/2006">
              <mc:Choice xmlns:v="urn:schemas-microsoft-com:vml" Requires="v">
                <p:oleObj spid="_x0000_s19832" name="Equation" r:id="rId11" imgW="2984400" imgH="457200" progId="Equation.DSMT4">
                  <p:embed/>
                </p:oleObj>
              </mc:Choice>
              <mc:Fallback>
                <p:oleObj name="Equation" r:id="rId11" imgW="2984400" imgH="457200" progId="Equation.DSMT4">
                  <p:embed/>
                  <p:pic>
                    <p:nvPicPr>
                      <p:cNvPr id="0" name=""/>
                      <p:cNvPicPr/>
                      <p:nvPr/>
                    </p:nvPicPr>
                    <p:blipFill>
                      <a:blip r:embed="rId12"/>
                      <a:stretch>
                        <a:fillRect/>
                      </a:stretch>
                    </p:blipFill>
                    <p:spPr>
                      <a:xfrm>
                        <a:off x="1130300" y="2240154"/>
                        <a:ext cx="2984500" cy="4572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circle(in)">
                                      <p:cBhvr>
                                        <p:cTn id="32" dur="20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arn(inVertical)">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arn(inVertic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down)">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just"/>
            <a:r>
              <a:rPr lang="en-IN" b="1" u="sng" dirty="0"/>
              <a:t>CONJUNCTIVE NORMAL FORM (CNF)</a:t>
            </a:r>
            <a:r>
              <a:rPr lang="en-IN" b="1" dirty="0"/>
              <a:t>: </a:t>
            </a:r>
            <a:r>
              <a:rPr lang="en-IN" dirty="0"/>
              <a:t>A logical expression is said to be in disjunctive normal form if it is the </a:t>
            </a:r>
            <a:r>
              <a:rPr lang="en-IN" b="1" dirty="0"/>
              <a:t>product of elementary sum</a:t>
            </a:r>
            <a:r>
              <a:rPr lang="en-IN" dirty="0"/>
              <a:t>.</a:t>
            </a:r>
          </a:p>
          <a:p>
            <a:pPr algn="just"/>
            <a:r>
              <a:rPr lang="en-IN" b="1" u="sng" dirty="0"/>
              <a:t>PROCEDURE TO OBTAIN CNF OF A GIVEN LOGICAL EXPRESSION</a:t>
            </a:r>
            <a:r>
              <a:rPr lang="en-IN" b="1" dirty="0"/>
              <a:t>:</a:t>
            </a:r>
          </a:p>
          <a:p>
            <a:pPr lvl="0" algn="just"/>
            <a:r>
              <a:rPr lang="en-IN" dirty="0"/>
              <a:t>1) Remove Conditional and Biconditional using an equivalent expression which contains negation, disjunction and conjunction only.</a:t>
            </a:r>
          </a:p>
          <a:p>
            <a:pPr lvl="0" algn="just"/>
            <a:r>
              <a:rPr lang="en-IN" dirty="0"/>
              <a:t>2) Eliminate negation before the sum and products using De Morgan’s Law.</a:t>
            </a:r>
          </a:p>
          <a:p>
            <a:pPr lvl="0" algn="just"/>
            <a:r>
              <a:rPr lang="en-IN" dirty="0"/>
              <a:t>3) Apply distributive law until a sum of elementary product is obtained.</a:t>
            </a:r>
          </a:p>
          <a:p>
            <a:pPr algn="just"/>
            <a:endParaRPr lang="en-IN" u="sng" dirty="0"/>
          </a:p>
          <a:p>
            <a:pPr algn="just"/>
            <a:endParaRPr lang="en-IN" dirty="0"/>
          </a:p>
          <a:p>
            <a:pPr algn="just"/>
            <a:endParaRPr lang="en-IN" dirty="0"/>
          </a:p>
          <a:p>
            <a:pPr algn="l"/>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just"/>
            <a:r>
              <a:rPr lang="en-IN" b="1" u="sng" dirty="0"/>
              <a:t>EXAMPLE</a:t>
            </a:r>
            <a:r>
              <a:rPr lang="en-IN" b="1" dirty="0"/>
              <a:t>:</a:t>
            </a:r>
            <a:r>
              <a:rPr lang="en-IN" dirty="0"/>
              <a:t> Obtain the conjunctive normal form of the following: </a:t>
            </a:r>
          </a:p>
          <a:p>
            <a:pPr algn="l"/>
            <a:r>
              <a:rPr lang="en-US" dirty="0"/>
              <a:t>1)</a:t>
            </a:r>
          </a:p>
          <a:p>
            <a:pPr algn="l"/>
            <a:r>
              <a:rPr lang="en-IN" b="1" u="sng" dirty="0"/>
              <a:t>Solution</a:t>
            </a:r>
            <a:r>
              <a:rPr lang="en-IN" b="1" dirty="0"/>
              <a:t>: </a:t>
            </a:r>
          </a:p>
          <a:p>
            <a:pPr algn="l"/>
            <a:endParaRPr lang="en-US" b="1" u="sng" dirty="0"/>
          </a:p>
          <a:p>
            <a:pPr algn="l"/>
            <a:endParaRPr lang="en-US" b="1" u="sng" dirty="0"/>
          </a:p>
          <a:p>
            <a:pPr algn="l"/>
            <a:endParaRPr lang="en-IN" b="1" u="sng" dirty="0"/>
          </a:p>
          <a:p>
            <a:pPr algn="l"/>
            <a:r>
              <a:rPr lang="en-US" dirty="0"/>
              <a:t> </a:t>
            </a:r>
          </a:p>
          <a:p>
            <a:pPr algn="l"/>
            <a:endParaRPr lang="en-IN" dirty="0"/>
          </a:p>
        </p:txBody>
      </p:sp>
      <p:graphicFrame>
        <p:nvGraphicFramePr>
          <p:cNvPr id="4" name="Object 3"/>
          <p:cNvGraphicFramePr>
            <a:graphicFrameLocks noChangeAspect="1"/>
          </p:cNvGraphicFramePr>
          <p:nvPr/>
        </p:nvGraphicFramePr>
        <p:xfrm>
          <a:off x="533400" y="1981200"/>
          <a:ext cx="1549400" cy="431800"/>
        </p:xfrm>
        <a:graphic>
          <a:graphicData uri="http://schemas.openxmlformats.org/presentationml/2006/ole">
            <mc:AlternateContent xmlns:mc="http://schemas.openxmlformats.org/markup-compatibility/2006">
              <mc:Choice xmlns:v="urn:schemas-microsoft-com:vml" Requires="v">
                <p:oleObj spid="_x0000_s20818" name="Equation" r:id="rId3" imgW="37185600" imgH="10363200" progId="Equation.DSMT4">
                  <p:embed/>
                </p:oleObj>
              </mc:Choice>
              <mc:Fallback>
                <p:oleObj name="Equation" r:id="rId3" imgW="37185600" imgH="10363200" progId="Equation.DSMT4">
                  <p:embed/>
                  <p:pic>
                    <p:nvPicPr>
                      <p:cNvPr id="0" name="Picture 20639"/>
                      <p:cNvPicPr/>
                      <p:nvPr/>
                    </p:nvPicPr>
                    <p:blipFill>
                      <a:blip r:embed="rId4"/>
                      <a:stretch>
                        <a:fillRect/>
                      </a:stretch>
                    </p:blipFill>
                    <p:spPr>
                      <a:xfrm>
                        <a:off x="533400" y="1981200"/>
                        <a:ext cx="1549400" cy="431800"/>
                      </a:xfrm>
                      <a:prstGeom prst="rect">
                        <a:avLst/>
                      </a:prstGeom>
                    </p:spPr>
                  </p:pic>
                </p:oleObj>
              </mc:Fallback>
            </mc:AlternateContent>
          </a:graphicData>
        </a:graphic>
      </p:graphicFrame>
      <p:graphicFrame>
        <p:nvGraphicFramePr>
          <p:cNvPr id="5" name="Object 4"/>
          <p:cNvGraphicFramePr>
            <a:graphicFrameLocks noChangeAspect="1"/>
          </p:cNvGraphicFramePr>
          <p:nvPr/>
        </p:nvGraphicFramePr>
        <p:xfrm>
          <a:off x="152400" y="2984500"/>
          <a:ext cx="8839381" cy="1054100"/>
        </p:xfrm>
        <a:graphic>
          <a:graphicData uri="http://schemas.openxmlformats.org/presentationml/2006/ole">
            <mc:AlternateContent xmlns:mc="http://schemas.openxmlformats.org/markup-compatibility/2006">
              <mc:Choice xmlns:v="urn:schemas-microsoft-com:vml" Requires="v">
                <p:oleObj spid="_x0000_s20819" name="Equation" r:id="rId5" imgW="178917600" imgH="21336000" progId="Equation.DSMT4">
                  <p:embed/>
                </p:oleObj>
              </mc:Choice>
              <mc:Fallback>
                <p:oleObj name="Equation" r:id="rId5" imgW="178917600" imgH="21336000" progId="Equation.DSMT4">
                  <p:embed/>
                  <p:pic>
                    <p:nvPicPr>
                      <p:cNvPr id="0" name="Picture 20640"/>
                      <p:cNvPicPr/>
                      <p:nvPr/>
                    </p:nvPicPr>
                    <p:blipFill>
                      <a:blip r:embed="rId6"/>
                      <a:stretch>
                        <a:fillRect/>
                      </a:stretch>
                    </p:blipFill>
                    <p:spPr>
                      <a:xfrm>
                        <a:off x="152400" y="2984500"/>
                        <a:ext cx="8839381" cy="10541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l"/>
            <a:r>
              <a:rPr lang="en-US" b="1" dirty="0"/>
              <a:t>2) </a:t>
            </a:r>
          </a:p>
          <a:p>
            <a:pPr algn="l"/>
            <a:r>
              <a:rPr lang="en-US" b="1" u="sng" dirty="0"/>
              <a:t>Solution</a:t>
            </a:r>
            <a:r>
              <a:rPr lang="en-US" b="1" dirty="0"/>
              <a:t>:</a:t>
            </a:r>
          </a:p>
          <a:p>
            <a:pPr algn="l"/>
            <a:endParaRPr lang="en-US" b="1" dirty="0"/>
          </a:p>
          <a:p>
            <a:pPr algn="l"/>
            <a:endParaRPr lang="en-US" b="1" dirty="0"/>
          </a:p>
          <a:p>
            <a:pPr algn="l"/>
            <a:endParaRPr lang="en-US" b="1" dirty="0"/>
          </a:p>
          <a:p>
            <a:pPr algn="l"/>
            <a:endParaRPr lang="en-US" b="1" dirty="0"/>
          </a:p>
          <a:p>
            <a:pPr algn="l"/>
            <a:endParaRPr lang="en-US" b="1" dirty="0"/>
          </a:p>
          <a:p>
            <a:pPr algn="l"/>
            <a:endParaRPr lang="en-US" b="1" dirty="0"/>
          </a:p>
          <a:p>
            <a:pPr algn="l"/>
            <a:endParaRPr lang="en-US" dirty="0"/>
          </a:p>
          <a:p>
            <a:pPr algn="l"/>
            <a:r>
              <a:rPr lang="en-US" dirty="0"/>
              <a:t>Which is required CNF.</a:t>
            </a:r>
          </a:p>
          <a:p>
            <a:pPr algn="l"/>
            <a:endParaRPr lang="en-US" b="1" dirty="0"/>
          </a:p>
          <a:p>
            <a:pPr algn="l"/>
            <a:endParaRPr lang="en-IN" b="1" dirty="0"/>
          </a:p>
        </p:txBody>
      </p:sp>
      <p:graphicFrame>
        <p:nvGraphicFramePr>
          <p:cNvPr id="5" name="Object 4"/>
          <p:cNvGraphicFramePr>
            <a:graphicFrameLocks noChangeAspect="1"/>
          </p:cNvGraphicFramePr>
          <p:nvPr/>
        </p:nvGraphicFramePr>
        <p:xfrm>
          <a:off x="533400" y="1117600"/>
          <a:ext cx="3759200" cy="482600"/>
        </p:xfrm>
        <a:graphic>
          <a:graphicData uri="http://schemas.openxmlformats.org/presentationml/2006/ole">
            <mc:AlternateContent xmlns:mc="http://schemas.openxmlformats.org/markup-compatibility/2006">
              <mc:Choice xmlns:v="urn:schemas-microsoft-com:vml" Requires="v">
                <p:oleObj spid="_x0000_s21857" name="Equation" r:id="rId3" imgW="3759200" imgH="482600" progId="Equation.DSMT4">
                  <p:embed/>
                </p:oleObj>
              </mc:Choice>
              <mc:Fallback>
                <p:oleObj name="Equation" r:id="rId3" imgW="3759200" imgH="482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117600"/>
                        <a:ext cx="3759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a:extLst>
              <a:ext uri="{FF2B5EF4-FFF2-40B4-BE49-F238E27FC236}">
                <a16:creationId xmlns:a16="http://schemas.microsoft.com/office/drawing/2014/main" id="{36027538-06CC-45E6-8FEE-274C011A6BD7}"/>
              </a:ext>
            </a:extLst>
          </p:cNvPr>
          <p:cNvGraphicFramePr>
            <a:graphicFrameLocks noChangeAspect="1"/>
          </p:cNvGraphicFramePr>
          <p:nvPr>
            <p:extLst>
              <p:ext uri="{D42A27DB-BD31-4B8C-83A1-F6EECF244321}">
                <p14:modId xmlns:p14="http://schemas.microsoft.com/office/powerpoint/2010/main" val="3496283745"/>
              </p:ext>
            </p:extLst>
          </p:nvPr>
        </p:nvGraphicFramePr>
        <p:xfrm>
          <a:off x="1828800" y="4851400"/>
          <a:ext cx="5676900" cy="406400"/>
        </p:xfrm>
        <a:graphic>
          <a:graphicData uri="http://schemas.openxmlformats.org/presentationml/2006/ole">
            <mc:AlternateContent xmlns:mc="http://schemas.openxmlformats.org/markup-compatibility/2006">
              <mc:Choice xmlns:v="urn:schemas-microsoft-com:vml" Requires="v">
                <p:oleObj spid="_x0000_s21858" name="Equation" r:id="rId5" imgW="5676840" imgH="406080" progId="Equation.DSMT4">
                  <p:embed/>
                </p:oleObj>
              </mc:Choice>
              <mc:Fallback>
                <p:oleObj name="Equation" r:id="rId5" imgW="5676840" imgH="406080" progId="Equation.DSMT4">
                  <p:embed/>
                  <p:pic>
                    <p:nvPicPr>
                      <p:cNvPr id="0" name=""/>
                      <p:cNvPicPr/>
                      <p:nvPr/>
                    </p:nvPicPr>
                    <p:blipFill>
                      <a:blip r:embed="rId6"/>
                      <a:stretch>
                        <a:fillRect/>
                      </a:stretch>
                    </p:blipFill>
                    <p:spPr>
                      <a:xfrm>
                        <a:off x="1828800" y="4851400"/>
                        <a:ext cx="5676900" cy="40640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49E3A912-FEBC-47C0-8142-88FE99E78E8D}"/>
              </a:ext>
            </a:extLst>
          </p:cNvPr>
          <p:cNvGraphicFramePr>
            <a:graphicFrameLocks noChangeAspect="1"/>
          </p:cNvGraphicFramePr>
          <p:nvPr>
            <p:extLst>
              <p:ext uri="{D42A27DB-BD31-4B8C-83A1-F6EECF244321}">
                <p14:modId xmlns:p14="http://schemas.microsoft.com/office/powerpoint/2010/main" val="3858225947"/>
              </p:ext>
            </p:extLst>
          </p:nvPr>
        </p:nvGraphicFramePr>
        <p:xfrm>
          <a:off x="-609600" y="3897313"/>
          <a:ext cx="7023100" cy="939800"/>
        </p:xfrm>
        <a:graphic>
          <a:graphicData uri="http://schemas.openxmlformats.org/presentationml/2006/ole">
            <mc:AlternateContent xmlns:mc="http://schemas.openxmlformats.org/markup-compatibility/2006">
              <mc:Choice xmlns:v="urn:schemas-microsoft-com:vml" Requires="v">
                <p:oleObj spid="_x0000_s21859" name="Equation" r:id="rId7" imgW="7022880" imgH="939600" progId="Equation.DSMT4">
                  <p:embed/>
                </p:oleObj>
              </mc:Choice>
              <mc:Fallback>
                <p:oleObj name="Equation" r:id="rId7" imgW="7022880" imgH="939600" progId="Equation.DSMT4">
                  <p:embed/>
                  <p:pic>
                    <p:nvPicPr>
                      <p:cNvPr id="0" name=""/>
                      <p:cNvPicPr/>
                      <p:nvPr/>
                    </p:nvPicPr>
                    <p:blipFill>
                      <a:blip r:embed="rId8"/>
                      <a:stretch>
                        <a:fillRect/>
                      </a:stretch>
                    </p:blipFill>
                    <p:spPr>
                      <a:xfrm>
                        <a:off x="-609600" y="3897313"/>
                        <a:ext cx="7023100" cy="93980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1AAC445D-279C-4E52-8D0F-240851130233}"/>
              </a:ext>
            </a:extLst>
          </p:cNvPr>
          <p:cNvGraphicFramePr>
            <a:graphicFrameLocks noChangeAspect="1"/>
          </p:cNvGraphicFramePr>
          <p:nvPr>
            <p:extLst>
              <p:ext uri="{D42A27DB-BD31-4B8C-83A1-F6EECF244321}">
                <p14:modId xmlns:p14="http://schemas.microsoft.com/office/powerpoint/2010/main" val="3136911497"/>
              </p:ext>
            </p:extLst>
          </p:nvPr>
        </p:nvGraphicFramePr>
        <p:xfrm>
          <a:off x="2133600" y="2901950"/>
          <a:ext cx="6261100" cy="939800"/>
        </p:xfrm>
        <a:graphic>
          <a:graphicData uri="http://schemas.openxmlformats.org/presentationml/2006/ole">
            <mc:AlternateContent xmlns:mc="http://schemas.openxmlformats.org/markup-compatibility/2006">
              <mc:Choice xmlns:v="urn:schemas-microsoft-com:vml" Requires="v">
                <p:oleObj spid="_x0000_s21860" name="Equation" r:id="rId9" imgW="6260760" imgH="939600" progId="Equation.DSMT4">
                  <p:embed/>
                </p:oleObj>
              </mc:Choice>
              <mc:Fallback>
                <p:oleObj name="Equation" r:id="rId9" imgW="6260760" imgH="939600" progId="Equation.DSMT4">
                  <p:embed/>
                  <p:pic>
                    <p:nvPicPr>
                      <p:cNvPr id="0" name=""/>
                      <p:cNvPicPr/>
                      <p:nvPr/>
                    </p:nvPicPr>
                    <p:blipFill>
                      <a:blip r:embed="rId10"/>
                      <a:stretch>
                        <a:fillRect/>
                      </a:stretch>
                    </p:blipFill>
                    <p:spPr>
                      <a:xfrm>
                        <a:off x="2133600" y="2901950"/>
                        <a:ext cx="6261100" cy="939800"/>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ACDAB25E-EB27-4016-9ECF-34152430A7C2}"/>
              </a:ext>
            </a:extLst>
          </p:cNvPr>
          <p:cNvGraphicFramePr>
            <a:graphicFrameLocks noChangeAspect="1"/>
          </p:cNvGraphicFramePr>
          <p:nvPr>
            <p:extLst>
              <p:ext uri="{D42A27DB-BD31-4B8C-83A1-F6EECF244321}">
                <p14:modId xmlns:p14="http://schemas.microsoft.com/office/powerpoint/2010/main" val="1142779366"/>
              </p:ext>
            </p:extLst>
          </p:nvPr>
        </p:nvGraphicFramePr>
        <p:xfrm>
          <a:off x="2057400" y="2184100"/>
          <a:ext cx="3594100" cy="457200"/>
        </p:xfrm>
        <a:graphic>
          <a:graphicData uri="http://schemas.openxmlformats.org/presentationml/2006/ole">
            <mc:AlternateContent xmlns:mc="http://schemas.openxmlformats.org/markup-compatibility/2006">
              <mc:Choice xmlns:v="urn:schemas-microsoft-com:vml" Requires="v">
                <p:oleObj spid="_x0000_s21861" name="Equation" r:id="rId11" imgW="3593880" imgH="457200" progId="Equation.DSMT4">
                  <p:embed/>
                </p:oleObj>
              </mc:Choice>
              <mc:Fallback>
                <p:oleObj name="Equation" r:id="rId11" imgW="3593880" imgH="457200" progId="Equation.DSMT4">
                  <p:embed/>
                  <p:pic>
                    <p:nvPicPr>
                      <p:cNvPr id="0" name=""/>
                      <p:cNvPicPr/>
                      <p:nvPr/>
                    </p:nvPicPr>
                    <p:blipFill>
                      <a:blip r:embed="rId12"/>
                      <a:stretch>
                        <a:fillRect/>
                      </a:stretch>
                    </p:blipFill>
                    <p:spPr>
                      <a:xfrm>
                        <a:off x="2057400" y="2184100"/>
                        <a:ext cx="3594100" cy="4572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arn(inVertical)">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barn(inVertical)">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1000"/>
                                        <p:tgtEl>
                                          <p:spTgt spid="3">
                                            <p:txEl>
                                              <p:pRg st="9" end="9"/>
                                            </p:txEl>
                                          </p:spTgt>
                                        </p:tgtEl>
                                      </p:cBhvr>
                                    </p:animEffect>
                                    <p:anim calcmode="lin" valueType="num">
                                      <p:cBhvr>
                                        <p:cTn id="4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just"/>
            <a:r>
              <a:rPr lang="en-IN" b="1" u="sng" dirty="0">
                <a:latin typeface="Times New Roman" panose="02020603050405020304" pitchFamily="18" charset="0"/>
                <a:cs typeface="Times New Roman" panose="02020603050405020304" pitchFamily="18" charset="0"/>
              </a:rPr>
              <a:t>COMPOUND STATEMENT</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 proposition, which is combination of two or more propositional variables, is known as compound statement. It is also known as molecular or composite statement.</a:t>
            </a:r>
          </a:p>
          <a:p>
            <a:pPr algn="just"/>
            <a:endParaRPr lang="en-IN" dirty="0">
              <a:latin typeface="Times New Roman" panose="02020603050405020304" pitchFamily="18" charset="0"/>
              <a:cs typeface="Times New Roman" panose="02020603050405020304" pitchFamily="18" charset="0"/>
            </a:endParaRPr>
          </a:p>
          <a:p>
            <a:pPr algn="just"/>
            <a:r>
              <a:rPr lang="en-IN" b="1" u="sng" dirty="0">
                <a:latin typeface="Times New Roman" panose="02020603050405020304" pitchFamily="18" charset="0"/>
                <a:cs typeface="Times New Roman" panose="02020603050405020304" pitchFamily="18" charset="0"/>
              </a:rPr>
              <a:t>TRUTH TABLE</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 truth table is a table that shows the truth value of a compound proposition for all possible value.</a:t>
            </a:r>
          </a:p>
          <a:p>
            <a:pPr algn="just"/>
            <a:endParaRPr lang="en-IN" dirty="0">
              <a:latin typeface="Times New Roman" panose="02020603050405020304" pitchFamily="18" charset="0"/>
              <a:cs typeface="Times New Roman" panose="02020603050405020304" pitchFamily="18" charset="0"/>
            </a:endParaRPr>
          </a:p>
          <a:p>
            <a:pPr algn="just"/>
            <a:r>
              <a:rPr lang="en-IN" b="1" u="sng" dirty="0">
                <a:latin typeface="Times New Roman" panose="02020603050405020304" pitchFamily="18" charset="0"/>
                <a:cs typeface="Times New Roman" panose="02020603050405020304" pitchFamily="18" charset="0"/>
              </a:rPr>
              <a:t>CONNECTIVES</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The words or phrases which are used to form a proposition are known as connectives. There are five basic connectives: Negation, Conjunction, Disjunction, Conditional and Bi- conditional.</a:t>
            </a:r>
          </a:p>
          <a:p>
            <a:pPr algn="just"/>
            <a:endParaRPr lang="en-IN" dirty="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heel(1)">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just"/>
            <a:r>
              <a:rPr lang="en-IN" b="1" u="sng" dirty="0"/>
              <a:t>Remark:</a:t>
            </a:r>
            <a:r>
              <a:rPr lang="en-IN" dirty="0"/>
              <a:t> Conjunctive normal form (CNF) of logical expression is not unique.</a:t>
            </a:r>
          </a:p>
          <a:p>
            <a:pPr algn="just"/>
            <a:r>
              <a:rPr lang="en-IN" b="1" dirty="0"/>
              <a:t>Point to remember for DNF and CNF</a:t>
            </a:r>
            <a:endParaRPr lang="en-IN" dirty="0"/>
          </a:p>
          <a:p>
            <a:pPr algn="just"/>
            <a:endParaRPr lang="en-IN" dirty="0"/>
          </a:p>
          <a:p>
            <a:pPr algn="l"/>
            <a:endParaRPr lang="en-IN" dirty="0"/>
          </a:p>
        </p:txBody>
      </p:sp>
      <p:graphicFrame>
        <p:nvGraphicFramePr>
          <p:cNvPr id="4" name="Object 3"/>
          <p:cNvGraphicFramePr>
            <a:graphicFrameLocks noChangeAspect="1"/>
          </p:cNvGraphicFramePr>
          <p:nvPr/>
        </p:nvGraphicFramePr>
        <p:xfrm>
          <a:off x="311150" y="2425700"/>
          <a:ext cx="7874000" cy="3670300"/>
        </p:xfrm>
        <a:graphic>
          <a:graphicData uri="http://schemas.openxmlformats.org/presentationml/2006/ole">
            <mc:AlternateContent xmlns:mc="http://schemas.openxmlformats.org/markup-compatibility/2006">
              <mc:Choice xmlns:v="urn:schemas-microsoft-com:vml" Requires="v">
                <p:oleObj spid="_x0000_s22696" name="Equation" r:id="rId3" imgW="188976000" imgH="88087200" progId="Equation.DSMT4">
                  <p:embed/>
                </p:oleObj>
              </mc:Choice>
              <mc:Fallback>
                <p:oleObj name="Equation" r:id="rId3" imgW="188976000" imgH="88087200" progId="Equation.DSMT4">
                  <p:embed/>
                  <p:pic>
                    <p:nvPicPr>
                      <p:cNvPr id="0" name="Picture 22605"/>
                      <p:cNvPicPr/>
                      <p:nvPr/>
                    </p:nvPicPr>
                    <p:blipFill>
                      <a:blip r:embed="rId4"/>
                      <a:stretch>
                        <a:fillRect/>
                      </a:stretch>
                    </p:blipFill>
                    <p:spPr>
                      <a:xfrm>
                        <a:off x="311150" y="2425700"/>
                        <a:ext cx="7874000" cy="36703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l"/>
            <a:r>
              <a:rPr lang="en-IN" b="1" u="sng" dirty="0"/>
              <a:t>PRINCIPAL DISJUNCTIVE NORMAL FORM (PDNF)</a:t>
            </a:r>
            <a:endParaRPr lang="en-IN" dirty="0"/>
          </a:p>
          <a:p>
            <a:pPr algn="just"/>
            <a:r>
              <a:rPr lang="en-IN" b="1" dirty="0"/>
              <a:t>MINTERMS:</a:t>
            </a:r>
            <a:r>
              <a:rPr lang="en-IN" dirty="0"/>
              <a:t> Let p and q be two statement variables then are                                                  </a:t>
            </a:r>
            <a:r>
              <a:rPr lang="en-IN" b="1" dirty="0"/>
              <a:t>called minterms of p and q.</a:t>
            </a:r>
            <a:r>
              <a:rPr lang="en-IN" dirty="0"/>
              <a:t> The number of minterms in </a:t>
            </a:r>
            <a:r>
              <a:rPr lang="en-IN" b="1" dirty="0"/>
              <a:t>n</a:t>
            </a:r>
            <a:r>
              <a:rPr lang="en-IN" dirty="0"/>
              <a:t> variables </a:t>
            </a:r>
            <a:r>
              <a:rPr lang="en-IN" b="1" dirty="0"/>
              <a:t>is 2</a:t>
            </a:r>
            <a:r>
              <a:rPr lang="en-IN" b="1" baseline="30000" dirty="0"/>
              <a:t>n</a:t>
            </a:r>
            <a:r>
              <a:rPr lang="en-IN" b="1" dirty="0"/>
              <a:t>.</a:t>
            </a:r>
          </a:p>
          <a:p>
            <a:pPr algn="just"/>
            <a:r>
              <a:rPr lang="en-IN" dirty="0"/>
              <a:t>For example the minterms for three variables p, q and r are </a:t>
            </a:r>
          </a:p>
          <a:p>
            <a:pPr algn="just"/>
            <a:endParaRPr lang="en-US" dirty="0"/>
          </a:p>
          <a:p>
            <a:pPr algn="just"/>
            <a:endParaRPr lang="en-IN" dirty="0"/>
          </a:p>
          <a:p>
            <a:pPr algn="just"/>
            <a:endParaRPr lang="en-IN" dirty="0"/>
          </a:p>
          <a:p>
            <a:pPr algn="just"/>
            <a:r>
              <a:rPr lang="en-IN" dirty="0"/>
              <a:t>The truth table for the minterms of p and q are given below:</a:t>
            </a:r>
          </a:p>
          <a:p>
            <a:pPr algn="l"/>
            <a:r>
              <a:rPr lang="en-IN" dirty="0"/>
              <a:t> </a:t>
            </a:r>
          </a:p>
          <a:p>
            <a:pPr algn="just"/>
            <a:endParaRPr lang="en-IN" dirty="0"/>
          </a:p>
          <a:p>
            <a:pPr algn="l"/>
            <a:endParaRPr lang="en-IN" dirty="0"/>
          </a:p>
        </p:txBody>
      </p:sp>
      <p:graphicFrame>
        <p:nvGraphicFramePr>
          <p:cNvPr id="4" name="Object 3"/>
          <p:cNvGraphicFramePr>
            <a:graphicFrameLocks noChangeAspect="1"/>
          </p:cNvGraphicFramePr>
          <p:nvPr/>
        </p:nvGraphicFramePr>
        <p:xfrm>
          <a:off x="698500" y="2082800"/>
          <a:ext cx="4102100" cy="279400"/>
        </p:xfrm>
        <a:graphic>
          <a:graphicData uri="http://schemas.openxmlformats.org/presentationml/2006/ole">
            <mc:AlternateContent xmlns:mc="http://schemas.openxmlformats.org/markup-compatibility/2006">
              <mc:Choice xmlns:v="urn:schemas-microsoft-com:vml" Requires="v">
                <p:oleObj spid="_x0000_s24549" name="Equation" r:id="rId3" imgW="98450400" imgH="6705600" progId="Equation.DSMT4">
                  <p:embed/>
                </p:oleObj>
              </mc:Choice>
              <mc:Fallback>
                <p:oleObj name="Equation" r:id="rId3" imgW="98450400" imgH="6705600" progId="Equation.DSMT4">
                  <p:embed/>
                  <p:pic>
                    <p:nvPicPr>
                      <p:cNvPr id="0" name="Picture 24024"/>
                      <p:cNvPicPr/>
                      <p:nvPr/>
                    </p:nvPicPr>
                    <p:blipFill>
                      <a:blip r:embed="rId4"/>
                      <a:stretch>
                        <a:fillRect/>
                      </a:stretch>
                    </p:blipFill>
                    <p:spPr>
                      <a:xfrm>
                        <a:off x="698500" y="2082800"/>
                        <a:ext cx="4102100" cy="279400"/>
                      </a:xfrm>
                      <a:prstGeom prst="rect">
                        <a:avLst/>
                      </a:prstGeom>
                    </p:spPr>
                  </p:pic>
                </p:oleObj>
              </mc:Fallback>
            </mc:AlternateContent>
          </a:graphicData>
        </a:graphic>
      </p:graphicFrame>
      <p:graphicFrame>
        <p:nvGraphicFramePr>
          <p:cNvPr id="5" name="Object 4"/>
          <p:cNvGraphicFramePr>
            <a:graphicFrameLocks noChangeAspect="1"/>
          </p:cNvGraphicFramePr>
          <p:nvPr/>
        </p:nvGraphicFramePr>
        <p:xfrm>
          <a:off x="152400" y="3429000"/>
          <a:ext cx="8939048" cy="914400"/>
        </p:xfrm>
        <a:graphic>
          <a:graphicData uri="http://schemas.openxmlformats.org/presentationml/2006/ole">
            <mc:AlternateContent xmlns:mc="http://schemas.openxmlformats.org/markup-compatibility/2006">
              <mc:Choice xmlns:v="urn:schemas-microsoft-com:vml" Requires="v">
                <p:oleObj spid="_x0000_s24550" name="Equation" r:id="rId5" imgW="172821600" imgH="17678400" progId="Equation.DSMT4">
                  <p:embed/>
                </p:oleObj>
              </mc:Choice>
              <mc:Fallback>
                <p:oleObj name="Equation" r:id="rId5" imgW="172821600" imgH="17678400" progId="Equation.DSMT4">
                  <p:embed/>
                  <p:pic>
                    <p:nvPicPr>
                      <p:cNvPr id="0" name="Picture 24025"/>
                      <p:cNvPicPr/>
                      <p:nvPr/>
                    </p:nvPicPr>
                    <p:blipFill>
                      <a:blip r:embed="rId6"/>
                      <a:stretch>
                        <a:fillRect/>
                      </a:stretch>
                    </p:blipFill>
                    <p:spPr>
                      <a:xfrm>
                        <a:off x="152400" y="3429000"/>
                        <a:ext cx="8939048" cy="914400"/>
                      </a:xfrm>
                      <a:prstGeom prst="rect">
                        <a:avLst/>
                      </a:prstGeom>
                    </p:spPr>
                  </p:pic>
                </p:oleObj>
              </mc:Fallback>
            </mc:AlternateContent>
          </a:graphicData>
        </a:graphic>
      </p:graphicFrame>
      <p:graphicFrame>
        <p:nvGraphicFramePr>
          <p:cNvPr id="6" name="Table 5"/>
          <p:cNvGraphicFramePr>
            <a:graphicFrameLocks noGrp="1"/>
          </p:cNvGraphicFramePr>
          <p:nvPr/>
        </p:nvGraphicFramePr>
        <p:xfrm>
          <a:off x="2057399" y="5257800"/>
          <a:ext cx="4419601" cy="1484630"/>
        </p:xfrm>
        <a:graphic>
          <a:graphicData uri="http://schemas.openxmlformats.org/drawingml/2006/table">
            <a:tbl>
              <a:tblPr firstRow="1" firstCol="1" bandRow="1">
                <a:tableStyleId>{5C22544A-7EE6-4342-B048-85BDC9FD1C3A}</a:tableStyleId>
              </a:tblPr>
              <a:tblGrid>
                <a:gridCol w="277465">
                  <a:extLst>
                    <a:ext uri="{9D8B030D-6E8A-4147-A177-3AD203B41FA5}">
                      <a16:colId xmlns:a16="http://schemas.microsoft.com/office/drawing/2014/main" val="20000"/>
                    </a:ext>
                  </a:extLst>
                </a:gridCol>
                <a:gridCol w="410131">
                  <a:extLst>
                    <a:ext uri="{9D8B030D-6E8A-4147-A177-3AD203B41FA5}">
                      <a16:colId xmlns:a16="http://schemas.microsoft.com/office/drawing/2014/main" val="20001"/>
                    </a:ext>
                  </a:extLst>
                </a:gridCol>
                <a:gridCol w="688405">
                  <a:extLst>
                    <a:ext uri="{9D8B030D-6E8A-4147-A177-3AD203B41FA5}">
                      <a16:colId xmlns:a16="http://schemas.microsoft.com/office/drawing/2014/main" val="20002"/>
                    </a:ext>
                  </a:extLst>
                </a:gridCol>
                <a:gridCol w="9100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tblGrid>
              <a:tr h="289560">
                <a:tc>
                  <a:txBody>
                    <a:bodyPr/>
                    <a:lstStyle/>
                    <a:p>
                      <a:pPr marL="0" marR="0" algn="ctr">
                        <a:lnSpc>
                          <a:spcPct val="115000"/>
                        </a:lnSpc>
                        <a:spcBef>
                          <a:spcPts val="0"/>
                        </a:spcBef>
                        <a:spcAft>
                          <a:spcPts val="0"/>
                        </a:spcAft>
                      </a:pPr>
                      <a:r>
                        <a:rPr lang="en-IN" sz="1800" dirty="0">
                          <a:solidFill>
                            <a:schemeClr val="tx1"/>
                          </a:solidFill>
                          <a:effectLst/>
                        </a:rPr>
                        <a:t>p</a:t>
                      </a:r>
                      <a:endParaRPr lang="en-IN" sz="1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90000"/>
                      </a:schemeClr>
                    </a:solidFill>
                  </a:tcPr>
                </a:tc>
                <a:tc>
                  <a:txBody>
                    <a:bodyPr/>
                    <a:lstStyle/>
                    <a:p>
                      <a:pPr marL="0" marR="0" algn="ctr">
                        <a:lnSpc>
                          <a:spcPct val="115000"/>
                        </a:lnSpc>
                        <a:spcBef>
                          <a:spcPts val="0"/>
                        </a:spcBef>
                        <a:spcAft>
                          <a:spcPts val="0"/>
                        </a:spcAft>
                      </a:pPr>
                      <a:r>
                        <a:rPr lang="en-IN" sz="1800" dirty="0">
                          <a:solidFill>
                            <a:schemeClr val="tx1"/>
                          </a:solidFill>
                          <a:effectLst/>
                        </a:rPr>
                        <a:t>q</a:t>
                      </a:r>
                      <a:endParaRPr lang="en-IN" sz="1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90000"/>
                      </a:schemeClr>
                    </a:solidFill>
                  </a:tcPr>
                </a:tc>
                <a:tc>
                  <a:txBody>
                    <a:bodyPr/>
                    <a:lstStyle/>
                    <a:p>
                      <a:pPr marL="0" marR="0" algn="ctr">
                        <a:lnSpc>
                          <a:spcPct val="115000"/>
                        </a:lnSpc>
                        <a:spcBef>
                          <a:spcPts val="0"/>
                        </a:spcBef>
                        <a:spcAft>
                          <a:spcPts val="0"/>
                        </a:spcAft>
                      </a:pPr>
                      <a:endParaRPr lang="en-IN" sz="1800" dirty="0">
                        <a:solidFill>
                          <a:schemeClr val="tx1"/>
                        </a:solidFill>
                        <a:effectLst/>
                        <a:latin typeface="Times New Roman" panose="02020603050405020304"/>
                        <a:ea typeface="Calibri" panose="020F0502020204030204"/>
                        <a:cs typeface="Times New Roman" panose="02020603050405020304"/>
                      </a:endParaRPr>
                    </a:p>
                  </a:txBody>
                  <a:tcPr marL="68580" marR="68580" marT="0" marB="0">
                    <a:solidFill>
                      <a:schemeClr val="bg2">
                        <a:lumMod val="90000"/>
                      </a:schemeClr>
                    </a:solidFill>
                  </a:tcPr>
                </a:tc>
                <a:tc>
                  <a:txBody>
                    <a:bodyPr/>
                    <a:lstStyle/>
                    <a:p>
                      <a:pPr marL="0" marR="0" algn="ctr">
                        <a:lnSpc>
                          <a:spcPct val="115000"/>
                        </a:lnSpc>
                        <a:spcBef>
                          <a:spcPts val="0"/>
                        </a:spcBef>
                        <a:spcAft>
                          <a:spcPts val="0"/>
                        </a:spcAft>
                      </a:pPr>
                      <a:endParaRPr lang="en-IN" sz="1800" dirty="0">
                        <a:solidFill>
                          <a:schemeClr val="tx1"/>
                        </a:solidFill>
                        <a:effectLst/>
                        <a:latin typeface="Times New Roman" panose="02020603050405020304"/>
                        <a:ea typeface="Calibri" panose="020F0502020204030204"/>
                        <a:cs typeface="Times New Roman" panose="02020603050405020304"/>
                      </a:endParaRPr>
                    </a:p>
                  </a:txBody>
                  <a:tcPr marL="68580" marR="68580" marT="0" marB="0">
                    <a:solidFill>
                      <a:schemeClr val="bg2">
                        <a:lumMod val="90000"/>
                      </a:schemeClr>
                    </a:solidFill>
                  </a:tcPr>
                </a:tc>
                <a:tc>
                  <a:txBody>
                    <a:bodyPr/>
                    <a:lstStyle/>
                    <a:p>
                      <a:pPr marL="0" marR="0" algn="ctr">
                        <a:lnSpc>
                          <a:spcPct val="115000"/>
                        </a:lnSpc>
                        <a:spcBef>
                          <a:spcPts val="0"/>
                        </a:spcBef>
                        <a:spcAft>
                          <a:spcPts val="0"/>
                        </a:spcAft>
                      </a:pPr>
                      <a:endParaRPr lang="en-IN" sz="1800" dirty="0">
                        <a:solidFill>
                          <a:schemeClr val="tx1"/>
                        </a:solidFill>
                        <a:effectLst/>
                        <a:latin typeface="Times New Roman" panose="02020603050405020304"/>
                        <a:ea typeface="Calibri" panose="020F0502020204030204"/>
                        <a:cs typeface="Times New Roman" panose="02020603050405020304"/>
                      </a:endParaRPr>
                    </a:p>
                  </a:txBody>
                  <a:tcPr marL="68580" marR="68580" marT="0" marB="0">
                    <a:solidFill>
                      <a:schemeClr val="bg2">
                        <a:lumMod val="90000"/>
                      </a:schemeClr>
                    </a:solidFill>
                  </a:tcPr>
                </a:tc>
                <a:tc>
                  <a:txBody>
                    <a:bodyPr/>
                    <a:lstStyle/>
                    <a:p>
                      <a:pPr marL="0" marR="0" algn="ctr">
                        <a:lnSpc>
                          <a:spcPct val="115000"/>
                        </a:lnSpc>
                        <a:spcBef>
                          <a:spcPts val="0"/>
                        </a:spcBef>
                        <a:spcAft>
                          <a:spcPts val="0"/>
                        </a:spcAft>
                      </a:pPr>
                      <a:endParaRPr lang="en-IN" sz="1800" dirty="0">
                        <a:solidFill>
                          <a:schemeClr val="tx1"/>
                        </a:solidFill>
                        <a:effectLst/>
                        <a:latin typeface="Times New Roman" panose="02020603050405020304"/>
                        <a:ea typeface="Calibri" panose="020F0502020204030204"/>
                        <a:cs typeface="Times New Roman" panose="02020603050405020304"/>
                      </a:endParaRPr>
                    </a:p>
                  </a:txBody>
                  <a:tcPr marL="68580" marR="68580" marT="0" marB="0">
                    <a:solidFill>
                      <a:schemeClr val="bg2">
                        <a:lumMod val="90000"/>
                      </a:schemeClr>
                    </a:solidFill>
                  </a:tcPr>
                </a:tc>
                <a:extLst>
                  <a:ext uri="{0D108BD9-81ED-4DB2-BD59-A6C34878D82A}">
                    <a16:rowId xmlns:a16="http://schemas.microsoft.com/office/drawing/2014/main" val="10000"/>
                  </a:ext>
                </a:extLst>
              </a:tr>
              <a:tr h="289560">
                <a:tc>
                  <a:txBody>
                    <a:bodyPr/>
                    <a:lstStyle/>
                    <a:p>
                      <a:pPr marL="0" marR="0" algn="ctr">
                        <a:lnSpc>
                          <a:spcPct val="115000"/>
                        </a:lnSpc>
                        <a:spcBef>
                          <a:spcPts val="0"/>
                        </a:spcBef>
                        <a:spcAft>
                          <a:spcPts val="0"/>
                        </a:spcAft>
                      </a:pPr>
                      <a:r>
                        <a:rPr lang="en-IN" sz="1800" dirty="0">
                          <a:solidFill>
                            <a:schemeClr val="tx1"/>
                          </a:solidFill>
                          <a:effectLst/>
                        </a:rPr>
                        <a:t>T</a:t>
                      </a:r>
                      <a:endParaRPr lang="en-IN" sz="1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dirty="0">
                          <a:solidFill>
                            <a:schemeClr val="tx1"/>
                          </a:solidFill>
                          <a:effectLst/>
                        </a:rPr>
                        <a:t>T</a:t>
                      </a:r>
                      <a:endParaRPr lang="en-IN" sz="1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600" dirty="0">
                          <a:solidFill>
                            <a:schemeClr val="tx1"/>
                          </a:solidFill>
                          <a:effectLst/>
                        </a:rPr>
                        <a:t>T</a:t>
                      </a:r>
                      <a:endParaRPr lang="en-IN" sz="1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600" dirty="0">
                          <a:solidFill>
                            <a:schemeClr val="tx1"/>
                          </a:solidFill>
                          <a:effectLst/>
                        </a:rPr>
                        <a:t>F</a:t>
                      </a:r>
                      <a:endParaRPr lang="en-IN" sz="1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600" dirty="0">
                          <a:solidFill>
                            <a:schemeClr val="tx1"/>
                          </a:solidFill>
                          <a:effectLst/>
                        </a:rPr>
                        <a:t>F</a:t>
                      </a:r>
                      <a:endParaRPr lang="en-IN" sz="1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600" dirty="0">
                          <a:solidFill>
                            <a:schemeClr val="tx1"/>
                          </a:solidFill>
                          <a:effectLst/>
                        </a:rPr>
                        <a:t>F</a:t>
                      </a:r>
                      <a:endParaRPr lang="en-IN" sz="1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extLst>
                  <a:ext uri="{0D108BD9-81ED-4DB2-BD59-A6C34878D82A}">
                    <a16:rowId xmlns:a16="http://schemas.microsoft.com/office/drawing/2014/main" val="10001"/>
                  </a:ext>
                </a:extLst>
              </a:tr>
              <a:tr h="289560">
                <a:tc>
                  <a:txBody>
                    <a:bodyPr/>
                    <a:lstStyle/>
                    <a:p>
                      <a:pPr marL="0" marR="0" algn="ctr">
                        <a:lnSpc>
                          <a:spcPct val="115000"/>
                        </a:lnSpc>
                        <a:spcBef>
                          <a:spcPts val="0"/>
                        </a:spcBef>
                        <a:spcAft>
                          <a:spcPts val="0"/>
                        </a:spcAft>
                      </a:pPr>
                      <a:r>
                        <a:rPr lang="en-IN" sz="1800">
                          <a:solidFill>
                            <a:schemeClr val="tx1"/>
                          </a:solidFill>
                          <a:effectLst/>
                        </a:rPr>
                        <a:t>T</a:t>
                      </a:r>
                      <a:endParaRPr lang="en-IN" sz="16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dirty="0">
                          <a:solidFill>
                            <a:schemeClr val="tx1"/>
                          </a:solidFill>
                          <a:effectLst/>
                        </a:rPr>
                        <a:t>F</a:t>
                      </a:r>
                      <a:endParaRPr lang="en-IN" sz="1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600" dirty="0">
                          <a:solidFill>
                            <a:schemeClr val="tx1"/>
                          </a:solidFill>
                          <a:effectLst/>
                        </a:rPr>
                        <a:t>F</a:t>
                      </a:r>
                      <a:endParaRPr lang="en-IN" sz="1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600" dirty="0">
                          <a:solidFill>
                            <a:schemeClr val="tx1"/>
                          </a:solidFill>
                          <a:effectLst/>
                        </a:rPr>
                        <a:t>F</a:t>
                      </a:r>
                      <a:endParaRPr lang="en-IN" sz="1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600" dirty="0">
                          <a:solidFill>
                            <a:schemeClr val="tx1"/>
                          </a:solidFill>
                          <a:effectLst/>
                        </a:rPr>
                        <a:t>T</a:t>
                      </a:r>
                      <a:endParaRPr lang="en-IN" sz="1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600" dirty="0">
                          <a:solidFill>
                            <a:schemeClr val="tx1"/>
                          </a:solidFill>
                          <a:effectLst/>
                        </a:rPr>
                        <a:t>F</a:t>
                      </a:r>
                      <a:endParaRPr lang="en-IN" sz="1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extLst>
                  <a:ext uri="{0D108BD9-81ED-4DB2-BD59-A6C34878D82A}">
                    <a16:rowId xmlns:a16="http://schemas.microsoft.com/office/drawing/2014/main" val="10002"/>
                  </a:ext>
                </a:extLst>
              </a:tr>
              <a:tr h="289560">
                <a:tc>
                  <a:txBody>
                    <a:bodyPr/>
                    <a:lstStyle/>
                    <a:p>
                      <a:pPr marL="0" marR="0" algn="ctr">
                        <a:lnSpc>
                          <a:spcPct val="115000"/>
                        </a:lnSpc>
                        <a:spcBef>
                          <a:spcPts val="0"/>
                        </a:spcBef>
                        <a:spcAft>
                          <a:spcPts val="0"/>
                        </a:spcAft>
                      </a:pPr>
                      <a:r>
                        <a:rPr lang="en-IN" sz="1800">
                          <a:solidFill>
                            <a:schemeClr val="tx1"/>
                          </a:solidFill>
                          <a:effectLst/>
                        </a:rPr>
                        <a:t>F</a:t>
                      </a:r>
                      <a:endParaRPr lang="en-IN" sz="16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dirty="0">
                          <a:solidFill>
                            <a:schemeClr val="tx1"/>
                          </a:solidFill>
                          <a:effectLst/>
                        </a:rPr>
                        <a:t>T</a:t>
                      </a:r>
                      <a:endParaRPr lang="en-IN" sz="1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600" dirty="0">
                          <a:solidFill>
                            <a:schemeClr val="tx1"/>
                          </a:solidFill>
                          <a:effectLst/>
                        </a:rPr>
                        <a:t>F</a:t>
                      </a:r>
                      <a:endParaRPr lang="en-IN" sz="1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600" dirty="0">
                          <a:solidFill>
                            <a:schemeClr val="tx1"/>
                          </a:solidFill>
                          <a:effectLst/>
                        </a:rPr>
                        <a:t>T</a:t>
                      </a:r>
                      <a:endParaRPr lang="en-IN" sz="1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600" dirty="0">
                          <a:solidFill>
                            <a:schemeClr val="tx1"/>
                          </a:solidFill>
                          <a:effectLst/>
                        </a:rPr>
                        <a:t>F</a:t>
                      </a:r>
                      <a:endParaRPr lang="en-IN" sz="1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600" dirty="0">
                          <a:solidFill>
                            <a:schemeClr val="tx1"/>
                          </a:solidFill>
                          <a:effectLst/>
                        </a:rPr>
                        <a:t>F</a:t>
                      </a:r>
                      <a:endParaRPr lang="en-IN" sz="1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extLst>
                  <a:ext uri="{0D108BD9-81ED-4DB2-BD59-A6C34878D82A}">
                    <a16:rowId xmlns:a16="http://schemas.microsoft.com/office/drawing/2014/main" val="10003"/>
                  </a:ext>
                </a:extLst>
              </a:tr>
              <a:tr h="289560">
                <a:tc>
                  <a:txBody>
                    <a:bodyPr/>
                    <a:lstStyle/>
                    <a:p>
                      <a:pPr marL="0" marR="0" algn="ctr">
                        <a:lnSpc>
                          <a:spcPct val="115000"/>
                        </a:lnSpc>
                        <a:spcBef>
                          <a:spcPts val="0"/>
                        </a:spcBef>
                        <a:spcAft>
                          <a:spcPts val="0"/>
                        </a:spcAft>
                      </a:pPr>
                      <a:r>
                        <a:rPr lang="en-IN" sz="1800">
                          <a:solidFill>
                            <a:schemeClr val="tx1"/>
                          </a:solidFill>
                          <a:effectLst/>
                        </a:rPr>
                        <a:t>F</a:t>
                      </a:r>
                      <a:endParaRPr lang="en-IN" sz="16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dirty="0">
                          <a:solidFill>
                            <a:schemeClr val="tx1"/>
                          </a:solidFill>
                          <a:effectLst/>
                        </a:rPr>
                        <a:t>F</a:t>
                      </a:r>
                      <a:endParaRPr lang="en-IN" sz="1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600">
                          <a:solidFill>
                            <a:schemeClr val="tx1"/>
                          </a:solidFill>
                          <a:effectLst/>
                        </a:rPr>
                        <a:t>F</a:t>
                      </a:r>
                      <a:endParaRPr lang="en-IN" sz="16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600" dirty="0">
                          <a:solidFill>
                            <a:schemeClr val="tx1"/>
                          </a:solidFill>
                          <a:effectLst/>
                        </a:rPr>
                        <a:t>F</a:t>
                      </a:r>
                      <a:endParaRPr lang="en-IN" sz="1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600" dirty="0">
                          <a:solidFill>
                            <a:schemeClr val="tx1"/>
                          </a:solidFill>
                          <a:effectLst/>
                        </a:rPr>
                        <a:t>F</a:t>
                      </a:r>
                      <a:endParaRPr lang="en-IN" sz="1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600" dirty="0">
                          <a:solidFill>
                            <a:schemeClr val="tx1"/>
                          </a:solidFill>
                          <a:effectLst/>
                        </a:rPr>
                        <a:t>T</a:t>
                      </a:r>
                      <a:endParaRPr lang="en-IN" sz="1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extLst>
                  <a:ext uri="{0D108BD9-81ED-4DB2-BD59-A6C34878D82A}">
                    <a16:rowId xmlns:a16="http://schemas.microsoft.com/office/drawing/2014/main" val="10004"/>
                  </a:ext>
                </a:extLst>
              </a:tr>
            </a:tbl>
          </a:graphicData>
        </a:graphic>
      </p:graphicFrame>
      <p:graphicFrame>
        <p:nvGraphicFramePr>
          <p:cNvPr id="7" name="Object 6"/>
          <p:cNvGraphicFramePr>
            <a:graphicFrameLocks noChangeAspect="1"/>
          </p:cNvGraphicFramePr>
          <p:nvPr/>
        </p:nvGraphicFramePr>
        <p:xfrm>
          <a:off x="2743200" y="5326062"/>
          <a:ext cx="587375" cy="236538"/>
        </p:xfrm>
        <a:graphic>
          <a:graphicData uri="http://schemas.openxmlformats.org/presentationml/2006/ole">
            <mc:AlternateContent xmlns:mc="http://schemas.openxmlformats.org/markup-compatibility/2006">
              <mc:Choice xmlns:v="urn:schemas-microsoft-com:vml" Requires="v">
                <p:oleObj spid="_x0000_s24551" name="Equation" r:id="rId7" imgW="14020800" imgH="5791200" progId="Equation.DSMT4">
                  <p:embed/>
                </p:oleObj>
              </mc:Choice>
              <mc:Fallback>
                <p:oleObj name="Equation" r:id="rId7" imgW="14020800" imgH="5791200" progId="Equation.DSMT4">
                  <p:embed/>
                  <p:pic>
                    <p:nvPicPr>
                      <p:cNvPr id="0" name="Object 4"/>
                      <p:cNvPicPr>
                        <a:picLocks noChangeAspect="1" noChangeArrowheads="1"/>
                      </p:cNvPicPr>
                      <p:nvPr/>
                    </p:nvPicPr>
                    <p:blipFill>
                      <a:blip r:embed="rId8"/>
                      <a:srcRect/>
                      <a:stretch>
                        <a:fillRect/>
                      </a:stretch>
                    </p:blipFill>
                    <p:spPr bwMode="auto">
                      <a:xfrm>
                        <a:off x="2743200" y="5326062"/>
                        <a:ext cx="587375" cy="236538"/>
                      </a:xfrm>
                      <a:prstGeom prst="rect">
                        <a:avLst/>
                      </a:prstGeom>
                      <a:noFill/>
                    </p:spPr>
                  </p:pic>
                </p:oleObj>
              </mc:Fallback>
            </mc:AlternateContent>
          </a:graphicData>
        </a:graphic>
      </p:graphicFrame>
      <p:graphicFrame>
        <p:nvGraphicFramePr>
          <p:cNvPr id="8" name="Object 7"/>
          <p:cNvGraphicFramePr>
            <a:graphicFrameLocks noChangeAspect="1"/>
          </p:cNvGraphicFramePr>
          <p:nvPr/>
        </p:nvGraphicFramePr>
        <p:xfrm>
          <a:off x="3505200" y="5326063"/>
          <a:ext cx="715963" cy="236537"/>
        </p:xfrm>
        <a:graphic>
          <a:graphicData uri="http://schemas.openxmlformats.org/presentationml/2006/ole">
            <mc:AlternateContent xmlns:mc="http://schemas.openxmlformats.org/markup-compatibility/2006">
              <mc:Choice xmlns:v="urn:schemas-microsoft-com:vml" Requires="v">
                <p:oleObj spid="_x0000_s24552" name="Equation" r:id="rId9" imgW="17068800" imgH="5791200" progId="Equation.DSMT4">
                  <p:embed/>
                </p:oleObj>
              </mc:Choice>
              <mc:Fallback>
                <p:oleObj name="Equation" r:id="rId9" imgW="17068800" imgH="5791200" progId="Equation.DSMT4">
                  <p:embed/>
                  <p:pic>
                    <p:nvPicPr>
                      <p:cNvPr id="0" name="Object 3"/>
                      <p:cNvPicPr>
                        <a:picLocks noChangeAspect="1" noChangeArrowheads="1"/>
                      </p:cNvPicPr>
                      <p:nvPr/>
                    </p:nvPicPr>
                    <p:blipFill>
                      <a:blip r:embed="rId10"/>
                      <a:srcRect/>
                      <a:stretch>
                        <a:fillRect/>
                      </a:stretch>
                    </p:blipFill>
                    <p:spPr bwMode="auto">
                      <a:xfrm>
                        <a:off x="3505200" y="5326063"/>
                        <a:ext cx="715963" cy="236537"/>
                      </a:xfrm>
                      <a:prstGeom prst="rect">
                        <a:avLst/>
                      </a:prstGeom>
                      <a:noFill/>
                    </p:spPr>
                  </p:pic>
                </p:oleObj>
              </mc:Fallback>
            </mc:AlternateContent>
          </a:graphicData>
        </a:graphic>
      </p:graphicFrame>
      <p:graphicFrame>
        <p:nvGraphicFramePr>
          <p:cNvPr id="9" name="Object 8"/>
          <p:cNvGraphicFramePr>
            <a:graphicFrameLocks noChangeAspect="1"/>
          </p:cNvGraphicFramePr>
          <p:nvPr/>
        </p:nvGraphicFramePr>
        <p:xfrm>
          <a:off x="4424363" y="5326063"/>
          <a:ext cx="757237" cy="236537"/>
        </p:xfrm>
        <a:graphic>
          <a:graphicData uri="http://schemas.openxmlformats.org/presentationml/2006/ole">
            <mc:AlternateContent xmlns:mc="http://schemas.openxmlformats.org/markup-compatibility/2006">
              <mc:Choice xmlns:v="urn:schemas-microsoft-com:vml" Requires="v">
                <p:oleObj spid="_x0000_s24553" name="Equation" r:id="rId11" imgW="18288000" imgH="5791200" progId="Equation.DSMT4">
                  <p:embed/>
                </p:oleObj>
              </mc:Choice>
              <mc:Fallback>
                <p:oleObj name="Equation" r:id="rId11" imgW="18288000" imgH="5791200" progId="Equation.DSMT4">
                  <p:embed/>
                  <p:pic>
                    <p:nvPicPr>
                      <p:cNvPr id="0" name="Object 2"/>
                      <p:cNvPicPr>
                        <a:picLocks noChangeAspect="1" noChangeArrowheads="1"/>
                      </p:cNvPicPr>
                      <p:nvPr/>
                    </p:nvPicPr>
                    <p:blipFill>
                      <a:blip r:embed="rId12"/>
                      <a:srcRect/>
                      <a:stretch>
                        <a:fillRect/>
                      </a:stretch>
                    </p:blipFill>
                    <p:spPr bwMode="auto">
                      <a:xfrm>
                        <a:off x="4424363" y="5326063"/>
                        <a:ext cx="757237" cy="236537"/>
                      </a:xfrm>
                      <a:prstGeom prst="rect">
                        <a:avLst/>
                      </a:prstGeom>
                      <a:noFill/>
                    </p:spPr>
                  </p:pic>
                </p:oleObj>
              </mc:Fallback>
            </mc:AlternateContent>
          </a:graphicData>
        </a:graphic>
      </p:graphicFrame>
      <p:graphicFrame>
        <p:nvGraphicFramePr>
          <p:cNvPr id="10" name="Object 9"/>
          <p:cNvGraphicFramePr>
            <a:graphicFrameLocks noChangeAspect="1"/>
          </p:cNvGraphicFramePr>
          <p:nvPr/>
        </p:nvGraphicFramePr>
        <p:xfrm>
          <a:off x="5410200" y="5326063"/>
          <a:ext cx="995362" cy="236537"/>
        </p:xfrm>
        <a:graphic>
          <a:graphicData uri="http://schemas.openxmlformats.org/presentationml/2006/ole">
            <mc:AlternateContent xmlns:mc="http://schemas.openxmlformats.org/markup-compatibility/2006">
              <mc:Choice xmlns:v="urn:schemas-microsoft-com:vml" Requires="v">
                <p:oleObj spid="_x0000_s24554" name="Equation" r:id="rId13" imgW="24384000" imgH="5791200" progId="Equation.DSMT4">
                  <p:embed/>
                </p:oleObj>
              </mc:Choice>
              <mc:Fallback>
                <p:oleObj name="Equation" r:id="rId13" imgW="24384000" imgH="5791200" progId="Equation.DSMT4">
                  <p:embed/>
                  <p:pic>
                    <p:nvPicPr>
                      <p:cNvPr id="0" name="Object 1"/>
                      <p:cNvPicPr>
                        <a:picLocks noChangeAspect="1" noChangeArrowheads="1"/>
                      </p:cNvPicPr>
                      <p:nvPr/>
                    </p:nvPicPr>
                    <p:blipFill>
                      <a:blip r:embed="rId14"/>
                      <a:srcRect/>
                      <a:stretch>
                        <a:fillRect/>
                      </a:stretch>
                    </p:blipFill>
                    <p:spPr bwMode="auto">
                      <a:xfrm>
                        <a:off x="5410200" y="5326063"/>
                        <a:ext cx="995362" cy="236537"/>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barn(inVertical)">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arn(inVertical)">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barn(inVertical)">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barn(inVertical)">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barn(inVertical)">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barn(inVertical)">
                                      <p:cBhvr>
                                        <p:cTn id="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just"/>
            <a:r>
              <a:rPr lang="en-IN" b="1" u="sng" dirty="0"/>
              <a:t>REMARKS</a:t>
            </a:r>
            <a:r>
              <a:rPr lang="en-IN" b="1" dirty="0"/>
              <a:t>:</a:t>
            </a:r>
            <a:r>
              <a:rPr lang="en-IN" b="1" u="sng" dirty="0"/>
              <a:t> </a:t>
            </a:r>
            <a:endParaRPr lang="en-IN" u="sng" dirty="0"/>
          </a:p>
          <a:p>
            <a:pPr marL="514350" lvl="0" indent="-514350" algn="just">
              <a:buClrTx/>
              <a:buFont typeface="+mj-lt"/>
              <a:buAutoNum type="arabicParenR"/>
            </a:pPr>
            <a:r>
              <a:rPr lang="en-IN" dirty="0"/>
              <a:t>From the truth table it is clear that no minterms are equivalent.</a:t>
            </a:r>
          </a:p>
          <a:p>
            <a:pPr marL="514350" lvl="0" indent="-514350" algn="just">
              <a:buClrTx/>
              <a:buFont typeface="+mj-lt"/>
              <a:buAutoNum type="arabicParenR"/>
            </a:pPr>
            <a:r>
              <a:rPr lang="en-IN" dirty="0"/>
              <a:t>Each minterms has truth value T for exactly one combination of the truth values of the variables p and q.</a:t>
            </a:r>
          </a:p>
          <a:p>
            <a:pPr algn="just"/>
            <a:r>
              <a:rPr lang="en-IN" b="1" u="sng" dirty="0"/>
              <a:t>Principal Disjunctive Norm Form (PDNF)</a:t>
            </a:r>
            <a:r>
              <a:rPr lang="en-IN" b="1" dirty="0"/>
              <a:t>: PDNF </a:t>
            </a:r>
            <a:r>
              <a:rPr lang="en-IN" dirty="0"/>
              <a:t>of a given formula can be defined as an equivalent formula consisting of disjunctives of minterms (elementary product which contains the entire variables) only. This is also known as sum of products canonical form. There are two ways to obtain the principal disjunctive normal form.</a:t>
            </a:r>
          </a:p>
          <a:p>
            <a:pPr algn="just"/>
            <a:r>
              <a:rPr lang="en-IN" b="1" dirty="0"/>
              <a:t>Method 1:</a:t>
            </a:r>
            <a:r>
              <a:rPr lang="en-IN" dirty="0"/>
              <a:t> Using Truth Table.</a:t>
            </a:r>
          </a:p>
          <a:p>
            <a:pPr algn="just"/>
            <a:r>
              <a:rPr lang="en-IN" b="1" dirty="0"/>
              <a:t>Method 2:</a:t>
            </a:r>
            <a:r>
              <a:rPr lang="en-IN" dirty="0"/>
              <a:t> Without Using Truth Table.</a:t>
            </a:r>
          </a:p>
          <a:p>
            <a:pPr lvl="0" algn="just">
              <a:buClrTx/>
            </a:pPr>
            <a:endParaRPr lang="en-IN" dirty="0"/>
          </a:p>
          <a:p>
            <a:pPr algn="l"/>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normAutofit lnSpcReduction="10000"/>
          </a:bodyPr>
          <a:lstStyle/>
          <a:p>
            <a:pPr algn="just"/>
            <a:r>
              <a:rPr lang="en-IN" b="1" dirty="0"/>
              <a:t>Method 1: Using Truth Table.</a:t>
            </a:r>
            <a:endParaRPr lang="en-IN" dirty="0"/>
          </a:p>
          <a:p>
            <a:pPr algn="just"/>
            <a:r>
              <a:rPr lang="en-IN" b="1" dirty="0"/>
              <a:t>Step 1:</a:t>
            </a:r>
            <a:r>
              <a:rPr lang="en-IN" dirty="0"/>
              <a:t> Construct a truth table for the given compound statement.</a:t>
            </a:r>
          </a:p>
          <a:p>
            <a:pPr algn="just">
              <a:lnSpc>
                <a:spcPct val="150000"/>
              </a:lnSpc>
            </a:pPr>
            <a:r>
              <a:rPr lang="en-IN" b="1" dirty="0"/>
              <a:t>Step 2:</a:t>
            </a:r>
            <a:r>
              <a:rPr lang="en-IN" dirty="0"/>
              <a:t> For every truth value T of the given proposition, select the minterms which has also true value T for the same combination of truth value of the statement variable.</a:t>
            </a:r>
          </a:p>
          <a:p>
            <a:pPr algn="just">
              <a:lnSpc>
                <a:spcPct val="150000"/>
              </a:lnSpc>
            </a:pPr>
            <a:r>
              <a:rPr lang="en-IN" b="1" dirty="0"/>
              <a:t>Step 3:</a:t>
            </a:r>
            <a:r>
              <a:rPr lang="en-IN" dirty="0"/>
              <a:t> The disjunctive of minterms selected in step 2 is the required principal disjunctive normal form.</a:t>
            </a:r>
          </a:p>
          <a:p>
            <a:pPr algn="just">
              <a:lnSpc>
                <a:spcPct val="150000"/>
              </a:lnSpc>
            </a:pPr>
            <a:r>
              <a:rPr lang="en-IN" b="1" dirty="0"/>
              <a:t>Remark:</a:t>
            </a:r>
            <a:r>
              <a:rPr lang="en-IN" dirty="0"/>
              <a:t> In PDNF, the repeated minterms are mention only once.</a:t>
            </a:r>
          </a:p>
          <a:p>
            <a:pPr algn="l"/>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l"/>
            <a:r>
              <a:rPr lang="en-IN" b="1" u="sng" dirty="0"/>
              <a:t>Example:</a:t>
            </a:r>
            <a:r>
              <a:rPr lang="en-IN" dirty="0"/>
              <a:t> Obtain the principal disjunctive normal form using the truth table of           .</a:t>
            </a:r>
          </a:p>
          <a:p>
            <a:pPr algn="l"/>
            <a:r>
              <a:rPr lang="en-IN" b="1" u="sng" dirty="0"/>
              <a:t>Solution</a:t>
            </a:r>
            <a:r>
              <a:rPr lang="en-IN" b="1" dirty="0"/>
              <a:t>:</a:t>
            </a:r>
            <a:r>
              <a:rPr lang="en-IN" dirty="0"/>
              <a:t>  The truth table           for  is given by </a:t>
            </a:r>
          </a:p>
          <a:p>
            <a:pPr algn="l"/>
            <a:endParaRPr lang="en-IN" dirty="0"/>
          </a:p>
          <a:p>
            <a:pPr algn="l"/>
            <a:endParaRPr lang="en-IN" dirty="0"/>
          </a:p>
        </p:txBody>
      </p:sp>
      <p:graphicFrame>
        <p:nvGraphicFramePr>
          <p:cNvPr id="4" name="Object 3"/>
          <p:cNvGraphicFramePr>
            <a:graphicFrameLocks noChangeAspect="1"/>
          </p:cNvGraphicFramePr>
          <p:nvPr/>
        </p:nvGraphicFramePr>
        <p:xfrm>
          <a:off x="3594100" y="1619250"/>
          <a:ext cx="825500" cy="279400"/>
        </p:xfrm>
        <a:graphic>
          <a:graphicData uri="http://schemas.openxmlformats.org/presentationml/2006/ole">
            <mc:AlternateContent xmlns:mc="http://schemas.openxmlformats.org/markup-compatibility/2006">
              <mc:Choice xmlns:v="urn:schemas-microsoft-com:vml" Requires="v">
                <p:oleObj spid="_x0000_s26091" name="Equation" r:id="rId3" imgW="19812000" imgH="6705600" progId="Equation.DSMT4">
                  <p:embed/>
                </p:oleObj>
              </mc:Choice>
              <mc:Fallback>
                <p:oleObj name="Equation" r:id="rId3" imgW="19812000" imgH="6705600" progId="Equation.DSMT4">
                  <p:embed/>
                  <p:pic>
                    <p:nvPicPr>
                      <p:cNvPr id="0" name="Picture 25824"/>
                      <p:cNvPicPr/>
                      <p:nvPr/>
                    </p:nvPicPr>
                    <p:blipFill>
                      <a:blip r:embed="rId4"/>
                      <a:stretch>
                        <a:fillRect/>
                      </a:stretch>
                    </p:blipFill>
                    <p:spPr>
                      <a:xfrm>
                        <a:off x="3594100" y="1619250"/>
                        <a:ext cx="825500" cy="279400"/>
                      </a:xfrm>
                      <a:prstGeom prst="rect">
                        <a:avLst/>
                      </a:prstGeom>
                    </p:spPr>
                  </p:pic>
                </p:oleObj>
              </mc:Fallback>
            </mc:AlternateContent>
          </a:graphicData>
        </a:graphic>
      </p:graphicFrame>
      <p:graphicFrame>
        <p:nvGraphicFramePr>
          <p:cNvPr id="5" name="Object 4"/>
          <p:cNvGraphicFramePr>
            <a:graphicFrameLocks noChangeAspect="1"/>
          </p:cNvGraphicFramePr>
          <p:nvPr/>
        </p:nvGraphicFramePr>
        <p:xfrm>
          <a:off x="3962400" y="2076450"/>
          <a:ext cx="825500" cy="279400"/>
        </p:xfrm>
        <a:graphic>
          <a:graphicData uri="http://schemas.openxmlformats.org/presentationml/2006/ole">
            <mc:AlternateContent xmlns:mc="http://schemas.openxmlformats.org/markup-compatibility/2006">
              <mc:Choice xmlns:v="urn:schemas-microsoft-com:vml" Requires="v">
                <p:oleObj spid="_x0000_s26092" name="Equation" r:id="rId5" imgW="19812000" imgH="6705600" progId="Equation.DSMT4">
                  <p:embed/>
                </p:oleObj>
              </mc:Choice>
              <mc:Fallback>
                <p:oleObj name="Equation" r:id="rId5" imgW="19812000" imgH="6705600" progId="Equation.DSMT4">
                  <p:embed/>
                  <p:pic>
                    <p:nvPicPr>
                      <p:cNvPr id="0" name="Object 3"/>
                      <p:cNvPicPr>
                        <a:picLocks noChangeAspect="1" noChangeArrowheads="1"/>
                      </p:cNvPicPr>
                      <p:nvPr/>
                    </p:nvPicPr>
                    <p:blipFill>
                      <a:blip r:embed="rId6"/>
                      <a:srcRect/>
                      <a:stretch>
                        <a:fillRect/>
                      </a:stretch>
                    </p:blipFill>
                    <p:spPr bwMode="auto">
                      <a:xfrm>
                        <a:off x="3962400" y="2076450"/>
                        <a:ext cx="8255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Table 7"/>
          <p:cNvGraphicFramePr>
            <a:graphicFrameLocks noGrp="1"/>
          </p:cNvGraphicFramePr>
          <p:nvPr/>
        </p:nvGraphicFramePr>
        <p:xfrm>
          <a:off x="3352800" y="2667000"/>
          <a:ext cx="1856264" cy="1979615"/>
        </p:xfrm>
        <a:graphic>
          <a:graphicData uri="http://schemas.openxmlformats.org/drawingml/2006/table">
            <a:tbl>
              <a:tblPr firstRow="1" firstCol="1" bandRow="1">
                <a:tableStyleId>{5C22544A-7EE6-4342-B048-85BDC9FD1C3A}</a:tableStyleId>
              </a:tblPr>
              <a:tblGrid>
                <a:gridCol w="324485">
                  <a:extLst>
                    <a:ext uri="{9D8B030D-6E8A-4147-A177-3AD203B41FA5}">
                      <a16:colId xmlns:a16="http://schemas.microsoft.com/office/drawing/2014/main" val="20000"/>
                    </a:ext>
                  </a:extLst>
                </a:gridCol>
                <a:gridCol w="375047">
                  <a:extLst>
                    <a:ext uri="{9D8B030D-6E8A-4147-A177-3AD203B41FA5}">
                      <a16:colId xmlns:a16="http://schemas.microsoft.com/office/drawing/2014/main" val="20001"/>
                    </a:ext>
                  </a:extLst>
                </a:gridCol>
                <a:gridCol w="1156732">
                  <a:extLst>
                    <a:ext uri="{9D8B030D-6E8A-4147-A177-3AD203B41FA5}">
                      <a16:colId xmlns:a16="http://schemas.microsoft.com/office/drawing/2014/main" val="20002"/>
                    </a:ext>
                  </a:extLst>
                </a:gridCol>
              </a:tblGrid>
              <a:tr h="0">
                <a:tc>
                  <a:txBody>
                    <a:bodyPr/>
                    <a:lstStyle/>
                    <a:p>
                      <a:pPr marL="0" marR="0" algn="ctr">
                        <a:lnSpc>
                          <a:spcPct val="115000"/>
                        </a:lnSpc>
                        <a:spcBef>
                          <a:spcPts val="0"/>
                        </a:spcBef>
                        <a:spcAft>
                          <a:spcPts val="0"/>
                        </a:spcAft>
                      </a:pPr>
                      <a:r>
                        <a:rPr lang="en-IN" sz="2400" dirty="0">
                          <a:solidFill>
                            <a:schemeClr val="tx1"/>
                          </a:solidFill>
                          <a:effectLst/>
                        </a:rPr>
                        <a:t>p</a:t>
                      </a:r>
                      <a:endParaRPr lang="en-IN" sz="20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90000"/>
                      </a:schemeClr>
                    </a:solidFill>
                  </a:tcPr>
                </a:tc>
                <a:tc>
                  <a:txBody>
                    <a:bodyPr/>
                    <a:lstStyle/>
                    <a:p>
                      <a:pPr marL="0" marR="0" algn="ctr">
                        <a:lnSpc>
                          <a:spcPct val="115000"/>
                        </a:lnSpc>
                        <a:spcBef>
                          <a:spcPts val="0"/>
                        </a:spcBef>
                        <a:spcAft>
                          <a:spcPts val="0"/>
                        </a:spcAft>
                      </a:pPr>
                      <a:r>
                        <a:rPr lang="en-IN" sz="2400" dirty="0">
                          <a:solidFill>
                            <a:schemeClr val="tx1"/>
                          </a:solidFill>
                          <a:effectLst/>
                        </a:rPr>
                        <a:t>q</a:t>
                      </a:r>
                      <a:endParaRPr lang="en-IN" sz="20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90000"/>
                      </a:schemeClr>
                    </a:solidFill>
                  </a:tcPr>
                </a:tc>
                <a:tc>
                  <a:txBody>
                    <a:bodyPr/>
                    <a:lstStyle/>
                    <a:p>
                      <a:pPr marL="0" marR="0" algn="ctr">
                        <a:lnSpc>
                          <a:spcPct val="115000"/>
                        </a:lnSpc>
                        <a:spcBef>
                          <a:spcPts val="0"/>
                        </a:spcBef>
                        <a:spcAft>
                          <a:spcPts val="0"/>
                        </a:spcAft>
                      </a:pPr>
                      <a:endParaRPr lang="en-IN" sz="2400" dirty="0">
                        <a:solidFill>
                          <a:schemeClr val="tx1"/>
                        </a:solidFill>
                        <a:effectLst/>
                        <a:latin typeface="Times New Roman" panose="02020603050405020304"/>
                        <a:ea typeface="Calibri" panose="020F0502020204030204"/>
                        <a:cs typeface="Times New Roman" panose="02020603050405020304"/>
                      </a:endParaRPr>
                    </a:p>
                  </a:txBody>
                  <a:tcPr marL="68580" marR="68580" marT="0" marB="0">
                    <a:solidFill>
                      <a:schemeClr val="bg2">
                        <a:lumMod val="90000"/>
                      </a:schemeClr>
                    </a:solidFill>
                  </a:tcPr>
                </a:tc>
                <a:extLst>
                  <a:ext uri="{0D108BD9-81ED-4DB2-BD59-A6C34878D82A}">
                    <a16:rowId xmlns:a16="http://schemas.microsoft.com/office/drawing/2014/main" val="10000"/>
                  </a:ext>
                </a:extLst>
              </a:tr>
              <a:tr h="0">
                <a:tc>
                  <a:txBody>
                    <a:bodyPr/>
                    <a:lstStyle/>
                    <a:p>
                      <a:pPr marL="0" marR="0" algn="ctr">
                        <a:lnSpc>
                          <a:spcPct val="115000"/>
                        </a:lnSpc>
                        <a:spcBef>
                          <a:spcPts val="0"/>
                        </a:spcBef>
                        <a:spcAft>
                          <a:spcPts val="0"/>
                        </a:spcAft>
                      </a:pPr>
                      <a:r>
                        <a:rPr lang="en-IN" sz="2400">
                          <a:solidFill>
                            <a:schemeClr val="tx1"/>
                          </a:solidFill>
                          <a:effectLst/>
                        </a:rPr>
                        <a:t>T</a:t>
                      </a:r>
                      <a:endParaRPr lang="en-IN" sz="20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400" dirty="0">
                          <a:solidFill>
                            <a:schemeClr val="tx1"/>
                          </a:solidFill>
                          <a:effectLst/>
                        </a:rPr>
                        <a:t>T</a:t>
                      </a:r>
                      <a:endParaRPr lang="en-IN" sz="20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000" dirty="0">
                          <a:solidFill>
                            <a:schemeClr val="tx1"/>
                          </a:solidFill>
                          <a:effectLst/>
                        </a:rPr>
                        <a:t>T</a:t>
                      </a:r>
                      <a:endParaRPr lang="en-IN" sz="20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IN" sz="2400" dirty="0">
                          <a:solidFill>
                            <a:schemeClr val="tx1"/>
                          </a:solidFill>
                          <a:effectLst/>
                        </a:rPr>
                        <a:t>T</a:t>
                      </a:r>
                      <a:endParaRPr lang="en-IN" sz="20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400" dirty="0">
                          <a:solidFill>
                            <a:schemeClr val="tx1"/>
                          </a:solidFill>
                          <a:effectLst/>
                        </a:rPr>
                        <a:t>F</a:t>
                      </a:r>
                      <a:endParaRPr lang="en-IN" sz="20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000" dirty="0">
                          <a:solidFill>
                            <a:schemeClr val="tx1"/>
                          </a:solidFill>
                          <a:effectLst/>
                        </a:rPr>
                        <a:t>F</a:t>
                      </a:r>
                      <a:endParaRPr lang="en-IN" sz="20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extLst>
                  <a:ext uri="{0D108BD9-81ED-4DB2-BD59-A6C34878D82A}">
                    <a16:rowId xmlns:a16="http://schemas.microsoft.com/office/drawing/2014/main" val="10002"/>
                  </a:ext>
                </a:extLst>
              </a:tr>
              <a:tr h="0">
                <a:tc>
                  <a:txBody>
                    <a:bodyPr/>
                    <a:lstStyle/>
                    <a:p>
                      <a:pPr marL="0" marR="0" algn="ctr">
                        <a:lnSpc>
                          <a:spcPct val="115000"/>
                        </a:lnSpc>
                        <a:spcBef>
                          <a:spcPts val="0"/>
                        </a:spcBef>
                        <a:spcAft>
                          <a:spcPts val="0"/>
                        </a:spcAft>
                      </a:pPr>
                      <a:r>
                        <a:rPr lang="en-IN" sz="2400">
                          <a:solidFill>
                            <a:schemeClr val="tx1"/>
                          </a:solidFill>
                          <a:effectLst/>
                        </a:rPr>
                        <a:t>F</a:t>
                      </a:r>
                      <a:endParaRPr lang="en-IN" sz="20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400" dirty="0">
                          <a:solidFill>
                            <a:schemeClr val="tx1"/>
                          </a:solidFill>
                          <a:effectLst/>
                        </a:rPr>
                        <a:t>T</a:t>
                      </a:r>
                      <a:endParaRPr lang="en-IN" sz="20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000" dirty="0">
                          <a:solidFill>
                            <a:schemeClr val="tx1"/>
                          </a:solidFill>
                          <a:effectLst/>
                        </a:rPr>
                        <a:t>T</a:t>
                      </a:r>
                      <a:endParaRPr lang="en-IN" sz="20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extLst>
                  <a:ext uri="{0D108BD9-81ED-4DB2-BD59-A6C34878D82A}">
                    <a16:rowId xmlns:a16="http://schemas.microsoft.com/office/drawing/2014/main" val="10003"/>
                  </a:ext>
                </a:extLst>
              </a:tr>
              <a:tr h="0">
                <a:tc>
                  <a:txBody>
                    <a:bodyPr/>
                    <a:lstStyle/>
                    <a:p>
                      <a:pPr marL="0" marR="0" algn="ctr">
                        <a:lnSpc>
                          <a:spcPct val="115000"/>
                        </a:lnSpc>
                        <a:spcBef>
                          <a:spcPts val="0"/>
                        </a:spcBef>
                        <a:spcAft>
                          <a:spcPts val="0"/>
                        </a:spcAft>
                      </a:pPr>
                      <a:r>
                        <a:rPr lang="en-IN" sz="2400" dirty="0">
                          <a:solidFill>
                            <a:schemeClr val="tx1"/>
                          </a:solidFill>
                          <a:effectLst/>
                        </a:rPr>
                        <a:t>F</a:t>
                      </a:r>
                      <a:endParaRPr lang="en-IN" sz="20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400">
                          <a:solidFill>
                            <a:schemeClr val="tx1"/>
                          </a:solidFill>
                          <a:effectLst/>
                        </a:rPr>
                        <a:t>F</a:t>
                      </a:r>
                      <a:endParaRPr lang="en-IN" sz="20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000" dirty="0">
                          <a:solidFill>
                            <a:schemeClr val="tx1"/>
                          </a:solidFill>
                          <a:effectLst/>
                        </a:rPr>
                        <a:t>T</a:t>
                      </a:r>
                      <a:endParaRPr lang="en-IN" sz="20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extLst>
                  <a:ext uri="{0D108BD9-81ED-4DB2-BD59-A6C34878D82A}">
                    <a16:rowId xmlns:a16="http://schemas.microsoft.com/office/drawing/2014/main" val="10004"/>
                  </a:ext>
                </a:extLst>
              </a:tr>
            </a:tbl>
          </a:graphicData>
        </a:graphic>
      </p:graphicFrame>
      <p:graphicFrame>
        <p:nvGraphicFramePr>
          <p:cNvPr id="10" name="Object 9"/>
          <p:cNvGraphicFramePr>
            <a:graphicFrameLocks noChangeAspect="1"/>
          </p:cNvGraphicFramePr>
          <p:nvPr/>
        </p:nvGraphicFramePr>
        <p:xfrm>
          <a:off x="4127500" y="2749550"/>
          <a:ext cx="825500" cy="279400"/>
        </p:xfrm>
        <a:graphic>
          <a:graphicData uri="http://schemas.openxmlformats.org/presentationml/2006/ole">
            <mc:AlternateContent xmlns:mc="http://schemas.openxmlformats.org/markup-compatibility/2006">
              <mc:Choice xmlns:v="urn:schemas-microsoft-com:vml" Requires="v">
                <p:oleObj spid="_x0000_s26093" name="Equation" r:id="rId7" imgW="19812000" imgH="6705600" progId="Equation.DSMT4">
                  <p:embed/>
                </p:oleObj>
              </mc:Choice>
              <mc:Fallback>
                <p:oleObj name="Equation" r:id="rId7" imgW="19812000" imgH="6705600" progId="Equation.DSMT4">
                  <p:embed/>
                  <p:pic>
                    <p:nvPicPr>
                      <p:cNvPr id="0" name="Object 4"/>
                      <p:cNvPicPr>
                        <a:picLocks noChangeAspect="1" noChangeArrowheads="1"/>
                      </p:cNvPicPr>
                      <p:nvPr/>
                    </p:nvPicPr>
                    <p:blipFill>
                      <a:blip r:embed="rId8"/>
                      <a:srcRect/>
                      <a:stretch>
                        <a:fillRect/>
                      </a:stretch>
                    </p:blipFill>
                    <p:spPr bwMode="auto">
                      <a:xfrm>
                        <a:off x="4127500" y="2749550"/>
                        <a:ext cx="8255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arn(inVertic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barn(inVertical)">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just"/>
            <a:r>
              <a:rPr lang="en-IN" dirty="0"/>
              <a:t>The column containing       has  truth value T for three combination of the truth values of p and q. </a:t>
            </a:r>
          </a:p>
          <a:p>
            <a:pPr algn="just"/>
            <a:r>
              <a:rPr lang="en-IN" dirty="0"/>
              <a:t> T in the first row of             corresponds to the minterms       </a:t>
            </a:r>
          </a:p>
          <a:p>
            <a:pPr algn="just"/>
            <a:r>
              <a:rPr lang="en-IN" dirty="0"/>
              <a:t>            , </a:t>
            </a:r>
            <a:r>
              <a:rPr lang="en-IN" b="1" dirty="0"/>
              <a:t>( refer TABLE: Minterms</a:t>
            </a:r>
            <a:r>
              <a:rPr lang="en-IN" dirty="0"/>
              <a:t>)</a:t>
            </a:r>
          </a:p>
          <a:p>
            <a:pPr algn="l"/>
            <a:r>
              <a:rPr lang="en-IN" dirty="0"/>
              <a:t> T in the third row of             corresponds to the minterms                                </a:t>
            </a:r>
          </a:p>
          <a:p>
            <a:pPr algn="l"/>
            <a:r>
              <a:rPr lang="en-IN" dirty="0"/>
              <a:t>             , </a:t>
            </a:r>
            <a:r>
              <a:rPr lang="en-IN" b="1" dirty="0"/>
              <a:t>( refer TABLE: Minterms</a:t>
            </a:r>
            <a:r>
              <a:rPr lang="en-IN" dirty="0"/>
              <a:t>)</a:t>
            </a:r>
          </a:p>
          <a:p>
            <a:pPr algn="l"/>
            <a:r>
              <a:rPr lang="en-IN" dirty="0"/>
              <a:t>T in the fourth row of            corresponds to the minterms </a:t>
            </a:r>
          </a:p>
          <a:p>
            <a:pPr algn="l"/>
            <a:r>
              <a:rPr lang="en-IN" dirty="0"/>
              <a:t>               , </a:t>
            </a:r>
            <a:r>
              <a:rPr lang="en-IN" b="1" dirty="0"/>
              <a:t>( refer TABLE: Minterms</a:t>
            </a:r>
            <a:r>
              <a:rPr lang="en-IN" dirty="0"/>
              <a:t>)</a:t>
            </a:r>
          </a:p>
          <a:p>
            <a:pPr algn="l"/>
            <a:r>
              <a:rPr lang="en-IN" dirty="0"/>
              <a:t>Thus, PDNF of </a:t>
            </a:r>
            <a:r>
              <a:rPr lang="en-IN" b="1" dirty="0"/>
              <a:t>            </a:t>
            </a:r>
            <a:r>
              <a:rPr lang="en-IN" dirty="0"/>
              <a:t>is                                                   .</a:t>
            </a:r>
            <a:r>
              <a:rPr lang="en-IN" b="1" dirty="0"/>
              <a:t> </a:t>
            </a:r>
            <a:endParaRPr lang="en-IN" dirty="0"/>
          </a:p>
          <a:p>
            <a:pPr algn="l"/>
            <a:endParaRPr lang="en-IN" dirty="0"/>
          </a:p>
          <a:p>
            <a:pPr algn="l"/>
            <a:endParaRPr lang="en-IN" dirty="0"/>
          </a:p>
          <a:p>
            <a:pPr algn="just"/>
            <a:endParaRPr lang="en-IN" dirty="0"/>
          </a:p>
        </p:txBody>
      </p:sp>
      <p:graphicFrame>
        <p:nvGraphicFramePr>
          <p:cNvPr id="4" name="Object 3"/>
          <p:cNvGraphicFramePr>
            <a:graphicFrameLocks noChangeAspect="1"/>
          </p:cNvGraphicFramePr>
          <p:nvPr/>
        </p:nvGraphicFramePr>
        <p:xfrm>
          <a:off x="3733800" y="1225550"/>
          <a:ext cx="825500" cy="279400"/>
        </p:xfrm>
        <a:graphic>
          <a:graphicData uri="http://schemas.openxmlformats.org/presentationml/2006/ole">
            <mc:AlternateContent xmlns:mc="http://schemas.openxmlformats.org/markup-compatibility/2006">
              <mc:Choice xmlns:v="urn:schemas-microsoft-com:vml" Requires="v">
                <p:oleObj spid="_x0000_s59829" name="Equation" r:id="rId3" imgW="19812000" imgH="6705600" progId="Equation.DSMT4">
                  <p:embed/>
                </p:oleObj>
              </mc:Choice>
              <mc:Fallback>
                <p:oleObj name="Equation" r:id="rId3" imgW="19812000" imgH="6705600" progId="Equation.DSMT4">
                  <p:embed/>
                  <p:pic>
                    <p:nvPicPr>
                      <p:cNvPr id="0" name="Object 4"/>
                      <p:cNvPicPr>
                        <a:picLocks noChangeAspect="1" noChangeArrowheads="1"/>
                      </p:cNvPicPr>
                      <p:nvPr/>
                    </p:nvPicPr>
                    <p:blipFill>
                      <a:blip r:embed="rId4"/>
                      <a:srcRect/>
                      <a:stretch>
                        <a:fillRect/>
                      </a:stretch>
                    </p:blipFill>
                    <p:spPr bwMode="auto">
                      <a:xfrm>
                        <a:off x="3733800" y="1225550"/>
                        <a:ext cx="8255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nvGraphicFramePr>
        <p:xfrm>
          <a:off x="457200" y="2590800"/>
          <a:ext cx="685800" cy="266700"/>
        </p:xfrm>
        <a:graphic>
          <a:graphicData uri="http://schemas.openxmlformats.org/presentationml/2006/ole">
            <mc:AlternateContent xmlns:mc="http://schemas.openxmlformats.org/markup-compatibility/2006">
              <mc:Choice xmlns:v="urn:schemas-microsoft-com:vml" Requires="v">
                <p:oleObj spid="_x0000_s59830" name="Equation" r:id="rId5" imgW="16459200" imgH="6400800" progId="Equation.DSMT4">
                  <p:embed/>
                </p:oleObj>
              </mc:Choice>
              <mc:Fallback>
                <p:oleObj name="Equation" r:id="rId5" imgW="16459200" imgH="6400800" progId="Equation.DSMT4">
                  <p:embed/>
                  <p:pic>
                    <p:nvPicPr>
                      <p:cNvPr id="0" name="Picture 27282"/>
                      <p:cNvPicPr/>
                      <p:nvPr/>
                    </p:nvPicPr>
                    <p:blipFill>
                      <a:blip r:embed="rId6"/>
                      <a:stretch>
                        <a:fillRect/>
                      </a:stretch>
                    </p:blipFill>
                    <p:spPr>
                      <a:xfrm>
                        <a:off x="457200" y="2590800"/>
                        <a:ext cx="685800" cy="266700"/>
                      </a:xfrm>
                      <a:prstGeom prst="rect">
                        <a:avLst/>
                      </a:prstGeom>
                    </p:spPr>
                  </p:pic>
                </p:oleObj>
              </mc:Fallback>
            </mc:AlternateContent>
          </a:graphicData>
        </a:graphic>
      </p:graphicFrame>
      <p:graphicFrame>
        <p:nvGraphicFramePr>
          <p:cNvPr id="8" name="Object 7"/>
          <p:cNvGraphicFramePr>
            <a:graphicFrameLocks noChangeAspect="1"/>
          </p:cNvGraphicFramePr>
          <p:nvPr/>
        </p:nvGraphicFramePr>
        <p:xfrm>
          <a:off x="336550" y="3543300"/>
          <a:ext cx="927100" cy="266700"/>
        </p:xfrm>
        <a:graphic>
          <a:graphicData uri="http://schemas.openxmlformats.org/presentationml/2006/ole">
            <mc:AlternateContent xmlns:mc="http://schemas.openxmlformats.org/markup-compatibility/2006">
              <mc:Choice xmlns:v="urn:schemas-microsoft-com:vml" Requires="v">
                <p:oleObj spid="_x0000_s59831" name="Equation" r:id="rId7" imgW="22250400" imgH="6400800" progId="Equation.DSMT4">
                  <p:embed/>
                </p:oleObj>
              </mc:Choice>
              <mc:Fallback>
                <p:oleObj name="Equation" r:id="rId7" imgW="22250400" imgH="6400800" progId="Equation.DSMT4">
                  <p:embed/>
                  <p:pic>
                    <p:nvPicPr>
                      <p:cNvPr id="0" name="Object 5"/>
                      <p:cNvPicPr>
                        <a:picLocks noChangeAspect="1" noChangeArrowheads="1"/>
                      </p:cNvPicPr>
                      <p:nvPr/>
                    </p:nvPicPr>
                    <p:blipFill>
                      <a:blip r:embed="rId8"/>
                      <a:srcRect/>
                      <a:stretch>
                        <a:fillRect/>
                      </a:stretch>
                    </p:blipFill>
                    <p:spPr bwMode="auto">
                      <a:xfrm>
                        <a:off x="336550" y="3543300"/>
                        <a:ext cx="927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nvGraphicFramePr>
        <p:xfrm>
          <a:off x="304800" y="4495800"/>
          <a:ext cx="1143000" cy="266700"/>
        </p:xfrm>
        <a:graphic>
          <a:graphicData uri="http://schemas.openxmlformats.org/presentationml/2006/ole">
            <mc:AlternateContent xmlns:mc="http://schemas.openxmlformats.org/markup-compatibility/2006">
              <mc:Choice xmlns:v="urn:schemas-microsoft-com:vml" Requires="v">
                <p:oleObj spid="_x0000_s59832" name="Equation" r:id="rId9" imgW="27432000" imgH="6400800" progId="Equation.DSMT4">
                  <p:embed/>
                </p:oleObj>
              </mc:Choice>
              <mc:Fallback>
                <p:oleObj name="Equation" r:id="rId9" imgW="27432000" imgH="6400800" progId="Equation.DSMT4">
                  <p:embed/>
                  <p:pic>
                    <p:nvPicPr>
                      <p:cNvPr id="0" name="Object 7"/>
                      <p:cNvPicPr>
                        <a:picLocks noChangeAspect="1" noChangeArrowheads="1"/>
                      </p:cNvPicPr>
                      <p:nvPr/>
                    </p:nvPicPr>
                    <p:blipFill>
                      <a:blip r:embed="rId10"/>
                      <a:srcRect/>
                      <a:stretch>
                        <a:fillRect/>
                      </a:stretch>
                    </p:blipFill>
                    <p:spPr bwMode="auto">
                      <a:xfrm>
                        <a:off x="304800" y="4495800"/>
                        <a:ext cx="11430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nvGraphicFramePr>
        <p:xfrm>
          <a:off x="3873500" y="4826000"/>
          <a:ext cx="3848100" cy="431800"/>
        </p:xfrm>
        <a:graphic>
          <a:graphicData uri="http://schemas.openxmlformats.org/presentationml/2006/ole">
            <mc:AlternateContent xmlns:mc="http://schemas.openxmlformats.org/markup-compatibility/2006">
              <mc:Choice xmlns:v="urn:schemas-microsoft-com:vml" Requires="v">
                <p:oleObj spid="_x0000_s59833" name="Equation" r:id="rId11" imgW="92354400" imgH="10363200" progId="Equation.DSMT4">
                  <p:embed/>
                </p:oleObj>
              </mc:Choice>
              <mc:Fallback>
                <p:oleObj name="Equation" r:id="rId11" imgW="92354400" imgH="10363200" progId="Equation.DSMT4">
                  <p:embed/>
                  <p:pic>
                    <p:nvPicPr>
                      <p:cNvPr id="0" name="Picture 27285"/>
                      <p:cNvPicPr/>
                      <p:nvPr/>
                    </p:nvPicPr>
                    <p:blipFill>
                      <a:blip r:embed="rId12"/>
                      <a:stretch>
                        <a:fillRect/>
                      </a:stretch>
                    </p:blipFill>
                    <p:spPr>
                      <a:xfrm>
                        <a:off x="3873500" y="4826000"/>
                        <a:ext cx="3848100" cy="431800"/>
                      </a:xfrm>
                      <a:prstGeom prst="rect">
                        <a:avLst/>
                      </a:prstGeom>
                    </p:spPr>
                  </p:pic>
                </p:oleObj>
              </mc:Fallback>
            </mc:AlternateContent>
          </a:graphicData>
        </a:graphic>
      </p:graphicFrame>
      <p:graphicFrame>
        <p:nvGraphicFramePr>
          <p:cNvPr id="13" name="Object 12"/>
          <p:cNvGraphicFramePr>
            <a:graphicFrameLocks noChangeAspect="1"/>
          </p:cNvGraphicFramePr>
          <p:nvPr/>
        </p:nvGraphicFramePr>
        <p:xfrm>
          <a:off x="3200400" y="2057400"/>
          <a:ext cx="825500" cy="279400"/>
        </p:xfrm>
        <a:graphic>
          <a:graphicData uri="http://schemas.openxmlformats.org/presentationml/2006/ole">
            <mc:AlternateContent xmlns:mc="http://schemas.openxmlformats.org/markup-compatibility/2006">
              <mc:Choice xmlns:v="urn:schemas-microsoft-com:vml" Requires="v">
                <p:oleObj spid="_x0000_s59834" name="Equation" r:id="rId13" imgW="19812000" imgH="6705600" progId="Equation.DSMT4">
                  <p:embed/>
                </p:oleObj>
              </mc:Choice>
              <mc:Fallback>
                <p:oleObj name="Equation" r:id="rId13" imgW="19812000" imgH="6705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057400"/>
                        <a:ext cx="8255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nvGraphicFramePr>
        <p:xfrm>
          <a:off x="3276600" y="2997200"/>
          <a:ext cx="825500" cy="279400"/>
        </p:xfrm>
        <a:graphic>
          <a:graphicData uri="http://schemas.openxmlformats.org/presentationml/2006/ole">
            <mc:AlternateContent xmlns:mc="http://schemas.openxmlformats.org/markup-compatibility/2006">
              <mc:Choice xmlns:v="urn:schemas-microsoft-com:vml" Requires="v">
                <p:oleObj spid="_x0000_s59835" name="Equation" r:id="rId14" imgW="19812000" imgH="6705600" progId="Equation.DSMT4">
                  <p:embed/>
                </p:oleObj>
              </mc:Choice>
              <mc:Fallback>
                <p:oleObj name="Equation" r:id="rId14" imgW="19812000" imgH="6705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997200"/>
                        <a:ext cx="8255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4"/>
          <p:cNvGraphicFramePr>
            <a:graphicFrameLocks noChangeAspect="1"/>
          </p:cNvGraphicFramePr>
          <p:nvPr/>
        </p:nvGraphicFramePr>
        <p:xfrm>
          <a:off x="3352800" y="3962400"/>
          <a:ext cx="825500" cy="279400"/>
        </p:xfrm>
        <a:graphic>
          <a:graphicData uri="http://schemas.openxmlformats.org/presentationml/2006/ole">
            <mc:AlternateContent xmlns:mc="http://schemas.openxmlformats.org/markup-compatibility/2006">
              <mc:Choice xmlns:v="urn:schemas-microsoft-com:vml" Requires="v">
                <p:oleObj spid="_x0000_s59836" name="Equation" r:id="rId15" imgW="19812000" imgH="6705600" progId="Equation.DSMT4">
                  <p:embed/>
                </p:oleObj>
              </mc:Choice>
              <mc:Fallback>
                <p:oleObj name="Equation" r:id="rId15" imgW="19812000" imgH="6705600" progId="Equation.DSMT4">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3962400"/>
                        <a:ext cx="8255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5"/>
          <p:cNvGraphicFramePr>
            <a:graphicFrameLocks noChangeAspect="1"/>
          </p:cNvGraphicFramePr>
          <p:nvPr/>
        </p:nvGraphicFramePr>
        <p:xfrm>
          <a:off x="2451100" y="4953000"/>
          <a:ext cx="825500" cy="279400"/>
        </p:xfrm>
        <a:graphic>
          <a:graphicData uri="http://schemas.openxmlformats.org/presentationml/2006/ole">
            <mc:AlternateContent xmlns:mc="http://schemas.openxmlformats.org/markup-compatibility/2006">
              <mc:Choice xmlns:v="urn:schemas-microsoft-com:vml" Requires="v">
                <p:oleObj spid="_x0000_s59837" name="Equation" r:id="rId16" imgW="19812000" imgH="6705600" progId="Equation.DSMT4">
                  <p:embed/>
                </p:oleObj>
              </mc:Choice>
              <mc:Fallback>
                <p:oleObj name="Equation" r:id="rId16" imgW="19812000" imgH="6705600"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1100" y="4953000"/>
                        <a:ext cx="8255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just"/>
            <a:r>
              <a:rPr lang="en-IN" b="1" dirty="0"/>
              <a:t>Method 2: Without Using Truth Table.</a:t>
            </a:r>
            <a:endParaRPr lang="en-IN" dirty="0"/>
          </a:p>
          <a:p>
            <a:pPr algn="just">
              <a:lnSpc>
                <a:spcPct val="150000"/>
              </a:lnSpc>
            </a:pPr>
            <a:r>
              <a:rPr lang="en-IN" dirty="0"/>
              <a:t>Step 1: Obtain the disjunctive normal form.</a:t>
            </a:r>
          </a:p>
          <a:p>
            <a:pPr algn="just">
              <a:lnSpc>
                <a:spcPct val="150000"/>
              </a:lnSpc>
            </a:pPr>
            <a:r>
              <a:rPr lang="en-IN" dirty="0"/>
              <a:t>Step 2: Drop elementary products which are contradictions.</a:t>
            </a:r>
          </a:p>
          <a:p>
            <a:pPr algn="just">
              <a:lnSpc>
                <a:spcPct val="150000"/>
              </a:lnSpc>
            </a:pPr>
            <a:r>
              <a:rPr lang="en-IN" dirty="0"/>
              <a:t>Step 3: If p</a:t>
            </a:r>
            <a:r>
              <a:rPr lang="en-IN" baseline="-25000" dirty="0"/>
              <a:t>i</a:t>
            </a:r>
            <a:r>
              <a:rPr lang="en-IN" dirty="0"/>
              <a:t> and ~p</a:t>
            </a:r>
            <a:r>
              <a:rPr lang="en-IN" baseline="-25000" dirty="0"/>
              <a:t>i </a:t>
            </a:r>
            <a:r>
              <a:rPr lang="en-IN" dirty="0"/>
              <a:t>are missing in an elementary product , replace </a:t>
            </a:r>
            <a:r>
              <a:rPr lang="el-GR" dirty="0"/>
              <a:t>α</a:t>
            </a:r>
            <a:r>
              <a:rPr lang="en-IN" dirty="0"/>
              <a:t> by                                   . </a:t>
            </a:r>
          </a:p>
          <a:p>
            <a:pPr algn="just">
              <a:lnSpc>
                <a:spcPct val="150000"/>
              </a:lnSpc>
            </a:pPr>
            <a:r>
              <a:rPr lang="en-IN" dirty="0"/>
              <a:t>Step 4: Repeat step 3 until all elementary products are reduced to sum of minterms. Identical minterms appearing in the disjunction are deleted.</a:t>
            </a:r>
          </a:p>
          <a:p>
            <a:pPr algn="just"/>
            <a:endParaRPr lang="en-IN" dirty="0"/>
          </a:p>
          <a:p>
            <a:pPr algn="just"/>
            <a:endParaRPr lang="en-IN" dirty="0"/>
          </a:p>
        </p:txBody>
      </p:sp>
      <p:graphicFrame>
        <p:nvGraphicFramePr>
          <p:cNvPr id="4" name="Object 3"/>
          <p:cNvGraphicFramePr>
            <a:graphicFrameLocks noChangeAspect="1"/>
          </p:cNvGraphicFramePr>
          <p:nvPr/>
        </p:nvGraphicFramePr>
        <p:xfrm>
          <a:off x="1981200" y="3644900"/>
          <a:ext cx="2755900" cy="469900"/>
        </p:xfrm>
        <a:graphic>
          <a:graphicData uri="http://schemas.openxmlformats.org/presentationml/2006/ole">
            <mc:AlternateContent xmlns:mc="http://schemas.openxmlformats.org/markup-compatibility/2006">
              <mc:Choice xmlns:v="urn:schemas-microsoft-com:vml" Requires="v">
                <p:oleObj spid="_x0000_s29855" name="Equation" r:id="rId3" imgW="66141600" imgH="11277600" progId="Equation.DSMT4">
                  <p:embed/>
                </p:oleObj>
              </mc:Choice>
              <mc:Fallback>
                <p:oleObj name="Equation" r:id="rId3" imgW="66141600" imgH="11277600" progId="Equation.DSMT4">
                  <p:embed/>
                  <p:pic>
                    <p:nvPicPr>
                      <p:cNvPr id="0" name="Picture 29765"/>
                      <p:cNvPicPr/>
                      <p:nvPr/>
                    </p:nvPicPr>
                    <p:blipFill>
                      <a:blip r:embed="rId4"/>
                      <a:stretch>
                        <a:fillRect/>
                      </a:stretch>
                    </p:blipFill>
                    <p:spPr>
                      <a:xfrm>
                        <a:off x="1981200" y="3644900"/>
                        <a:ext cx="2755900" cy="469900"/>
                      </a:xfrm>
                      <a:prstGeom prst="rect">
                        <a:avLst/>
                      </a:prstGeom>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just">
              <a:lnSpc>
                <a:spcPct val="150000"/>
              </a:lnSpc>
            </a:pPr>
            <a:r>
              <a:rPr lang="en-IN" b="1" u="sng" dirty="0"/>
              <a:t>POINTS TO BE REMEMBER FOR PDNF WITHOUT USING TRUTH TABLE</a:t>
            </a:r>
            <a:endParaRPr lang="en-IN" u="sng" dirty="0"/>
          </a:p>
          <a:p>
            <a:pPr lvl="0" algn="just">
              <a:lnSpc>
                <a:spcPct val="150000"/>
              </a:lnSpc>
            </a:pPr>
            <a:r>
              <a:rPr lang="en-IN" dirty="0"/>
              <a:t>After finding DNF, we apply identity law, complement law and Distributive Law.</a:t>
            </a:r>
          </a:p>
          <a:p>
            <a:pPr lvl="0" algn="just">
              <a:lnSpc>
                <a:spcPct val="150000"/>
              </a:lnSpc>
            </a:pPr>
            <a:r>
              <a:rPr lang="en-IN" dirty="0"/>
              <a:t>Identity law for DNF is                     .</a:t>
            </a:r>
          </a:p>
          <a:p>
            <a:pPr algn="just">
              <a:lnSpc>
                <a:spcPct val="150000"/>
              </a:lnSpc>
            </a:pPr>
            <a:r>
              <a:rPr lang="en-IN" dirty="0"/>
              <a:t>Complement Law is                   .</a:t>
            </a:r>
          </a:p>
          <a:p>
            <a:pPr algn="just"/>
            <a:endParaRPr lang="en-IN" dirty="0"/>
          </a:p>
          <a:p>
            <a:pPr algn="just"/>
            <a:endParaRPr lang="en-IN" dirty="0"/>
          </a:p>
        </p:txBody>
      </p:sp>
      <p:graphicFrame>
        <p:nvGraphicFramePr>
          <p:cNvPr id="4" name="Object 3"/>
          <p:cNvGraphicFramePr>
            <a:graphicFrameLocks noChangeAspect="1"/>
          </p:cNvGraphicFramePr>
          <p:nvPr/>
        </p:nvGraphicFramePr>
        <p:xfrm>
          <a:off x="3683000" y="3721100"/>
          <a:ext cx="1498600" cy="469900"/>
        </p:xfrm>
        <a:graphic>
          <a:graphicData uri="http://schemas.openxmlformats.org/presentationml/2006/ole">
            <mc:AlternateContent xmlns:mc="http://schemas.openxmlformats.org/markup-compatibility/2006">
              <mc:Choice xmlns:v="urn:schemas-microsoft-com:vml" Requires="v">
                <p:oleObj spid="_x0000_s27968" name="Equation" r:id="rId3" imgW="35966400" imgH="11277600" progId="Equation.DSMT4">
                  <p:embed/>
                </p:oleObj>
              </mc:Choice>
              <mc:Fallback>
                <p:oleObj name="Equation" r:id="rId3" imgW="35966400" imgH="11277600" progId="Equation.DSMT4">
                  <p:embed/>
                  <p:pic>
                    <p:nvPicPr>
                      <p:cNvPr id="0" name="Picture 27791"/>
                      <p:cNvPicPr/>
                      <p:nvPr/>
                    </p:nvPicPr>
                    <p:blipFill>
                      <a:blip r:embed="rId4"/>
                      <a:stretch>
                        <a:fillRect/>
                      </a:stretch>
                    </p:blipFill>
                    <p:spPr>
                      <a:xfrm>
                        <a:off x="3683000" y="3721100"/>
                        <a:ext cx="1498600" cy="469900"/>
                      </a:xfrm>
                      <a:prstGeom prst="rect">
                        <a:avLst/>
                      </a:prstGeom>
                    </p:spPr>
                  </p:pic>
                </p:oleObj>
              </mc:Fallback>
            </mc:AlternateContent>
          </a:graphicData>
        </a:graphic>
      </p:graphicFrame>
      <p:graphicFrame>
        <p:nvGraphicFramePr>
          <p:cNvPr id="5" name="Object 4"/>
          <p:cNvGraphicFramePr>
            <a:graphicFrameLocks noChangeAspect="1"/>
          </p:cNvGraphicFramePr>
          <p:nvPr/>
        </p:nvGraphicFramePr>
        <p:xfrm>
          <a:off x="3124200" y="4495800"/>
          <a:ext cx="1511300" cy="355600"/>
        </p:xfrm>
        <a:graphic>
          <a:graphicData uri="http://schemas.openxmlformats.org/presentationml/2006/ole">
            <mc:AlternateContent xmlns:mc="http://schemas.openxmlformats.org/markup-compatibility/2006">
              <mc:Choice xmlns:v="urn:schemas-microsoft-com:vml" Requires="v">
                <p:oleObj spid="_x0000_s27969" name="Equation" r:id="rId5" imgW="36271200" imgH="8534400" progId="Equation.DSMT4">
                  <p:embed/>
                </p:oleObj>
              </mc:Choice>
              <mc:Fallback>
                <p:oleObj name="Equation" r:id="rId5" imgW="36271200" imgH="8534400" progId="Equation.DSMT4">
                  <p:embed/>
                  <p:pic>
                    <p:nvPicPr>
                      <p:cNvPr id="0" name="Picture 27792"/>
                      <p:cNvPicPr/>
                      <p:nvPr/>
                    </p:nvPicPr>
                    <p:blipFill>
                      <a:blip r:embed="rId6"/>
                      <a:stretch>
                        <a:fillRect/>
                      </a:stretch>
                    </p:blipFill>
                    <p:spPr>
                      <a:xfrm>
                        <a:off x="3124200" y="4495800"/>
                        <a:ext cx="1511300" cy="355600"/>
                      </a:xfrm>
                      <a:prstGeom prst="rect">
                        <a:avLst/>
                      </a:prstGeom>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609600"/>
            <a:ext cx="8686800" cy="6019800"/>
          </a:xfrm>
        </p:spPr>
        <p:txBody>
          <a:bodyPr/>
          <a:lstStyle/>
          <a:p>
            <a:pPr algn="just"/>
            <a:r>
              <a:rPr lang="en-IN" b="1" u="sng" dirty="0"/>
              <a:t>Example:</a:t>
            </a:r>
            <a:r>
              <a:rPr lang="en-IN" b="1" dirty="0"/>
              <a:t> </a:t>
            </a:r>
            <a:r>
              <a:rPr lang="en-IN" dirty="0"/>
              <a:t>Obtain the Principal Disjunctive Normal Form of the following without using the truth table.</a:t>
            </a:r>
          </a:p>
          <a:p>
            <a:pPr algn="just"/>
            <a:r>
              <a:rPr lang="en-US" dirty="0"/>
              <a:t>1) </a:t>
            </a:r>
          </a:p>
          <a:p>
            <a:pPr algn="just"/>
            <a:r>
              <a:rPr lang="en-US" b="1" u="sng" dirty="0"/>
              <a:t>Solution:</a:t>
            </a:r>
            <a:r>
              <a:rPr lang="en-US" dirty="0"/>
              <a:t> From DNF, We have                          .</a:t>
            </a:r>
          </a:p>
          <a:p>
            <a:pPr algn="just"/>
            <a:r>
              <a:rPr lang="en-US" b="1" u="sng" dirty="0"/>
              <a:t> </a:t>
            </a:r>
          </a:p>
          <a:p>
            <a:pPr algn="just"/>
            <a:endParaRPr lang="en-IN" b="1" u="sng" dirty="0"/>
          </a:p>
          <a:p>
            <a:pPr algn="l"/>
            <a:endParaRPr lang="en-US" dirty="0"/>
          </a:p>
          <a:p>
            <a:pPr algn="l"/>
            <a:endParaRPr lang="en-US" dirty="0"/>
          </a:p>
          <a:p>
            <a:pPr algn="l"/>
            <a:endParaRPr lang="en-US" dirty="0"/>
          </a:p>
          <a:p>
            <a:pPr algn="l"/>
            <a:endParaRPr lang="en-US" dirty="0"/>
          </a:p>
          <a:p>
            <a:pPr algn="l"/>
            <a:endParaRPr lang="en-US" dirty="0"/>
          </a:p>
          <a:p>
            <a:pPr algn="l"/>
            <a:r>
              <a:rPr lang="en-US" dirty="0"/>
              <a:t>Thus, the required PDNF is </a:t>
            </a:r>
          </a:p>
          <a:p>
            <a:pPr algn="l"/>
            <a:endParaRPr lang="en-US" dirty="0"/>
          </a:p>
          <a:p>
            <a:pPr algn="l"/>
            <a:endParaRPr lang="en-IN" dirty="0"/>
          </a:p>
        </p:txBody>
      </p:sp>
      <p:graphicFrame>
        <p:nvGraphicFramePr>
          <p:cNvPr id="5" name="Object 4"/>
          <p:cNvGraphicFramePr>
            <a:graphicFrameLocks noChangeAspect="1"/>
          </p:cNvGraphicFramePr>
          <p:nvPr/>
        </p:nvGraphicFramePr>
        <p:xfrm>
          <a:off x="533400" y="1619250"/>
          <a:ext cx="825500" cy="279400"/>
        </p:xfrm>
        <a:graphic>
          <a:graphicData uri="http://schemas.openxmlformats.org/presentationml/2006/ole">
            <mc:AlternateContent xmlns:mc="http://schemas.openxmlformats.org/markup-compatibility/2006">
              <mc:Choice xmlns:v="urn:schemas-microsoft-com:vml" Requires="v">
                <p:oleObj spid="_x0000_s29465" name="Equation" r:id="rId3" imgW="19812000" imgH="6705600" progId="Equation.DSMT4">
                  <p:embed/>
                </p:oleObj>
              </mc:Choice>
              <mc:Fallback>
                <p:oleObj name="Equation" r:id="rId3" imgW="19812000" imgH="6705600" progId="Equation.DSMT4">
                  <p:embed/>
                  <p:pic>
                    <p:nvPicPr>
                      <p:cNvPr id="0" name="Object 6"/>
                      <p:cNvPicPr>
                        <a:picLocks noChangeAspect="1" noChangeArrowheads="1"/>
                      </p:cNvPicPr>
                      <p:nvPr/>
                    </p:nvPicPr>
                    <p:blipFill>
                      <a:blip r:embed="rId4"/>
                      <a:srcRect/>
                      <a:stretch>
                        <a:fillRect/>
                      </a:stretch>
                    </p:blipFill>
                    <p:spPr bwMode="auto">
                      <a:xfrm>
                        <a:off x="533400" y="1619250"/>
                        <a:ext cx="8255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nvGraphicFramePr>
        <p:xfrm>
          <a:off x="4737100" y="2063750"/>
          <a:ext cx="1968500" cy="279400"/>
        </p:xfrm>
        <a:graphic>
          <a:graphicData uri="http://schemas.openxmlformats.org/presentationml/2006/ole">
            <mc:AlternateContent xmlns:mc="http://schemas.openxmlformats.org/markup-compatibility/2006">
              <mc:Choice xmlns:v="urn:schemas-microsoft-com:vml" Requires="v">
                <p:oleObj spid="_x0000_s29466" name="Equation" r:id="rId5" imgW="47244000" imgH="6705600" progId="Equation.DSMT4">
                  <p:embed/>
                </p:oleObj>
              </mc:Choice>
              <mc:Fallback>
                <p:oleObj name="Equation" r:id="rId5" imgW="47244000" imgH="6705600" progId="Equation.DSMT4">
                  <p:embed/>
                  <p:pic>
                    <p:nvPicPr>
                      <p:cNvPr id="0" name="Picture 29023"/>
                      <p:cNvPicPr/>
                      <p:nvPr/>
                    </p:nvPicPr>
                    <p:blipFill>
                      <a:blip r:embed="rId6"/>
                      <a:stretch>
                        <a:fillRect/>
                      </a:stretch>
                    </p:blipFill>
                    <p:spPr>
                      <a:xfrm>
                        <a:off x="4737100" y="2063750"/>
                        <a:ext cx="1968500" cy="279400"/>
                      </a:xfrm>
                      <a:prstGeom prst="rect">
                        <a:avLst/>
                      </a:prstGeom>
                    </p:spPr>
                  </p:pic>
                </p:oleObj>
              </mc:Fallback>
            </mc:AlternateContent>
          </a:graphicData>
        </a:graphic>
      </p:graphicFrame>
      <p:graphicFrame>
        <p:nvGraphicFramePr>
          <p:cNvPr id="7" name="Object 6"/>
          <p:cNvGraphicFramePr>
            <a:graphicFrameLocks noChangeAspect="1"/>
          </p:cNvGraphicFramePr>
          <p:nvPr/>
        </p:nvGraphicFramePr>
        <p:xfrm>
          <a:off x="152400" y="2438400"/>
          <a:ext cx="5638800" cy="1562100"/>
        </p:xfrm>
        <a:graphic>
          <a:graphicData uri="http://schemas.openxmlformats.org/presentationml/2006/ole">
            <mc:AlternateContent xmlns:mc="http://schemas.openxmlformats.org/markup-compatibility/2006">
              <mc:Choice xmlns:v="urn:schemas-microsoft-com:vml" Requires="v">
                <p:oleObj spid="_x0000_s29467" name="Equation" r:id="rId7" imgW="135331200" imgH="37490400" progId="Equation.DSMT4">
                  <p:embed/>
                </p:oleObj>
              </mc:Choice>
              <mc:Fallback>
                <p:oleObj name="Equation" r:id="rId7" imgW="135331200" imgH="37490400" progId="Equation.DSMT4">
                  <p:embed/>
                  <p:pic>
                    <p:nvPicPr>
                      <p:cNvPr id="0" name="Picture 29024"/>
                      <p:cNvPicPr/>
                      <p:nvPr/>
                    </p:nvPicPr>
                    <p:blipFill>
                      <a:blip r:embed="rId8"/>
                      <a:stretch>
                        <a:fillRect/>
                      </a:stretch>
                    </p:blipFill>
                    <p:spPr>
                      <a:xfrm>
                        <a:off x="152400" y="2438400"/>
                        <a:ext cx="5638800" cy="1562100"/>
                      </a:xfrm>
                      <a:prstGeom prst="rect">
                        <a:avLst/>
                      </a:prstGeom>
                    </p:spPr>
                  </p:pic>
                </p:oleObj>
              </mc:Fallback>
            </mc:AlternateContent>
          </a:graphicData>
        </a:graphic>
      </p:graphicFrame>
      <p:graphicFrame>
        <p:nvGraphicFramePr>
          <p:cNvPr id="8" name="Object 7"/>
          <p:cNvGraphicFramePr>
            <a:graphicFrameLocks noChangeAspect="1"/>
          </p:cNvGraphicFramePr>
          <p:nvPr/>
        </p:nvGraphicFramePr>
        <p:xfrm>
          <a:off x="228599" y="3962400"/>
          <a:ext cx="5724293" cy="1676400"/>
        </p:xfrm>
        <a:graphic>
          <a:graphicData uri="http://schemas.openxmlformats.org/presentationml/2006/ole">
            <mc:AlternateContent xmlns:mc="http://schemas.openxmlformats.org/markup-compatibility/2006">
              <mc:Choice xmlns:v="urn:schemas-microsoft-com:vml" Requires="v">
                <p:oleObj spid="_x0000_s29468" name="Equation" r:id="rId9" imgW="128016000" imgH="37490400" progId="Equation.DSMT4">
                  <p:embed/>
                </p:oleObj>
              </mc:Choice>
              <mc:Fallback>
                <p:oleObj name="Equation" r:id="rId9" imgW="128016000" imgH="37490400" progId="Equation.DSMT4">
                  <p:embed/>
                  <p:pic>
                    <p:nvPicPr>
                      <p:cNvPr id="0" name="Picture 29025"/>
                      <p:cNvPicPr/>
                      <p:nvPr/>
                    </p:nvPicPr>
                    <p:blipFill>
                      <a:blip r:embed="rId10"/>
                      <a:stretch>
                        <a:fillRect/>
                      </a:stretch>
                    </p:blipFill>
                    <p:spPr>
                      <a:xfrm>
                        <a:off x="228599" y="3962400"/>
                        <a:ext cx="5724293" cy="16764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68736415"/>
              </p:ext>
            </p:extLst>
          </p:nvPr>
        </p:nvGraphicFramePr>
        <p:xfrm>
          <a:off x="1384300" y="6172200"/>
          <a:ext cx="6692900" cy="457200"/>
        </p:xfrm>
        <a:graphic>
          <a:graphicData uri="http://schemas.openxmlformats.org/presentationml/2006/ole">
            <mc:AlternateContent xmlns:mc="http://schemas.openxmlformats.org/markup-compatibility/2006">
              <mc:Choice xmlns:v="urn:schemas-microsoft-com:vml" Requires="v">
                <p:oleObj spid="_x0000_s29469" name="Equation" r:id="rId11" imgW="156057600" imgH="10668000" progId="Equation.DSMT4">
                  <p:embed/>
                </p:oleObj>
              </mc:Choice>
              <mc:Fallback>
                <p:oleObj name="Equation" r:id="rId11" imgW="156057600" imgH="10668000" progId="Equation.DSMT4">
                  <p:embed/>
                  <p:pic>
                    <p:nvPicPr>
                      <p:cNvPr id="0" name="Picture 29026"/>
                      <p:cNvPicPr/>
                      <p:nvPr/>
                    </p:nvPicPr>
                    <p:blipFill>
                      <a:blip r:embed="rId12"/>
                      <a:stretch>
                        <a:fillRect/>
                      </a:stretch>
                    </p:blipFill>
                    <p:spPr>
                      <a:xfrm>
                        <a:off x="1384300" y="6172200"/>
                        <a:ext cx="6692900" cy="4572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Vertic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arn(inVertic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arn(inVertic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barn(inVertical)">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down)">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l"/>
            <a:r>
              <a:rPr lang="en-US" dirty="0"/>
              <a:t>2)</a:t>
            </a:r>
          </a:p>
          <a:p>
            <a:pPr algn="l"/>
            <a:r>
              <a:rPr lang="en-US" b="1" u="sng" dirty="0"/>
              <a:t>Solution:</a:t>
            </a:r>
            <a:r>
              <a:rPr lang="en-US" dirty="0"/>
              <a:t> </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IN" dirty="0"/>
          </a:p>
          <a:p>
            <a:pPr algn="l"/>
            <a:r>
              <a:rPr lang="en-IN" dirty="0"/>
              <a:t> ( In PDNF each minterms appear once so we mention the repeated minterms only once.)</a:t>
            </a:r>
          </a:p>
        </p:txBody>
      </p:sp>
      <p:graphicFrame>
        <p:nvGraphicFramePr>
          <p:cNvPr id="4" name="Object 3"/>
          <p:cNvGraphicFramePr>
            <a:graphicFrameLocks noChangeAspect="1"/>
          </p:cNvGraphicFramePr>
          <p:nvPr/>
        </p:nvGraphicFramePr>
        <p:xfrm>
          <a:off x="203200" y="1981200"/>
          <a:ext cx="8737600" cy="3276600"/>
        </p:xfrm>
        <a:graphic>
          <a:graphicData uri="http://schemas.openxmlformats.org/presentationml/2006/ole">
            <mc:AlternateContent xmlns:mc="http://schemas.openxmlformats.org/markup-compatibility/2006">
              <mc:Choice xmlns:v="urn:schemas-microsoft-com:vml" Requires="v">
                <p:oleObj spid="_x0000_s31038" name="Equation" r:id="rId3" imgW="209702400" imgH="78638400" progId="Equation.DSMT4">
                  <p:embed/>
                </p:oleObj>
              </mc:Choice>
              <mc:Fallback>
                <p:oleObj name="Equation" r:id="rId3" imgW="209702400" imgH="78638400" progId="Equation.DSMT4">
                  <p:embed/>
                  <p:pic>
                    <p:nvPicPr>
                      <p:cNvPr id="0" name="Picture 30859"/>
                      <p:cNvPicPr/>
                      <p:nvPr/>
                    </p:nvPicPr>
                    <p:blipFill>
                      <a:blip r:embed="rId4"/>
                      <a:stretch>
                        <a:fillRect/>
                      </a:stretch>
                    </p:blipFill>
                    <p:spPr>
                      <a:xfrm>
                        <a:off x="203200" y="1981200"/>
                        <a:ext cx="8737600" cy="3276600"/>
                      </a:xfrm>
                      <a:prstGeom prst="rect">
                        <a:avLst/>
                      </a:prstGeom>
                    </p:spPr>
                  </p:pic>
                </p:oleObj>
              </mc:Fallback>
            </mc:AlternateContent>
          </a:graphicData>
        </a:graphic>
      </p:graphicFrame>
      <p:graphicFrame>
        <p:nvGraphicFramePr>
          <p:cNvPr id="5" name="Object 4"/>
          <p:cNvGraphicFramePr>
            <a:graphicFrameLocks noChangeAspect="1"/>
          </p:cNvGraphicFramePr>
          <p:nvPr/>
        </p:nvGraphicFramePr>
        <p:xfrm>
          <a:off x="546100" y="1111250"/>
          <a:ext cx="1587500" cy="431800"/>
        </p:xfrm>
        <a:graphic>
          <a:graphicData uri="http://schemas.openxmlformats.org/presentationml/2006/ole">
            <mc:AlternateContent xmlns:mc="http://schemas.openxmlformats.org/markup-compatibility/2006">
              <mc:Choice xmlns:v="urn:schemas-microsoft-com:vml" Requires="v">
                <p:oleObj spid="_x0000_s31039" name="Equation" r:id="rId5" imgW="38100000" imgH="10363200" progId="Equation.DSMT4">
                  <p:embed/>
                </p:oleObj>
              </mc:Choice>
              <mc:Fallback>
                <p:oleObj name="Equation" r:id="rId5" imgW="38100000" imgH="10363200" progId="Equation.DSMT4">
                  <p:embed/>
                  <p:pic>
                    <p:nvPicPr>
                      <p:cNvPr id="0" name="Picture 30860"/>
                      <p:cNvPicPr/>
                      <p:nvPr/>
                    </p:nvPicPr>
                    <p:blipFill>
                      <a:blip r:embed="rId6"/>
                      <a:stretch>
                        <a:fillRect/>
                      </a:stretch>
                    </p:blipFill>
                    <p:spPr>
                      <a:xfrm>
                        <a:off x="546100" y="1111250"/>
                        <a:ext cx="1587500" cy="4318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barn(inVertical)">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228600" y="1066800"/>
                <a:ext cx="8686800" cy="5791200"/>
              </a:xfrm>
            </p:spPr>
            <p:txBody>
              <a:bodyPr>
                <a:noAutofit/>
              </a:bodyPr>
              <a:lstStyle/>
              <a:p>
                <a:pPr algn="just"/>
                <a:r>
                  <a:rPr lang="en-IN" sz="2400" b="1" u="sng" dirty="0">
                    <a:latin typeface="Times New Roman" pitchFamily="18" charset="0"/>
                    <a:cs typeface="Times New Roman" pitchFamily="18" charset="0"/>
                  </a:rPr>
                  <a:t>NEGATION</a:t>
                </a:r>
                <a:r>
                  <a:rPr lang="en-IN" sz="2400" b="1" dirty="0">
                    <a:latin typeface="Times New Roman" pitchFamily="18" charset="0"/>
                    <a:cs typeface="Times New Roman" pitchFamily="18" charset="0"/>
                  </a:rPr>
                  <a:t>:</a:t>
                </a:r>
                <a:r>
                  <a:rPr lang="en-IN" sz="2400" dirty="0">
                    <a:latin typeface="Times New Roman" pitchFamily="18" charset="0"/>
                    <a:cs typeface="Times New Roman" pitchFamily="18" charset="0"/>
                  </a:rPr>
                  <a:t> If p is any proposition, the negation of p is denoted by  ~</a:t>
                </a:r>
                <a:r>
                  <a:rPr lang="en-US" sz="2400" dirty="0">
                    <a:ea typeface="Cambria Math"/>
                    <a:cs typeface="Times New Roman" pitchFamily="18" charset="0"/>
                  </a:rPr>
                  <a:t> </a:t>
                </a:r>
                <a14:m>
                  <m:oMath xmlns:m="http://schemas.openxmlformats.org/officeDocument/2006/math">
                    <m:r>
                      <a:rPr lang="en-US" sz="2400" i="1">
                        <a:latin typeface="Cambria Math"/>
                        <a:ea typeface="Cambria Math"/>
                        <a:cs typeface="Times New Roman" pitchFamily="18" charset="0"/>
                      </a:rPr>
                      <m:t>𝑝</m:t>
                    </m:r>
                  </m:oMath>
                </a14:m>
                <a:r>
                  <a:rPr lang="en-IN" sz="2400" dirty="0">
                    <a:latin typeface="Times New Roman" pitchFamily="18" charset="0"/>
                    <a:cs typeface="Times New Roman" pitchFamily="18" charset="0"/>
                  </a:rPr>
                  <a:t> or </a:t>
                </a:r>
                <a14:m>
                  <m:oMath xmlns:m="http://schemas.openxmlformats.org/officeDocument/2006/math">
                    <m:r>
                      <a:rPr lang="en-IN" sz="2400" i="1" smtClean="0">
                        <a:latin typeface="Cambria Math"/>
                        <a:ea typeface="Cambria Math"/>
                        <a:cs typeface="Times New Roman" pitchFamily="18" charset="0"/>
                      </a:rPr>
                      <m:t>¬</m:t>
                    </m:r>
                    <m:r>
                      <a:rPr lang="en-US" sz="2400" b="0" i="1" smtClean="0">
                        <a:latin typeface="Cambria Math"/>
                        <a:ea typeface="Cambria Math"/>
                        <a:cs typeface="Times New Roman" pitchFamily="18" charset="0"/>
                      </a:rPr>
                      <m:t>𝑝</m:t>
                    </m:r>
                  </m:oMath>
                </a14:m>
                <a:r>
                  <a:rPr lang="en-IN" sz="2400" dirty="0">
                    <a:latin typeface="Times New Roman" pitchFamily="18" charset="0"/>
                    <a:cs typeface="Times New Roman" pitchFamily="18" charset="0"/>
                  </a:rPr>
                  <a:t>  , is a proposition which is false when p is true and true when p is false. It is also known as </a:t>
                </a:r>
                <a:r>
                  <a:rPr lang="en-IN" sz="2400" b="1" u="sng" dirty="0">
                    <a:latin typeface="Times New Roman" pitchFamily="18" charset="0"/>
                    <a:cs typeface="Times New Roman" pitchFamily="18" charset="0"/>
                  </a:rPr>
                  <a:t>unary operator.</a:t>
                </a:r>
              </a:p>
              <a:p>
                <a:pPr algn="just"/>
                <a:endParaRPr lang="en-US" sz="2400" u="sng" dirty="0">
                  <a:latin typeface="Times New Roman" pitchFamily="18" charset="0"/>
                  <a:cs typeface="Times New Roman" pitchFamily="18" charset="0"/>
                </a:endParaRPr>
              </a:p>
              <a:p>
                <a:pPr algn="just"/>
                <a:endParaRPr lang="en-US" sz="2400" u="sng" dirty="0">
                  <a:latin typeface="Times New Roman" pitchFamily="18" charset="0"/>
                  <a:cs typeface="Times New Roman" pitchFamily="18" charset="0"/>
                </a:endParaRPr>
              </a:p>
              <a:p>
                <a:pPr algn="just"/>
                <a:endParaRPr lang="en-US" sz="2400" u="sng" dirty="0">
                  <a:latin typeface="Times New Roman" pitchFamily="18" charset="0"/>
                  <a:cs typeface="Times New Roman" pitchFamily="18" charset="0"/>
                </a:endParaRPr>
              </a:p>
              <a:p>
                <a:pPr algn="just"/>
                <a:r>
                  <a:rPr lang="en-IN" sz="2400" b="1" u="sng" dirty="0">
                    <a:latin typeface="Times New Roman" pitchFamily="18" charset="0"/>
                    <a:cs typeface="Times New Roman" pitchFamily="18" charset="0"/>
                  </a:rPr>
                  <a:t>CONJUNCTION</a:t>
                </a:r>
                <a:r>
                  <a:rPr lang="en-IN" sz="2400" b="1" dirty="0">
                    <a:latin typeface="Times New Roman" pitchFamily="18" charset="0"/>
                    <a:cs typeface="Times New Roman" pitchFamily="18" charset="0"/>
                  </a:rPr>
                  <a:t>:</a:t>
                </a:r>
                <a:r>
                  <a:rPr lang="en-IN" sz="2400" dirty="0">
                    <a:latin typeface="Times New Roman" pitchFamily="18" charset="0"/>
                    <a:cs typeface="Times New Roman" pitchFamily="18" charset="0"/>
                  </a:rPr>
                  <a:t> If p and q are two statements, then conjunction of p and q is the compound statement of the form “ p and q” and it is denoted by  </a:t>
                </a:r>
                <a14:m>
                  <m:oMath xmlns:m="http://schemas.openxmlformats.org/officeDocument/2006/math">
                    <m:r>
                      <a:rPr lang="en-US" sz="2800" b="0" i="1" smtClean="0">
                        <a:latin typeface="Cambria Math"/>
                      </a:rPr>
                      <m:t>𝑝</m:t>
                    </m:r>
                    <m:r>
                      <a:rPr lang="en-US" sz="2400" i="1">
                        <a:latin typeface="Cambria Math"/>
                        <a:ea typeface="Cambria Math"/>
                      </a:rPr>
                      <m:t>∧</m:t>
                    </m:r>
                    <m:r>
                      <a:rPr lang="en-US" sz="2800" b="0" i="1" smtClean="0">
                        <a:latin typeface="Cambria Math"/>
                      </a:rPr>
                      <m:t>𝑞</m:t>
                    </m:r>
                  </m:oMath>
                </a14:m>
                <a:r>
                  <a:rPr lang="en-IN" sz="2400" dirty="0">
                    <a:latin typeface="Times New Roman" pitchFamily="18" charset="0"/>
                    <a:cs typeface="Times New Roman" pitchFamily="18" charset="0"/>
                  </a:rPr>
                  <a:t>,  which is true when both p and q are true.</a:t>
                </a:r>
              </a:p>
              <a:p>
                <a:pPr algn="just"/>
                <a:endParaRPr lang="en-IN" sz="2400" u="sng"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228600" y="1066800"/>
                <a:ext cx="8686800" cy="5791200"/>
              </a:xfrm>
              <a:blipFill rotWithShape="1">
                <a:blip r:embed="rId2"/>
                <a:stretch>
                  <a:fillRect l="-2175" t="-842" r="-1333"/>
                </a:stretch>
              </a:blipFill>
            </p:spPr>
            <p:txBody>
              <a:bodyPr/>
              <a:lstStyle/>
              <a:p>
                <a:r>
                  <a:rPr lang="en-IN">
                    <a:noFill/>
                  </a:rPr>
                  <a:t> </a:t>
                </a:r>
              </a:p>
            </p:txBody>
          </p:sp>
        </mc:Fallback>
      </mc:AlternateContent>
      <p:graphicFrame>
        <p:nvGraphicFramePr>
          <p:cNvPr id="6" name="Table 5"/>
          <p:cNvGraphicFramePr>
            <a:graphicFrameLocks noGrp="1"/>
          </p:cNvGraphicFramePr>
          <p:nvPr/>
        </p:nvGraphicFramePr>
        <p:xfrm>
          <a:off x="3657600" y="2286000"/>
          <a:ext cx="1083628" cy="1219200"/>
        </p:xfrm>
        <a:graphic>
          <a:graphicData uri="http://schemas.openxmlformats.org/drawingml/2006/table">
            <a:tbl>
              <a:tblPr firstRow="1" firstCol="1" bandRow="1">
                <a:tableStyleId>{5C22544A-7EE6-4342-B048-85BDC9FD1C3A}</a:tableStyleId>
              </a:tblPr>
              <a:tblGrid>
                <a:gridCol w="595866">
                  <a:extLst>
                    <a:ext uri="{9D8B030D-6E8A-4147-A177-3AD203B41FA5}">
                      <a16:colId xmlns:a16="http://schemas.microsoft.com/office/drawing/2014/main" val="20000"/>
                    </a:ext>
                  </a:extLst>
                </a:gridCol>
                <a:gridCol w="487762">
                  <a:extLst>
                    <a:ext uri="{9D8B030D-6E8A-4147-A177-3AD203B41FA5}">
                      <a16:colId xmlns:a16="http://schemas.microsoft.com/office/drawing/2014/main" val="20001"/>
                    </a:ext>
                  </a:extLst>
                </a:gridCol>
              </a:tblGrid>
              <a:tr h="406400">
                <a:tc>
                  <a:txBody>
                    <a:bodyPr/>
                    <a:lstStyle/>
                    <a:p>
                      <a:pPr marL="0" marR="0" algn="ctr">
                        <a:lnSpc>
                          <a:spcPct val="115000"/>
                        </a:lnSpc>
                        <a:spcBef>
                          <a:spcPts val="0"/>
                        </a:spcBef>
                        <a:spcAft>
                          <a:spcPts val="0"/>
                        </a:spcAft>
                      </a:pPr>
                      <a:r>
                        <a:rPr lang="en-IN" sz="2000" i="1" dirty="0">
                          <a:solidFill>
                            <a:schemeClr val="tx1"/>
                          </a:solidFill>
                          <a:effectLst/>
                          <a:latin typeface="Times New Roman" panose="02020603050405020304" pitchFamily="18" charset="0"/>
                          <a:cs typeface="Times New Roman" panose="02020603050405020304" pitchFamily="18" charset="0"/>
                        </a:rPr>
                        <a:t>p</a:t>
                      </a:r>
                      <a:endParaRPr lang="en-IN" sz="2000" i="1" dirty="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90000"/>
                      </a:schemeClr>
                    </a:solidFill>
                  </a:tcPr>
                </a:tc>
                <a:tc>
                  <a:txBody>
                    <a:bodyPr/>
                    <a:lstStyle/>
                    <a:p>
                      <a:pPr marL="0" marR="0" algn="ctr">
                        <a:lnSpc>
                          <a:spcPct val="115000"/>
                        </a:lnSpc>
                        <a:spcBef>
                          <a:spcPts val="0"/>
                        </a:spcBef>
                        <a:spcAft>
                          <a:spcPts val="0"/>
                        </a:spcAft>
                      </a:pPr>
                      <a:r>
                        <a:rPr lang="en-IN" sz="2000" i="1" dirty="0">
                          <a:solidFill>
                            <a:schemeClr val="tx1"/>
                          </a:solidFill>
                          <a:effectLst/>
                          <a:latin typeface="Times New Roman" panose="02020603050405020304" pitchFamily="18" charset="0"/>
                          <a:cs typeface="Times New Roman" panose="02020603050405020304" pitchFamily="18" charset="0"/>
                        </a:rPr>
                        <a:t>~p</a:t>
                      </a:r>
                      <a:endParaRPr lang="en-IN" sz="2000" i="1" dirty="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90000"/>
                      </a:schemeClr>
                    </a:solidFill>
                  </a:tcPr>
                </a:tc>
                <a:extLst>
                  <a:ext uri="{0D108BD9-81ED-4DB2-BD59-A6C34878D82A}">
                    <a16:rowId xmlns:a16="http://schemas.microsoft.com/office/drawing/2014/main" val="10000"/>
                  </a:ext>
                </a:extLst>
              </a:tr>
              <a:tr h="406400">
                <a:tc>
                  <a:txBody>
                    <a:bodyPr/>
                    <a:lstStyle/>
                    <a:p>
                      <a:pPr marL="0" marR="0" algn="ctr">
                        <a:lnSpc>
                          <a:spcPct val="115000"/>
                        </a:lnSpc>
                        <a:spcBef>
                          <a:spcPts val="0"/>
                        </a:spcBef>
                        <a:spcAft>
                          <a:spcPts val="0"/>
                        </a:spcAft>
                      </a:pPr>
                      <a:r>
                        <a:rPr lang="en-IN" sz="2000" dirty="0">
                          <a:solidFill>
                            <a:schemeClr val="tx1"/>
                          </a:solidFill>
                          <a:effectLst/>
                          <a:latin typeface="Times New Roman" panose="02020603050405020304" pitchFamily="18" charset="0"/>
                          <a:cs typeface="Times New Roman" panose="02020603050405020304" pitchFamily="18" charset="0"/>
                        </a:rPr>
                        <a:t>T</a:t>
                      </a:r>
                      <a:endParaRPr lang="en-IN" sz="2000" dirty="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000" dirty="0">
                          <a:solidFill>
                            <a:schemeClr val="tx1"/>
                          </a:solidFill>
                          <a:effectLst/>
                          <a:latin typeface="Times New Roman" panose="02020603050405020304" pitchFamily="18" charset="0"/>
                          <a:cs typeface="Times New Roman" panose="02020603050405020304" pitchFamily="18" charset="0"/>
                        </a:rPr>
                        <a:t>F</a:t>
                      </a:r>
                      <a:endParaRPr lang="en-IN" sz="2000" dirty="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extLst>
                  <a:ext uri="{0D108BD9-81ED-4DB2-BD59-A6C34878D82A}">
                    <a16:rowId xmlns:a16="http://schemas.microsoft.com/office/drawing/2014/main" val="10001"/>
                  </a:ext>
                </a:extLst>
              </a:tr>
              <a:tr h="406400">
                <a:tc>
                  <a:txBody>
                    <a:bodyPr/>
                    <a:lstStyle/>
                    <a:p>
                      <a:pPr marL="0" marR="0" algn="ctr">
                        <a:lnSpc>
                          <a:spcPct val="115000"/>
                        </a:lnSpc>
                        <a:spcBef>
                          <a:spcPts val="0"/>
                        </a:spcBef>
                        <a:spcAft>
                          <a:spcPts val="0"/>
                        </a:spcAft>
                      </a:pPr>
                      <a:r>
                        <a:rPr lang="en-IN" sz="2000" dirty="0">
                          <a:solidFill>
                            <a:schemeClr val="tx1"/>
                          </a:solidFill>
                          <a:effectLst/>
                          <a:latin typeface="Times New Roman" panose="02020603050405020304" pitchFamily="18" charset="0"/>
                          <a:cs typeface="Times New Roman" panose="02020603050405020304" pitchFamily="18" charset="0"/>
                        </a:rPr>
                        <a:t>F</a:t>
                      </a:r>
                      <a:endParaRPr lang="en-IN" sz="2000" dirty="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000" dirty="0">
                          <a:solidFill>
                            <a:schemeClr val="tx1"/>
                          </a:solidFill>
                          <a:effectLst/>
                          <a:latin typeface="Times New Roman" panose="02020603050405020304" pitchFamily="18" charset="0"/>
                          <a:cs typeface="Times New Roman" panose="02020603050405020304" pitchFamily="18" charset="0"/>
                        </a:rPr>
                        <a:t>T</a:t>
                      </a:r>
                      <a:endParaRPr lang="en-IN" sz="2000" dirty="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50000"/>
                      </a:schemeClr>
                    </a:solidFill>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nvGraphicFramePr>
        <p:xfrm>
          <a:off x="2667000" y="4953000"/>
          <a:ext cx="3048000" cy="1828800"/>
        </p:xfrm>
        <a:graphic>
          <a:graphicData uri="http://schemas.openxmlformats.org/drawingml/2006/table">
            <a:tbl>
              <a:tblPr firstRow="1" firstCol="1" bandRow="1">
                <a:tableStyleId>{5C22544A-7EE6-4342-B048-85BDC9FD1C3A}</a:tableStyleId>
              </a:tblPr>
              <a:tblGrid>
                <a:gridCol w="762000">
                  <a:extLst>
                    <a:ext uri="{9D8B030D-6E8A-4147-A177-3AD203B41FA5}">
                      <a16:colId xmlns:a16="http://schemas.microsoft.com/office/drawing/2014/main" val="20000"/>
                    </a:ext>
                  </a:extLst>
                </a:gridCol>
                <a:gridCol w="857755">
                  <a:extLst>
                    <a:ext uri="{9D8B030D-6E8A-4147-A177-3AD203B41FA5}">
                      <a16:colId xmlns:a16="http://schemas.microsoft.com/office/drawing/2014/main" val="20001"/>
                    </a:ext>
                  </a:extLst>
                </a:gridCol>
                <a:gridCol w="1428245">
                  <a:extLst>
                    <a:ext uri="{9D8B030D-6E8A-4147-A177-3AD203B41FA5}">
                      <a16:colId xmlns:a16="http://schemas.microsoft.com/office/drawing/2014/main" val="20002"/>
                    </a:ext>
                  </a:extLst>
                </a:gridCol>
              </a:tblGrid>
              <a:tr h="365760">
                <a:tc>
                  <a:txBody>
                    <a:bodyPr/>
                    <a:lstStyle/>
                    <a:p>
                      <a:pPr marL="0" marR="0" algn="ctr">
                        <a:lnSpc>
                          <a:spcPct val="115000"/>
                        </a:lnSpc>
                        <a:spcBef>
                          <a:spcPts val="0"/>
                        </a:spcBef>
                        <a:spcAft>
                          <a:spcPts val="0"/>
                        </a:spcAft>
                      </a:pPr>
                      <a:r>
                        <a:rPr lang="en-IN" sz="2000" i="1" dirty="0">
                          <a:solidFill>
                            <a:schemeClr val="tx1"/>
                          </a:solidFill>
                          <a:effectLst/>
                          <a:latin typeface="Times New Roman" panose="02020603050405020304" pitchFamily="18" charset="0"/>
                          <a:cs typeface="Times New Roman" panose="02020603050405020304" pitchFamily="18" charset="0"/>
                        </a:rPr>
                        <a:t>p</a:t>
                      </a:r>
                      <a:endParaRPr lang="en-IN" sz="2000" i="1" dirty="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90000"/>
                      </a:schemeClr>
                    </a:solidFill>
                  </a:tcPr>
                </a:tc>
                <a:tc>
                  <a:txBody>
                    <a:bodyPr/>
                    <a:lstStyle/>
                    <a:p>
                      <a:pPr marL="0" marR="0" algn="ctr">
                        <a:lnSpc>
                          <a:spcPct val="115000"/>
                        </a:lnSpc>
                        <a:spcBef>
                          <a:spcPts val="0"/>
                        </a:spcBef>
                        <a:spcAft>
                          <a:spcPts val="0"/>
                        </a:spcAft>
                      </a:pPr>
                      <a:r>
                        <a:rPr lang="en-IN" sz="2000" i="1" dirty="0">
                          <a:solidFill>
                            <a:schemeClr val="tx1"/>
                          </a:solidFill>
                          <a:effectLst/>
                          <a:latin typeface="Times New Roman" panose="02020603050405020304" pitchFamily="18" charset="0"/>
                          <a:cs typeface="Times New Roman" panose="02020603050405020304" pitchFamily="18" charset="0"/>
                        </a:rPr>
                        <a:t>q</a:t>
                      </a:r>
                      <a:endParaRPr lang="en-IN" sz="2000" i="1" dirty="0">
                        <a:solidFill>
                          <a:schemeClr val="tx1"/>
                        </a:solidFill>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solidFill>
                      <a:schemeClr val="bg2">
                        <a:lumMod val="90000"/>
                      </a:schemeClr>
                    </a:solidFill>
                  </a:tcPr>
                </a:tc>
                <a:tc>
                  <a:txBody>
                    <a:bodyPr/>
                    <a:lstStyle/>
                    <a:p>
                      <a:endParaRPr lang="en-US"/>
                    </a:p>
                  </a:txBody>
                  <a:tcPr marL="68580" marR="68580" marT="0" marB="0">
                    <a:blipFill rotWithShape="1">
                      <a:blip r:embed="rId3"/>
                      <a:stretch>
                        <a:fillRect l="-114103" t="-16667" b="-431667"/>
                      </a:stretch>
                    </a:blipFill>
                  </a:tcPr>
                </a:tc>
                <a:extLst>
                  <a:ext uri="{0D108BD9-81ED-4DB2-BD59-A6C34878D82A}">
                    <a16:rowId xmlns:a16="http://schemas.microsoft.com/office/drawing/2014/main" val="10000"/>
                  </a:ext>
                </a:extLst>
              </a:tr>
              <a:tr h="365760">
                <a:tc>
                  <a:txBody>
                    <a:bodyPr/>
                    <a:lstStyle/>
                    <a:p>
                      <a:pPr marL="0" marR="0" algn="ctr">
                        <a:lnSpc>
                          <a:spcPct val="115000"/>
                        </a:lnSpc>
                        <a:spcBef>
                          <a:spcPts val="0"/>
                        </a:spcBef>
                        <a:spcAft>
                          <a:spcPts val="0"/>
                        </a:spcAft>
                      </a:pPr>
                      <a:r>
                        <a:rPr lang="en-IN" sz="2000" dirty="0">
                          <a:solidFill>
                            <a:schemeClr val="tx1"/>
                          </a:solidFill>
                          <a:effectLst/>
                        </a:rPr>
                        <a:t>T</a:t>
                      </a:r>
                      <a:endParaRPr lang="en-IN" sz="18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000" dirty="0">
                          <a:solidFill>
                            <a:schemeClr val="tx1"/>
                          </a:solidFill>
                          <a:effectLst/>
                        </a:rPr>
                        <a:t>T</a:t>
                      </a:r>
                      <a:endParaRPr lang="en-IN" sz="18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dirty="0">
                          <a:solidFill>
                            <a:schemeClr val="tx1"/>
                          </a:solidFill>
                          <a:effectLst/>
                        </a:rPr>
                        <a:t>T</a:t>
                      </a:r>
                      <a:endParaRPr lang="en-IN" sz="18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extLst>
                  <a:ext uri="{0D108BD9-81ED-4DB2-BD59-A6C34878D82A}">
                    <a16:rowId xmlns:a16="http://schemas.microsoft.com/office/drawing/2014/main" val="10001"/>
                  </a:ext>
                </a:extLst>
              </a:tr>
              <a:tr h="365760">
                <a:tc>
                  <a:txBody>
                    <a:bodyPr/>
                    <a:lstStyle/>
                    <a:p>
                      <a:pPr marL="0" marR="0" algn="ctr">
                        <a:lnSpc>
                          <a:spcPct val="115000"/>
                        </a:lnSpc>
                        <a:spcBef>
                          <a:spcPts val="0"/>
                        </a:spcBef>
                        <a:spcAft>
                          <a:spcPts val="0"/>
                        </a:spcAft>
                      </a:pPr>
                      <a:r>
                        <a:rPr lang="en-IN" sz="2000">
                          <a:solidFill>
                            <a:schemeClr val="tx1"/>
                          </a:solidFill>
                          <a:effectLst/>
                        </a:rPr>
                        <a:t>T</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000" dirty="0">
                          <a:solidFill>
                            <a:schemeClr val="tx1"/>
                          </a:solidFill>
                          <a:effectLst/>
                        </a:rPr>
                        <a:t>F</a:t>
                      </a:r>
                      <a:endParaRPr lang="en-IN" sz="18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dirty="0">
                          <a:solidFill>
                            <a:schemeClr val="tx1"/>
                          </a:solidFill>
                          <a:effectLst/>
                        </a:rPr>
                        <a:t>F</a:t>
                      </a:r>
                      <a:endParaRPr lang="en-IN" sz="18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extLst>
                  <a:ext uri="{0D108BD9-81ED-4DB2-BD59-A6C34878D82A}">
                    <a16:rowId xmlns:a16="http://schemas.microsoft.com/office/drawing/2014/main" val="10002"/>
                  </a:ext>
                </a:extLst>
              </a:tr>
              <a:tr h="365760">
                <a:tc>
                  <a:txBody>
                    <a:bodyPr/>
                    <a:lstStyle/>
                    <a:p>
                      <a:pPr marL="0" marR="0" algn="ctr">
                        <a:lnSpc>
                          <a:spcPct val="115000"/>
                        </a:lnSpc>
                        <a:spcBef>
                          <a:spcPts val="0"/>
                        </a:spcBef>
                        <a:spcAft>
                          <a:spcPts val="0"/>
                        </a:spcAft>
                      </a:pPr>
                      <a:r>
                        <a:rPr lang="en-IN" sz="2000">
                          <a:solidFill>
                            <a:schemeClr val="tx1"/>
                          </a:solidFill>
                          <a:effectLst/>
                        </a:rPr>
                        <a:t>F</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000">
                          <a:solidFill>
                            <a:schemeClr val="tx1"/>
                          </a:solidFill>
                          <a:effectLst/>
                        </a:rPr>
                        <a:t>T</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dirty="0">
                          <a:solidFill>
                            <a:schemeClr val="tx1"/>
                          </a:solidFill>
                          <a:effectLst/>
                        </a:rPr>
                        <a:t>F</a:t>
                      </a:r>
                      <a:endParaRPr lang="en-IN" sz="18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extLst>
                  <a:ext uri="{0D108BD9-81ED-4DB2-BD59-A6C34878D82A}">
                    <a16:rowId xmlns:a16="http://schemas.microsoft.com/office/drawing/2014/main" val="10003"/>
                  </a:ext>
                </a:extLst>
              </a:tr>
              <a:tr h="365760">
                <a:tc>
                  <a:txBody>
                    <a:bodyPr/>
                    <a:lstStyle/>
                    <a:p>
                      <a:pPr marL="0" marR="0" algn="ctr">
                        <a:lnSpc>
                          <a:spcPct val="115000"/>
                        </a:lnSpc>
                        <a:spcBef>
                          <a:spcPts val="0"/>
                        </a:spcBef>
                        <a:spcAft>
                          <a:spcPts val="0"/>
                        </a:spcAft>
                      </a:pPr>
                      <a:r>
                        <a:rPr lang="en-IN" sz="2000">
                          <a:solidFill>
                            <a:schemeClr val="tx1"/>
                          </a:solidFill>
                          <a:effectLst/>
                        </a:rPr>
                        <a:t>F</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000">
                          <a:solidFill>
                            <a:schemeClr val="tx1"/>
                          </a:solidFill>
                          <a:effectLst/>
                        </a:rPr>
                        <a:t>F</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dirty="0">
                          <a:solidFill>
                            <a:schemeClr val="tx1"/>
                          </a:solidFill>
                          <a:effectLst/>
                        </a:rPr>
                        <a:t>F</a:t>
                      </a:r>
                      <a:endParaRPr lang="en-IN" sz="18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normAutofit fontScale="70000" lnSpcReduction="20000"/>
          </a:bodyPr>
          <a:lstStyle/>
          <a:p>
            <a:pPr algn="l"/>
            <a:r>
              <a:rPr lang="en-US" dirty="0"/>
              <a:t>3)</a:t>
            </a:r>
          </a:p>
          <a:p>
            <a:pPr algn="l"/>
            <a:r>
              <a:rPr lang="en-US" b="1" u="sng" dirty="0"/>
              <a:t>Solution:</a:t>
            </a:r>
          </a:p>
          <a:p>
            <a:pPr algn="l">
              <a:lnSpc>
                <a:spcPct val="120000"/>
              </a:lnSpc>
            </a:pPr>
            <a:r>
              <a:rPr lang="en-IN" dirty="0"/>
              <a:t>In the given formula                               is already a minterms so we convert                    </a:t>
            </a:r>
          </a:p>
          <a:p>
            <a:pPr algn="l">
              <a:lnSpc>
                <a:spcPct val="120000"/>
              </a:lnSpc>
            </a:pPr>
            <a:r>
              <a:rPr lang="en-IN" dirty="0"/>
              <a:t>                into minterms. Now,</a:t>
            </a:r>
          </a:p>
          <a:p>
            <a:pPr algn="l"/>
            <a:endParaRPr lang="en-US" dirty="0"/>
          </a:p>
          <a:p>
            <a:pPr algn="l"/>
            <a:endParaRPr lang="en-US" dirty="0"/>
          </a:p>
          <a:p>
            <a:pPr algn="l"/>
            <a:endParaRPr lang="en-US" dirty="0"/>
          </a:p>
          <a:p>
            <a:pPr algn="l"/>
            <a:endParaRPr lang="en-US" dirty="0"/>
          </a:p>
          <a:p>
            <a:pPr algn="l"/>
            <a:endParaRPr lang="en-US" dirty="0"/>
          </a:p>
          <a:p>
            <a:pPr algn="l"/>
            <a:endParaRPr lang="en-IN" dirty="0"/>
          </a:p>
          <a:p>
            <a:pPr algn="l"/>
            <a:endParaRPr lang="en-IN" dirty="0"/>
          </a:p>
          <a:p>
            <a:pPr algn="l"/>
            <a:endParaRPr lang="en-IN" dirty="0"/>
          </a:p>
          <a:p>
            <a:pPr algn="l"/>
            <a:endParaRPr lang="en-IN" dirty="0"/>
          </a:p>
          <a:p>
            <a:pPr algn="l"/>
            <a:r>
              <a:rPr lang="en-IN" dirty="0"/>
              <a:t>The required PDNF form using (1) is </a:t>
            </a:r>
          </a:p>
          <a:p>
            <a:pPr algn="l"/>
            <a:endParaRPr lang="en-IN" dirty="0"/>
          </a:p>
          <a:p>
            <a:pPr algn="l"/>
            <a:endParaRPr lang="en-IN" dirty="0"/>
          </a:p>
          <a:p>
            <a:pPr algn="l"/>
            <a:endParaRPr lang="en-IN" dirty="0"/>
          </a:p>
          <a:p>
            <a:pPr algn="l"/>
            <a:endParaRPr lang="en-IN" dirty="0"/>
          </a:p>
          <a:p>
            <a:pPr algn="l"/>
            <a:r>
              <a:rPr lang="en-US" dirty="0"/>
              <a:t>  </a:t>
            </a:r>
            <a:endParaRPr lang="en-IN" dirty="0"/>
          </a:p>
        </p:txBody>
      </p:sp>
      <p:graphicFrame>
        <p:nvGraphicFramePr>
          <p:cNvPr id="4" name="Object 3"/>
          <p:cNvGraphicFramePr>
            <a:graphicFrameLocks noChangeAspect="1"/>
          </p:cNvGraphicFramePr>
          <p:nvPr/>
        </p:nvGraphicFramePr>
        <p:xfrm>
          <a:off x="596900" y="1066800"/>
          <a:ext cx="2908300" cy="431800"/>
        </p:xfrm>
        <a:graphic>
          <a:graphicData uri="http://schemas.openxmlformats.org/presentationml/2006/ole">
            <mc:AlternateContent xmlns:mc="http://schemas.openxmlformats.org/markup-compatibility/2006">
              <mc:Choice xmlns:v="urn:schemas-microsoft-com:vml" Requires="v">
                <p:oleObj spid="_x0000_s32534" name="Equation" r:id="rId3" imgW="69799200" imgH="10363200" progId="Equation.DSMT4">
                  <p:embed/>
                </p:oleObj>
              </mc:Choice>
              <mc:Fallback>
                <p:oleObj name="Equation" r:id="rId3" imgW="69799200" imgH="10363200" progId="Equation.DSMT4">
                  <p:embed/>
                  <p:pic>
                    <p:nvPicPr>
                      <p:cNvPr id="0" name="Picture 32091"/>
                      <p:cNvPicPr/>
                      <p:nvPr/>
                    </p:nvPicPr>
                    <p:blipFill>
                      <a:blip r:embed="rId4"/>
                      <a:stretch>
                        <a:fillRect/>
                      </a:stretch>
                    </p:blipFill>
                    <p:spPr>
                      <a:xfrm>
                        <a:off x="596900" y="1066800"/>
                        <a:ext cx="2908300" cy="4318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190876825"/>
              </p:ext>
            </p:extLst>
          </p:nvPr>
        </p:nvGraphicFramePr>
        <p:xfrm>
          <a:off x="2514600" y="1752600"/>
          <a:ext cx="1799771" cy="304800"/>
        </p:xfrm>
        <a:graphic>
          <a:graphicData uri="http://schemas.openxmlformats.org/presentationml/2006/ole">
            <mc:AlternateContent xmlns:mc="http://schemas.openxmlformats.org/markup-compatibility/2006">
              <mc:Choice xmlns:v="urn:schemas-microsoft-com:vml" Requires="v">
                <p:oleObj spid="_x0000_s32535" name="Equation" r:id="rId5" imgW="37795200" imgH="6400800" progId="Equation.DSMT4">
                  <p:embed/>
                </p:oleObj>
              </mc:Choice>
              <mc:Fallback>
                <p:oleObj name="Equation" r:id="rId5" imgW="37795200" imgH="6400800" progId="Equation.DSMT4">
                  <p:embed/>
                  <p:pic>
                    <p:nvPicPr>
                      <p:cNvPr id="0" name="Picture 32092"/>
                      <p:cNvPicPr/>
                      <p:nvPr/>
                    </p:nvPicPr>
                    <p:blipFill>
                      <a:blip r:embed="rId6"/>
                      <a:stretch>
                        <a:fillRect/>
                      </a:stretch>
                    </p:blipFill>
                    <p:spPr>
                      <a:xfrm>
                        <a:off x="2514600" y="1752600"/>
                        <a:ext cx="1799771" cy="3048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774155882"/>
              </p:ext>
            </p:extLst>
          </p:nvPr>
        </p:nvGraphicFramePr>
        <p:xfrm>
          <a:off x="292100" y="2057400"/>
          <a:ext cx="850900" cy="431800"/>
        </p:xfrm>
        <a:graphic>
          <a:graphicData uri="http://schemas.openxmlformats.org/presentationml/2006/ole">
            <mc:AlternateContent xmlns:mc="http://schemas.openxmlformats.org/markup-compatibility/2006">
              <mc:Choice xmlns:v="urn:schemas-microsoft-com:vml" Requires="v">
                <p:oleObj spid="_x0000_s32536" name="Equation" r:id="rId7" imgW="20421600" imgH="10363200" progId="Equation.DSMT4">
                  <p:embed/>
                </p:oleObj>
              </mc:Choice>
              <mc:Fallback>
                <p:oleObj name="Equation" r:id="rId7" imgW="20421600" imgH="10363200" progId="Equation.DSMT4">
                  <p:embed/>
                  <p:pic>
                    <p:nvPicPr>
                      <p:cNvPr id="0" name="Picture 32093"/>
                      <p:cNvPicPr/>
                      <p:nvPr/>
                    </p:nvPicPr>
                    <p:blipFill>
                      <a:blip r:embed="rId8"/>
                      <a:stretch>
                        <a:fillRect/>
                      </a:stretch>
                    </p:blipFill>
                    <p:spPr>
                      <a:xfrm>
                        <a:off x="292100" y="2057400"/>
                        <a:ext cx="850900" cy="431800"/>
                      </a:xfrm>
                      <a:prstGeom prst="rect">
                        <a:avLst/>
                      </a:prstGeom>
                    </p:spPr>
                  </p:pic>
                </p:oleObj>
              </mc:Fallback>
            </mc:AlternateContent>
          </a:graphicData>
        </a:graphic>
      </p:graphicFrame>
      <p:graphicFrame>
        <p:nvGraphicFramePr>
          <p:cNvPr id="7" name="Object 6"/>
          <p:cNvGraphicFramePr>
            <a:graphicFrameLocks noChangeAspect="1"/>
          </p:cNvGraphicFramePr>
          <p:nvPr/>
        </p:nvGraphicFramePr>
        <p:xfrm>
          <a:off x="323850" y="2794000"/>
          <a:ext cx="6756400" cy="2006600"/>
        </p:xfrm>
        <a:graphic>
          <a:graphicData uri="http://schemas.openxmlformats.org/presentationml/2006/ole">
            <mc:AlternateContent xmlns:mc="http://schemas.openxmlformats.org/markup-compatibility/2006">
              <mc:Choice xmlns:v="urn:schemas-microsoft-com:vml" Requires="v">
                <p:oleObj spid="_x0000_s32537" name="Equation" r:id="rId9" imgW="162153600" imgH="48158400" progId="Equation.DSMT4">
                  <p:embed/>
                </p:oleObj>
              </mc:Choice>
              <mc:Fallback>
                <p:oleObj name="Equation" r:id="rId9" imgW="162153600" imgH="48158400" progId="Equation.DSMT4">
                  <p:embed/>
                  <p:pic>
                    <p:nvPicPr>
                      <p:cNvPr id="0" name="Picture 32094"/>
                      <p:cNvPicPr/>
                      <p:nvPr/>
                    </p:nvPicPr>
                    <p:blipFill>
                      <a:blip r:embed="rId10"/>
                      <a:stretch>
                        <a:fillRect/>
                      </a:stretch>
                    </p:blipFill>
                    <p:spPr>
                      <a:xfrm>
                        <a:off x="323850" y="2794000"/>
                        <a:ext cx="6756400" cy="2006600"/>
                      </a:xfrm>
                      <a:prstGeom prst="rect">
                        <a:avLst/>
                      </a:prstGeom>
                    </p:spPr>
                  </p:pic>
                </p:oleObj>
              </mc:Fallback>
            </mc:AlternateContent>
          </a:graphicData>
        </a:graphic>
      </p:graphicFrame>
      <p:graphicFrame>
        <p:nvGraphicFramePr>
          <p:cNvPr id="8" name="Object 7"/>
          <p:cNvGraphicFramePr>
            <a:graphicFrameLocks noChangeAspect="1"/>
          </p:cNvGraphicFramePr>
          <p:nvPr/>
        </p:nvGraphicFramePr>
        <p:xfrm>
          <a:off x="1524000" y="5537200"/>
          <a:ext cx="5867400" cy="482600"/>
        </p:xfrm>
        <a:graphic>
          <a:graphicData uri="http://schemas.openxmlformats.org/presentationml/2006/ole">
            <mc:AlternateContent xmlns:mc="http://schemas.openxmlformats.org/markup-compatibility/2006">
              <mc:Choice xmlns:v="urn:schemas-microsoft-com:vml" Requires="v">
                <p:oleObj spid="_x0000_s32538" name="Equation" r:id="rId11" imgW="140817600" imgH="11582400" progId="Equation.DSMT4">
                  <p:embed/>
                </p:oleObj>
              </mc:Choice>
              <mc:Fallback>
                <p:oleObj name="Equation" r:id="rId11" imgW="140817600" imgH="11582400" progId="Equation.DSMT4">
                  <p:embed/>
                  <p:pic>
                    <p:nvPicPr>
                      <p:cNvPr id="0" name="Picture 32095"/>
                      <p:cNvPicPr/>
                      <p:nvPr/>
                    </p:nvPicPr>
                    <p:blipFill>
                      <a:blip r:embed="rId12"/>
                      <a:stretch>
                        <a:fillRect/>
                      </a:stretch>
                    </p:blipFill>
                    <p:spPr>
                      <a:xfrm>
                        <a:off x="1524000" y="5537200"/>
                        <a:ext cx="5867400" cy="4826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inVertical)">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arn(inVertical)">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arn(inVertical)">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Effect transition="in" filter="barn(inVertical)">
                                      <p:cBhvr>
                                        <p:cTn id="47" dur="500"/>
                                        <p:tgtEl>
                                          <p:spTgt spid="3">
                                            <p:txEl>
                                              <p:pRg st="13" end="1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barn(inVertical)">
                                      <p:cBhvr>
                                        <p:cTn id="5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685800"/>
            <a:ext cx="8686800" cy="6019800"/>
          </a:xfrm>
        </p:spPr>
        <p:txBody>
          <a:bodyPr/>
          <a:lstStyle/>
          <a:p>
            <a:pPr algn="l"/>
            <a:r>
              <a:rPr lang="en-US" dirty="0"/>
              <a:t>4)</a:t>
            </a:r>
          </a:p>
          <a:p>
            <a:pPr algn="l"/>
            <a:r>
              <a:rPr lang="en-IN" b="1" u="sng" dirty="0"/>
              <a:t>Solution: </a:t>
            </a:r>
          </a:p>
          <a:p>
            <a:pPr algn="l"/>
            <a:endParaRPr lang="en-US" b="1" u="sng" dirty="0"/>
          </a:p>
          <a:p>
            <a:pPr algn="l"/>
            <a:endParaRPr lang="en-US" b="1" u="sng" dirty="0"/>
          </a:p>
          <a:p>
            <a:pPr algn="l"/>
            <a:endParaRPr lang="en-US" b="1" u="sng" dirty="0"/>
          </a:p>
          <a:p>
            <a:pPr algn="l"/>
            <a:endParaRPr lang="en-US" b="1" u="sng" dirty="0"/>
          </a:p>
          <a:p>
            <a:pPr algn="l"/>
            <a:endParaRPr lang="en-US" b="1" u="sng" dirty="0"/>
          </a:p>
          <a:p>
            <a:pPr algn="l"/>
            <a:endParaRPr lang="en-US" b="1" u="sng" dirty="0"/>
          </a:p>
          <a:p>
            <a:pPr algn="l"/>
            <a:endParaRPr lang="en-IN" b="1" dirty="0"/>
          </a:p>
          <a:p>
            <a:pPr algn="l"/>
            <a:r>
              <a:rPr lang="en-IN" dirty="0"/>
              <a:t>(Remark: PDNF contain minterms and, minterms include entire variable of compound statement so we introduce the missing terms using identity and complement law in 1</a:t>
            </a:r>
            <a:r>
              <a:rPr lang="en-IN" baseline="30000" dirty="0"/>
              <a:t>st</a:t>
            </a:r>
            <a:r>
              <a:rPr lang="en-IN" dirty="0"/>
              <a:t> term p , 2</a:t>
            </a:r>
            <a:r>
              <a:rPr lang="en-IN" baseline="30000" dirty="0"/>
              <a:t>nd</a:t>
            </a:r>
            <a:r>
              <a:rPr lang="en-IN" dirty="0"/>
              <a:t> term  q and3</a:t>
            </a:r>
            <a:r>
              <a:rPr lang="en-IN" baseline="30000" dirty="0"/>
              <a:t>rd</a:t>
            </a:r>
            <a:r>
              <a:rPr lang="en-IN" dirty="0"/>
              <a:t>  r)</a:t>
            </a:r>
            <a:endParaRPr lang="en-US" u="sng" dirty="0"/>
          </a:p>
          <a:p>
            <a:pPr algn="l"/>
            <a:endParaRPr lang="en-IN" u="sng" dirty="0"/>
          </a:p>
          <a:p>
            <a:pPr algn="l"/>
            <a:endParaRPr lang="en-US" dirty="0"/>
          </a:p>
          <a:p>
            <a:pPr algn="l"/>
            <a:endParaRPr lang="en-IN" dirty="0"/>
          </a:p>
        </p:txBody>
      </p:sp>
      <p:graphicFrame>
        <p:nvGraphicFramePr>
          <p:cNvPr id="4" name="Object 3"/>
          <p:cNvGraphicFramePr>
            <a:graphicFrameLocks noChangeAspect="1"/>
          </p:cNvGraphicFramePr>
          <p:nvPr/>
        </p:nvGraphicFramePr>
        <p:xfrm>
          <a:off x="609600" y="685800"/>
          <a:ext cx="2832100" cy="482600"/>
        </p:xfrm>
        <a:graphic>
          <a:graphicData uri="http://schemas.openxmlformats.org/presentationml/2006/ole">
            <mc:AlternateContent xmlns:mc="http://schemas.openxmlformats.org/markup-compatibility/2006">
              <mc:Choice xmlns:v="urn:schemas-microsoft-com:vml" Requires="v">
                <p:oleObj spid="_x0000_s33075" name="Equation" r:id="rId3" imgW="67970400" imgH="11582400" progId="Equation.DSMT4">
                  <p:embed/>
                </p:oleObj>
              </mc:Choice>
              <mc:Fallback>
                <p:oleObj name="Equation" r:id="rId3" imgW="67970400" imgH="11582400" progId="Equation.DSMT4">
                  <p:embed/>
                  <p:pic>
                    <p:nvPicPr>
                      <p:cNvPr id="0" name="Picture 32898"/>
                      <p:cNvPicPr/>
                      <p:nvPr/>
                    </p:nvPicPr>
                    <p:blipFill>
                      <a:blip r:embed="rId4"/>
                      <a:stretch>
                        <a:fillRect/>
                      </a:stretch>
                    </p:blipFill>
                    <p:spPr>
                      <a:xfrm>
                        <a:off x="609600" y="685800"/>
                        <a:ext cx="2832100" cy="482600"/>
                      </a:xfrm>
                      <a:prstGeom prst="rect">
                        <a:avLst/>
                      </a:prstGeom>
                    </p:spPr>
                  </p:pic>
                </p:oleObj>
              </mc:Fallback>
            </mc:AlternateContent>
          </a:graphicData>
        </a:graphic>
      </p:graphicFrame>
      <p:graphicFrame>
        <p:nvGraphicFramePr>
          <p:cNvPr id="5" name="Object 4"/>
          <p:cNvGraphicFramePr>
            <a:graphicFrameLocks noChangeAspect="1"/>
          </p:cNvGraphicFramePr>
          <p:nvPr/>
        </p:nvGraphicFramePr>
        <p:xfrm>
          <a:off x="209550" y="1752600"/>
          <a:ext cx="8724900" cy="3175000"/>
        </p:xfrm>
        <a:graphic>
          <a:graphicData uri="http://schemas.openxmlformats.org/presentationml/2006/ole">
            <mc:AlternateContent xmlns:mc="http://schemas.openxmlformats.org/markup-compatibility/2006">
              <mc:Choice xmlns:v="urn:schemas-microsoft-com:vml" Requires="v">
                <p:oleObj spid="_x0000_s33076" name="Equation" r:id="rId5" imgW="209397600" imgH="76200000" progId="Equation.DSMT4">
                  <p:embed/>
                </p:oleObj>
              </mc:Choice>
              <mc:Fallback>
                <p:oleObj name="Equation" r:id="rId5" imgW="209397600" imgH="76200000" progId="Equation.DSMT4">
                  <p:embed/>
                  <p:pic>
                    <p:nvPicPr>
                      <p:cNvPr id="0" name="Picture 32899"/>
                      <p:cNvPicPr/>
                      <p:nvPr/>
                    </p:nvPicPr>
                    <p:blipFill>
                      <a:blip r:embed="rId6"/>
                      <a:stretch>
                        <a:fillRect/>
                      </a:stretch>
                    </p:blipFill>
                    <p:spPr>
                      <a:xfrm>
                        <a:off x="209550" y="1752600"/>
                        <a:ext cx="8724900" cy="31750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barn(inVertical)">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762000"/>
            <a:ext cx="8686800" cy="5943600"/>
          </a:xfrm>
        </p:spPr>
        <p:txBody>
          <a:bodyPr/>
          <a:lstStyle/>
          <a:p>
            <a:endParaRPr lang="en-US" dirty="0"/>
          </a:p>
          <a:p>
            <a:endParaRPr lang="en-US" dirty="0"/>
          </a:p>
          <a:p>
            <a:endParaRPr lang="en-US" dirty="0"/>
          </a:p>
          <a:p>
            <a:endParaRPr lang="en-US" dirty="0"/>
          </a:p>
          <a:p>
            <a:endParaRPr lang="en-US" dirty="0"/>
          </a:p>
          <a:p>
            <a:endParaRPr lang="en-US" dirty="0"/>
          </a:p>
          <a:p>
            <a:pPr algn="l"/>
            <a:r>
              <a:rPr lang="en-IN" dirty="0"/>
              <a:t>Now we simplify 1</a:t>
            </a:r>
            <a:r>
              <a:rPr lang="en-IN" baseline="30000" dirty="0"/>
              <a:t>st</a:t>
            </a:r>
            <a:r>
              <a:rPr lang="en-IN" dirty="0"/>
              <a:t> bracket                                          using distributive law we get </a:t>
            </a:r>
          </a:p>
          <a:p>
            <a:endParaRPr lang="en-IN" dirty="0"/>
          </a:p>
        </p:txBody>
      </p:sp>
      <p:graphicFrame>
        <p:nvGraphicFramePr>
          <p:cNvPr id="4" name="Object 3"/>
          <p:cNvGraphicFramePr>
            <a:graphicFrameLocks noChangeAspect="1"/>
          </p:cNvGraphicFramePr>
          <p:nvPr/>
        </p:nvGraphicFramePr>
        <p:xfrm>
          <a:off x="304800" y="762000"/>
          <a:ext cx="7327900" cy="2743200"/>
        </p:xfrm>
        <a:graphic>
          <a:graphicData uri="http://schemas.openxmlformats.org/presentationml/2006/ole">
            <mc:AlternateContent xmlns:mc="http://schemas.openxmlformats.org/markup-compatibility/2006">
              <mc:Choice xmlns:v="urn:schemas-microsoft-com:vml" Requires="v">
                <p:oleObj spid="_x0000_s34402" name="Equation" r:id="rId3" imgW="175869600" imgH="65836800" progId="Equation.DSMT4">
                  <p:embed/>
                </p:oleObj>
              </mc:Choice>
              <mc:Fallback>
                <p:oleObj name="Equation" r:id="rId3" imgW="175869600" imgH="65836800" progId="Equation.DSMT4">
                  <p:embed/>
                  <p:pic>
                    <p:nvPicPr>
                      <p:cNvPr id="0" name="Picture 34051"/>
                      <p:cNvPicPr/>
                      <p:nvPr/>
                    </p:nvPicPr>
                    <p:blipFill>
                      <a:blip r:embed="rId4"/>
                      <a:stretch>
                        <a:fillRect/>
                      </a:stretch>
                    </p:blipFill>
                    <p:spPr>
                      <a:xfrm>
                        <a:off x="304800" y="762000"/>
                        <a:ext cx="7327900" cy="27432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706713026"/>
              </p:ext>
            </p:extLst>
          </p:nvPr>
        </p:nvGraphicFramePr>
        <p:xfrm>
          <a:off x="4229100" y="3657600"/>
          <a:ext cx="3162300" cy="482600"/>
        </p:xfrm>
        <a:graphic>
          <a:graphicData uri="http://schemas.openxmlformats.org/presentationml/2006/ole">
            <mc:AlternateContent xmlns:mc="http://schemas.openxmlformats.org/markup-compatibility/2006">
              <mc:Choice xmlns:v="urn:schemas-microsoft-com:vml" Requires="v">
                <p:oleObj spid="_x0000_s34403" name="Equation" r:id="rId5" imgW="75895200" imgH="11582400" progId="Equation.DSMT4">
                  <p:embed/>
                </p:oleObj>
              </mc:Choice>
              <mc:Fallback>
                <p:oleObj name="Equation" r:id="rId5" imgW="75895200" imgH="11582400" progId="Equation.DSMT4">
                  <p:embed/>
                  <p:pic>
                    <p:nvPicPr>
                      <p:cNvPr id="0" name="Picture 34052"/>
                      <p:cNvPicPr/>
                      <p:nvPr/>
                    </p:nvPicPr>
                    <p:blipFill>
                      <a:blip r:embed="rId6"/>
                      <a:stretch>
                        <a:fillRect/>
                      </a:stretch>
                    </p:blipFill>
                    <p:spPr>
                      <a:xfrm>
                        <a:off x="4229100" y="3657600"/>
                        <a:ext cx="3162300" cy="482600"/>
                      </a:xfrm>
                      <a:prstGeom prst="rect">
                        <a:avLst/>
                      </a:prstGeom>
                    </p:spPr>
                  </p:pic>
                </p:oleObj>
              </mc:Fallback>
            </mc:AlternateContent>
          </a:graphicData>
        </a:graphic>
      </p:graphicFrame>
      <p:graphicFrame>
        <p:nvGraphicFramePr>
          <p:cNvPr id="6" name="Object 5"/>
          <p:cNvGraphicFramePr>
            <a:graphicFrameLocks noChangeAspect="1"/>
          </p:cNvGraphicFramePr>
          <p:nvPr/>
        </p:nvGraphicFramePr>
        <p:xfrm>
          <a:off x="228600" y="4419600"/>
          <a:ext cx="8763000" cy="1143000"/>
        </p:xfrm>
        <a:graphic>
          <a:graphicData uri="http://schemas.openxmlformats.org/presentationml/2006/ole">
            <mc:AlternateContent xmlns:mc="http://schemas.openxmlformats.org/markup-compatibility/2006">
              <mc:Choice xmlns:v="urn:schemas-microsoft-com:vml" Requires="v">
                <p:oleObj spid="_x0000_s34404" name="Equation" r:id="rId7" imgW="210312000" imgH="27432000" progId="Equation.DSMT4">
                  <p:embed/>
                </p:oleObj>
              </mc:Choice>
              <mc:Fallback>
                <p:oleObj name="Equation" r:id="rId7" imgW="210312000" imgH="27432000" progId="Equation.DSMT4">
                  <p:embed/>
                  <p:pic>
                    <p:nvPicPr>
                      <p:cNvPr id="0" name="Picture 34053"/>
                      <p:cNvPicPr/>
                      <p:nvPr/>
                    </p:nvPicPr>
                    <p:blipFill>
                      <a:blip r:embed="rId8"/>
                      <a:stretch>
                        <a:fillRect/>
                      </a:stretch>
                    </p:blipFill>
                    <p:spPr>
                      <a:xfrm>
                        <a:off x="228600" y="4419600"/>
                        <a:ext cx="8763000" cy="1143000"/>
                      </a:xfrm>
                      <a:prstGeom prst="rect">
                        <a:avLst/>
                      </a:prstGeom>
                    </p:spPr>
                  </p:pic>
                </p:oleObj>
              </mc:Fallback>
            </mc:AlternateContent>
          </a:graphicData>
        </a:graphic>
      </p:graphicFrame>
      <p:graphicFrame>
        <p:nvGraphicFramePr>
          <p:cNvPr id="7" name="Object 6"/>
          <p:cNvGraphicFramePr>
            <a:graphicFrameLocks noChangeAspect="1"/>
          </p:cNvGraphicFramePr>
          <p:nvPr/>
        </p:nvGraphicFramePr>
        <p:xfrm>
          <a:off x="381000" y="5638800"/>
          <a:ext cx="7721600" cy="1092200"/>
        </p:xfrm>
        <a:graphic>
          <a:graphicData uri="http://schemas.openxmlformats.org/presentationml/2006/ole">
            <mc:AlternateContent xmlns:mc="http://schemas.openxmlformats.org/markup-compatibility/2006">
              <mc:Choice xmlns:v="urn:schemas-microsoft-com:vml" Requires="v">
                <p:oleObj spid="_x0000_s34405" name="Equation" r:id="rId9" imgW="185318400" imgH="26212800" progId="Equation.DSMT4">
                  <p:embed/>
                </p:oleObj>
              </mc:Choice>
              <mc:Fallback>
                <p:oleObj name="Equation" r:id="rId9" imgW="185318400" imgH="26212800" progId="Equation.DSMT4">
                  <p:embed/>
                  <p:pic>
                    <p:nvPicPr>
                      <p:cNvPr id="0" name="Picture 34054"/>
                      <p:cNvPicPr/>
                      <p:nvPr/>
                    </p:nvPicPr>
                    <p:blipFill>
                      <a:blip r:embed="rId10"/>
                      <a:stretch>
                        <a:fillRect/>
                      </a:stretch>
                    </p:blipFill>
                    <p:spPr>
                      <a:xfrm>
                        <a:off x="381000" y="5638800"/>
                        <a:ext cx="7721600" cy="10922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arn(inVertic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normAutofit fontScale="92500" lnSpcReduction="10000"/>
          </a:bodyPr>
          <a:lstStyle/>
          <a:p>
            <a:pPr algn="l">
              <a:lnSpc>
                <a:spcPct val="150000"/>
              </a:lnSpc>
            </a:pPr>
            <a:r>
              <a:rPr lang="en-IN" dirty="0"/>
              <a:t>Similarly we can simplify 2</a:t>
            </a:r>
            <a:r>
              <a:rPr lang="en-IN" baseline="30000" dirty="0"/>
              <a:t>nd                                                                </a:t>
            </a:r>
            <a:r>
              <a:rPr lang="en-IN" dirty="0"/>
              <a:t> and 3</a:t>
            </a:r>
            <a:r>
              <a:rPr lang="en-IN" baseline="30000" dirty="0"/>
              <a:t>rd</a:t>
            </a:r>
            <a:r>
              <a:rPr lang="en-IN" dirty="0"/>
              <a:t> bracket                                             are given by</a:t>
            </a:r>
          </a:p>
          <a:p>
            <a:pPr algn="l">
              <a:lnSpc>
                <a:spcPct val="150000"/>
              </a:lnSpc>
            </a:pPr>
            <a:endParaRPr lang="en-IN" dirty="0"/>
          </a:p>
          <a:p>
            <a:pPr algn="l">
              <a:lnSpc>
                <a:spcPct val="150000"/>
              </a:lnSpc>
            </a:pPr>
            <a:endParaRPr lang="en-IN" dirty="0"/>
          </a:p>
          <a:p>
            <a:pPr algn="l">
              <a:lnSpc>
                <a:spcPct val="150000"/>
              </a:lnSpc>
            </a:pPr>
            <a:endParaRPr lang="en-IN" dirty="0"/>
          </a:p>
          <a:p>
            <a:pPr algn="l">
              <a:lnSpc>
                <a:spcPct val="150000"/>
              </a:lnSpc>
            </a:pPr>
            <a:endParaRPr lang="en-IN" dirty="0"/>
          </a:p>
          <a:p>
            <a:pPr algn="l">
              <a:lnSpc>
                <a:spcPct val="150000"/>
              </a:lnSpc>
            </a:pPr>
            <a:r>
              <a:rPr lang="en-IN" dirty="0"/>
              <a:t>Therefore required PDNF is </a:t>
            </a:r>
          </a:p>
          <a:p>
            <a:pPr algn="l">
              <a:lnSpc>
                <a:spcPct val="150000"/>
              </a:lnSpc>
            </a:pPr>
            <a:r>
              <a:rPr lang="en-IN" dirty="0"/>
              <a:t> </a:t>
            </a:r>
          </a:p>
          <a:p>
            <a:pPr algn="l">
              <a:lnSpc>
                <a:spcPct val="150000"/>
              </a:lnSpc>
            </a:pPr>
            <a:endParaRPr lang="en-IN" dirty="0"/>
          </a:p>
          <a:p>
            <a:pPr algn="l"/>
            <a:r>
              <a:rPr lang="en-IN" dirty="0"/>
              <a:t>                                              </a:t>
            </a:r>
          </a:p>
        </p:txBody>
      </p:sp>
      <p:graphicFrame>
        <p:nvGraphicFramePr>
          <p:cNvPr id="4" name="Object 3"/>
          <p:cNvGraphicFramePr>
            <a:graphicFrameLocks noChangeAspect="1"/>
          </p:cNvGraphicFramePr>
          <p:nvPr/>
        </p:nvGraphicFramePr>
        <p:xfrm>
          <a:off x="4343400" y="1219200"/>
          <a:ext cx="3403600" cy="533400"/>
        </p:xfrm>
        <a:graphic>
          <a:graphicData uri="http://schemas.openxmlformats.org/presentationml/2006/ole">
            <mc:AlternateContent xmlns:mc="http://schemas.openxmlformats.org/markup-compatibility/2006">
              <mc:Choice xmlns:v="urn:schemas-microsoft-com:vml" Requires="v">
                <p:oleObj spid="_x0000_s35432" name="Equation" r:id="rId3" imgW="81686400" imgH="12801600" progId="Equation.DSMT4">
                  <p:embed/>
                </p:oleObj>
              </mc:Choice>
              <mc:Fallback>
                <p:oleObj name="Equation" r:id="rId3" imgW="81686400" imgH="12801600" progId="Equation.DSMT4">
                  <p:embed/>
                  <p:pic>
                    <p:nvPicPr>
                      <p:cNvPr id="0" name="Picture 35081"/>
                      <p:cNvPicPr/>
                      <p:nvPr/>
                    </p:nvPicPr>
                    <p:blipFill>
                      <a:blip r:embed="rId4"/>
                      <a:stretch>
                        <a:fillRect/>
                      </a:stretch>
                    </p:blipFill>
                    <p:spPr>
                      <a:xfrm>
                        <a:off x="4343400" y="1219200"/>
                        <a:ext cx="3403600" cy="533400"/>
                      </a:xfrm>
                      <a:prstGeom prst="rect">
                        <a:avLst/>
                      </a:prstGeom>
                    </p:spPr>
                  </p:pic>
                </p:oleObj>
              </mc:Fallback>
            </mc:AlternateContent>
          </a:graphicData>
        </a:graphic>
      </p:graphicFrame>
      <p:graphicFrame>
        <p:nvGraphicFramePr>
          <p:cNvPr id="5" name="Object 4"/>
          <p:cNvGraphicFramePr>
            <a:graphicFrameLocks noChangeAspect="1"/>
          </p:cNvGraphicFramePr>
          <p:nvPr/>
        </p:nvGraphicFramePr>
        <p:xfrm>
          <a:off x="1371600" y="1752600"/>
          <a:ext cx="3492500" cy="533400"/>
        </p:xfrm>
        <a:graphic>
          <a:graphicData uri="http://schemas.openxmlformats.org/presentationml/2006/ole">
            <mc:AlternateContent xmlns:mc="http://schemas.openxmlformats.org/markup-compatibility/2006">
              <mc:Choice xmlns:v="urn:schemas-microsoft-com:vml" Requires="v">
                <p:oleObj spid="_x0000_s35433" name="Equation" r:id="rId5" imgW="83820000" imgH="12801600" progId="Equation.DSMT4">
                  <p:embed/>
                </p:oleObj>
              </mc:Choice>
              <mc:Fallback>
                <p:oleObj name="Equation" r:id="rId5" imgW="83820000" imgH="12801600" progId="Equation.DSMT4">
                  <p:embed/>
                  <p:pic>
                    <p:nvPicPr>
                      <p:cNvPr id="0" name="Picture 35082"/>
                      <p:cNvPicPr/>
                      <p:nvPr/>
                    </p:nvPicPr>
                    <p:blipFill>
                      <a:blip r:embed="rId6"/>
                      <a:stretch>
                        <a:fillRect/>
                      </a:stretch>
                    </p:blipFill>
                    <p:spPr>
                      <a:xfrm>
                        <a:off x="1371600" y="1752600"/>
                        <a:ext cx="3492500" cy="533400"/>
                      </a:xfrm>
                      <a:prstGeom prst="rect">
                        <a:avLst/>
                      </a:prstGeom>
                    </p:spPr>
                  </p:pic>
                </p:oleObj>
              </mc:Fallback>
            </mc:AlternateContent>
          </a:graphicData>
        </a:graphic>
      </p:graphicFrame>
      <p:graphicFrame>
        <p:nvGraphicFramePr>
          <p:cNvPr id="6" name="Object 5"/>
          <p:cNvGraphicFramePr>
            <a:graphicFrameLocks noChangeAspect="1"/>
          </p:cNvGraphicFramePr>
          <p:nvPr/>
        </p:nvGraphicFramePr>
        <p:xfrm>
          <a:off x="336550" y="2387600"/>
          <a:ext cx="8216900" cy="2184400"/>
        </p:xfrm>
        <a:graphic>
          <a:graphicData uri="http://schemas.openxmlformats.org/presentationml/2006/ole">
            <mc:AlternateContent xmlns:mc="http://schemas.openxmlformats.org/markup-compatibility/2006">
              <mc:Choice xmlns:v="urn:schemas-microsoft-com:vml" Requires="v">
                <p:oleObj spid="_x0000_s35434" name="Equation" r:id="rId7" imgW="197205600" imgH="52425600" progId="Equation.DSMT4">
                  <p:embed/>
                </p:oleObj>
              </mc:Choice>
              <mc:Fallback>
                <p:oleObj name="Equation" r:id="rId7" imgW="197205600" imgH="52425600" progId="Equation.DSMT4">
                  <p:embed/>
                  <p:pic>
                    <p:nvPicPr>
                      <p:cNvPr id="0" name="Picture 35083"/>
                      <p:cNvPicPr/>
                      <p:nvPr/>
                    </p:nvPicPr>
                    <p:blipFill>
                      <a:blip r:embed="rId8"/>
                      <a:stretch>
                        <a:fillRect/>
                      </a:stretch>
                    </p:blipFill>
                    <p:spPr>
                      <a:xfrm>
                        <a:off x="336550" y="2387600"/>
                        <a:ext cx="8216900" cy="21844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59785353"/>
              </p:ext>
            </p:extLst>
          </p:nvPr>
        </p:nvGraphicFramePr>
        <p:xfrm>
          <a:off x="419100" y="5384800"/>
          <a:ext cx="7277100" cy="939800"/>
        </p:xfrm>
        <a:graphic>
          <a:graphicData uri="http://schemas.openxmlformats.org/presentationml/2006/ole">
            <mc:AlternateContent xmlns:mc="http://schemas.openxmlformats.org/markup-compatibility/2006">
              <mc:Choice xmlns:v="urn:schemas-microsoft-com:vml" Requires="v">
                <p:oleObj spid="_x0000_s35435" name="Equation" r:id="rId9" imgW="174650400" imgH="22555200" progId="Equation.DSMT4">
                  <p:embed/>
                </p:oleObj>
              </mc:Choice>
              <mc:Fallback>
                <p:oleObj name="Equation" r:id="rId9" imgW="174650400" imgH="22555200" progId="Equation.DSMT4">
                  <p:embed/>
                  <p:pic>
                    <p:nvPicPr>
                      <p:cNvPr id="0" name="Picture 35084"/>
                      <p:cNvPicPr/>
                      <p:nvPr/>
                    </p:nvPicPr>
                    <p:blipFill>
                      <a:blip r:embed="rId10"/>
                      <a:stretch>
                        <a:fillRect/>
                      </a:stretch>
                    </p:blipFill>
                    <p:spPr>
                      <a:xfrm>
                        <a:off x="419100" y="5384800"/>
                        <a:ext cx="7277100" cy="9398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arn(inVertic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76200" y="1066800"/>
            <a:ext cx="8915400" cy="5638800"/>
          </a:xfrm>
        </p:spPr>
        <p:txBody>
          <a:bodyPr/>
          <a:lstStyle/>
          <a:p>
            <a:pPr algn="l"/>
            <a:r>
              <a:rPr lang="en-US" dirty="0"/>
              <a:t>5)</a:t>
            </a:r>
          </a:p>
          <a:p>
            <a:pPr algn="l"/>
            <a:r>
              <a:rPr lang="en-US" b="1" u="sng" dirty="0"/>
              <a:t>Solution:</a:t>
            </a:r>
          </a:p>
          <a:p>
            <a:pPr algn="l"/>
            <a:endParaRPr lang="en-US" b="1" u="sng" dirty="0"/>
          </a:p>
          <a:p>
            <a:pPr algn="l"/>
            <a:endParaRPr lang="en-US" b="1" u="sng" dirty="0"/>
          </a:p>
          <a:p>
            <a:pPr algn="l"/>
            <a:endParaRPr lang="en-US" b="1" u="sng" dirty="0"/>
          </a:p>
          <a:p>
            <a:pPr algn="l"/>
            <a:endParaRPr lang="en-US" b="1" u="sng" dirty="0"/>
          </a:p>
          <a:p>
            <a:pPr algn="l"/>
            <a:endParaRPr lang="en-US" b="1" u="sng" dirty="0"/>
          </a:p>
          <a:p>
            <a:pPr algn="l"/>
            <a:endParaRPr lang="en-US" b="1" u="sng" dirty="0"/>
          </a:p>
          <a:p>
            <a:pPr algn="l"/>
            <a:endParaRPr lang="en-US" b="1" u="sng" dirty="0"/>
          </a:p>
          <a:p>
            <a:pPr algn="l"/>
            <a:r>
              <a:rPr lang="en-US" dirty="0"/>
              <a:t>Which is required PDNF.</a:t>
            </a:r>
          </a:p>
          <a:p>
            <a:pPr algn="l"/>
            <a:endParaRPr lang="en-US" b="1" u="sng" dirty="0"/>
          </a:p>
          <a:p>
            <a:pPr algn="l"/>
            <a:endParaRPr lang="en-IN" b="1" u="sng" dirty="0"/>
          </a:p>
        </p:txBody>
      </p:sp>
      <p:graphicFrame>
        <p:nvGraphicFramePr>
          <p:cNvPr id="4" name="Object 3"/>
          <p:cNvGraphicFramePr>
            <a:graphicFrameLocks noChangeAspect="1"/>
          </p:cNvGraphicFramePr>
          <p:nvPr/>
        </p:nvGraphicFramePr>
        <p:xfrm>
          <a:off x="590550" y="1225550"/>
          <a:ext cx="850900" cy="279400"/>
        </p:xfrm>
        <a:graphic>
          <a:graphicData uri="http://schemas.openxmlformats.org/presentationml/2006/ole">
            <mc:AlternateContent xmlns:mc="http://schemas.openxmlformats.org/markup-compatibility/2006">
              <mc:Choice xmlns:v="urn:schemas-microsoft-com:vml" Requires="v">
                <p:oleObj spid="_x0000_s36144" name="Equation" r:id="rId3" imgW="20421600" imgH="6705600" progId="Equation.DSMT4">
                  <p:embed/>
                </p:oleObj>
              </mc:Choice>
              <mc:Fallback>
                <p:oleObj name="Equation" r:id="rId3" imgW="20421600" imgH="6705600" progId="Equation.DSMT4">
                  <p:embed/>
                  <p:pic>
                    <p:nvPicPr>
                      <p:cNvPr id="0" name="Picture 35967"/>
                      <p:cNvPicPr/>
                      <p:nvPr/>
                    </p:nvPicPr>
                    <p:blipFill>
                      <a:blip r:embed="rId4"/>
                      <a:stretch>
                        <a:fillRect/>
                      </a:stretch>
                    </p:blipFill>
                    <p:spPr>
                      <a:xfrm>
                        <a:off x="590550" y="1225550"/>
                        <a:ext cx="850900" cy="279400"/>
                      </a:xfrm>
                      <a:prstGeom prst="rect">
                        <a:avLst/>
                      </a:prstGeom>
                    </p:spPr>
                  </p:pic>
                </p:oleObj>
              </mc:Fallback>
            </mc:AlternateContent>
          </a:graphicData>
        </a:graphic>
      </p:graphicFrame>
      <p:graphicFrame>
        <p:nvGraphicFramePr>
          <p:cNvPr id="5" name="Object 4"/>
          <p:cNvGraphicFramePr>
            <a:graphicFrameLocks noChangeAspect="1"/>
          </p:cNvGraphicFramePr>
          <p:nvPr/>
        </p:nvGraphicFramePr>
        <p:xfrm>
          <a:off x="120650" y="2032000"/>
          <a:ext cx="8902700" cy="3073400"/>
        </p:xfrm>
        <a:graphic>
          <a:graphicData uri="http://schemas.openxmlformats.org/presentationml/2006/ole">
            <mc:AlternateContent xmlns:mc="http://schemas.openxmlformats.org/markup-compatibility/2006">
              <mc:Choice xmlns:v="urn:schemas-microsoft-com:vml" Requires="v">
                <p:oleObj spid="_x0000_s36145" name="Equation" r:id="rId5" imgW="213664800" imgH="73761600" progId="Equation.DSMT4">
                  <p:embed/>
                </p:oleObj>
              </mc:Choice>
              <mc:Fallback>
                <p:oleObj name="Equation" r:id="rId5" imgW="213664800" imgH="73761600" progId="Equation.DSMT4">
                  <p:embed/>
                  <p:pic>
                    <p:nvPicPr>
                      <p:cNvPr id="0" name="Picture 35968"/>
                      <p:cNvPicPr/>
                      <p:nvPr/>
                    </p:nvPicPr>
                    <p:blipFill>
                      <a:blip r:embed="rId6"/>
                      <a:stretch>
                        <a:fillRect/>
                      </a:stretch>
                    </p:blipFill>
                    <p:spPr>
                      <a:xfrm>
                        <a:off x="120650" y="2032000"/>
                        <a:ext cx="8902700" cy="30734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barn(inVertical)">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762000"/>
            <a:ext cx="8686800" cy="5943600"/>
          </a:xfrm>
        </p:spPr>
        <p:txBody>
          <a:bodyPr>
            <a:normAutofit lnSpcReduction="10000"/>
          </a:bodyPr>
          <a:lstStyle/>
          <a:p>
            <a:pPr algn="l"/>
            <a:r>
              <a:rPr lang="en-US" dirty="0"/>
              <a:t>6)</a:t>
            </a:r>
          </a:p>
          <a:p>
            <a:pPr algn="l"/>
            <a:r>
              <a:rPr lang="en-IN" b="1" u="sng" dirty="0"/>
              <a:t>Solution:</a:t>
            </a:r>
          </a:p>
          <a:p>
            <a:pPr algn="l"/>
            <a:r>
              <a:rPr lang="en-US" dirty="0"/>
              <a:t>                                             is in DNF.</a:t>
            </a:r>
            <a:endParaRPr lang="en-IN" dirty="0"/>
          </a:p>
          <a:p>
            <a:pPr algn="l">
              <a:lnSpc>
                <a:spcPct val="150000"/>
              </a:lnSpc>
            </a:pPr>
            <a:r>
              <a:rPr lang="en-IN" dirty="0"/>
              <a:t>Now we convert it into PDNF form as follows:</a:t>
            </a:r>
          </a:p>
          <a:p>
            <a:pPr algn="just">
              <a:lnSpc>
                <a:spcPct val="150000"/>
              </a:lnSpc>
            </a:pPr>
            <a:r>
              <a:rPr lang="en-IN" dirty="0"/>
              <a:t>In order to find the PDNF we first find the minterms  for 1</a:t>
            </a:r>
            <a:r>
              <a:rPr lang="en-IN" baseline="30000" dirty="0"/>
              <a:t>st</a:t>
            </a:r>
            <a:r>
              <a:rPr lang="en-IN" dirty="0"/>
              <a:t> term        (since minterms contain entire variable so we introduce the missing variable r in the 1</a:t>
            </a:r>
            <a:r>
              <a:rPr lang="en-IN" baseline="30000" dirty="0"/>
              <a:t>st</a:t>
            </a:r>
            <a:r>
              <a:rPr lang="en-IN" dirty="0"/>
              <a:t> term using identity, complement and distributive law)</a:t>
            </a:r>
          </a:p>
          <a:p>
            <a:pPr algn="just"/>
            <a:endParaRPr lang="en-IN" dirty="0"/>
          </a:p>
          <a:p>
            <a:pPr algn="just"/>
            <a:endParaRPr lang="en-IN" b="1" dirty="0"/>
          </a:p>
          <a:p>
            <a:pPr algn="l"/>
            <a:r>
              <a:rPr lang="en-IN" b="1" dirty="0"/>
              <a:t> </a:t>
            </a:r>
            <a:endParaRPr lang="en-IN" dirty="0"/>
          </a:p>
        </p:txBody>
      </p:sp>
      <p:graphicFrame>
        <p:nvGraphicFramePr>
          <p:cNvPr id="4" name="Object 3"/>
          <p:cNvGraphicFramePr>
            <a:graphicFrameLocks noChangeAspect="1"/>
          </p:cNvGraphicFramePr>
          <p:nvPr>
            <p:extLst>
              <p:ext uri="{D42A27DB-BD31-4B8C-83A1-F6EECF244321}">
                <p14:modId xmlns:p14="http://schemas.microsoft.com/office/powerpoint/2010/main" val="3321586709"/>
              </p:ext>
            </p:extLst>
          </p:nvPr>
        </p:nvGraphicFramePr>
        <p:xfrm>
          <a:off x="635000" y="711200"/>
          <a:ext cx="3403600" cy="431800"/>
        </p:xfrm>
        <a:graphic>
          <a:graphicData uri="http://schemas.openxmlformats.org/presentationml/2006/ole">
            <mc:AlternateContent xmlns:mc="http://schemas.openxmlformats.org/markup-compatibility/2006">
              <mc:Choice xmlns:v="urn:schemas-microsoft-com:vml" Requires="v">
                <p:oleObj spid="_x0000_s37468" name="Equation" r:id="rId3" imgW="81686400" imgH="10363200" progId="Equation.DSMT4">
                  <p:embed/>
                </p:oleObj>
              </mc:Choice>
              <mc:Fallback>
                <p:oleObj name="Equation" r:id="rId3" imgW="81686400" imgH="10363200" progId="Equation.DSMT4">
                  <p:embed/>
                  <p:pic>
                    <p:nvPicPr>
                      <p:cNvPr id="0" name="Picture 37117"/>
                      <p:cNvPicPr/>
                      <p:nvPr/>
                    </p:nvPicPr>
                    <p:blipFill>
                      <a:blip r:embed="rId4"/>
                      <a:stretch>
                        <a:fillRect/>
                      </a:stretch>
                    </p:blipFill>
                    <p:spPr>
                      <a:xfrm>
                        <a:off x="635000" y="711200"/>
                        <a:ext cx="3403600" cy="431800"/>
                      </a:xfrm>
                      <a:prstGeom prst="rect">
                        <a:avLst/>
                      </a:prstGeom>
                    </p:spPr>
                  </p:pic>
                </p:oleObj>
              </mc:Fallback>
            </mc:AlternateContent>
          </a:graphicData>
        </a:graphic>
      </p:graphicFrame>
      <p:graphicFrame>
        <p:nvGraphicFramePr>
          <p:cNvPr id="5" name="Object 4"/>
          <p:cNvGraphicFramePr>
            <a:graphicFrameLocks noChangeAspect="1"/>
          </p:cNvGraphicFramePr>
          <p:nvPr/>
        </p:nvGraphicFramePr>
        <p:xfrm>
          <a:off x="304800" y="1676400"/>
          <a:ext cx="3403600" cy="431800"/>
        </p:xfrm>
        <a:graphic>
          <a:graphicData uri="http://schemas.openxmlformats.org/presentationml/2006/ole">
            <mc:AlternateContent xmlns:mc="http://schemas.openxmlformats.org/markup-compatibility/2006">
              <mc:Choice xmlns:v="urn:schemas-microsoft-com:vml" Requires="v">
                <p:oleObj spid="_x0000_s37469" name="Equation" r:id="rId5" imgW="81686400" imgH="10363200" progId="Equation.DSMT4">
                  <p:embed/>
                </p:oleObj>
              </mc:Choice>
              <mc:Fallback>
                <p:oleObj name="Equation" r:id="rId5" imgW="81686400" imgH="10363200" progId="Equation.DSMT4">
                  <p:embed/>
                  <p:pic>
                    <p:nvPicPr>
                      <p:cNvPr id="0" name="Picture 37118"/>
                      <p:cNvPicPr/>
                      <p:nvPr/>
                    </p:nvPicPr>
                    <p:blipFill>
                      <a:blip r:embed="rId6"/>
                      <a:stretch>
                        <a:fillRect/>
                      </a:stretch>
                    </p:blipFill>
                    <p:spPr>
                      <a:xfrm>
                        <a:off x="304800" y="1676400"/>
                        <a:ext cx="3403600" cy="4318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229778711"/>
              </p:ext>
            </p:extLst>
          </p:nvPr>
        </p:nvGraphicFramePr>
        <p:xfrm>
          <a:off x="1066800" y="3378200"/>
          <a:ext cx="914400" cy="431800"/>
        </p:xfrm>
        <a:graphic>
          <a:graphicData uri="http://schemas.openxmlformats.org/presentationml/2006/ole">
            <mc:AlternateContent xmlns:mc="http://schemas.openxmlformats.org/markup-compatibility/2006">
              <mc:Choice xmlns:v="urn:schemas-microsoft-com:vml" Requires="v">
                <p:oleObj spid="_x0000_s37470" name="Equation" r:id="rId7" imgW="21945600" imgH="10363200" progId="Equation.DSMT4">
                  <p:embed/>
                </p:oleObj>
              </mc:Choice>
              <mc:Fallback>
                <p:oleObj name="Equation" r:id="rId7" imgW="21945600" imgH="10363200" progId="Equation.DSMT4">
                  <p:embed/>
                  <p:pic>
                    <p:nvPicPr>
                      <p:cNvPr id="0" name="Picture 37119"/>
                      <p:cNvPicPr/>
                      <p:nvPr/>
                    </p:nvPicPr>
                    <p:blipFill>
                      <a:blip r:embed="rId8"/>
                      <a:stretch>
                        <a:fillRect/>
                      </a:stretch>
                    </p:blipFill>
                    <p:spPr>
                      <a:xfrm>
                        <a:off x="1066800" y="3378200"/>
                        <a:ext cx="914400" cy="431800"/>
                      </a:xfrm>
                      <a:prstGeom prst="rect">
                        <a:avLst/>
                      </a:prstGeom>
                    </p:spPr>
                  </p:pic>
                </p:oleObj>
              </mc:Fallback>
            </mc:AlternateContent>
          </a:graphicData>
        </a:graphic>
      </p:graphicFrame>
      <p:graphicFrame>
        <p:nvGraphicFramePr>
          <p:cNvPr id="7" name="Object 6"/>
          <p:cNvGraphicFramePr>
            <a:graphicFrameLocks noChangeAspect="1"/>
          </p:cNvGraphicFramePr>
          <p:nvPr/>
        </p:nvGraphicFramePr>
        <p:xfrm>
          <a:off x="228600" y="5257800"/>
          <a:ext cx="6388100" cy="1524000"/>
        </p:xfrm>
        <a:graphic>
          <a:graphicData uri="http://schemas.openxmlformats.org/presentationml/2006/ole">
            <mc:AlternateContent xmlns:mc="http://schemas.openxmlformats.org/markup-compatibility/2006">
              <mc:Choice xmlns:v="urn:schemas-microsoft-com:vml" Requires="v">
                <p:oleObj spid="_x0000_s37471" name="Equation" r:id="rId9" imgW="153314400" imgH="36576000" progId="Equation.DSMT4">
                  <p:embed/>
                </p:oleObj>
              </mc:Choice>
              <mc:Fallback>
                <p:oleObj name="Equation" r:id="rId9" imgW="153314400" imgH="36576000" progId="Equation.DSMT4">
                  <p:embed/>
                  <p:pic>
                    <p:nvPicPr>
                      <p:cNvPr id="0" name="Picture 37120"/>
                      <p:cNvPicPr/>
                      <p:nvPr/>
                    </p:nvPicPr>
                    <p:blipFill>
                      <a:blip r:embed="rId10"/>
                      <a:stretch>
                        <a:fillRect/>
                      </a:stretch>
                    </p:blipFill>
                    <p:spPr>
                      <a:xfrm>
                        <a:off x="228600" y="5257800"/>
                        <a:ext cx="6388100" cy="15240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barn(inVertical)">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barn(inVertical)">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barn(inVertical)">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arn(inVertical)">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barn(inVertical)">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l"/>
            <a:r>
              <a:rPr lang="en-IN" dirty="0"/>
              <a:t>Similarly                 and             can be converted into following minterms</a:t>
            </a:r>
          </a:p>
          <a:p>
            <a:pPr algn="l"/>
            <a:endParaRPr lang="en-US" dirty="0"/>
          </a:p>
          <a:p>
            <a:pPr algn="l"/>
            <a:endParaRPr lang="en-US" dirty="0"/>
          </a:p>
          <a:p>
            <a:pPr algn="l"/>
            <a:endParaRPr lang="en-US" dirty="0"/>
          </a:p>
          <a:p>
            <a:pPr algn="l"/>
            <a:r>
              <a:rPr lang="en-IN" dirty="0"/>
              <a:t>Therefore PDNF form of                                               is </a:t>
            </a:r>
          </a:p>
          <a:p>
            <a:pPr algn="l"/>
            <a:endParaRPr lang="en-IN" dirty="0"/>
          </a:p>
          <a:p>
            <a:pPr algn="l"/>
            <a:endParaRPr lang="en-IN" dirty="0"/>
          </a:p>
        </p:txBody>
      </p:sp>
      <p:graphicFrame>
        <p:nvGraphicFramePr>
          <p:cNvPr id="4" name="Object 3"/>
          <p:cNvGraphicFramePr>
            <a:graphicFrameLocks noChangeAspect="1"/>
          </p:cNvGraphicFramePr>
          <p:nvPr>
            <p:extLst>
              <p:ext uri="{D42A27DB-BD31-4B8C-83A1-F6EECF244321}">
                <p14:modId xmlns:p14="http://schemas.microsoft.com/office/powerpoint/2010/main" val="1792431678"/>
              </p:ext>
            </p:extLst>
          </p:nvPr>
        </p:nvGraphicFramePr>
        <p:xfrm>
          <a:off x="1676400" y="1092200"/>
          <a:ext cx="1130300" cy="431800"/>
        </p:xfrm>
        <a:graphic>
          <a:graphicData uri="http://schemas.openxmlformats.org/presentationml/2006/ole">
            <mc:AlternateContent xmlns:mc="http://schemas.openxmlformats.org/markup-compatibility/2006">
              <mc:Choice xmlns:v="urn:schemas-microsoft-com:vml" Requires="v">
                <p:oleObj spid="_x0000_s38635" name="Equation" r:id="rId3" imgW="27127200" imgH="10363200" progId="Equation.DSMT4">
                  <p:embed/>
                </p:oleObj>
              </mc:Choice>
              <mc:Fallback>
                <p:oleObj name="Equation" r:id="rId3" imgW="27127200" imgH="10363200" progId="Equation.DSMT4">
                  <p:embed/>
                  <p:pic>
                    <p:nvPicPr>
                      <p:cNvPr id="0" name="Picture 38197"/>
                      <p:cNvPicPr/>
                      <p:nvPr/>
                    </p:nvPicPr>
                    <p:blipFill>
                      <a:blip r:embed="rId4"/>
                      <a:stretch>
                        <a:fillRect/>
                      </a:stretch>
                    </p:blipFill>
                    <p:spPr>
                      <a:xfrm>
                        <a:off x="1676400" y="1092200"/>
                        <a:ext cx="1130300" cy="431800"/>
                      </a:xfrm>
                      <a:prstGeom prst="rect">
                        <a:avLst/>
                      </a:prstGeom>
                    </p:spPr>
                  </p:pic>
                </p:oleObj>
              </mc:Fallback>
            </mc:AlternateContent>
          </a:graphicData>
        </a:graphic>
      </p:graphicFrame>
      <p:graphicFrame>
        <p:nvGraphicFramePr>
          <p:cNvPr id="5" name="Object 4"/>
          <p:cNvGraphicFramePr>
            <a:graphicFrameLocks noChangeAspect="1"/>
          </p:cNvGraphicFramePr>
          <p:nvPr/>
        </p:nvGraphicFramePr>
        <p:xfrm>
          <a:off x="3568700" y="1066800"/>
          <a:ext cx="850900" cy="431800"/>
        </p:xfrm>
        <a:graphic>
          <a:graphicData uri="http://schemas.openxmlformats.org/presentationml/2006/ole">
            <mc:AlternateContent xmlns:mc="http://schemas.openxmlformats.org/markup-compatibility/2006">
              <mc:Choice xmlns:v="urn:schemas-microsoft-com:vml" Requires="v">
                <p:oleObj spid="_x0000_s38636" name="Equation" r:id="rId5" imgW="20421600" imgH="10363200" progId="Equation.DSMT4">
                  <p:embed/>
                </p:oleObj>
              </mc:Choice>
              <mc:Fallback>
                <p:oleObj name="Equation" r:id="rId5" imgW="20421600" imgH="10363200" progId="Equation.DSMT4">
                  <p:embed/>
                  <p:pic>
                    <p:nvPicPr>
                      <p:cNvPr id="0" name="Picture 38198"/>
                      <p:cNvPicPr/>
                      <p:nvPr/>
                    </p:nvPicPr>
                    <p:blipFill>
                      <a:blip r:embed="rId6"/>
                      <a:stretch>
                        <a:fillRect/>
                      </a:stretch>
                    </p:blipFill>
                    <p:spPr>
                      <a:xfrm>
                        <a:off x="3568700" y="1066800"/>
                        <a:ext cx="850900" cy="431800"/>
                      </a:xfrm>
                      <a:prstGeom prst="rect">
                        <a:avLst/>
                      </a:prstGeom>
                    </p:spPr>
                  </p:pic>
                </p:oleObj>
              </mc:Fallback>
            </mc:AlternateContent>
          </a:graphicData>
        </a:graphic>
      </p:graphicFrame>
      <p:graphicFrame>
        <p:nvGraphicFramePr>
          <p:cNvPr id="6" name="Object 5"/>
          <p:cNvGraphicFramePr>
            <a:graphicFrameLocks noChangeAspect="1"/>
          </p:cNvGraphicFramePr>
          <p:nvPr/>
        </p:nvGraphicFramePr>
        <p:xfrm>
          <a:off x="1016000" y="2133600"/>
          <a:ext cx="4902200" cy="939800"/>
        </p:xfrm>
        <a:graphic>
          <a:graphicData uri="http://schemas.openxmlformats.org/presentationml/2006/ole">
            <mc:AlternateContent xmlns:mc="http://schemas.openxmlformats.org/markup-compatibility/2006">
              <mc:Choice xmlns:v="urn:schemas-microsoft-com:vml" Requires="v">
                <p:oleObj spid="_x0000_s38637" name="Equation" r:id="rId7" imgW="117652800" imgH="22555200" progId="Equation.DSMT4">
                  <p:embed/>
                </p:oleObj>
              </mc:Choice>
              <mc:Fallback>
                <p:oleObj name="Equation" r:id="rId7" imgW="117652800" imgH="22555200" progId="Equation.DSMT4">
                  <p:embed/>
                  <p:pic>
                    <p:nvPicPr>
                      <p:cNvPr id="0" name="Picture 38199"/>
                      <p:cNvPicPr/>
                      <p:nvPr/>
                    </p:nvPicPr>
                    <p:blipFill>
                      <a:blip r:embed="rId8"/>
                      <a:stretch>
                        <a:fillRect/>
                      </a:stretch>
                    </p:blipFill>
                    <p:spPr>
                      <a:xfrm>
                        <a:off x="1016000" y="2133600"/>
                        <a:ext cx="4902200" cy="939800"/>
                      </a:xfrm>
                      <a:prstGeom prst="rect">
                        <a:avLst/>
                      </a:prstGeom>
                    </p:spPr>
                  </p:pic>
                </p:oleObj>
              </mc:Fallback>
            </mc:AlternateContent>
          </a:graphicData>
        </a:graphic>
      </p:graphicFrame>
      <p:graphicFrame>
        <p:nvGraphicFramePr>
          <p:cNvPr id="7" name="Object 6"/>
          <p:cNvGraphicFramePr>
            <a:graphicFrameLocks noChangeAspect="1"/>
          </p:cNvGraphicFramePr>
          <p:nvPr/>
        </p:nvGraphicFramePr>
        <p:xfrm>
          <a:off x="3886200" y="3429000"/>
          <a:ext cx="3403600" cy="431800"/>
        </p:xfrm>
        <a:graphic>
          <a:graphicData uri="http://schemas.openxmlformats.org/presentationml/2006/ole">
            <mc:AlternateContent xmlns:mc="http://schemas.openxmlformats.org/markup-compatibility/2006">
              <mc:Choice xmlns:v="urn:schemas-microsoft-com:vml" Requires="v">
                <p:oleObj spid="_x0000_s38638" name="Equation" r:id="rId9" imgW="81686400" imgH="10363200" progId="Equation.DSMT4">
                  <p:embed/>
                </p:oleObj>
              </mc:Choice>
              <mc:Fallback>
                <p:oleObj name="Equation" r:id="rId9" imgW="81686400" imgH="10363200" progId="Equation.DSMT4">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6200" y="3429000"/>
                        <a:ext cx="34036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nvGraphicFramePr>
        <p:xfrm>
          <a:off x="768350" y="4025900"/>
          <a:ext cx="6870700" cy="431800"/>
        </p:xfrm>
        <a:graphic>
          <a:graphicData uri="http://schemas.openxmlformats.org/presentationml/2006/ole">
            <mc:AlternateContent xmlns:mc="http://schemas.openxmlformats.org/markup-compatibility/2006">
              <mc:Choice xmlns:v="urn:schemas-microsoft-com:vml" Requires="v">
                <p:oleObj spid="_x0000_s38639" name="Equation" r:id="rId11" imgW="164896800" imgH="10363200" progId="Equation.DSMT4">
                  <p:embed/>
                </p:oleObj>
              </mc:Choice>
              <mc:Fallback>
                <p:oleObj name="Equation" r:id="rId11" imgW="164896800" imgH="10363200" progId="Equation.DSMT4">
                  <p:embed/>
                  <p:pic>
                    <p:nvPicPr>
                      <p:cNvPr id="0" name="Picture 38201"/>
                      <p:cNvPicPr/>
                      <p:nvPr/>
                    </p:nvPicPr>
                    <p:blipFill>
                      <a:blip r:embed="rId12"/>
                      <a:stretch>
                        <a:fillRect/>
                      </a:stretch>
                    </p:blipFill>
                    <p:spPr>
                      <a:xfrm>
                        <a:off x="768350" y="4025900"/>
                        <a:ext cx="6870700" cy="4318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arn(inVertic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l"/>
            <a:r>
              <a:rPr lang="en-IN" b="1" u="sng" dirty="0"/>
              <a:t>Advantages of obtaining principal disjunctive normal form are as below.</a:t>
            </a:r>
            <a:endParaRPr lang="en-IN" u="sng" dirty="0"/>
          </a:p>
          <a:p>
            <a:pPr marL="514350" lvl="0" indent="-514350" algn="l">
              <a:buClr>
                <a:schemeClr val="tx1"/>
              </a:buClr>
              <a:buSzPct val="100000"/>
              <a:buFont typeface="+mj-lt"/>
              <a:buAutoNum type="arabicParenR"/>
            </a:pPr>
            <a:r>
              <a:rPr lang="en-IN" dirty="0"/>
              <a:t>The principal disjunctive normal of a given formula is unique.</a:t>
            </a:r>
          </a:p>
          <a:p>
            <a:pPr marL="514350" lvl="0" indent="-514350" algn="l">
              <a:buClr>
                <a:schemeClr val="tx1"/>
              </a:buClr>
              <a:buSzPct val="100000"/>
              <a:buFont typeface="+mj-lt"/>
              <a:buAutoNum type="arabicParenR"/>
            </a:pPr>
            <a:r>
              <a:rPr lang="en-IN" dirty="0"/>
              <a:t>Two formulas are equivalent if and only if their principal disjunctive normal forms coincide.</a:t>
            </a:r>
          </a:p>
          <a:p>
            <a:pPr marL="514350" lvl="0" indent="-514350" algn="l">
              <a:buClr>
                <a:schemeClr val="tx1"/>
              </a:buClr>
              <a:buSzPct val="100000"/>
              <a:buFont typeface="+mj-lt"/>
              <a:buAutoNum type="arabicParenR"/>
            </a:pPr>
            <a:r>
              <a:rPr lang="en-IN" dirty="0"/>
              <a:t>If the given compound proposition is a tautology, then its principal disjunctive normal form will contain all possible minterms of its components.</a:t>
            </a:r>
          </a:p>
          <a:p>
            <a:pPr algn="l"/>
            <a:endParaRPr lang="en-I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5943600" cy="399288"/>
          </a:xfrm>
        </p:spPr>
        <p:txBody>
          <a:bodyPr>
            <a:normAutofit fontScale="90000"/>
          </a:bodyPr>
          <a:lstStyle/>
          <a:p>
            <a:endParaRPr lang="en-IN" dirty="0"/>
          </a:p>
        </p:txBody>
      </p:sp>
      <p:sp>
        <p:nvSpPr>
          <p:cNvPr id="3" name="Content Placeholder 2"/>
          <p:cNvSpPr>
            <a:spLocks noGrp="1"/>
          </p:cNvSpPr>
          <p:nvPr>
            <p:ph idx="1"/>
          </p:nvPr>
        </p:nvSpPr>
        <p:spPr>
          <a:xfrm>
            <a:off x="76200" y="838200"/>
            <a:ext cx="8915400" cy="5867400"/>
          </a:xfrm>
        </p:spPr>
        <p:txBody>
          <a:bodyPr/>
          <a:lstStyle/>
          <a:p>
            <a:pPr marL="0" indent="0">
              <a:buNone/>
            </a:pPr>
            <a:r>
              <a:rPr lang="en-IN" b="1" u="sng" dirty="0"/>
              <a:t>PRINCIPAL CONJUNCTIVE NORMAL FORM</a:t>
            </a:r>
            <a:endParaRPr lang="en-IN" dirty="0"/>
          </a:p>
          <a:p>
            <a:pPr marL="0" indent="0" algn="just">
              <a:buNone/>
            </a:pPr>
            <a:r>
              <a:rPr lang="en-IN" b="1" dirty="0"/>
              <a:t>MAXTERMS:</a:t>
            </a:r>
            <a:r>
              <a:rPr lang="en-IN" dirty="0"/>
              <a:t> Let p and q be two statement variables then                            </a:t>
            </a:r>
          </a:p>
          <a:p>
            <a:pPr marL="0" indent="0" algn="just">
              <a:buNone/>
            </a:pPr>
            <a:r>
              <a:rPr lang="en-IN" dirty="0"/>
              <a:t>                                                     are  called maxterms of </a:t>
            </a:r>
            <a:r>
              <a:rPr lang="en-IN" i="1" dirty="0"/>
              <a:t>p</a:t>
            </a:r>
            <a:r>
              <a:rPr lang="en-IN" dirty="0"/>
              <a:t> and </a:t>
            </a:r>
            <a:r>
              <a:rPr lang="en-IN" i="1" dirty="0"/>
              <a:t>q</a:t>
            </a:r>
            <a:r>
              <a:rPr lang="en-IN" dirty="0"/>
              <a:t>. The number of maxterms in n variables is 2</a:t>
            </a:r>
            <a:r>
              <a:rPr lang="en-IN" baseline="30000" dirty="0"/>
              <a:t>n</a:t>
            </a:r>
            <a:r>
              <a:rPr lang="en-IN" dirty="0"/>
              <a:t>.</a:t>
            </a:r>
          </a:p>
          <a:p>
            <a:pPr marL="0" indent="0" algn="just">
              <a:buNone/>
            </a:pPr>
            <a:r>
              <a:rPr lang="en-IN" dirty="0"/>
              <a:t>For example the maxterms for three variables </a:t>
            </a:r>
            <a:r>
              <a:rPr lang="en-IN" i="1" dirty="0"/>
              <a:t>p</a:t>
            </a:r>
            <a:r>
              <a:rPr lang="en-IN" dirty="0"/>
              <a:t>, </a:t>
            </a:r>
            <a:r>
              <a:rPr lang="en-IN" i="1" dirty="0"/>
              <a:t>q</a:t>
            </a:r>
            <a:r>
              <a:rPr lang="en-IN" dirty="0"/>
              <a:t> and </a:t>
            </a:r>
            <a:r>
              <a:rPr lang="en-IN" i="1" dirty="0"/>
              <a:t>r</a:t>
            </a:r>
            <a:r>
              <a:rPr lang="en-IN" dirty="0"/>
              <a:t> are </a:t>
            </a:r>
          </a:p>
          <a:p>
            <a:pPr marL="0" indent="0" algn="just">
              <a:buNone/>
            </a:pPr>
            <a:endParaRPr lang="en-US" dirty="0"/>
          </a:p>
          <a:p>
            <a:pPr marL="0" indent="0" algn="just">
              <a:buNone/>
            </a:pPr>
            <a:endParaRPr lang="en-US" dirty="0"/>
          </a:p>
          <a:p>
            <a:pPr marL="0" indent="0" algn="just">
              <a:buNone/>
            </a:pPr>
            <a:r>
              <a:rPr lang="en-IN" dirty="0"/>
              <a:t>The truth table for the minterms of p and q are given below:</a:t>
            </a:r>
          </a:p>
          <a:p>
            <a:pPr marL="0" indent="0" algn="just">
              <a:buNone/>
            </a:pPr>
            <a:endParaRPr lang="en-IN" dirty="0"/>
          </a:p>
          <a:p>
            <a:pPr marL="0" indent="0" algn="just">
              <a:buNone/>
            </a:pPr>
            <a:endParaRPr lang="en-IN" dirty="0"/>
          </a:p>
          <a:p>
            <a:pPr marL="0" indent="0">
              <a:buNone/>
            </a:pPr>
            <a:endParaRPr lang="en-IN" dirty="0"/>
          </a:p>
        </p:txBody>
      </p:sp>
      <p:graphicFrame>
        <p:nvGraphicFramePr>
          <p:cNvPr id="4" name="Object 3"/>
          <p:cNvGraphicFramePr>
            <a:graphicFrameLocks noChangeAspect="1"/>
          </p:cNvGraphicFramePr>
          <p:nvPr/>
        </p:nvGraphicFramePr>
        <p:xfrm>
          <a:off x="241300" y="1911350"/>
          <a:ext cx="4165600" cy="266700"/>
        </p:xfrm>
        <a:graphic>
          <a:graphicData uri="http://schemas.openxmlformats.org/presentationml/2006/ole">
            <mc:AlternateContent xmlns:mc="http://schemas.openxmlformats.org/markup-compatibility/2006">
              <mc:Choice xmlns:v="urn:schemas-microsoft-com:vml" Requires="v">
                <p:oleObj spid="_x0000_s39778" name="Equation" r:id="rId3" imgW="99974400" imgH="6400800" progId="Equation.DSMT4">
                  <p:embed/>
                </p:oleObj>
              </mc:Choice>
              <mc:Fallback>
                <p:oleObj name="Equation" r:id="rId3" imgW="99974400" imgH="6400800" progId="Equation.DSMT4">
                  <p:embed/>
                  <p:pic>
                    <p:nvPicPr>
                      <p:cNvPr id="0" name="Picture 39253"/>
                      <p:cNvPicPr/>
                      <p:nvPr/>
                    </p:nvPicPr>
                    <p:blipFill>
                      <a:blip r:embed="rId4"/>
                      <a:stretch>
                        <a:fillRect/>
                      </a:stretch>
                    </p:blipFill>
                    <p:spPr>
                      <a:xfrm>
                        <a:off x="241300" y="1911350"/>
                        <a:ext cx="4165600" cy="266700"/>
                      </a:xfrm>
                      <a:prstGeom prst="rect">
                        <a:avLst/>
                      </a:prstGeom>
                    </p:spPr>
                  </p:pic>
                </p:oleObj>
              </mc:Fallback>
            </mc:AlternateContent>
          </a:graphicData>
        </a:graphic>
      </p:graphicFrame>
      <p:graphicFrame>
        <p:nvGraphicFramePr>
          <p:cNvPr id="5" name="Object 4"/>
          <p:cNvGraphicFramePr>
            <a:graphicFrameLocks noChangeAspect="1"/>
          </p:cNvGraphicFramePr>
          <p:nvPr/>
        </p:nvGraphicFramePr>
        <p:xfrm>
          <a:off x="1003300" y="3225800"/>
          <a:ext cx="7264400" cy="736600"/>
        </p:xfrm>
        <a:graphic>
          <a:graphicData uri="http://schemas.openxmlformats.org/presentationml/2006/ole">
            <mc:AlternateContent xmlns:mc="http://schemas.openxmlformats.org/markup-compatibility/2006">
              <mc:Choice xmlns:v="urn:schemas-microsoft-com:vml" Requires="v">
                <p:oleObj spid="_x0000_s39779" name="Equation" r:id="rId5" imgW="174345600" imgH="17678400" progId="Equation.DSMT4">
                  <p:embed/>
                </p:oleObj>
              </mc:Choice>
              <mc:Fallback>
                <p:oleObj name="Equation" r:id="rId5" imgW="174345600" imgH="17678400" progId="Equation.DSMT4">
                  <p:embed/>
                  <p:pic>
                    <p:nvPicPr>
                      <p:cNvPr id="0" name="Picture 39254"/>
                      <p:cNvPicPr/>
                      <p:nvPr/>
                    </p:nvPicPr>
                    <p:blipFill>
                      <a:blip r:embed="rId6"/>
                      <a:stretch>
                        <a:fillRect/>
                      </a:stretch>
                    </p:blipFill>
                    <p:spPr>
                      <a:xfrm>
                        <a:off x="1003300" y="3225800"/>
                        <a:ext cx="7264400" cy="736600"/>
                      </a:xfrm>
                      <a:prstGeom prst="rect">
                        <a:avLst/>
                      </a:prstGeom>
                    </p:spPr>
                  </p:pic>
                </p:oleObj>
              </mc:Fallback>
            </mc:AlternateContent>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56835838"/>
              </p:ext>
            </p:extLst>
          </p:nvPr>
        </p:nvGraphicFramePr>
        <p:xfrm>
          <a:off x="1981200" y="4724400"/>
          <a:ext cx="5943600" cy="1828165"/>
        </p:xfrm>
        <a:graphic>
          <a:graphicData uri="http://schemas.openxmlformats.org/drawingml/2006/table">
            <a:tbl>
              <a:tblPr firstRow="1" firstCol="1" bandRow="1">
                <a:tableStyleId>{5940675A-B579-460E-94D1-54222C63F5DA}</a:tableStyleId>
              </a:tblPr>
              <a:tblGrid>
                <a:gridCol w="6096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20639">
                  <a:extLst>
                    <a:ext uri="{9D8B030D-6E8A-4147-A177-3AD203B41FA5}">
                      <a16:colId xmlns:a16="http://schemas.microsoft.com/office/drawing/2014/main" val="20003"/>
                    </a:ext>
                  </a:extLst>
                </a:gridCol>
                <a:gridCol w="1227261">
                  <a:extLst>
                    <a:ext uri="{9D8B030D-6E8A-4147-A177-3AD203B41FA5}">
                      <a16:colId xmlns:a16="http://schemas.microsoft.com/office/drawing/2014/main" val="20004"/>
                    </a:ext>
                  </a:extLst>
                </a:gridCol>
                <a:gridCol w="1485900">
                  <a:extLst>
                    <a:ext uri="{9D8B030D-6E8A-4147-A177-3AD203B41FA5}">
                      <a16:colId xmlns:a16="http://schemas.microsoft.com/office/drawing/2014/main" val="20005"/>
                    </a:ext>
                  </a:extLst>
                </a:gridCol>
              </a:tblGrid>
              <a:tr h="365633">
                <a:tc>
                  <a:txBody>
                    <a:bodyPr/>
                    <a:lstStyle/>
                    <a:p>
                      <a:pPr marL="0" marR="0" algn="ctr">
                        <a:lnSpc>
                          <a:spcPct val="115000"/>
                        </a:lnSpc>
                        <a:spcBef>
                          <a:spcPts val="0"/>
                        </a:spcBef>
                        <a:spcAft>
                          <a:spcPts val="0"/>
                        </a:spcAft>
                      </a:pPr>
                      <a:r>
                        <a:rPr lang="en-IN" sz="2000" i="1" dirty="0">
                          <a:effectLst/>
                        </a:rPr>
                        <a:t>p</a:t>
                      </a:r>
                      <a:endParaRPr lang="en-IN" sz="1800" i="1"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90000"/>
                      </a:schemeClr>
                    </a:solidFill>
                  </a:tcPr>
                </a:tc>
                <a:tc>
                  <a:txBody>
                    <a:bodyPr/>
                    <a:lstStyle/>
                    <a:p>
                      <a:pPr marL="0" marR="0" algn="ctr">
                        <a:lnSpc>
                          <a:spcPct val="115000"/>
                        </a:lnSpc>
                        <a:spcBef>
                          <a:spcPts val="0"/>
                        </a:spcBef>
                        <a:spcAft>
                          <a:spcPts val="0"/>
                        </a:spcAft>
                      </a:pPr>
                      <a:r>
                        <a:rPr lang="en-US" sz="1800" i="1" dirty="0">
                          <a:solidFill>
                            <a:schemeClr val="tx1"/>
                          </a:solidFill>
                          <a:effectLst/>
                          <a:latin typeface="Calibri" panose="020F0502020204030204"/>
                          <a:ea typeface="Calibri" panose="020F0502020204030204"/>
                          <a:cs typeface="Times New Roman" panose="02020603050405020304"/>
                        </a:rPr>
                        <a:t>q</a:t>
                      </a:r>
                      <a:endParaRPr lang="en-IN" sz="1800" i="1"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90000"/>
                      </a:schemeClr>
                    </a:solidFill>
                  </a:tcPr>
                </a:tc>
                <a:tc>
                  <a:txBody>
                    <a:bodyPr/>
                    <a:lstStyle/>
                    <a:p>
                      <a:pPr marL="0" marR="0" algn="ctr">
                        <a:lnSpc>
                          <a:spcPct val="115000"/>
                        </a:lnSpc>
                        <a:spcBef>
                          <a:spcPts val="0"/>
                        </a:spcBef>
                        <a:spcAft>
                          <a:spcPts val="0"/>
                        </a:spcAft>
                      </a:pPr>
                      <a:endParaRPr lang="en-IN" sz="2000" dirty="0">
                        <a:solidFill>
                          <a:schemeClr val="tx1"/>
                        </a:solidFill>
                        <a:effectLst/>
                        <a:latin typeface="Times New Roman" panose="02020603050405020304"/>
                        <a:ea typeface="Calibri" panose="020F0502020204030204"/>
                        <a:cs typeface="Times New Roman" panose="02020603050405020304"/>
                      </a:endParaRPr>
                    </a:p>
                  </a:txBody>
                  <a:tcPr marL="68580" marR="68580" marT="0" marB="0">
                    <a:solidFill>
                      <a:schemeClr val="bg2">
                        <a:lumMod val="90000"/>
                      </a:schemeClr>
                    </a:solidFill>
                  </a:tcPr>
                </a:tc>
                <a:tc>
                  <a:txBody>
                    <a:bodyPr/>
                    <a:lstStyle/>
                    <a:p>
                      <a:pPr marL="0" marR="0" algn="ctr">
                        <a:lnSpc>
                          <a:spcPct val="115000"/>
                        </a:lnSpc>
                        <a:spcBef>
                          <a:spcPts val="0"/>
                        </a:spcBef>
                        <a:spcAft>
                          <a:spcPts val="0"/>
                        </a:spcAft>
                      </a:pPr>
                      <a:endParaRPr lang="en-IN" sz="2000" dirty="0">
                        <a:solidFill>
                          <a:schemeClr val="tx1"/>
                        </a:solidFill>
                        <a:effectLst/>
                        <a:latin typeface="Times New Roman" panose="02020603050405020304"/>
                        <a:ea typeface="Calibri" panose="020F0502020204030204"/>
                        <a:cs typeface="Times New Roman" panose="02020603050405020304"/>
                      </a:endParaRPr>
                    </a:p>
                  </a:txBody>
                  <a:tcPr marL="68580" marR="68580" marT="0" marB="0">
                    <a:solidFill>
                      <a:schemeClr val="bg2">
                        <a:lumMod val="90000"/>
                      </a:schemeClr>
                    </a:solidFill>
                  </a:tcPr>
                </a:tc>
                <a:tc>
                  <a:txBody>
                    <a:bodyPr/>
                    <a:lstStyle/>
                    <a:p>
                      <a:pPr marL="0" marR="0" algn="ctr">
                        <a:lnSpc>
                          <a:spcPct val="115000"/>
                        </a:lnSpc>
                        <a:spcBef>
                          <a:spcPts val="0"/>
                        </a:spcBef>
                        <a:spcAft>
                          <a:spcPts val="0"/>
                        </a:spcAft>
                      </a:pPr>
                      <a:endParaRPr lang="en-IN" sz="2000" dirty="0">
                        <a:solidFill>
                          <a:schemeClr val="tx1"/>
                        </a:solidFill>
                        <a:effectLst/>
                        <a:latin typeface="Times New Roman" panose="02020603050405020304"/>
                        <a:ea typeface="Calibri" panose="020F0502020204030204"/>
                        <a:cs typeface="Times New Roman" panose="02020603050405020304"/>
                      </a:endParaRPr>
                    </a:p>
                  </a:txBody>
                  <a:tcPr marL="68580" marR="68580" marT="0" marB="0">
                    <a:solidFill>
                      <a:schemeClr val="bg2">
                        <a:lumMod val="90000"/>
                      </a:schemeClr>
                    </a:solidFill>
                  </a:tcPr>
                </a:tc>
                <a:tc>
                  <a:txBody>
                    <a:bodyPr/>
                    <a:lstStyle/>
                    <a:p>
                      <a:pPr marL="0" marR="0" algn="ctr">
                        <a:lnSpc>
                          <a:spcPct val="115000"/>
                        </a:lnSpc>
                        <a:spcBef>
                          <a:spcPts val="0"/>
                        </a:spcBef>
                        <a:spcAft>
                          <a:spcPts val="0"/>
                        </a:spcAft>
                      </a:pPr>
                      <a:endParaRPr lang="en-IN" sz="2000" dirty="0">
                        <a:solidFill>
                          <a:schemeClr val="tx1"/>
                        </a:solidFill>
                        <a:effectLst/>
                        <a:latin typeface="Times New Roman" panose="02020603050405020304"/>
                        <a:ea typeface="Calibri" panose="020F0502020204030204"/>
                        <a:cs typeface="Times New Roman" panose="02020603050405020304"/>
                      </a:endParaRPr>
                    </a:p>
                  </a:txBody>
                  <a:tcPr marL="68580" marR="68580" marT="0" marB="0">
                    <a:solidFill>
                      <a:schemeClr val="bg2">
                        <a:lumMod val="90000"/>
                      </a:schemeClr>
                    </a:solidFill>
                  </a:tcPr>
                </a:tc>
                <a:extLst>
                  <a:ext uri="{0D108BD9-81ED-4DB2-BD59-A6C34878D82A}">
                    <a16:rowId xmlns:a16="http://schemas.microsoft.com/office/drawing/2014/main" val="10000"/>
                  </a:ext>
                </a:extLst>
              </a:tr>
              <a:tr h="365633">
                <a:tc>
                  <a:txBody>
                    <a:bodyPr/>
                    <a:lstStyle/>
                    <a:p>
                      <a:pPr marL="0" marR="0" algn="ctr">
                        <a:lnSpc>
                          <a:spcPct val="115000"/>
                        </a:lnSpc>
                        <a:spcBef>
                          <a:spcPts val="0"/>
                        </a:spcBef>
                        <a:spcAft>
                          <a:spcPts val="0"/>
                        </a:spcAft>
                      </a:pPr>
                      <a:r>
                        <a:rPr lang="en-IN" sz="1800" dirty="0">
                          <a:effectLst/>
                        </a:rPr>
                        <a:t>T</a:t>
                      </a:r>
                      <a:endParaRPr lang="en-IN" sz="1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dirty="0">
                          <a:effectLst/>
                        </a:rPr>
                        <a:t>T</a:t>
                      </a:r>
                      <a:endParaRPr lang="en-IN" sz="1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600" dirty="0">
                          <a:effectLst/>
                        </a:rPr>
                        <a:t>T</a:t>
                      </a:r>
                      <a:endParaRPr lang="en-IN" sz="1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600" dirty="0">
                          <a:effectLst/>
                        </a:rPr>
                        <a:t>T</a:t>
                      </a:r>
                      <a:endParaRPr lang="en-IN" sz="1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600" dirty="0">
                          <a:effectLst/>
                        </a:rPr>
                        <a:t>T</a:t>
                      </a:r>
                      <a:endParaRPr lang="en-IN" sz="1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600" dirty="0">
                          <a:effectLst/>
                        </a:rPr>
                        <a:t>F</a:t>
                      </a:r>
                      <a:endParaRPr lang="en-IN" sz="1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extLst>
                  <a:ext uri="{0D108BD9-81ED-4DB2-BD59-A6C34878D82A}">
                    <a16:rowId xmlns:a16="http://schemas.microsoft.com/office/drawing/2014/main" val="10001"/>
                  </a:ext>
                </a:extLst>
              </a:tr>
              <a:tr h="365633">
                <a:tc>
                  <a:txBody>
                    <a:bodyPr/>
                    <a:lstStyle/>
                    <a:p>
                      <a:pPr marL="0" marR="0" algn="ctr">
                        <a:lnSpc>
                          <a:spcPct val="115000"/>
                        </a:lnSpc>
                        <a:spcBef>
                          <a:spcPts val="0"/>
                        </a:spcBef>
                        <a:spcAft>
                          <a:spcPts val="0"/>
                        </a:spcAft>
                      </a:pPr>
                      <a:r>
                        <a:rPr lang="en-IN" sz="1800">
                          <a:effectLst/>
                        </a:rPr>
                        <a:t>T</a:t>
                      </a:r>
                      <a:endParaRPr lang="en-IN" sz="16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dirty="0">
                          <a:effectLst/>
                        </a:rPr>
                        <a:t>F</a:t>
                      </a:r>
                      <a:endParaRPr lang="en-IN" sz="1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600" dirty="0">
                          <a:effectLst/>
                        </a:rPr>
                        <a:t>T</a:t>
                      </a:r>
                      <a:endParaRPr lang="en-IN" sz="1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600">
                          <a:effectLst/>
                        </a:rPr>
                        <a:t>F</a:t>
                      </a:r>
                      <a:endParaRPr lang="en-IN" sz="16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600">
                          <a:effectLst/>
                        </a:rPr>
                        <a:t>T</a:t>
                      </a:r>
                      <a:endParaRPr lang="en-IN" sz="16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600">
                          <a:effectLst/>
                        </a:rPr>
                        <a:t>T</a:t>
                      </a:r>
                      <a:endParaRPr lang="en-IN" sz="16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extLst>
                  <a:ext uri="{0D108BD9-81ED-4DB2-BD59-A6C34878D82A}">
                    <a16:rowId xmlns:a16="http://schemas.microsoft.com/office/drawing/2014/main" val="10002"/>
                  </a:ext>
                </a:extLst>
              </a:tr>
              <a:tr h="365633">
                <a:tc>
                  <a:txBody>
                    <a:bodyPr/>
                    <a:lstStyle/>
                    <a:p>
                      <a:pPr marL="0" marR="0" algn="ctr">
                        <a:lnSpc>
                          <a:spcPct val="115000"/>
                        </a:lnSpc>
                        <a:spcBef>
                          <a:spcPts val="0"/>
                        </a:spcBef>
                        <a:spcAft>
                          <a:spcPts val="0"/>
                        </a:spcAft>
                      </a:pPr>
                      <a:r>
                        <a:rPr lang="en-IN" sz="1800">
                          <a:effectLst/>
                        </a:rPr>
                        <a:t>F</a:t>
                      </a:r>
                      <a:endParaRPr lang="en-IN" sz="16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effectLst/>
                        </a:rPr>
                        <a:t>T</a:t>
                      </a:r>
                      <a:endParaRPr lang="en-IN" sz="16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600">
                          <a:effectLst/>
                        </a:rPr>
                        <a:t>T</a:t>
                      </a:r>
                      <a:endParaRPr lang="en-IN" sz="16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600" dirty="0">
                          <a:effectLst/>
                        </a:rPr>
                        <a:t>T</a:t>
                      </a:r>
                      <a:endParaRPr lang="en-IN" sz="1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600" dirty="0">
                          <a:effectLst/>
                        </a:rPr>
                        <a:t>F</a:t>
                      </a:r>
                      <a:endParaRPr lang="en-IN" sz="1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600">
                          <a:effectLst/>
                        </a:rPr>
                        <a:t>T</a:t>
                      </a:r>
                      <a:endParaRPr lang="en-IN" sz="16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extLst>
                  <a:ext uri="{0D108BD9-81ED-4DB2-BD59-A6C34878D82A}">
                    <a16:rowId xmlns:a16="http://schemas.microsoft.com/office/drawing/2014/main" val="10003"/>
                  </a:ext>
                </a:extLst>
              </a:tr>
              <a:tr h="365633">
                <a:tc>
                  <a:txBody>
                    <a:bodyPr/>
                    <a:lstStyle/>
                    <a:p>
                      <a:pPr marL="0" marR="0" algn="ctr">
                        <a:lnSpc>
                          <a:spcPct val="115000"/>
                        </a:lnSpc>
                        <a:spcBef>
                          <a:spcPts val="0"/>
                        </a:spcBef>
                        <a:spcAft>
                          <a:spcPts val="0"/>
                        </a:spcAft>
                      </a:pPr>
                      <a:r>
                        <a:rPr lang="en-IN" sz="1800">
                          <a:effectLst/>
                        </a:rPr>
                        <a:t>F</a:t>
                      </a:r>
                      <a:endParaRPr lang="en-IN" sz="16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effectLst/>
                        </a:rPr>
                        <a:t>F</a:t>
                      </a:r>
                      <a:endParaRPr lang="en-IN" sz="16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600">
                          <a:effectLst/>
                        </a:rPr>
                        <a:t>F</a:t>
                      </a:r>
                      <a:endParaRPr lang="en-IN" sz="16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600">
                          <a:effectLst/>
                        </a:rPr>
                        <a:t>T</a:t>
                      </a:r>
                      <a:endParaRPr lang="en-IN" sz="16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600" dirty="0">
                          <a:effectLst/>
                        </a:rPr>
                        <a:t>T</a:t>
                      </a:r>
                      <a:endParaRPr lang="en-IN" sz="1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600" dirty="0">
                          <a:effectLst/>
                        </a:rPr>
                        <a:t>T</a:t>
                      </a:r>
                      <a:endParaRPr lang="en-IN" sz="1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extLst>
                  <a:ext uri="{0D108BD9-81ED-4DB2-BD59-A6C34878D82A}">
                    <a16:rowId xmlns:a16="http://schemas.microsoft.com/office/drawing/2014/main" val="10004"/>
                  </a:ext>
                </a:extLst>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929203394"/>
              </p:ext>
            </p:extLst>
          </p:nvPr>
        </p:nvGraphicFramePr>
        <p:xfrm>
          <a:off x="3352800" y="4800600"/>
          <a:ext cx="690563" cy="261937"/>
        </p:xfrm>
        <a:graphic>
          <a:graphicData uri="http://schemas.openxmlformats.org/presentationml/2006/ole">
            <mc:AlternateContent xmlns:mc="http://schemas.openxmlformats.org/markup-compatibility/2006">
              <mc:Choice xmlns:v="urn:schemas-microsoft-com:vml" Requires="v">
                <p:oleObj spid="_x0000_s39780" name="Equation" r:id="rId7" imgW="16459200" imgH="6400800" progId="Equation.DSMT4">
                  <p:embed/>
                </p:oleObj>
              </mc:Choice>
              <mc:Fallback>
                <p:oleObj name="Equation" r:id="rId7" imgW="16459200" imgH="6400800" progId="Equation.DSMT4">
                  <p:embed/>
                  <p:pic>
                    <p:nvPicPr>
                      <p:cNvPr id="0" name="Object 4"/>
                      <p:cNvPicPr>
                        <a:picLocks noChangeAspect="1" noChangeArrowheads="1"/>
                      </p:cNvPicPr>
                      <p:nvPr/>
                    </p:nvPicPr>
                    <p:blipFill>
                      <a:blip r:embed="rId8"/>
                      <a:srcRect/>
                      <a:stretch>
                        <a:fillRect/>
                      </a:stretch>
                    </p:blipFill>
                    <p:spPr bwMode="auto">
                      <a:xfrm>
                        <a:off x="3352800" y="4800600"/>
                        <a:ext cx="690563" cy="261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4222750" y="4751388"/>
          <a:ext cx="935038" cy="261937"/>
        </p:xfrm>
        <a:graphic>
          <a:graphicData uri="http://schemas.openxmlformats.org/presentationml/2006/ole">
            <mc:AlternateContent xmlns:mc="http://schemas.openxmlformats.org/markup-compatibility/2006">
              <mc:Choice xmlns:v="urn:schemas-microsoft-com:vml" Requires="v">
                <p:oleObj spid="_x0000_s39781" name="Equation" r:id="rId9" imgW="22250400" imgH="6400800" progId="Equation.DSMT4">
                  <p:embed/>
                </p:oleObj>
              </mc:Choice>
              <mc:Fallback>
                <p:oleObj name="Equation" r:id="rId9" imgW="22250400" imgH="6400800" progId="Equation.DSMT4">
                  <p:embed/>
                  <p:pic>
                    <p:nvPicPr>
                      <p:cNvPr id="0" name="Object 3"/>
                      <p:cNvPicPr>
                        <a:picLocks noChangeAspect="1" noChangeArrowheads="1"/>
                      </p:cNvPicPr>
                      <p:nvPr/>
                    </p:nvPicPr>
                    <p:blipFill>
                      <a:blip r:embed="rId10"/>
                      <a:srcRect/>
                      <a:stretch>
                        <a:fillRect/>
                      </a:stretch>
                    </p:blipFill>
                    <p:spPr bwMode="auto">
                      <a:xfrm>
                        <a:off x="4222750" y="4751388"/>
                        <a:ext cx="935038" cy="261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5403850" y="4762500"/>
          <a:ext cx="895350" cy="260350"/>
        </p:xfrm>
        <a:graphic>
          <a:graphicData uri="http://schemas.openxmlformats.org/presentationml/2006/ole">
            <mc:AlternateContent xmlns:mc="http://schemas.openxmlformats.org/markup-compatibility/2006">
              <mc:Choice xmlns:v="urn:schemas-microsoft-com:vml" Requires="v">
                <p:oleObj spid="_x0000_s39782" name="Equation" r:id="rId11" imgW="21640800" imgH="6400800" progId="Equation.DSMT4">
                  <p:embed/>
                </p:oleObj>
              </mc:Choice>
              <mc:Fallback>
                <p:oleObj name="Equation" r:id="rId11" imgW="21640800" imgH="6400800" progId="Equation.DSMT4">
                  <p:embed/>
                  <p:pic>
                    <p:nvPicPr>
                      <p:cNvPr id="0" name="Object 2"/>
                      <p:cNvPicPr>
                        <a:picLocks noChangeAspect="1" noChangeArrowheads="1"/>
                      </p:cNvPicPr>
                      <p:nvPr/>
                    </p:nvPicPr>
                    <p:blipFill>
                      <a:blip r:embed="rId12"/>
                      <a:srcRect/>
                      <a:stretch>
                        <a:fillRect/>
                      </a:stretch>
                    </p:blipFill>
                    <p:spPr bwMode="auto">
                      <a:xfrm>
                        <a:off x="5403850" y="4762500"/>
                        <a:ext cx="895350" cy="260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nvGraphicFramePr>
        <p:xfrm>
          <a:off x="6546850" y="4762500"/>
          <a:ext cx="1182688" cy="260350"/>
        </p:xfrm>
        <a:graphic>
          <a:graphicData uri="http://schemas.openxmlformats.org/presentationml/2006/ole">
            <mc:AlternateContent xmlns:mc="http://schemas.openxmlformats.org/markup-compatibility/2006">
              <mc:Choice xmlns:v="urn:schemas-microsoft-com:vml" Requires="v">
                <p:oleObj spid="_x0000_s39783" name="Equation" r:id="rId13" imgW="28956000" imgH="6400800" progId="Equation.DSMT4">
                  <p:embed/>
                </p:oleObj>
              </mc:Choice>
              <mc:Fallback>
                <p:oleObj name="Equation" r:id="rId13" imgW="28956000" imgH="6400800" progId="Equation.DSMT4">
                  <p:embed/>
                  <p:pic>
                    <p:nvPicPr>
                      <p:cNvPr id="0" name="Object 1"/>
                      <p:cNvPicPr>
                        <a:picLocks noChangeAspect="1" noChangeArrowheads="1"/>
                      </p:cNvPicPr>
                      <p:nvPr/>
                    </p:nvPicPr>
                    <p:blipFill>
                      <a:blip r:embed="rId14"/>
                      <a:srcRect/>
                      <a:stretch>
                        <a:fillRect/>
                      </a:stretch>
                    </p:blipFill>
                    <p:spPr bwMode="auto">
                      <a:xfrm>
                        <a:off x="6546850" y="4762500"/>
                        <a:ext cx="1182688" cy="260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5"/>
          <p:cNvSpPr>
            <a:spLocks noChangeArrowheads="1"/>
          </p:cNvSpPr>
          <p:nvPr/>
        </p:nvSpPr>
        <p:spPr bwMode="auto">
          <a:xfrm>
            <a:off x="4191000" y="4290536"/>
            <a:ext cx="16002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Maxterms </a:t>
            </a:r>
            <a:endParaRPr kumimoji="0" 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l"/>
            <a:r>
              <a:rPr lang="en-IN" b="1" dirty="0"/>
              <a:t>REMARKS: </a:t>
            </a:r>
            <a:endParaRPr lang="en-IN" dirty="0"/>
          </a:p>
          <a:p>
            <a:pPr marL="457200" lvl="0" indent="-457200" algn="l">
              <a:buClr>
                <a:schemeClr val="tx1"/>
              </a:buClr>
              <a:buFont typeface="Wingdings" panose="05000000000000000000" pitchFamily="2" charset="2"/>
              <a:buChar char="§"/>
            </a:pPr>
            <a:r>
              <a:rPr lang="en-IN" dirty="0"/>
              <a:t>From the truth table it is clear that no max terms are equivalent.</a:t>
            </a:r>
          </a:p>
          <a:p>
            <a:pPr marL="457200" lvl="0" indent="-457200" algn="l">
              <a:buClr>
                <a:schemeClr val="tx1"/>
              </a:buClr>
              <a:buFont typeface="Wingdings" panose="05000000000000000000" pitchFamily="2" charset="2"/>
              <a:buChar char="§"/>
            </a:pPr>
            <a:r>
              <a:rPr lang="en-IN" dirty="0"/>
              <a:t>Each max term has truth value F for exactly one combination of the truth values of the variables p and q.</a:t>
            </a:r>
          </a:p>
          <a:p>
            <a:pPr algn="l"/>
            <a:r>
              <a:rPr lang="en-IN" b="1" u="sng" dirty="0"/>
              <a:t>PRINCIPAL CONJUNCTIVE NORMAL FORM:</a:t>
            </a:r>
          </a:p>
          <a:p>
            <a:pPr algn="l"/>
            <a:r>
              <a:rPr lang="en-IN" dirty="0"/>
              <a:t>It is defined as an equivalent formula consists of conjunctive of max terms only. It is also called the </a:t>
            </a:r>
            <a:r>
              <a:rPr lang="en-IN" b="1" dirty="0"/>
              <a:t>product of sums canonical form.</a:t>
            </a:r>
            <a:r>
              <a:rPr lang="en-IN" dirty="0"/>
              <a:t> There are two ways to obtain the principal disjunctive normal form.</a:t>
            </a:r>
          </a:p>
          <a:p>
            <a:pPr algn="l"/>
            <a:r>
              <a:rPr lang="en-IN" dirty="0"/>
              <a:t>Method 1: Using Truth Table.</a:t>
            </a:r>
          </a:p>
          <a:p>
            <a:pPr algn="l"/>
            <a:r>
              <a:rPr lang="en-IN" dirty="0"/>
              <a:t>Method 2: Without Using Truth Table.</a:t>
            </a:r>
          </a:p>
          <a:p>
            <a:pPr algn="l"/>
            <a:endParaRPr lang="en-IN" dirty="0"/>
          </a:p>
          <a:p>
            <a:pPr algn="ct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normAutofit lnSpcReduction="10000"/>
          </a:bodyPr>
          <a:lstStyle/>
          <a:p>
            <a:pPr algn="just"/>
            <a:r>
              <a:rPr lang="en-IN" b="1" u="sng" dirty="0">
                <a:latin typeface="Times New Roman" panose="02020603050405020304" pitchFamily="18" charset="0"/>
                <a:cs typeface="Times New Roman" panose="02020603050405020304" pitchFamily="18" charset="0"/>
              </a:rPr>
              <a:t>DISJUNCTION</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If p and q are two statements, then disjunction of p and q is the compound statement of the form “ p or q” and it is denoted by         which is false when both p and q are false.</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IN" b="1" u="sng" dirty="0">
              <a:latin typeface="Times New Roman" panose="02020603050405020304" pitchFamily="18" charset="0"/>
              <a:cs typeface="Times New Roman" panose="02020603050405020304" pitchFamily="18" charset="0"/>
            </a:endParaRPr>
          </a:p>
          <a:p>
            <a:pPr algn="just"/>
            <a:endParaRPr lang="en-IN" b="1" u="sng" dirty="0">
              <a:latin typeface="Times New Roman" panose="02020603050405020304" pitchFamily="18" charset="0"/>
              <a:cs typeface="Times New Roman" panose="02020603050405020304" pitchFamily="18" charset="0"/>
            </a:endParaRPr>
          </a:p>
          <a:p>
            <a:pPr algn="just"/>
            <a:r>
              <a:rPr lang="en-IN" b="1" u="sng" dirty="0">
                <a:latin typeface="Times New Roman" panose="02020603050405020304" pitchFamily="18" charset="0"/>
                <a:cs typeface="Times New Roman" panose="02020603050405020304" pitchFamily="18" charset="0"/>
              </a:rPr>
              <a:t>CONDITIONAL</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If p and q are two statement, then conditional statement of p and q is the compound statement of the form “ if p then q” and it is denoted by            , which is false when p is true and q is false.</a:t>
            </a: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endParaRPr lang="en-IN" dirty="0"/>
          </a:p>
        </p:txBody>
      </p:sp>
      <mc:AlternateContent xmlns:mc="http://schemas.openxmlformats.org/markup-compatibility/2006" xmlns:a14="http://schemas.microsoft.com/office/drawing/2010/main">
        <mc:Choice Requires="a14">
          <p:sp>
            <p:nvSpPr>
              <p:cNvPr id="4" name="TextBox 3"/>
              <p:cNvSpPr txBox="1"/>
              <p:nvPr/>
            </p:nvSpPr>
            <p:spPr>
              <a:xfrm>
                <a:off x="1981200" y="1781145"/>
                <a:ext cx="786331" cy="400110"/>
              </a:xfrm>
              <a:prstGeom prst="rect">
                <a:avLst/>
              </a:prstGeom>
              <a:noFill/>
            </p:spPr>
            <p:txBody>
              <a:bodyPr wrap="square" rtlCol="0">
                <a:spAutoFit/>
              </a:bodyPr>
              <a:lstStyle/>
              <a:p>
                <a14:m>
                  <m:oMath xmlns:m="http://schemas.openxmlformats.org/officeDocument/2006/math">
                    <m:r>
                      <a:rPr lang="en-US" sz="2000" b="1" i="1" smtClean="0">
                        <a:latin typeface="Cambria Math"/>
                      </a:rPr>
                      <m:t>𝒑</m:t>
                    </m:r>
                    <m:r>
                      <a:rPr lang="en-US" sz="2000" b="1" i="1">
                        <a:latin typeface="Cambria Math"/>
                        <a:ea typeface="Cambria Math"/>
                      </a:rPr>
                      <m:t>∨</m:t>
                    </m:r>
                  </m:oMath>
                </a14:m>
                <a:r>
                  <a:rPr lang="en-IN" sz="2000" b="1" i="1" dirty="0"/>
                  <a:t>q</a:t>
                </a:r>
              </a:p>
            </p:txBody>
          </p:sp>
        </mc:Choice>
        <mc:Fallback xmlns="">
          <p:sp>
            <p:nvSpPr>
              <p:cNvPr id="4" name="TextBox 3"/>
              <p:cNvSpPr txBox="1">
                <a:spLocks noRot="1" noChangeAspect="1" noMove="1" noResize="1" noEditPoints="1" noAdjustHandles="1" noChangeArrowheads="1" noChangeShapeType="1" noTextEdit="1"/>
              </p:cNvSpPr>
              <p:nvPr/>
            </p:nvSpPr>
            <p:spPr>
              <a:xfrm>
                <a:off x="1981200" y="1781145"/>
                <a:ext cx="786331" cy="400110"/>
              </a:xfrm>
              <a:prstGeom prst="rect">
                <a:avLst/>
              </a:prstGeom>
              <a:blipFill rotWithShape="1">
                <a:blip r:embed="rId2"/>
                <a:stretch>
                  <a:fillRect t="-7576" b="-25758"/>
                </a:stretch>
              </a:blipFill>
            </p:spPr>
            <p:txBody>
              <a:bodyPr/>
              <a:lstStyle/>
              <a:p>
                <a:r>
                  <a:rPr lang="en-IN">
                    <a:noFill/>
                  </a:rPr>
                  <a:t> </a:t>
                </a:r>
                <a:endParaRPr lang="en-IN">
                  <a:noFill/>
                </a:endParaRPr>
              </a:p>
            </p:txBody>
          </p:sp>
        </mc:Fallback>
      </mc:AlternateContent>
      <p:graphicFrame>
        <p:nvGraphicFramePr>
          <p:cNvPr id="5" name="Table 4"/>
          <p:cNvGraphicFramePr>
            <a:graphicFrameLocks noGrp="1"/>
          </p:cNvGraphicFramePr>
          <p:nvPr/>
        </p:nvGraphicFramePr>
        <p:xfrm>
          <a:off x="2971800" y="2342817"/>
          <a:ext cx="2510504" cy="2330783"/>
        </p:xfrm>
        <a:graphic>
          <a:graphicData uri="http://schemas.openxmlformats.org/drawingml/2006/table">
            <a:tbl>
              <a:tblPr firstRow="1" firstCol="1" bandRow="1">
                <a:tableStyleId>{5C22544A-7EE6-4342-B048-85BDC9FD1C3A}</a:tableStyleId>
              </a:tblPr>
              <a:tblGrid>
                <a:gridCol w="962598">
                  <a:extLst>
                    <a:ext uri="{9D8B030D-6E8A-4147-A177-3AD203B41FA5}">
                      <a16:colId xmlns:a16="http://schemas.microsoft.com/office/drawing/2014/main" val="20000"/>
                    </a:ext>
                  </a:extLst>
                </a:gridCol>
                <a:gridCol w="659293">
                  <a:extLst>
                    <a:ext uri="{9D8B030D-6E8A-4147-A177-3AD203B41FA5}">
                      <a16:colId xmlns:a16="http://schemas.microsoft.com/office/drawing/2014/main" val="20001"/>
                    </a:ext>
                  </a:extLst>
                </a:gridCol>
                <a:gridCol w="888613">
                  <a:extLst>
                    <a:ext uri="{9D8B030D-6E8A-4147-A177-3AD203B41FA5}">
                      <a16:colId xmlns:a16="http://schemas.microsoft.com/office/drawing/2014/main" val="20002"/>
                    </a:ext>
                  </a:extLst>
                </a:gridCol>
              </a:tblGrid>
              <a:tr h="615267">
                <a:tc>
                  <a:txBody>
                    <a:bodyPr/>
                    <a:lstStyle/>
                    <a:p>
                      <a:pPr marL="0" marR="0" algn="ctr">
                        <a:lnSpc>
                          <a:spcPct val="115000"/>
                        </a:lnSpc>
                        <a:spcBef>
                          <a:spcPts val="0"/>
                        </a:spcBef>
                        <a:spcAft>
                          <a:spcPts val="0"/>
                        </a:spcAft>
                      </a:pPr>
                      <a:r>
                        <a:rPr lang="en-IN" sz="2600" i="1" dirty="0">
                          <a:solidFill>
                            <a:schemeClr val="tx1"/>
                          </a:solidFill>
                          <a:effectLst/>
                          <a:latin typeface="Cambria" panose="02040503050406030204" pitchFamily="18" charset="0"/>
                        </a:rPr>
                        <a:t>p</a:t>
                      </a:r>
                      <a:endParaRPr lang="en-IN" sz="2600" i="1" dirty="0">
                        <a:solidFill>
                          <a:schemeClr val="tx1"/>
                        </a:solidFill>
                        <a:effectLst/>
                        <a:latin typeface="Cambria" panose="02040503050406030204" pitchFamily="18" charset="0"/>
                        <a:ea typeface="Calibri" panose="020F0502020204030204"/>
                        <a:cs typeface="Times New Roman" panose="02020603050405020304"/>
                      </a:endParaRPr>
                    </a:p>
                  </a:txBody>
                  <a:tcPr marL="68580" marR="68580" marT="0" marB="0">
                    <a:solidFill>
                      <a:schemeClr val="bg2">
                        <a:lumMod val="90000"/>
                      </a:schemeClr>
                    </a:solidFill>
                  </a:tcPr>
                </a:tc>
                <a:tc>
                  <a:txBody>
                    <a:bodyPr/>
                    <a:lstStyle/>
                    <a:p>
                      <a:pPr marL="0" marR="0" algn="ctr">
                        <a:lnSpc>
                          <a:spcPct val="115000"/>
                        </a:lnSpc>
                        <a:spcBef>
                          <a:spcPts val="0"/>
                        </a:spcBef>
                        <a:spcAft>
                          <a:spcPts val="0"/>
                        </a:spcAft>
                      </a:pPr>
                      <a:r>
                        <a:rPr lang="en-IN" sz="2600" i="1" dirty="0">
                          <a:solidFill>
                            <a:schemeClr val="tx1"/>
                          </a:solidFill>
                          <a:effectLst/>
                          <a:latin typeface="Cambria" panose="02040503050406030204" pitchFamily="18" charset="0"/>
                        </a:rPr>
                        <a:t>q</a:t>
                      </a:r>
                      <a:endParaRPr lang="en-IN" sz="2600" i="1" dirty="0">
                        <a:solidFill>
                          <a:schemeClr val="tx1"/>
                        </a:solidFill>
                        <a:effectLst/>
                        <a:latin typeface="Cambria" panose="02040503050406030204" pitchFamily="18" charset="0"/>
                        <a:ea typeface="Calibri" panose="020F0502020204030204"/>
                        <a:cs typeface="Times New Roman" panose="02020603050405020304"/>
                      </a:endParaRPr>
                    </a:p>
                  </a:txBody>
                  <a:tcPr marL="68580" marR="68580" marT="0" marB="0">
                    <a:solidFill>
                      <a:schemeClr val="bg2">
                        <a:lumMod val="90000"/>
                      </a:schemeClr>
                    </a:solidFill>
                  </a:tcPr>
                </a:tc>
                <a:tc>
                  <a:txBody>
                    <a:bodyPr/>
                    <a:lstStyle/>
                    <a:p>
                      <a:endParaRPr lang="en-US"/>
                    </a:p>
                  </a:txBody>
                  <a:tcPr marL="68580" marR="68580" marT="0" marB="0">
                    <a:blipFill rotWithShape="1">
                      <a:blip r:embed="rId3"/>
                      <a:stretch>
                        <a:fillRect l="-184138" t="-12871" r="-690" b="-311881"/>
                      </a:stretch>
                    </a:blipFill>
                  </a:tcPr>
                </a:tc>
                <a:extLst>
                  <a:ext uri="{0D108BD9-81ED-4DB2-BD59-A6C34878D82A}">
                    <a16:rowId xmlns:a16="http://schemas.microsoft.com/office/drawing/2014/main" val="10000"/>
                  </a:ext>
                </a:extLst>
              </a:tr>
              <a:tr h="428879">
                <a:tc>
                  <a:txBody>
                    <a:bodyPr/>
                    <a:lstStyle/>
                    <a:p>
                      <a:pPr marL="0" marR="0" algn="ctr">
                        <a:lnSpc>
                          <a:spcPct val="115000"/>
                        </a:lnSpc>
                        <a:spcBef>
                          <a:spcPts val="0"/>
                        </a:spcBef>
                        <a:spcAft>
                          <a:spcPts val="0"/>
                        </a:spcAft>
                      </a:pPr>
                      <a:r>
                        <a:rPr lang="en-IN" sz="2600" dirty="0">
                          <a:solidFill>
                            <a:schemeClr val="tx1"/>
                          </a:solidFill>
                          <a:effectLst/>
                        </a:rPr>
                        <a:t>T</a:t>
                      </a:r>
                      <a:endParaRPr lang="en-IN" sz="2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600" dirty="0">
                          <a:solidFill>
                            <a:schemeClr val="tx1"/>
                          </a:solidFill>
                          <a:effectLst/>
                        </a:rPr>
                        <a:t>T</a:t>
                      </a:r>
                      <a:endParaRPr lang="en-IN" sz="2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600">
                          <a:solidFill>
                            <a:schemeClr val="tx1"/>
                          </a:solidFill>
                          <a:effectLst/>
                        </a:rPr>
                        <a:t>T</a:t>
                      </a:r>
                      <a:endParaRPr lang="en-IN" sz="26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extLst>
                  <a:ext uri="{0D108BD9-81ED-4DB2-BD59-A6C34878D82A}">
                    <a16:rowId xmlns:a16="http://schemas.microsoft.com/office/drawing/2014/main" val="10001"/>
                  </a:ext>
                </a:extLst>
              </a:tr>
              <a:tr h="428879">
                <a:tc>
                  <a:txBody>
                    <a:bodyPr/>
                    <a:lstStyle/>
                    <a:p>
                      <a:pPr marL="0" marR="0" algn="ctr">
                        <a:lnSpc>
                          <a:spcPct val="115000"/>
                        </a:lnSpc>
                        <a:spcBef>
                          <a:spcPts val="0"/>
                        </a:spcBef>
                        <a:spcAft>
                          <a:spcPts val="0"/>
                        </a:spcAft>
                      </a:pPr>
                      <a:r>
                        <a:rPr lang="en-IN" sz="2600" dirty="0">
                          <a:solidFill>
                            <a:schemeClr val="tx1"/>
                          </a:solidFill>
                          <a:effectLst/>
                        </a:rPr>
                        <a:t>T</a:t>
                      </a:r>
                      <a:endParaRPr lang="en-IN" sz="2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600" dirty="0">
                          <a:solidFill>
                            <a:schemeClr val="tx1"/>
                          </a:solidFill>
                          <a:effectLst/>
                        </a:rPr>
                        <a:t>F</a:t>
                      </a:r>
                      <a:endParaRPr lang="en-IN" sz="2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914400" marR="0" indent="-914400" algn="ctr">
                        <a:lnSpc>
                          <a:spcPct val="115000"/>
                        </a:lnSpc>
                        <a:spcBef>
                          <a:spcPts val="0"/>
                        </a:spcBef>
                        <a:spcAft>
                          <a:spcPts val="0"/>
                        </a:spcAft>
                      </a:pPr>
                      <a:r>
                        <a:rPr lang="en-IN" sz="2600" dirty="0">
                          <a:solidFill>
                            <a:schemeClr val="tx1"/>
                          </a:solidFill>
                          <a:effectLst/>
                        </a:rPr>
                        <a:t>T</a:t>
                      </a:r>
                      <a:endParaRPr lang="en-IN" sz="2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extLst>
                  <a:ext uri="{0D108BD9-81ED-4DB2-BD59-A6C34878D82A}">
                    <a16:rowId xmlns:a16="http://schemas.microsoft.com/office/drawing/2014/main" val="10002"/>
                  </a:ext>
                </a:extLst>
              </a:tr>
              <a:tr h="428879">
                <a:tc>
                  <a:txBody>
                    <a:bodyPr/>
                    <a:lstStyle/>
                    <a:p>
                      <a:pPr marL="0" marR="0" algn="ctr">
                        <a:lnSpc>
                          <a:spcPct val="115000"/>
                        </a:lnSpc>
                        <a:spcBef>
                          <a:spcPts val="0"/>
                        </a:spcBef>
                        <a:spcAft>
                          <a:spcPts val="0"/>
                        </a:spcAft>
                      </a:pPr>
                      <a:r>
                        <a:rPr lang="en-IN" sz="2600">
                          <a:solidFill>
                            <a:schemeClr val="tx1"/>
                          </a:solidFill>
                          <a:effectLst/>
                        </a:rPr>
                        <a:t>F</a:t>
                      </a:r>
                      <a:endParaRPr lang="en-IN" sz="26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600" dirty="0">
                          <a:solidFill>
                            <a:schemeClr val="tx1"/>
                          </a:solidFill>
                          <a:effectLst/>
                        </a:rPr>
                        <a:t>T</a:t>
                      </a:r>
                      <a:endParaRPr lang="en-IN" sz="2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600" dirty="0">
                          <a:solidFill>
                            <a:schemeClr val="tx1"/>
                          </a:solidFill>
                          <a:effectLst/>
                        </a:rPr>
                        <a:t>T</a:t>
                      </a:r>
                      <a:endParaRPr lang="en-IN" sz="2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extLst>
                  <a:ext uri="{0D108BD9-81ED-4DB2-BD59-A6C34878D82A}">
                    <a16:rowId xmlns:a16="http://schemas.microsoft.com/office/drawing/2014/main" val="10003"/>
                  </a:ext>
                </a:extLst>
              </a:tr>
              <a:tr h="428879">
                <a:tc>
                  <a:txBody>
                    <a:bodyPr/>
                    <a:lstStyle/>
                    <a:p>
                      <a:pPr marL="0" marR="0" algn="ctr">
                        <a:lnSpc>
                          <a:spcPct val="115000"/>
                        </a:lnSpc>
                        <a:spcBef>
                          <a:spcPts val="0"/>
                        </a:spcBef>
                        <a:spcAft>
                          <a:spcPts val="0"/>
                        </a:spcAft>
                      </a:pPr>
                      <a:r>
                        <a:rPr lang="en-IN" sz="2600">
                          <a:solidFill>
                            <a:schemeClr val="tx1"/>
                          </a:solidFill>
                          <a:effectLst/>
                        </a:rPr>
                        <a:t>F</a:t>
                      </a:r>
                      <a:endParaRPr lang="en-IN" sz="26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600" dirty="0">
                          <a:solidFill>
                            <a:schemeClr val="tx1"/>
                          </a:solidFill>
                          <a:effectLst/>
                        </a:rPr>
                        <a:t>F</a:t>
                      </a:r>
                      <a:endParaRPr lang="en-IN" sz="2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600" dirty="0">
                          <a:solidFill>
                            <a:schemeClr val="tx1"/>
                          </a:solidFill>
                          <a:effectLst/>
                        </a:rPr>
                        <a:t>F</a:t>
                      </a:r>
                      <a:endParaRPr lang="en-IN" sz="2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extLst>
                  <a:ext uri="{0D108BD9-81ED-4DB2-BD59-A6C34878D82A}">
                    <a16:rowId xmlns:a16="http://schemas.microsoft.com/office/drawing/2014/main" val="10004"/>
                  </a:ext>
                </a:extLst>
              </a:tr>
            </a:tbl>
          </a:graphicData>
        </a:graphic>
      </p:graphicFrame>
      <mc:AlternateContent xmlns:mc="http://schemas.openxmlformats.org/markup-compatibility/2006" xmlns:a14="http://schemas.microsoft.com/office/drawing/2010/main">
        <mc:Choice Requires="a14">
          <p:sp>
            <p:nvSpPr>
              <p:cNvPr id="9" name="Rectangle 8"/>
              <p:cNvSpPr/>
              <p:nvPr/>
            </p:nvSpPr>
            <p:spPr>
              <a:xfrm>
                <a:off x="3941466" y="5493654"/>
                <a:ext cx="1137684" cy="4924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600" b="1" i="1">
                          <a:latin typeface="Cambria Math"/>
                        </a:rPr>
                        <m:t>𝒑</m:t>
                      </m:r>
                      <m:r>
                        <a:rPr lang="en-US" sz="2600" b="1" i="1" smtClean="0">
                          <a:latin typeface="Cambria Math" panose="02040503050406030204" pitchFamily="18" charset="0"/>
                          <a:ea typeface="Cambria Math" panose="02040503050406030204" pitchFamily="18" charset="0"/>
                        </a:rPr>
                        <m:t>→</m:t>
                      </m:r>
                      <m:r>
                        <a:rPr lang="en-US" sz="2600" b="1" i="1">
                          <a:latin typeface="Cambria Math"/>
                          <a:ea typeface="Cambria Math"/>
                        </a:rPr>
                        <m:t>𝒒</m:t>
                      </m:r>
                    </m:oMath>
                  </m:oMathPara>
                </a14:m>
                <a:endParaRPr lang="en-IN" sz="2600" b="1" dirty="0"/>
              </a:p>
            </p:txBody>
          </p:sp>
        </mc:Choice>
        <mc:Fallback xmlns="">
          <p:sp>
            <p:nvSpPr>
              <p:cNvPr id="9" name="Rectangle 8"/>
              <p:cNvSpPr>
                <a:spLocks noRot="1" noChangeAspect="1" noMove="1" noResize="1" noEditPoints="1" noAdjustHandles="1" noChangeArrowheads="1" noChangeShapeType="1" noTextEdit="1"/>
              </p:cNvSpPr>
              <p:nvPr/>
            </p:nvSpPr>
            <p:spPr>
              <a:xfrm>
                <a:off x="3941466" y="5493654"/>
                <a:ext cx="1137684" cy="492443"/>
              </a:xfrm>
              <a:prstGeom prst="rect">
                <a:avLst/>
              </a:prstGeom>
              <a:blipFill rotWithShape="1">
                <a:blip r:embed="rId4"/>
                <a:stretch>
                  <a:fillRect/>
                </a:stretch>
              </a:blipFill>
            </p:spPr>
            <p:txBody>
              <a:bodyPr/>
              <a:lstStyle/>
              <a:p>
                <a:r>
                  <a:rPr lang="en-IN">
                    <a:noFill/>
                  </a:rPr>
                  <a:t> </a:t>
                </a:r>
                <a:endParaRPr lang="en-IN">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1000" fill="hold"/>
                                        <p:tgtEl>
                                          <p:spTgt spid="5"/>
                                        </p:tgtEl>
                                        <p:attrNameLst>
                                          <p:attrName>ppt_w</p:attrName>
                                        </p:attrNameLst>
                                      </p:cBhvr>
                                      <p:tavLst>
                                        <p:tav tm="0">
                                          <p:val>
                                            <p:fltVal val="0"/>
                                          </p:val>
                                        </p:tav>
                                        <p:tav tm="100000">
                                          <p:val>
                                            <p:strVal val="#ppt_w"/>
                                          </p:val>
                                        </p:tav>
                                      </p:tavLst>
                                    </p:anim>
                                    <p:anim calcmode="lin" valueType="num">
                                      <p:cBhvr>
                                        <p:cTn id="18" dur="1000" fill="hold"/>
                                        <p:tgtEl>
                                          <p:spTgt spid="5"/>
                                        </p:tgtEl>
                                        <p:attrNameLst>
                                          <p:attrName>ppt_h</p:attrName>
                                        </p:attrNameLst>
                                      </p:cBhvr>
                                      <p:tavLst>
                                        <p:tav tm="0">
                                          <p:val>
                                            <p:fltVal val="0"/>
                                          </p:val>
                                        </p:tav>
                                        <p:tav tm="100000">
                                          <p:val>
                                            <p:strVal val="#ppt_h"/>
                                          </p:val>
                                        </p:tav>
                                      </p:tavLst>
                                    </p:anim>
                                    <p:anim calcmode="lin" valueType="num">
                                      <p:cBhvr>
                                        <p:cTn id="19" dur="1000" fill="hold"/>
                                        <p:tgtEl>
                                          <p:spTgt spid="5"/>
                                        </p:tgtEl>
                                        <p:attrNameLst>
                                          <p:attrName>style.rotation</p:attrName>
                                        </p:attrNameLst>
                                      </p:cBhvr>
                                      <p:tavLst>
                                        <p:tav tm="0">
                                          <p:val>
                                            <p:fltVal val="90"/>
                                          </p:val>
                                        </p:tav>
                                        <p:tav tm="100000">
                                          <p:val>
                                            <p:fltVal val="0"/>
                                          </p:val>
                                        </p:tav>
                                      </p:tavLst>
                                    </p:anim>
                                    <p:animEffect transition="in" filter="fade">
                                      <p:cBhvr>
                                        <p:cTn id="20" dur="10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arn(inVertical)">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randombar(horizontal)">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ctr"/>
            <a:r>
              <a:rPr lang="en-IN" b="1" u="sng" dirty="0"/>
              <a:t>Method 1: Using Truth Table </a:t>
            </a:r>
            <a:endParaRPr lang="en-IN" u="sng" dirty="0"/>
          </a:p>
          <a:p>
            <a:pPr algn="l">
              <a:lnSpc>
                <a:spcPct val="150000"/>
              </a:lnSpc>
            </a:pPr>
            <a:r>
              <a:rPr lang="en-IN" b="1" dirty="0"/>
              <a:t>Step 1:</a:t>
            </a:r>
            <a:r>
              <a:rPr lang="en-IN" dirty="0"/>
              <a:t> Construct a truth table for the given compound statement.</a:t>
            </a:r>
          </a:p>
          <a:p>
            <a:pPr algn="l">
              <a:lnSpc>
                <a:spcPct val="150000"/>
              </a:lnSpc>
            </a:pPr>
            <a:r>
              <a:rPr lang="en-IN" b="1" dirty="0"/>
              <a:t>Step 2:</a:t>
            </a:r>
            <a:r>
              <a:rPr lang="en-IN" dirty="0"/>
              <a:t> For every truth value F of the given proposition, select the maxterms which has also true value F for the same combination of truth value of the statement variable.</a:t>
            </a:r>
          </a:p>
          <a:p>
            <a:pPr algn="l">
              <a:lnSpc>
                <a:spcPct val="150000"/>
              </a:lnSpc>
            </a:pPr>
            <a:r>
              <a:rPr lang="en-IN" b="1" dirty="0"/>
              <a:t>Step 3:</a:t>
            </a:r>
            <a:r>
              <a:rPr lang="en-IN" dirty="0"/>
              <a:t> The conjunctive of maxterms selected in step 2 is the required principal conjunctive normal form.</a:t>
            </a:r>
          </a:p>
          <a:p>
            <a:endParaRPr lang="en-I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228600" y="1066800"/>
                <a:ext cx="8686800" cy="5638800"/>
              </a:xfrm>
            </p:spPr>
            <p:txBody>
              <a:bodyPr>
                <a:normAutofit fontScale="47500" lnSpcReduction="20000"/>
              </a:bodyPr>
              <a:lstStyle/>
              <a:p>
                <a:pPr algn="l"/>
                <a:r>
                  <a:rPr lang="en-IN" sz="3800" b="1" dirty="0"/>
                  <a:t>Remark:</a:t>
                </a:r>
                <a:r>
                  <a:rPr lang="en-IN" sz="3800" dirty="0"/>
                  <a:t> In PCNF, the repeated maxterms are mention only once.</a:t>
                </a:r>
              </a:p>
              <a:p>
                <a:pPr algn="l"/>
                <a:r>
                  <a:rPr lang="en-IN" sz="3700" b="1" dirty="0"/>
                  <a:t>Example: Obtain the Principal Conjunctive Normal Form of</a:t>
                </a:r>
                <a:endParaRPr lang="en-IN" b="1" dirty="0"/>
              </a:p>
              <a:p>
                <a:pPr algn="l"/>
                <a:r>
                  <a:rPr lang="en-US" sz="5100" b="1" dirty="0"/>
                  <a:t>1) </a:t>
                </a:r>
                <a14:m>
                  <m:oMath xmlns:m="http://schemas.openxmlformats.org/officeDocument/2006/math">
                    <m:r>
                      <a:rPr lang="en-IN" sz="5100" b="1" i="1">
                        <a:latin typeface="Cambria Math" panose="02040503050406030204" pitchFamily="18" charset="0"/>
                      </a:rPr>
                      <m:t>𝒑</m:t>
                    </m:r>
                    <m:r>
                      <a:rPr lang="en-IN" sz="5100" b="1">
                        <a:latin typeface="Cambria Math" panose="02040503050406030204" pitchFamily="18" charset="0"/>
                      </a:rPr>
                      <m:t>∧</m:t>
                    </m:r>
                    <m:r>
                      <a:rPr lang="en-IN" sz="5100" b="1" i="1">
                        <a:latin typeface="Cambria Math" panose="02040503050406030204" pitchFamily="18" charset="0"/>
                      </a:rPr>
                      <m:t>𝒒</m:t>
                    </m:r>
                    <m:r>
                      <a:rPr lang="en-US" sz="5100" b="1" i="1">
                        <a:latin typeface="Cambria Math" panose="02040503050406030204" pitchFamily="18" charset="0"/>
                      </a:rPr>
                      <m:t>.</m:t>
                    </m:r>
                  </m:oMath>
                </a14:m>
                <a:endParaRPr lang="en-IN" sz="5100" b="1" dirty="0"/>
              </a:p>
              <a:p>
                <a:pPr algn="l"/>
                <a:endParaRPr lang="en-US" sz="5100" b="1" dirty="0"/>
              </a:p>
              <a:p>
                <a:pPr algn="l"/>
                <a:endParaRPr lang="en-IN" sz="5100" b="1" dirty="0"/>
              </a:p>
              <a:p>
                <a:pPr algn="l"/>
                <a:endParaRPr lang="en-US" b="1" u="sng" dirty="0"/>
              </a:p>
              <a:p>
                <a:pPr algn="l"/>
                <a:endParaRPr lang="en-US" b="1" u="sng" dirty="0"/>
              </a:p>
              <a:p>
                <a:pPr algn="l"/>
                <a:endParaRPr lang="en-US" b="1" u="sng" dirty="0"/>
              </a:p>
              <a:p>
                <a:pPr algn="l"/>
                <a:endParaRPr lang="en-US" b="1" u="sng" dirty="0"/>
              </a:p>
              <a:p>
                <a:pPr algn="l"/>
                <a:endParaRPr lang="en-IN" b="1" dirty="0"/>
              </a:p>
              <a:p>
                <a:pPr algn="l"/>
                <a:endParaRPr lang="en-IN" b="1" dirty="0"/>
              </a:p>
              <a:p>
                <a:pPr algn="l"/>
                <a:endParaRPr lang="en-IN" b="1" dirty="0"/>
              </a:p>
              <a:p>
                <a:pPr algn="l"/>
                <a:endParaRPr lang="en-IN" b="1" dirty="0"/>
              </a:p>
              <a:p>
                <a:pPr algn="l"/>
                <a:endParaRPr lang="en-IN" b="1" dirty="0"/>
              </a:p>
              <a:p>
                <a:pPr algn="l"/>
                <a:r>
                  <a:rPr lang="en-IN" sz="3700" b="1" dirty="0"/>
                  <a:t> </a:t>
                </a:r>
              </a:p>
              <a:p>
                <a:pPr algn="just">
                  <a:lnSpc>
                    <a:spcPct val="170000"/>
                  </a:lnSpc>
                </a:pPr>
                <a:r>
                  <a:rPr lang="en-IN" sz="3700" dirty="0"/>
                  <a:t>	The column containing  </a:t>
                </a:r>
                <a14:m>
                  <m:oMath xmlns:m="http://schemas.openxmlformats.org/officeDocument/2006/math">
                    <m:r>
                      <a:rPr lang="en-IN" sz="4000" i="1">
                        <a:latin typeface="Cambria Math" panose="02040503050406030204" pitchFamily="18" charset="0"/>
                      </a:rPr>
                      <m:t>𝑝</m:t>
                    </m:r>
                    <m:r>
                      <a:rPr lang="en-IN" sz="4000">
                        <a:latin typeface="Cambria Math" panose="02040503050406030204" pitchFamily="18" charset="0"/>
                      </a:rPr>
                      <m:t>∧</m:t>
                    </m:r>
                    <m:r>
                      <a:rPr lang="en-IN" sz="4000" i="1">
                        <a:latin typeface="Cambria Math" panose="02040503050406030204" pitchFamily="18" charset="0"/>
                      </a:rPr>
                      <m:t>𝑞</m:t>
                    </m:r>
                  </m:oMath>
                </a14:m>
                <a:r>
                  <a:rPr lang="en-IN" sz="3700" dirty="0"/>
                  <a:t>  truth value F for the three combination of the truth value of  p and q. Now use following  using truth table.</a:t>
                </a:r>
              </a:p>
              <a:p>
                <a:pPr algn="l"/>
                <a:r>
                  <a:rPr lang="en-US" sz="3700" dirty="0"/>
                  <a:t>  </a:t>
                </a:r>
                <a:endParaRPr lang="en-IN" sz="3700" dirty="0"/>
              </a:p>
              <a:p>
                <a:pPr algn="l"/>
                <a:r>
                  <a:rPr lang="en-US" b="1" u="sng" dirty="0"/>
                  <a:t>        </a:t>
                </a:r>
              </a:p>
              <a:p>
                <a:pPr algn="l"/>
                <a:endParaRPr lang="en-US" b="1" u="sng" dirty="0"/>
              </a:p>
              <a:p>
                <a:pPr algn="l"/>
                <a:r>
                  <a:rPr lang="en-US" b="1" u="sng" dirty="0"/>
                  <a:t>     </a:t>
                </a:r>
              </a:p>
              <a:p>
                <a:pPr algn="l"/>
                <a:endParaRPr lang="en-IN" b="1" u="sng"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228600" y="1066800"/>
                <a:ext cx="8686800" cy="5638800"/>
              </a:xfrm>
              <a:blipFill rotWithShape="1">
                <a:blip r:embed="rId2"/>
                <a:stretch>
                  <a:fillRect l="-2175" t="-1405" r="-842"/>
                </a:stretch>
              </a:blipFill>
            </p:spPr>
            <p:txBody>
              <a:bodyPr/>
              <a:lstStyle/>
              <a:p>
                <a:r>
                  <a:rPr lang="en-IN">
                    <a:noFill/>
                  </a:rPr>
                  <a:t> </a:t>
                </a:r>
              </a:p>
            </p:txBody>
          </p:sp>
        </mc:Fallback>
      </mc:AlternateContent>
      <p:graphicFrame>
        <p:nvGraphicFramePr>
          <p:cNvPr id="14" name="Table 13"/>
          <p:cNvGraphicFramePr>
            <a:graphicFrameLocks noGrp="1"/>
          </p:cNvGraphicFramePr>
          <p:nvPr>
            <p:extLst>
              <p:ext uri="{D42A27DB-BD31-4B8C-83A1-F6EECF244321}">
                <p14:modId xmlns:p14="http://schemas.microsoft.com/office/powerpoint/2010/main" val="1923441705"/>
              </p:ext>
            </p:extLst>
          </p:nvPr>
        </p:nvGraphicFramePr>
        <p:xfrm>
          <a:off x="1219200" y="2098040"/>
          <a:ext cx="6096000" cy="19405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457200">
                <a:tc>
                  <a:txBody>
                    <a:bodyPr/>
                    <a:lstStyle/>
                    <a:p>
                      <a:pPr algn="ctr"/>
                      <a:r>
                        <a:rPr lang="en-US" sz="2400" i="1" dirty="0">
                          <a:solidFill>
                            <a:schemeClr val="tx1"/>
                          </a:solidFill>
                        </a:rPr>
                        <a:t>p</a:t>
                      </a:r>
                      <a:endParaRPr lang="en-IN" sz="2400" i="1" dirty="0">
                        <a:solidFill>
                          <a:schemeClr val="tx1"/>
                        </a:solidFill>
                      </a:endParaRPr>
                    </a:p>
                  </a:txBody>
                  <a:tcPr>
                    <a:solidFill>
                      <a:schemeClr val="bg2">
                        <a:lumMod val="90000"/>
                      </a:schemeClr>
                    </a:solidFill>
                  </a:tcPr>
                </a:tc>
                <a:tc>
                  <a:txBody>
                    <a:bodyPr/>
                    <a:lstStyle/>
                    <a:p>
                      <a:pPr algn="ctr"/>
                      <a:r>
                        <a:rPr lang="en-US" sz="2400" i="1" dirty="0">
                          <a:solidFill>
                            <a:schemeClr val="tx1"/>
                          </a:solidFill>
                        </a:rPr>
                        <a:t>q</a:t>
                      </a:r>
                      <a:endParaRPr lang="en-IN" sz="2400" i="1" dirty="0">
                        <a:solidFill>
                          <a:schemeClr val="tx1"/>
                        </a:solidFill>
                      </a:endParaRPr>
                    </a:p>
                  </a:txBody>
                  <a:tcPr>
                    <a:solidFill>
                      <a:schemeClr val="bg2">
                        <a:lumMod val="90000"/>
                      </a:schemeClr>
                    </a:solidFill>
                  </a:tcPr>
                </a:tc>
                <a:tc>
                  <a:txBody>
                    <a:bodyPr/>
                    <a:lstStyle/>
                    <a:p>
                      <a:endParaRPr lang="en-US"/>
                    </a:p>
                  </a:txBody>
                  <a:tcPr>
                    <a:blipFill rotWithShape="1">
                      <a:blip r:embed="rId3"/>
                      <a:stretch>
                        <a:fillRect l="-200300" t="-10667" b="-344000"/>
                      </a:stretch>
                    </a:blipFill>
                  </a:tcPr>
                </a:tc>
                <a:extLst>
                  <a:ext uri="{0D108BD9-81ED-4DB2-BD59-A6C34878D82A}">
                    <a16:rowId xmlns:a16="http://schemas.microsoft.com/office/drawing/2014/main" val="10000"/>
                  </a:ext>
                </a:extLst>
              </a:tr>
              <a:tr h="370840">
                <a:tc>
                  <a:txBody>
                    <a:bodyPr/>
                    <a:lstStyle/>
                    <a:p>
                      <a:pPr algn="ctr"/>
                      <a:r>
                        <a:rPr lang="en-US" dirty="0">
                          <a:solidFill>
                            <a:schemeClr val="tx1"/>
                          </a:solidFill>
                        </a:rPr>
                        <a:t>T</a:t>
                      </a:r>
                      <a:endParaRPr lang="en-IN" dirty="0">
                        <a:solidFill>
                          <a:schemeClr val="tx1"/>
                        </a:solidFill>
                      </a:endParaRPr>
                    </a:p>
                  </a:txBody>
                  <a:tcPr>
                    <a:solidFill>
                      <a:schemeClr val="bg2">
                        <a:lumMod val="50000"/>
                      </a:schemeClr>
                    </a:solidFill>
                  </a:tcPr>
                </a:tc>
                <a:tc>
                  <a:txBody>
                    <a:bodyPr/>
                    <a:lstStyle/>
                    <a:p>
                      <a:pPr algn="ctr"/>
                      <a:r>
                        <a:rPr lang="en-US" dirty="0">
                          <a:solidFill>
                            <a:schemeClr val="tx1"/>
                          </a:solidFill>
                        </a:rPr>
                        <a:t>T</a:t>
                      </a:r>
                      <a:endParaRPr lang="en-IN" dirty="0">
                        <a:solidFill>
                          <a:schemeClr val="tx1"/>
                        </a:solidFill>
                      </a:endParaRPr>
                    </a:p>
                  </a:txBody>
                  <a:tcPr>
                    <a:solidFill>
                      <a:schemeClr val="bg2">
                        <a:lumMod val="50000"/>
                      </a:schemeClr>
                    </a:solidFill>
                  </a:tcPr>
                </a:tc>
                <a:tc>
                  <a:txBody>
                    <a:bodyPr/>
                    <a:lstStyle/>
                    <a:p>
                      <a:pPr algn="ctr"/>
                      <a:r>
                        <a:rPr lang="en-US" dirty="0">
                          <a:solidFill>
                            <a:schemeClr val="tx1"/>
                          </a:solidFill>
                        </a:rPr>
                        <a:t>T</a:t>
                      </a:r>
                      <a:endParaRPr lang="en-IN" dirty="0">
                        <a:solidFill>
                          <a:schemeClr val="tx1"/>
                        </a:solidFill>
                      </a:endParaRPr>
                    </a:p>
                  </a:txBody>
                  <a:tcPr>
                    <a:solidFill>
                      <a:schemeClr val="bg2">
                        <a:lumMod val="50000"/>
                      </a:schemeClr>
                    </a:solidFill>
                  </a:tcPr>
                </a:tc>
                <a:extLst>
                  <a:ext uri="{0D108BD9-81ED-4DB2-BD59-A6C34878D82A}">
                    <a16:rowId xmlns:a16="http://schemas.microsoft.com/office/drawing/2014/main" val="10001"/>
                  </a:ext>
                </a:extLst>
              </a:tr>
              <a:tr h="370840">
                <a:tc>
                  <a:txBody>
                    <a:bodyPr/>
                    <a:lstStyle/>
                    <a:p>
                      <a:pPr algn="ctr"/>
                      <a:r>
                        <a:rPr lang="en-US" dirty="0">
                          <a:solidFill>
                            <a:schemeClr val="tx1"/>
                          </a:solidFill>
                        </a:rPr>
                        <a:t>T</a:t>
                      </a:r>
                      <a:endParaRPr lang="en-IN" dirty="0">
                        <a:solidFill>
                          <a:schemeClr val="tx1"/>
                        </a:solidFill>
                      </a:endParaRPr>
                    </a:p>
                  </a:txBody>
                  <a:tcPr>
                    <a:solidFill>
                      <a:schemeClr val="bg2">
                        <a:lumMod val="50000"/>
                      </a:schemeClr>
                    </a:solidFill>
                  </a:tcPr>
                </a:tc>
                <a:tc>
                  <a:txBody>
                    <a:bodyPr/>
                    <a:lstStyle/>
                    <a:p>
                      <a:pPr algn="ctr"/>
                      <a:r>
                        <a:rPr lang="en-US" dirty="0">
                          <a:solidFill>
                            <a:schemeClr val="tx1"/>
                          </a:solidFill>
                        </a:rPr>
                        <a:t>F</a:t>
                      </a:r>
                      <a:endParaRPr lang="en-IN" dirty="0">
                        <a:solidFill>
                          <a:schemeClr val="tx1"/>
                        </a:solidFill>
                      </a:endParaRPr>
                    </a:p>
                  </a:txBody>
                  <a:tcPr>
                    <a:solidFill>
                      <a:schemeClr val="bg2">
                        <a:lumMod val="50000"/>
                      </a:schemeClr>
                    </a:solidFill>
                  </a:tcPr>
                </a:tc>
                <a:tc>
                  <a:txBody>
                    <a:bodyPr/>
                    <a:lstStyle/>
                    <a:p>
                      <a:pPr algn="ctr"/>
                      <a:r>
                        <a:rPr lang="en-US" dirty="0">
                          <a:solidFill>
                            <a:schemeClr val="tx1"/>
                          </a:solidFill>
                        </a:rPr>
                        <a:t>F</a:t>
                      </a:r>
                      <a:endParaRPr lang="en-IN" dirty="0">
                        <a:solidFill>
                          <a:schemeClr val="tx1"/>
                        </a:solidFill>
                      </a:endParaRPr>
                    </a:p>
                  </a:txBody>
                  <a:tcPr>
                    <a:solidFill>
                      <a:schemeClr val="bg2">
                        <a:lumMod val="50000"/>
                      </a:schemeClr>
                    </a:solidFill>
                  </a:tcPr>
                </a:tc>
                <a:extLst>
                  <a:ext uri="{0D108BD9-81ED-4DB2-BD59-A6C34878D82A}">
                    <a16:rowId xmlns:a16="http://schemas.microsoft.com/office/drawing/2014/main" val="10002"/>
                  </a:ext>
                </a:extLst>
              </a:tr>
              <a:tr h="370840">
                <a:tc>
                  <a:txBody>
                    <a:bodyPr/>
                    <a:lstStyle/>
                    <a:p>
                      <a:pPr algn="ctr"/>
                      <a:r>
                        <a:rPr lang="en-US" dirty="0">
                          <a:solidFill>
                            <a:schemeClr val="tx1"/>
                          </a:solidFill>
                        </a:rPr>
                        <a:t>F</a:t>
                      </a:r>
                      <a:endParaRPr lang="en-IN" dirty="0">
                        <a:solidFill>
                          <a:schemeClr val="tx1"/>
                        </a:solidFill>
                      </a:endParaRPr>
                    </a:p>
                  </a:txBody>
                  <a:tcPr>
                    <a:solidFill>
                      <a:schemeClr val="bg2">
                        <a:lumMod val="50000"/>
                      </a:schemeClr>
                    </a:solidFill>
                  </a:tcPr>
                </a:tc>
                <a:tc>
                  <a:txBody>
                    <a:bodyPr/>
                    <a:lstStyle/>
                    <a:p>
                      <a:pPr algn="ctr"/>
                      <a:r>
                        <a:rPr lang="en-US" dirty="0">
                          <a:solidFill>
                            <a:schemeClr val="tx1"/>
                          </a:solidFill>
                        </a:rPr>
                        <a:t>T</a:t>
                      </a:r>
                      <a:endParaRPr lang="en-IN" dirty="0">
                        <a:solidFill>
                          <a:schemeClr val="tx1"/>
                        </a:solidFill>
                      </a:endParaRPr>
                    </a:p>
                  </a:txBody>
                  <a:tcPr>
                    <a:solidFill>
                      <a:schemeClr val="bg2">
                        <a:lumMod val="50000"/>
                      </a:schemeClr>
                    </a:solidFill>
                  </a:tcPr>
                </a:tc>
                <a:tc>
                  <a:txBody>
                    <a:bodyPr/>
                    <a:lstStyle/>
                    <a:p>
                      <a:pPr algn="ctr"/>
                      <a:r>
                        <a:rPr lang="en-US" dirty="0">
                          <a:solidFill>
                            <a:schemeClr val="tx1"/>
                          </a:solidFill>
                        </a:rPr>
                        <a:t>F</a:t>
                      </a:r>
                      <a:endParaRPr lang="en-IN" dirty="0">
                        <a:solidFill>
                          <a:schemeClr val="tx1"/>
                        </a:solidFill>
                      </a:endParaRPr>
                    </a:p>
                  </a:txBody>
                  <a:tcPr>
                    <a:solidFill>
                      <a:schemeClr val="bg2">
                        <a:lumMod val="50000"/>
                      </a:schemeClr>
                    </a:solidFill>
                  </a:tcPr>
                </a:tc>
                <a:extLst>
                  <a:ext uri="{0D108BD9-81ED-4DB2-BD59-A6C34878D82A}">
                    <a16:rowId xmlns:a16="http://schemas.microsoft.com/office/drawing/2014/main" val="10003"/>
                  </a:ext>
                </a:extLst>
              </a:tr>
              <a:tr h="370840">
                <a:tc>
                  <a:txBody>
                    <a:bodyPr/>
                    <a:lstStyle/>
                    <a:p>
                      <a:pPr algn="ctr"/>
                      <a:r>
                        <a:rPr lang="en-US" dirty="0">
                          <a:solidFill>
                            <a:schemeClr val="tx1"/>
                          </a:solidFill>
                        </a:rPr>
                        <a:t>F</a:t>
                      </a:r>
                      <a:endParaRPr lang="en-IN" dirty="0">
                        <a:solidFill>
                          <a:schemeClr val="tx1"/>
                        </a:solidFill>
                      </a:endParaRPr>
                    </a:p>
                  </a:txBody>
                  <a:tcPr>
                    <a:solidFill>
                      <a:schemeClr val="bg2">
                        <a:lumMod val="50000"/>
                      </a:schemeClr>
                    </a:solidFill>
                  </a:tcPr>
                </a:tc>
                <a:tc>
                  <a:txBody>
                    <a:bodyPr/>
                    <a:lstStyle/>
                    <a:p>
                      <a:pPr algn="ctr"/>
                      <a:r>
                        <a:rPr lang="en-US" dirty="0">
                          <a:solidFill>
                            <a:schemeClr val="tx1"/>
                          </a:solidFill>
                        </a:rPr>
                        <a:t>F</a:t>
                      </a:r>
                      <a:endParaRPr lang="en-IN" dirty="0">
                        <a:solidFill>
                          <a:schemeClr val="tx1"/>
                        </a:solidFill>
                      </a:endParaRPr>
                    </a:p>
                  </a:txBody>
                  <a:tcPr>
                    <a:solidFill>
                      <a:schemeClr val="bg2">
                        <a:lumMod val="50000"/>
                      </a:schemeClr>
                    </a:solidFill>
                  </a:tcPr>
                </a:tc>
                <a:tc>
                  <a:txBody>
                    <a:bodyPr/>
                    <a:lstStyle/>
                    <a:p>
                      <a:pPr algn="ctr"/>
                      <a:r>
                        <a:rPr lang="en-US" dirty="0">
                          <a:solidFill>
                            <a:schemeClr val="tx1"/>
                          </a:solidFill>
                        </a:rPr>
                        <a:t>F</a:t>
                      </a:r>
                      <a:endParaRPr lang="en-IN" dirty="0">
                        <a:solidFill>
                          <a:schemeClr val="tx1"/>
                        </a:solidFill>
                      </a:endParaRPr>
                    </a:p>
                  </a:txBody>
                  <a:tcPr>
                    <a:solidFill>
                      <a:schemeClr val="bg2">
                        <a:lumMod val="50000"/>
                      </a:schemeClr>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228600" y="803564"/>
                <a:ext cx="8686800" cy="6019800"/>
              </a:xfrm>
            </p:spPr>
            <p:txBody>
              <a:bodyPr>
                <a:normAutofit fontScale="70000" lnSpcReduction="20000"/>
              </a:bodyPr>
              <a:lstStyle/>
              <a:p>
                <a:pPr algn="l"/>
                <a:r>
                  <a:rPr lang="en-IN" b="1" dirty="0"/>
                  <a:t>F</a:t>
                </a:r>
                <a:r>
                  <a:rPr lang="en-IN" dirty="0"/>
                  <a:t> in the second row of </a:t>
                </a:r>
                <a14:m>
                  <m:oMath xmlns:m="http://schemas.openxmlformats.org/officeDocument/2006/math">
                    <m:r>
                      <a:rPr lang="en-US" sz="2800" b="0" i="0" smtClean="0">
                        <a:latin typeface="Cambria Math"/>
                      </a:rPr>
                      <m:t>  </m:t>
                    </m:r>
                    <m:r>
                      <a:rPr lang="en-IN" sz="2800" b="1" i="1">
                        <a:latin typeface="Cambria Math" panose="02040503050406030204" pitchFamily="18" charset="0"/>
                      </a:rPr>
                      <m:t>𝒑</m:t>
                    </m:r>
                    <m:r>
                      <a:rPr lang="en-IN" sz="2800" b="1">
                        <a:latin typeface="Cambria Math" panose="02040503050406030204" pitchFamily="18" charset="0"/>
                      </a:rPr>
                      <m:t>∧</m:t>
                    </m:r>
                    <m:r>
                      <a:rPr lang="en-IN" sz="2800" b="1" i="1">
                        <a:latin typeface="Cambria Math" panose="02040503050406030204" pitchFamily="18" charset="0"/>
                      </a:rPr>
                      <m:t>𝒒</m:t>
                    </m:r>
                  </m:oMath>
                </a14:m>
                <a:r>
                  <a:rPr lang="en-IN" dirty="0"/>
                  <a:t>  corresponds to the maxterms</a:t>
                </a:r>
                <a:r>
                  <a:rPr lang="en-IN" b="1" dirty="0"/>
                  <a:t>                   </a:t>
                </a:r>
              </a:p>
              <a:p>
                <a:pPr algn="l"/>
                <a:r>
                  <a:rPr lang="en-IN" b="1" dirty="0"/>
                  <a:t> </a:t>
                </a:r>
                <a14:m>
                  <m:oMath xmlns:m="http://schemas.openxmlformats.org/officeDocument/2006/math">
                    <m:r>
                      <a:rPr lang="en-IN" sz="2400" b="1" i="1" smtClean="0">
                        <a:latin typeface="Cambria Math"/>
                        <a:ea typeface="Cambria Math"/>
                      </a:rPr>
                      <m:t>~</m:t>
                    </m:r>
                    <m:r>
                      <a:rPr lang="en-IN" sz="2400" b="1" i="1">
                        <a:latin typeface="Cambria Math" panose="02040503050406030204" pitchFamily="18" charset="0"/>
                      </a:rPr>
                      <m:t>𝒑</m:t>
                    </m:r>
                    <m:r>
                      <a:rPr lang="en-IN" sz="2400" b="1" i="1">
                        <a:latin typeface="Cambria Math"/>
                        <a:ea typeface="Cambria Math"/>
                      </a:rPr>
                      <m:t>⋁</m:t>
                    </m:r>
                    <m:r>
                      <a:rPr lang="en-IN" sz="2400" b="1" i="1">
                        <a:latin typeface="Cambria Math" panose="02040503050406030204" pitchFamily="18" charset="0"/>
                      </a:rPr>
                      <m:t>𝒒</m:t>
                    </m:r>
                  </m:oMath>
                </a14:m>
                <a:r>
                  <a:rPr lang="en-IN" b="1" dirty="0"/>
                  <a:t>, (refer TABLE: Maxterms</a:t>
                </a:r>
                <a:r>
                  <a:rPr lang="en-IN" dirty="0"/>
                  <a:t>).</a:t>
                </a:r>
              </a:p>
              <a:p>
                <a:pPr algn="l"/>
                <a:r>
                  <a:rPr lang="en-IN" b="1" dirty="0"/>
                  <a:t>F</a:t>
                </a:r>
                <a:r>
                  <a:rPr lang="en-IN" dirty="0"/>
                  <a:t> in the third row of </a:t>
                </a:r>
                <a14:m>
                  <m:oMath xmlns:m="http://schemas.openxmlformats.org/officeDocument/2006/math">
                    <m:r>
                      <a:rPr lang="en-US" sz="2800">
                        <a:latin typeface="Cambria Math"/>
                      </a:rPr>
                      <m:t>  </m:t>
                    </m:r>
                    <m:r>
                      <a:rPr lang="en-IN" sz="2800" b="1" i="1">
                        <a:latin typeface="Cambria Math" panose="02040503050406030204" pitchFamily="18" charset="0"/>
                      </a:rPr>
                      <m:t>𝒑</m:t>
                    </m:r>
                    <m:r>
                      <a:rPr lang="en-IN" sz="2800" b="1">
                        <a:latin typeface="Cambria Math" panose="02040503050406030204" pitchFamily="18" charset="0"/>
                      </a:rPr>
                      <m:t>∧</m:t>
                    </m:r>
                    <m:r>
                      <a:rPr lang="en-IN" sz="2800" b="1" i="1">
                        <a:latin typeface="Cambria Math" panose="02040503050406030204" pitchFamily="18" charset="0"/>
                      </a:rPr>
                      <m:t>𝒒</m:t>
                    </m:r>
                  </m:oMath>
                </a14:m>
                <a:r>
                  <a:rPr lang="en-IN" dirty="0"/>
                  <a:t>  corresponds to the maxterms</a:t>
                </a:r>
                <a:r>
                  <a:rPr lang="en-IN" b="1" dirty="0"/>
                  <a:t>                   </a:t>
                </a:r>
              </a:p>
              <a:p>
                <a:pPr algn="l"/>
                <a14:m>
                  <m:oMath xmlns:m="http://schemas.openxmlformats.org/officeDocument/2006/math">
                    <m:r>
                      <a:rPr lang="en-US" sz="2400" b="1" i="1" smtClean="0">
                        <a:latin typeface="Cambria Math"/>
                      </a:rPr>
                      <m:t> </m:t>
                    </m:r>
                    <m:r>
                      <a:rPr lang="en-IN" sz="2400" b="1" i="1">
                        <a:latin typeface="Cambria Math" panose="02040503050406030204" pitchFamily="18" charset="0"/>
                      </a:rPr>
                      <m:t>𝒑</m:t>
                    </m:r>
                    <m:r>
                      <a:rPr lang="en-IN" sz="2400" b="1" i="1">
                        <a:latin typeface="Cambria Math"/>
                        <a:ea typeface="Cambria Math"/>
                      </a:rPr>
                      <m:t>⋁~</m:t>
                    </m:r>
                    <m:r>
                      <a:rPr lang="en-IN" sz="2400" b="1" i="1">
                        <a:latin typeface="Cambria Math" panose="02040503050406030204" pitchFamily="18" charset="0"/>
                      </a:rPr>
                      <m:t>𝒒</m:t>
                    </m:r>
                  </m:oMath>
                </a14:m>
                <a:r>
                  <a:rPr lang="en-IN" b="1" dirty="0"/>
                  <a:t>, (refer TABLE: Maxterms</a:t>
                </a:r>
                <a:r>
                  <a:rPr lang="en-IN" dirty="0"/>
                  <a:t>).</a:t>
                </a:r>
              </a:p>
              <a:p>
                <a:pPr algn="l"/>
                <a:r>
                  <a:rPr lang="en-IN" b="1" dirty="0"/>
                  <a:t>F</a:t>
                </a:r>
                <a:r>
                  <a:rPr lang="en-IN" dirty="0"/>
                  <a:t> in the fourth row of </a:t>
                </a:r>
                <a14:m>
                  <m:oMath xmlns:m="http://schemas.openxmlformats.org/officeDocument/2006/math">
                    <m:r>
                      <a:rPr lang="en-US" sz="2800">
                        <a:latin typeface="Cambria Math"/>
                      </a:rPr>
                      <m:t>  </m:t>
                    </m:r>
                    <m:r>
                      <a:rPr lang="en-IN" sz="2800" b="1" i="1">
                        <a:latin typeface="Cambria Math" panose="02040503050406030204" pitchFamily="18" charset="0"/>
                      </a:rPr>
                      <m:t>𝒑</m:t>
                    </m:r>
                    <m:r>
                      <a:rPr lang="en-IN" sz="2800" b="1">
                        <a:latin typeface="Cambria Math" panose="02040503050406030204" pitchFamily="18" charset="0"/>
                      </a:rPr>
                      <m:t>∧</m:t>
                    </m:r>
                    <m:r>
                      <a:rPr lang="en-IN" sz="2800" b="1" i="1">
                        <a:latin typeface="Cambria Math" panose="02040503050406030204" pitchFamily="18" charset="0"/>
                      </a:rPr>
                      <m:t>𝒒</m:t>
                    </m:r>
                  </m:oMath>
                </a14:m>
                <a:r>
                  <a:rPr lang="en-IN" dirty="0"/>
                  <a:t>  corresponds to the maxterms</a:t>
                </a:r>
                <a:r>
                  <a:rPr lang="en-IN" b="1" dirty="0"/>
                  <a:t>                   </a:t>
                </a:r>
              </a:p>
              <a:p>
                <a:pPr algn="l"/>
                <a14:m>
                  <m:oMath xmlns:m="http://schemas.openxmlformats.org/officeDocument/2006/math">
                    <m:r>
                      <a:rPr lang="en-IN" sz="2400" b="1" i="1">
                        <a:latin typeface="Cambria Math"/>
                        <a:ea typeface="Cambria Math"/>
                      </a:rPr>
                      <m:t>~</m:t>
                    </m:r>
                    <m:r>
                      <a:rPr lang="en-IN" sz="2400" b="1" i="1">
                        <a:latin typeface="Cambria Math" panose="02040503050406030204" pitchFamily="18" charset="0"/>
                      </a:rPr>
                      <m:t>𝒑</m:t>
                    </m:r>
                    <m:r>
                      <a:rPr lang="en-IN" sz="2400" b="1" i="1" smtClean="0">
                        <a:latin typeface="Cambria Math"/>
                        <a:ea typeface="Cambria Math"/>
                      </a:rPr>
                      <m:t>⋁</m:t>
                    </m:r>
                    <m:r>
                      <a:rPr lang="en-IN" sz="2400" b="1" i="1">
                        <a:latin typeface="Cambria Math"/>
                        <a:ea typeface="Cambria Math"/>
                      </a:rPr>
                      <m:t>~</m:t>
                    </m:r>
                    <m:r>
                      <a:rPr lang="en-IN" sz="2400" b="1" i="1">
                        <a:latin typeface="Cambria Math" panose="02040503050406030204" pitchFamily="18" charset="0"/>
                      </a:rPr>
                      <m:t>𝒒</m:t>
                    </m:r>
                  </m:oMath>
                </a14:m>
                <a:r>
                  <a:rPr lang="en-IN" b="1" dirty="0"/>
                  <a:t>, (refer TABLE: Maxterms</a:t>
                </a:r>
                <a:r>
                  <a:rPr lang="en-IN" dirty="0"/>
                  <a:t>).</a:t>
                </a:r>
              </a:p>
              <a:p>
                <a:pPr algn="l"/>
                <a:r>
                  <a:rPr lang="en-IN" dirty="0"/>
                  <a:t>Thus, PDNF of </a:t>
                </a:r>
                <a14:m>
                  <m:oMath xmlns:m="http://schemas.openxmlformats.org/officeDocument/2006/math">
                    <m:r>
                      <a:rPr lang="en-IN" sz="2400" b="1" i="1">
                        <a:latin typeface="Cambria Math" panose="02040503050406030204" pitchFamily="18" charset="0"/>
                      </a:rPr>
                      <m:t>𝒑</m:t>
                    </m:r>
                    <m:r>
                      <a:rPr lang="en-IN" sz="2400" b="1">
                        <a:latin typeface="Cambria Math" panose="02040503050406030204" pitchFamily="18" charset="0"/>
                      </a:rPr>
                      <m:t>∧</m:t>
                    </m:r>
                    <m:r>
                      <a:rPr lang="en-IN" sz="2400" b="1" i="1">
                        <a:latin typeface="Cambria Math" panose="02040503050406030204" pitchFamily="18" charset="0"/>
                      </a:rPr>
                      <m:t>𝒒</m:t>
                    </m:r>
                  </m:oMath>
                </a14:m>
                <a:r>
                  <a:rPr lang="en-IN" dirty="0"/>
                  <a:t> is                                                               </a:t>
                </a:r>
                <a:r>
                  <a:rPr lang="en-IN" b="1" dirty="0"/>
                  <a:t> </a:t>
                </a:r>
                <a:r>
                  <a:rPr lang="en-IN" dirty="0"/>
                  <a:t>.</a:t>
                </a:r>
              </a:p>
              <a:p>
                <a:pPr algn="l"/>
                <a:r>
                  <a:rPr lang="en-IN" b="1" dirty="0"/>
                  <a:t>Method 2: Without Using Truth Table </a:t>
                </a:r>
                <a:endParaRPr lang="en-IN" dirty="0"/>
              </a:p>
              <a:p>
                <a:pPr algn="l"/>
                <a:endParaRPr lang="en-IN" dirty="0"/>
              </a:p>
              <a:p>
                <a:pPr algn="l">
                  <a:lnSpc>
                    <a:spcPct val="170000"/>
                  </a:lnSpc>
                </a:pPr>
                <a:r>
                  <a:rPr lang="en-IN" b="1" u="sng" dirty="0"/>
                  <a:t>POINTS TO BE REMEMBER FOR PCNF WITHOUT USING TRUTH TABLE </a:t>
                </a:r>
              </a:p>
              <a:p>
                <a:pPr lvl="0" algn="l">
                  <a:lnSpc>
                    <a:spcPct val="120000"/>
                  </a:lnSpc>
                </a:pPr>
                <a:r>
                  <a:rPr lang="en-IN" dirty="0"/>
                  <a:t>After finding CNF, we apply identity law, complement law and Distributive Law.</a:t>
                </a:r>
              </a:p>
              <a:p>
                <a:pPr lvl="0" algn="l">
                  <a:lnSpc>
                    <a:spcPct val="170000"/>
                  </a:lnSpc>
                </a:pPr>
                <a:r>
                  <a:rPr lang="en-IN" b="1" dirty="0"/>
                  <a:t>Identity law</a:t>
                </a:r>
                <a:r>
                  <a:rPr lang="en-IN" dirty="0"/>
                  <a:t> for DNF is                      .</a:t>
                </a:r>
              </a:p>
              <a:p>
                <a:pPr lvl="0" algn="l">
                  <a:lnSpc>
                    <a:spcPct val="170000"/>
                  </a:lnSpc>
                </a:pPr>
                <a:r>
                  <a:rPr lang="en-IN" dirty="0"/>
                  <a:t>  </a:t>
                </a:r>
                <a:r>
                  <a:rPr lang="en-IN" b="1" dirty="0"/>
                  <a:t>Complement Law</a:t>
                </a:r>
                <a:r>
                  <a:rPr lang="en-IN" dirty="0"/>
                  <a:t>:                      .</a:t>
                </a:r>
              </a:p>
              <a:p>
                <a:pPr algn="l">
                  <a:lnSpc>
                    <a:spcPct val="170000"/>
                  </a:lnSpc>
                </a:pPr>
                <a:endParaRPr lang="en-IN" dirty="0"/>
              </a:p>
              <a:p>
                <a:pPr algn="l"/>
                <a:r>
                  <a:rPr lang="en-US" dirty="0"/>
                  <a:t>	</a:t>
                </a:r>
              </a:p>
              <a:p>
                <a:pPr algn="l"/>
                <a:endParaRPr lang="en-IN"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228600" y="803564"/>
                <a:ext cx="8686800" cy="6019800"/>
              </a:xfrm>
              <a:blipFill>
                <a:blip r:embed="rId3"/>
                <a:stretch>
                  <a:fillRect l="-1684" t="-1216"/>
                </a:stretch>
              </a:blipFill>
            </p:spPr>
            <p:txBody>
              <a:bodyPr/>
              <a:lstStyle/>
              <a:p>
                <a:r>
                  <a:rPr lang="en-US">
                    <a:noFill/>
                  </a:rPr>
                  <a:t> </a:t>
                </a:r>
              </a:p>
            </p:txBody>
          </p:sp>
        </mc:Fallback>
      </mc:AlternateContent>
      <p:sp>
        <p:nvSpPr>
          <p:cNvPr id="4" name="Title 3"/>
          <p:cNvSpPr>
            <a:spLocks noGrp="1"/>
          </p:cNvSpPr>
          <p:nvPr>
            <p:ph type="ctrTitle"/>
          </p:nvPr>
        </p:nvSpPr>
        <p:spPr>
          <a:xfrm>
            <a:off x="0" y="0"/>
            <a:ext cx="7851648" cy="152400"/>
          </a:xfrm>
        </p:spPr>
        <p:txBody>
          <a:bodyPr>
            <a:normAutofit fontScale="90000"/>
          </a:bodyPr>
          <a:lstStyle/>
          <a:p>
            <a:endParaRPr lang="en-IN" dirty="0"/>
          </a:p>
        </p:txBody>
      </p:sp>
      <p:graphicFrame>
        <p:nvGraphicFramePr>
          <p:cNvPr id="5" name="Object 4"/>
          <p:cNvGraphicFramePr>
            <a:graphicFrameLocks noChangeAspect="1"/>
          </p:cNvGraphicFramePr>
          <p:nvPr>
            <p:extLst>
              <p:ext uri="{D42A27DB-BD31-4B8C-83A1-F6EECF244321}">
                <p14:modId xmlns:p14="http://schemas.microsoft.com/office/powerpoint/2010/main" val="1540150970"/>
              </p:ext>
            </p:extLst>
          </p:nvPr>
        </p:nvGraphicFramePr>
        <p:xfrm>
          <a:off x="3060700" y="2768600"/>
          <a:ext cx="4178300" cy="431800"/>
        </p:xfrm>
        <a:graphic>
          <a:graphicData uri="http://schemas.openxmlformats.org/presentationml/2006/ole">
            <mc:AlternateContent xmlns:mc="http://schemas.openxmlformats.org/markup-compatibility/2006">
              <mc:Choice xmlns:v="urn:schemas-microsoft-com:vml" Requires="v">
                <p:oleObj spid="_x0000_s40358" name="Equation" r:id="rId4" imgW="100279200" imgH="10363200" progId="Equation.DSMT4">
                  <p:embed/>
                </p:oleObj>
              </mc:Choice>
              <mc:Fallback>
                <p:oleObj name="Equation" r:id="rId4" imgW="100279200" imgH="10363200" progId="Equation.DSMT4">
                  <p:embed/>
                  <p:pic>
                    <p:nvPicPr>
                      <p:cNvPr id="0" name="Picture 40094"/>
                      <p:cNvPicPr/>
                      <p:nvPr/>
                    </p:nvPicPr>
                    <p:blipFill>
                      <a:blip r:embed="rId5"/>
                      <a:stretch>
                        <a:fillRect/>
                      </a:stretch>
                    </p:blipFill>
                    <p:spPr>
                      <a:xfrm>
                        <a:off x="3060700" y="2768600"/>
                        <a:ext cx="4178300" cy="4318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513917351"/>
              </p:ext>
            </p:extLst>
          </p:nvPr>
        </p:nvGraphicFramePr>
        <p:xfrm>
          <a:off x="3238500" y="5740400"/>
          <a:ext cx="1409700" cy="431800"/>
        </p:xfrm>
        <a:graphic>
          <a:graphicData uri="http://schemas.openxmlformats.org/presentationml/2006/ole">
            <mc:AlternateContent xmlns:mc="http://schemas.openxmlformats.org/markup-compatibility/2006">
              <mc:Choice xmlns:v="urn:schemas-microsoft-com:vml" Requires="v">
                <p:oleObj spid="_x0000_s40359" name="Equation" r:id="rId6" imgW="33832800" imgH="10363200" progId="Equation.DSMT4">
                  <p:embed/>
                </p:oleObj>
              </mc:Choice>
              <mc:Fallback>
                <p:oleObj name="Equation" r:id="rId6" imgW="33832800" imgH="10363200" progId="Equation.DSMT4">
                  <p:embed/>
                  <p:pic>
                    <p:nvPicPr>
                      <p:cNvPr id="0" name="Picture 40095"/>
                      <p:cNvPicPr/>
                      <p:nvPr/>
                    </p:nvPicPr>
                    <p:blipFill>
                      <a:blip r:embed="rId7"/>
                      <a:stretch>
                        <a:fillRect/>
                      </a:stretch>
                    </p:blipFill>
                    <p:spPr>
                      <a:xfrm>
                        <a:off x="3238500" y="5740400"/>
                        <a:ext cx="1409700" cy="4318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541294035"/>
              </p:ext>
            </p:extLst>
          </p:nvPr>
        </p:nvGraphicFramePr>
        <p:xfrm>
          <a:off x="2819400" y="6400800"/>
          <a:ext cx="1422400" cy="342900"/>
        </p:xfrm>
        <a:graphic>
          <a:graphicData uri="http://schemas.openxmlformats.org/presentationml/2006/ole">
            <mc:AlternateContent xmlns:mc="http://schemas.openxmlformats.org/markup-compatibility/2006">
              <mc:Choice xmlns:v="urn:schemas-microsoft-com:vml" Requires="v">
                <p:oleObj spid="_x0000_s40360" name="Equation" r:id="rId8" imgW="34137600" imgH="8229600" progId="Equation.DSMT4">
                  <p:embed/>
                </p:oleObj>
              </mc:Choice>
              <mc:Fallback>
                <p:oleObj name="Equation" r:id="rId8" imgW="34137600" imgH="8229600" progId="Equation.DSMT4">
                  <p:embed/>
                  <p:pic>
                    <p:nvPicPr>
                      <p:cNvPr id="0" name="Picture 40096"/>
                      <p:cNvPicPr/>
                      <p:nvPr/>
                    </p:nvPicPr>
                    <p:blipFill>
                      <a:blip r:embed="rId9"/>
                      <a:stretch>
                        <a:fillRect/>
                      </a:stretch>
                    </p:blipFill>
                    <p:spPr>
                      <a:xfrm>
                        <a:off x="2819400" y="6400800"/>
                        <a:ext cx="1422400" cy="342900"/>
                      </a:xfrm>
                      <a:prstGeom prst="rect">
                        <a:avLst/>
                      </a:prstGeom>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228600" y="1066800"/>
                <a:ext cx="8686800" cy="5638800"/>
              </a:xfrm>
            </p:spPr>
            <p:txBody>
              <a:bodyPr>
                <a:normAutofit fontScale="40000" lnSpcReduction="20000"/>
              </a:bodyPr>
              <a:lstStyle/>
              <a:p>
                <a:pPr algn="just">
                  <a:lnSpc>
                    <a:spcPct val="170000"/>
                  </a:lnSpc>
                </a:pPr>
                <a:r>
                  <a:rPr lang="en-IN" sz="4000" b="1" u="sng" dirty="0"/>
                  <a:t>Example:</a:t>
                </a:r>
                <a:r>
                  <a:rPr lang="en-IN" sz="4000" b="1" dirty="0"/>
                  <a:t> </a:t>
                </a:r>
                <a:r>
                  <a:rPr lang="en-IN" sz="4000" dirty="0"/>
                  <a:t>Obtain the Principal Conjunctive Normal Form of the following without using truth table.</a:t>
                </a:r>
              </a:p>
              <a:p>
                <a:pPr algn="l">
                  <a:lnSpc>
                    <a:spcPct val="170000"/>
                  </a:lnSpc>
                </a:pPr>
                <a:r>
                  <a:rPr lang="en-US" sz="4600" b="1" dirty="0"/>
                  <a:t>1) </a:t>
                </a:r>
                <a14:m>
                  <m:oMath xmlns:m="http://schemas.openxmlformats.org/officeDocument/2006/math">
                    <m:r>
                      <a:rPr lang="en-IN" sz="6000" b="1" i="1">
                        <a:latin typeface="Cambria Math" panose="02040503050406030204" pitchFamily="18" charset="0"/>
                      </a:rPr>
                      <m:t>𝒑</m:t>
                    </m:r>
                    <m:r>
                      <a:rPr lang="en-IN" sz="6000" b="1">
                        <a:latin typeface="Cambria Math" panose="02040503050406030204" pitchFamily="18" charset="0"/>
                      </a:rPr>
                      <m:t>∧</m:t>
                    </m:r>
                    <m:r>
                      <a:rPr lang="en-IN" sz="6000" b="1" i="1">
                        <a:latin typeface="Cambria Math" panose="02040503050406030204" pitchFamily="18" charset="0"/>
                      </a:rPr>
                      <m:t>𝒒</m:t>
                    </m:r>
                    <m:r>
                      <a:rPr lang="en-US" sz="6000" b="1" i="1" smtClean="0">
                        <a:latin typeface="Cambria Math"/>
                      </a:rPr>
                      <m:t>.</m:t>
                    </m:r>
                  </m:oMath>
                </a14:m>
                <a:endParaRPr lang="en-US" sz="4600" b="1" dirty="0"/>
              </a:p>
              <a:p>
                <a:pPr algn="l">
                  <a:lnSpc>
                    <a:spcPct val="170000"/>
                  </a:lnSpc>
                </a:pPr>
                <a:r>
                  <a:rPr lang="en-IN" sz="4600" b="1" u="sng" dirty="0"/>
                  <a:t>Solution</a:t>
                </a:r>
                <a:r>
                  <a:rPr lang="en-IN" sz="4600" dirty="0"/>
                  <a:t>: </a:t>
                </a:r>
                <a14:m>
                  <m:oMath xmlns:m="http://schemas.openxmlformats.org/officeDocument/2006/math">
                    <m:r>
                      <a:rPr lang="en-IN" sz="6000" b="0" i="1">
                        <a:latin typeface="Cambria Math" panose="02040503050406030204" pitchFamily="18" charset="0"/>
                      </a:rPr>
                      <m:t>𝑝</m:t>
                    </m:r>
                    <m:r>
                      <a:rPr lang="en-IN" sz="6000" b="0">
                        <a:latin typeface="Cambria Math" panose="02040503050406030204" pitchFamily="18" charset="0"/>
                      </a:rPr>
                      <m:t>∧</m:t>
                    </m:r>
                    <m:r>
                      <a:rPr lang="en-IN" sz="6000" b="0" i="1">
                        <a:latin typeface="Cambria Math" panose="02040503050406030204" pitchFamily="18" charset="0"/>
                      </a:rPr>
                      <m:t>𝑞</m:t>
                    </m:r>
                  </m:oMath>
                </a14:m>
                <a:r>
                  <a:rPr lang="en-IN" sz="4600" dirty="0"/>
                  <a:t>  is the CNF form. </a:t>
                </a:r>
              </a:p>
              <a:p>
                <a:pPr algn="just">
                  <a:lnSpc>
                    <a:spcPct val="170000"/>
                  </a:lnSpc>
                </a:pPr>
                <a:r>
                  <a:rPr lang="en-IN" sz="4600" dirty="0"/>
                  <a:t>[Remark: Since p and q are individual variable so we introduce the missing variable q in the 1</a:t>
                </a:r>
                <a:r>
                  <a:rPr lang="en-IN" sz="4600" baseline="30000" dirty="0"/>
                  <a:t>st</a:t>
                </a:r>
                <a:r>
                  <a:rPr lang="en-IN" sz="4600" dirty="0"/>
                  <a:t> term p and missing variable p in the 2</a:t>
                </a:r>
                <a:r>
                  <a:rPr lang="en-IN" sz="4600" baseline="30000" dirty="0"/>
                  <a:t>nd</a:t>
                </a:r>
                <a:r>
                  <a:rPr lang="en-IN" sz="4600" dirty="0"/>
                  <a:t> term q to obtain the maxterms.]</a:t>
                </a:r>
              </a:p>
              <a:p>
                <a:pPr algn="l"/>
                <a:endParaRPr lang="en-IN" sz="2800"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228600" y="1066800"/>
                <a:ext cx="8686800" cy="5638800"/>
              </a:xfrm>
              <a:blipFill rotWithShape="1">
                <a:blip r:embed="rId3"/>
                <a:stretch>
                  <a:fillRect l="-1684" r="-842"/>
                </a:stretch>
              </a:blipFill>
            </p:spPr>
            <p:txBody>
              <a:bodyPr/>
              <a:lstStyle/>
              <a:p>
                <a:r>
                  <a:rPr lang="en-IN">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723454341"/>
              </p:ext>
            </p:extLst>
          </p:nvPr>
        </p:nvGraphicFramePr>
        <p:xfrm>
          <a:off x="152400" y="4267200"/>
          <a:ext cx="8839200" cy="1562100"/>
        </p:xfrm>
        <a:graphic>
          <a:graphicData uri="http://schemas.openxmlformats.org/presentationml/2006/ole">
            <mc:AlternateContent xmlns:mc="http://schemas.openxmlformats.org/markup-compatibility/2006">
              <mc:Choice xmlns:v="urn:schemas-microsoft-com:vml" Requires="v">
                <p:oleObj spid="_x0000_s41102" name="Equation" r:id="rId4" imgW="212140800" imgH="37490400" progId="Equation.DSMT4">
                  <p:embed/>
                </p:oleObj>
              </mc:Choice>
              <mc:Fallback>
                <p:oleObj name="Equation" r:id="rId4" imgW="212140800" imgH="37490400" progId="Equation.DSMT4">
                  <p:embed/>
                  <p:pic>
                    <p:nvPicPr>
                      <p:cNvPr id="0" name="Picture 41012"/>
                      <p:cNvPicPr/>
                      <p:nvPr/>
                    </p:nvPicPr>
                    <p:blipFill>
                      <a:blip r:embed="rId5"/>
                      <a:stretch>
                        <a:fillRect/>
                      </a:stretch>
                    </p:blipFill>
                    <p:spPr>
                      <a:xfrm>
                        <a:off x="152400" y="4267200"/>
                        <a:ext cx="8839200" cy="1562100"/>
                      </a:xfrm>
                      <a:prstGeom prst="rect">
                        <a:avLst/>
                      </a:prstGeom>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normAutofit fontScale="77500" lnSpcReduction="20000"/>
          </a:bodyPr>
          <a:lstStyle/>
          <a:p>
            <a:pPr algn="l"/>
            <a:r>
              <a:rPr lang="en-IN" dirty="0"/>
              <a:t>The required PCNF form is</a:t>
            </a:r>
          </a:p>
          <a:p>
            <a:pPr algn="l"/>
            <a:endParaRPr lang="en-US" dirty="0"/>
          </a:p>
          <a:p>
            <a:pPr algn="l"/>
            <a:r>
              <a:rPr lang="en-US" dirty="0"/>
              <a:t>2)</a:t>
            </a:r>
          </a:p>
          <a:p>
            <a:pPr algn="l">
              <a:lnSpc>
                <a:spcPct val="120000"/>
              </a:lnSpc>
            </a:pPr>
            <a:r>
              <a:rPr lang="en-IN" b="1" u="sng" dirty="0"/>
              <a:t>Solution:</a:t>
            </a:r>
            <a:r>
              <a:rPr lang="en-IN" b="1" dirty="0"/>
              <a:t> </a:t>
            </a:r>
            <a:r>
              <a:rPr lang="en-IN" dirty="0"/>
              <a:t>First we find CNF form using logical equivalent  statement of  </a:t>
            </a:r>
            <a:endParaRPr lang="en-US" dirty="0"/>
          </a:p>
          <a:p>
            <a:pPr algn="l"/>
            <a:endParaRPr lang="en-IN" dirty="0"/>
          </a:p>
          <a:p>
            <a:pPr algn="l"/>
            <a:endParaRPr lang="en-IN" b="1" dirty="0"/>
          </a:p>
          <a:p>
            <a:pPr algn="l"/>
            <a:endParaRPr lang="en-IN" b="1" dirty="0"/>
          </a:p>
          <a:p>
            <a:pPr algn="just"/>
            <a:endParaRPr lang="en-IN" dirty="0"/>
          </a:p>
          <a:p>
            <a:pPr algn="just"/>
            <a:endParaRPr lang="en-IN" dirty="0"/>
          </a:p>
          <a:p>
            <a:pPr algn="just"/>
            <a:endParaRPr lang="en-IN" dirty="0"/>
          </a:p>
          <a:p>
            <a:pPr algn="just">
              <a:lnSpc>
                <a:spcPct val="170000"/>
              </a:lnSpc>
            </a:pPr>
            <a:r>
              <a:rPr lang="en-IN" dirty="0"/>
              <a:t>[Remark: From CNF we find PCNF by introducing the missing variable q, r and r in 1</a:t>
            </a:r>
            <a:r>
              <a:rPr lang="en-IN" baseline="30000" dirty="0"/>
              <a:t>st</a:t>
            </a:r>
            <a:r>
              <a:rPr lang="en-IN" dirty="0"/>
              <a:t>  , 2</a:t>
            </a:r>
            <a:r>
              <a:rPr lang="en-IN" baseline="30000" dirty="0"/>
              <a:t>nd</a:t>
            </a:r>
            <a:r>
              <a:rPr lang="en-IN" dirty="0"/>
              <a:t> , 3</a:t>
            </a:r>
            <a:r>
              <a:rPr lang="en-IN" baseline="30000" dirty="0"/>
              <a:t>rd</a:t>
            </a:r>
            <a:r>
              <a:rPr lang="en-IN" dirty="0"/>
              <a:t>  term respectively using identity , complement to obtain the maxterms and apply  distributive law to find the PCNF ]</a:t>
            </a:r>
          </a:p>
          <a:p>
            <a:pPr algn="just"/>
            <a:endParaRPr lang="en-IN" dirty="0"/>
          </a:p>
          <a:p>
            <a:pPr algn="l"/>
            <a:endParaRPr lang="en-IN" dirty="0"/>
          </a:p>
          <a:p>
            <a:pPr algn="l"/>
            <a:r>
              <a:rPr lang="en-IN" dirty="0"/>
              <a:t> </a:t>
            </a:r>
          </a:p>
        </p:txBody>
      </p:sp>
      <p:graphicFrame>
        <p:nvGraphicFramePr>
          <p:cNvPr id="4" name="Object 3"/>
          <p:cNvGraphicFramePr>
            <a:graphicFrameLocks noChangeAspect="1"/>
          </p:cNvGraphicFramePr>
          <p:nvPr>
            <p:extLst>
              <p:ext uri="{D42A27DB-BD31-4B8C-83A1-F6EECF244321}">
                <p14:modId xmlns:p14="http://schemas.microsoft.com/office/powerpoint/2010/main" val="1189326938"/>
              </p:ext>
            </p:extLst>
          </p:nvPr>
        </p:nvGraphicFramePr>
        <p:xfrm>
          <a:off x="1473200" y="1295400"/>
          <a:ext cx="5842000" cy="431800"/>
        </p:xfrm>
        <a:graphic>
          <a:graphicData uri="http://schemas.openxmlformats.org/presentationml/2006/ole">
            <mc:AlternateContent xmlns:mc="http://schemas.openxmlformats.org/markup-compatibility/2006">
              <mc:Choice xmlns:v="urn:schemas-microsoft-com:vml" Requires="v">
                <p:oleObj spid="_x0000_s42541" name="Equation" r:id="rId3" imgW="140208000" imgH="10363200" progId="Equation.DSMT4">
                  <p:embed/>
                </p:oleObj>
              </mc:Choice>
              <mc:Fallback>
                <p:oleObj name="Equation" r:id="rId3" imgW="140208000" imgH="10363200" progId="Equation.DSMT4">
                  <p:embed/>
                  <p:pic>
                    <p:nvPicPr>
                      <p:cNvPr id="0" name="Picture 42190"/>
                      <p:cNvPicPr/>
                      <p:nvPr/>
                    </p:nvPicPr>
                    <p:blipFill>
                      <a:blip r:embed="rId4"/>
                      <a:stretch>
                        <a:fillRect/>
                      </a:stretch>
                    </p:blipFill>
                    <p:spPr>
                      <a:xfrm>
                        <a:off x="1473200" y="1295400"/>
                        <a:ext cx="5842000" cy="431800"/>
                      </a:xfrm>
                      <a:prstGeom prst="rect">
                        <a:avLst/>
                      </a:prstGeom>
                    </p:spPr>
                  </p:pic>
                </p:oleObj>
              </mc:Fallback>
            </mc:AlternateContent>
          </a:graphicData>
        </a:graphic>
      </p:graphicFrame>
      <p:graphicFrame>
        <p:nvGraphicFramePr>
          <p:cNvPr id="5" name="Object 4"/>
          <p:cNvGraphicFramePr>
            <a:graphicFrameLocks noChangeAspect="1"/>
          </p:cNvGraphicFramePr>
          <p:nvPr/>
        </p:nvGraphicFramePr>
        <p:xfrm>
          <a:off x="508000" y="1752600"/>
          <a:ext cx="2616200" cy="431800"/>
        </p:xfrm>
        <a:graphic>
          <a:graphicData uri="http://schemas.openxmlformats.org/presentationml/2006/ole">
            <mc:AlternateContent xmlns:mc="http://schemas.openxmlformats.org/markup-compatibility/2006">
              <mc:Choice xmlns:v="urn:schemas-microsoft-com:vml" Requires="v">
                <p:oleObj spid="_x0000_s42542" name="Equation" r:id="rId5" imgW="62788800" imgH="10363200" progId="Equation.DSMT4">
                  <p:embed/>
                </p:oleObj>
              </mc:Choice>
              <mc:Fallback>
                <p:oleObj name="Equation" r:id="rId5" imgW="62788800" imgH="10363200" progId="Equation.DSMT4">
                  <p:embed/>
                  <p:pic>
                    <p:nvPicPr>
                      <p:cNvPr id="0" name="Picture 42191"/>
                      <p:cNvPicPr/>
                      <p:nvPr/>
                    </p:nvPicPr>
                    <p:blipFill>
                      <a:blip r:embed="rId6"/>
                      <a:stretch>
                        <a:fillRect/>
                      </a:stretch>
                    </p:blipFill>
                    <p:spPr>
                      <a:xfrm>
                        <a:off x="508000" y="1752600"/>
                        <a:ext cx="2616200" cy="4318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650128280"/>
              </p:ext>
            </p:extLst>
          </p:nvPr>
        </p:nvGraphicFramePr>
        <p:xfrm>
          <a:off x="1162050" y="2590800"/>
          <a:ext cx="6273800" cy="431800"/>
        </p:xfrm>
        <a:graphic>
          <a:graphicData uri="http://schemas.openxmlformats.org/presentationml/2006/ole">
            <mc:AlternateContent xmlns:mc="http://schemas.openxmlformats.org/markup-compatibility/2006">
              <mc:Choice xmlns:v="urn:schemas-microsoft-com:vml" Requires="v">
                <p:oleObj spid="_x0000_s42543" name="Equation" r:id="rId7" imgW="150571200" imgH="10363200" progId="Equation.DSMT4">
                  <p:embed/>
                </p:oleObj>
              </mc:Choice>
              <mc:Fallback>
                <p:oleObj name="Equation" r:id="rId7" imgW="150571200" imgH="10363200" progId="Equation.DSMT4">
                  <p:embed/>
                  <p:pic>
                    <p:nvPicPr>
                      <p:cNvPr id="0" name="Picture 42192"/>
                      <p:cNvPicPr/>
                      <p:nvPr/>
                    </p:nvPicPr>
                    <p:blipFill>
                      <a:blip r:embed="rId8"/>
                      <a:stretch>
                        <a:fillRect/>
                      </a:stretch>
                    </p:blipFill>
                    <p:spPr>
                      <a:xfrm>
                        <a:off x="1162050" y="2590800"/>
                        <a:ext cx="6273800" cy="4318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666712658"/>
              </p:ext>
            </p:extLst>
          </p:nvPr>
        </p:nvGraphicFramePr>
        <p:xfrm>
          <a:off x="660400" y="3200400"/>
          <a:ext cx="7493000" cy="1143000"/>
        </p:xfrm>
        <a:graphic>
          <a:graphicData uri="http://schemas.openxmlformats.org/presentationml/2006/ole">
            <mc:AlternateContent xmlns:mc="http://schemas.openxmlformats.org/markup-compatibility/2006">
              <mc:Choice xmlns:v="urn:schemas-microsoft-com:vml" Requires="v">
                <p:oleObj spid="_x0000_s42544" name="Equation" r:id="rId9" imgW="179832000" imgH="27432000" progId="Equation.DSMT4">
                  <p:embed/>
                </p:oleObj>
              </mc:Choice>
              <mc:Fallback>
                <p:oleObj name="Equation" r:id="rId9" imgW="179832000" imgH="27432000" progId="Equation.DSMT4">
                  <p:embed/>
                  <p:pic>
                    <p:nvPicPr>
                      <p:cNvPr id="0" name="Picture 42193"/>
                      <p:cNvPicPr/>
                      <p:nvPr/>
                    </p:nvPicPr>
                    <p:blipFill>
                      <a:blip r:embed="rId10"/>
                      <a:stretch>
                        <a:fillRect/>
                      </a:stretch>
                    </p:blipFill>
                    <p:spPr>
                      <a:xfrm>
                        <a:off x="660400" y="3200400"/>
                        <a:ext cx="7493000" cy="1143000"/>
                      </a:xfrm>
                      <a:prstGeom prst="rect">
                        <a:avLst/>
                      </a:prstGeom>
                    </p:spPr>
                  </p:pic>
                </p:oleObj>
              </mc:Fallback>
            </mc:AlternateContent>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normAutofit fontScale="92500" lnSpcReduction="20000"/>
          </a:bodyPr>
          <a:lstStyle/>
          <a:p>
            <a:endParaRPr lang="en-US" dirty="0"/>
          </a:p>
          <a:p>
            <a:pPr algn="l"/>
            <a:r>
              <a:rPr lang="en-US" dirty="0"/>
              <a:t>Now,</a:t>
            </a:r>
          </a:p>
          <a:p>
            <a:pPr algn="l"/>
            <a:endParaRPr lang="en-US" dirty="0"/>
          </a:p>
          <a:p>
            <a:pPr algn="l"/>
            <a:endParaRPr lang="en-US" dirty="0"/>
          </a:p>
          <a:p>
            <a:pPr algn="l"/>
            <a:r>
              <a:rPr lang="en-US" dirty="0"/>
              <a:t>Thus,</a:t>
            </a:r>
          </a:p>
          <a:p>
            <a:pPr algn="l"/>
            <a:endParaRPr lang="en-US" dirty="0"/>
          </a:p>
          <a:p>
            <a:pPr algn="l"/>
            <a:r>
              <a:rPr lang="en-IN" dirty="0"/>
              <a:t>Similarly, we have </a:t>
            </a:r>
          </a:p>
          <a:p>
            <a:pPr algn="l"/>
            <a:endParaRPr lang="en-US" dirty="0"/>
          </a:p>
          <a:p>
            <a:pPr algn="l"/>
            <a:endParaRPr lang="en-US" dirty="0"/>
          </a:p>
          <a:p>
            <a:pPr algn="l"/>
            <a:endParaRPr lang="en-IN" dirty="0"/>
          </a:p>
          <a:p>
            <a:pPr algn="l"/>
            <a:r>
              <a:rPr lang="en-IN" dirty="0"/>
              <a:t>Putting the value from (A), (B), (C) in (1) we get PCNF as </a:t>
            </a:r>
          </a:p>
          <a:p>
            <a:pPr algn="l"/>
            <a:endParaRPr lang="en-US" dirty="0"/>
          </a:p>
          <a:p>
            <a:pPr algn="l"/>
            <a:endParaRPr lang="en-US" dirty="0"/>
          </a:p>
          <a:p>
            <a:pPr algn="l"/>
            <a:r>
              <a:rPr lang="en-US" dirty="0"/>
              <a:t>	</a:t>
            </a:r>
            <a:endParaRPr lang="en-IN" dirty="0"/>
          </a:p>
        </p:txBody>
      </p:sp>
      <p:graphicFrame>
        <p:nvGraphicFramePr>
          <p:cNvPr id="4" name="Object 3"/>
          <p:cNvGraphicFramePr>
            <a:graphicFrameLocks noChangeAspect="1"/>
          </p:cNvGraphicFramePr>
          <p:nvPr>
            <p:extLst>
              <p:ext uri="{D42A27DB-BD31-4B8C-83A1-F6EECF244321}">
                <p14:modId xmlns:p14="http://schemas.microsoft.com/office/powerpoint/2010/main" val="932865654"/>
              </p:ext>
            </p:extLst>
          </p:nvPr>
        </p:nvGraphicFramePr>
        <p:xfrm>
          <a:off x="457200" y="838200"/>
          <a:ext cx="8305800" cy="584200"/>
        </p:xfrm>
        <a:graphic>
          <a:graphicData uri="http://schemas.openxmlformats.org/presentationml/2006/ole">
            <mc:AlternateContent xmlns:mc="http://schemas.openxmlformats.org/markup-compatibility/2006">
              <mc:Choice xmlns:v="urn:schemas-microsoft-com:vml" Requires="v">
                <p:oleObj spid="_x0000_s43697" name="Equation" r:id="rId3" imgW="199339200" imgH="14020800" progId="Equation.DSMT4">
                  <p:embed/>
                </p:oleObj>
              </mc:Choice>
              <mc:Fallback>
                <p:oleObj name="Equation" r:id="rId3" imgW="199339200" imgH="14020800" progId="Equation.DSMT4">
                  <p:embed/>
                  <p:pic>
                    <p:nvPicPr>
                      <p:cNvPr id="0" name="Picture 43259"/>
                      <p:cNvPicPr/>
                      <p:nvPr/>
                    </p:nvPicPr>
                    <p:blipFill>
                      <a:blip r:embed="rId4"/>
                      <a:stretch>
                        <a:fillRect/>
                      </a:stretch>
                    </p:blipFill>
                    <p:spPr>
                      <a:xfrm>
                        <a:off x="457200" y="838200"/>
                        <a:ext cx="8305800" cy="5842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69843602"/>
              </p:ext>
            </p:extLst>
          </p:nvPr>
        </p:nvGraphicFramePr>
        <p:xfrm>
          <a:off x="190500" y="1828800"/>
          <a:ext cx="3390900" cy="939800"/>
        </p:xfrm>
        <a:graphic>
          <a:graphicData uri="http://schemas.openxmlformats.org/presentationml/2006/ole">
            <mc:AlternateContent xmlns:mc="http://schemas.openxmlformats.org/markup-compatibility/2006">
              <mc:Choice xmlns:v="urn:schemas-microsoft-com:vml" Requires="v">
                <p:oleObj spid="_x0000_s43698" name="Equation" r:id="rId5" imgW="81381600" imgH="22555200" progId="Equation.DSMT4">
                  <p:embed/>
                </p:oleObj>
              </mc:Choice>
              <mc:Fallback>
                <p:oleObj name="Equation" r:id="rId5" imgW="81381600" imgH="22555200" progId="Equation.DSMT4">
                  <p:embed/>
                  <p:pic>
                    <p:nvPicPr>
                      <p:cNvPr id="0" name="Picture 43260"/>
                      <p:cNvPicPr/>
                      <p:nvPr/>
                    </p:nvPicPr>
                    <p:blipFill>
                      <a:blip r:embed="rId6"/>
                      <a:stretch>
                        <a:fillRect/>
                      </a:stretch>
                    </p:blipFill>
                    <p:spPr>
                      <a:xfrm>
                        <a:off x="190500" y="1828800"/>
                        <a:ext cx="3390900" cy="9398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984402726"/>
              </p:ext>
            </p:extLst>
          </p:nvPr>
        </p:nvGraphicFramePr>
        <p:xfrm>
          <a:off x="266700" y="2819400"/>
          <a:ext cx="6134100" cy="431800"/>
        </p:xfrm>
        <a:graphic>
          <a:graphicData uri="http://schemas.openxmlformats.org/presentationml/2006/ole">
            <mc:AlternateContent xmlns:mc="http://schemas.openxmlformats.org/markup-compatibility/2006">
              <mc:Choice xmlns:v="urn:schemas-microsoft-com:vml" Requires="v">
                <p:oleObj spid="_x0000_s43699" name="Equation" r:id="rId7" imgW="147218400" imgH="10363200" progId="Equation.DSMT4">
                  <p:embed/>
                </p:oleObj>
              </mc:Choice>
              <mc:Fallback>
                <p:oleObj name="Equation" r:id="rId7" imgW="147218400" imgH="10363200" progId="Equation.DSMT4">
                  <p:embed/>
                  <p:pic>
                    <p:nvPicPr>
                      <p:cNvPr id="0" name="Picture 43261"/>
                      <p:cNvPicPr/>
                      <p:nvPr/>
                    </p:nvPicPr>
                    <p:blipFill>
                      <a:blip r:embed="rId8"/>
                      <a:stretch>
                        <a:fillRect/>
                      </a:stretch>
                    </p:blipFill>
                    <p:spPr>
                      <a:xfrm>
                        <a:off x="266700" y="2819400"/>
                        <a:ext cx="6134100" cy="4318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594017599"/>
              </p:ext>
            </p:extLst>
          </p:nvPr>
        </p:nvGraphicFramePr>
        <p:xfrm>
          <a:off x="914400" y="3657600"/>
          <a:ext cx="7353300" cy="1041400"/>
        </p:xfrm>
        <a:graphic>
          <a:graphicData uri="http://schemas.openxmlformats.org/presentationml/2006/ole">
            <mc:AlternateContent xmlns:mc="http://schemas.openxmlformats.org/markup-compatibility/2006">
              <mc:Choice xmlns:v="urn:schemas-microsoft-com:vml" Requires="v">
                <p:oleObj spid="_x0000_s43700" name="Equation" r:id="rId9" imgW="176479200" imgH="24993600" progId="Equation.DSMT4">
                  <p:embed/>
                </p:oleObj>
              </mc:Choice>
              <mc:Fallback>
                <p:oleObj name="Equation" r:id="rId9" imgW="176479200" imgH="24993600" progId="Equation.DSMT4">
                  <p:embed/>
                  <p:pic>
                    <p:nvPicPr>
                      <p:cNvPr id="0" name="Picture 43262"/>
                      <p:cNvPicPr/>
                      <p:nvPr/>
                    </p:nvPicPr>
                    <p:blipFill>
                      <a:blip r:embed="rId10"/>
                      <a:stretch>
                        <a:fillRect/>
                      </a:stretch>
                    </p:blipFill>
                    <p:spPr>
                      <a:xfrm>
                        <a:off x="914400" y="3657600"/>
                        <a:ext cx="7353300" cy="10414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95889438"/>
              </p:ext>
            </p:extLst>
          </p:nvPr>
        </p:nvGraphicFramePr>
        <p:xfrm>
          <a:off x="596900" y="5334000"/>
          <a:ext cx="7937500" cy="939800"/>
        </p:xfrm>
        <a:graphic>
          <a:graphicData uri="http://schemas.openxmlformats.org/presentationml/2006/ole">
            <mc:AlternateContent xmlns:mc="http://schemas.openxmlformats.org/markup-compatibility/2006">
              <mc:Choice xmlns:v="urn:schemas-microsoft-com:vml" Requires="v">
                <p:oleObj spid="_x0000_s43701" name="Equation" r:id="rId11" imgW="190500000" imgH="22555200" progId="Equation.DSMT4">
                  <p:embed/>
                </p:oleObj>
              </mc:Choice>
              <mc:Fallback>
                <p:oleObj name="Equation" r:id="rId11" imgW="190500000" imgH="22555200" progId="Equation.DSMT4">
                  <p:embed/>
                  <p:pic>
                    <p:nvPicPr>
                      <p:cNvPr id="0" name="Picture 43263"/>
                      <p:cNvPicPr/>
                      <p:nvPr/>
                    </p:nvPicPr>
                    <p:blipFill>
                      <a:blip r:embed="rId12"/>
                      <a:stretch>
                        <a:fillRect/>
                      </a:stretch>
                    </p:blipFill>
                    <p:spPr>
                      <a:xfrm>
                        <a:off x="596900" y="5334000"/>
                        <a:ext cx="7937500" cy="939800"/>
                      </a:xfrm>
                      <a:prstGeom prst="rect">
                        <a:avLst/>
                      </a:prstGeom>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just"/>
            <a:r>
              <a:rPr lang="en-IN" b="1" dirty="0"/>
              <a:t>Advantages of obtaining principal conjunctive normal form are</a:t>
            </a:r>
            <a:endParaRPr lang="en-IN" dirty="0"/>
          </a:p>
          <a:p>
            <a:pPr marL="514350" lvl="0" indent="-514350" algn="just">
              <a:lnSpc>
                <a:spcPct val="150000"/>
              </a:lnSpc>
              <a:buClrTx/>
              <a:buSzPct val="97000"/>
              <a:buFont typeface="+mj-lt"/>
              <a:buAutoNum type="arabicParenR"/>
            </a:pPr>
            <a:r>
              <a:rPr lang="en-IN" dirty="0"/>
              <a:t>The principal conjunctive normal of a given formula is unique.</a:t>
            </a:r>
          </a:p>
          <a:p>
            <a:pPr marL="514350" lvl="0" indent="-514350" algn="just">
              <a:lnSpc>
                <a:spcPct val="150000"/>
              </a:lnSpc>
              <a:buClrTx/>
              <a:buSzPct val="97000"/>
              <a:buFont typeface="+mj-lt"/>
              <a:buAutoNum type="arabicParenR"/>
            </a:pPr>
            <a:r>
              <a:rPr lang="en-IN" dirty="0"/>
              <a:t>Every compound proposition, which is not a tautology, has an equivalent principal conjunctive normal form.</a:t>
            </a:r>
          </a:p>
          <a:p>
            <a:pPr marL="514350" lvl="0" indent="-514350" algn="just">
              <a:lnSpc>
                <a:spcPct val="150000"/>
              </a:lnSpc>
              <a:buClrTx/>
              <a:buSzPct val="97000"/>
              <a:buFont typeface="+mj-lt"/>
              <a:buAutoNum type="arabicParenR"/>
            </a:pPr>
            <a:r>
              <a:rPr lang="en-IN" dirty="0"/>
              <a:t>If the given compound proposition is a contradiction, then its principal conjunctive normal form will contain all possible maxterms of its components.</a:t>
            </a:r>
          </a:p>
          <a:p>
            <a:pPr algn="l"/>
            <a:endParaRPr lang="en-I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l"/>
            <a:r>
              <a:rPr lang="en-IN" b="1" dirty="0"/>
              <a:t>PRATICE EXAMPLE </a:t>
            </a:r>
            <a:endParaRPr lang="en-IN" dirty="0"/>
          </a:p>
          <a:p>
            <a:pPr algn="l"/>
            <a:r>
              <a:rPr lang="en-IN" dirty="0"/>
              <a:t>Obtain the PDNF and PCNF form of the following without using truth table.</a:t>
            </a:r>
          </a:p>
          <a:p>
            <a:pPr algn="l"/>
            <a:endParaRPr lang="en-IN" dirty="0"/>
          </a:p>
        </p:txBody>
      </p:sp>
      <p:graphicFrame>
        <p:nvGraphicFramePr>
          <p:cNvPr id="4" name="Object 3"/>
          <p:cNvGraphicFramePr>
            <a:graphicFrameLocks noChangeAspect="1"/>
          </p:cNvGraphicFramePr>
          <p:nvPr/>
        </p:nvGraphicFramePr>
        <p:xfrm>
          <a:off x="304800" y="2476500"/>
          <a:ext cx="4800600" cy="2705100"/>
        </p:xfrm>
        <a:graphic>
          <a:graphicData uri="http://schemas.openxmlformats.org/presentationml/2006/ole">
            <mc:AlternateContent xmlns:mc="http://schemas.openxmlformats.org/markup-compatibility/2006">
              <mc:Choice xmlns:v="urn:schemas-microsoft-com:vml" Requires="v">
                <p:oleObj spid="_x0000_s44171" name="Equation" r:id="rId3" imgW="115214400" imgH="64922400" progId="Equation.DSMT4">
                  <p:embed/>
                </p:oleObj>
              </mc:Choice>
              <mc:Fallback>
                <p:oleObj name="Equation" r:id="rId3" imgW="115214400" imgH="64922400" progId="Equation.DSMT4">
                  <p:embed/>
                  <p:pic>
                    <p:nvPicPr>
                      <p:cNvPr id="0" name="Picture 44081"/>
                      <p:cNvPicPr/>
                      <p:nvPr/>
                    </p:nvPicPr>
                    <p:blipFill>
                      <a:blip r:embed="rId4"/>
                      <a:stretch>
                        <a:fillRect/>
                      </a:stretch>
                    </p:blipFill>
                    <p:spPr>
                      <a:xfrm>
                        <a:off x="304800" y="2476500"/>
                        <a:ext cx="4800600" cy="2705100"/>
                      </a:xfrm>
                      <a:prstGeom prst="rect">
                        <a:avLst/>
                      </a:prstGeom>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normAutofit lnSpcReduction="10000"/>
          </a:bodyPr>
          <a:lstStyle/>
          <a:p>
            <a:pPr algn="l"/>
            <a:r>
              <a:rPr lang="en-IN" b="1" u="sng" dirty="0"/>
              <a:t>LOGIC IN PROOF</a:t>
            </a:r>
            <a:endParaRPr lang="en-IN" dirty="0"/>
          </a:p>
          <a:p>
            <a:pPr algn="just"/>
            <a:r>
              <a:rPr lang="en-IN" b="1" u="sng" dirty="0"/>
              <a:t>Theorem</a:t>
            </a:r>
            <a:r>
              <a:rPr lang="en-IN" b="1" dirty="0"/>
              <a:t>: </a:t>
            </a:r>
            <a:r>
              <a:rPr lang="en-IN" dirty="0"/>
              <a:t>A theorem is a proposition that can be proved to be true.</a:t>
            </a:r>
          </a:p>
          <a:p>
            <a:pPr algn="just"/>
            <a:endParaRPr lang="en-IN" dirty="0"/>
          </a:p>
          <a:p>
            <a:pPr algn="just"/>
            <a:r>
              <a:rPr lang="en-IN" b="1" u="sng" dirty="0"/>
              <a:t>Premises</a:t>
            </a:r>
            <a:r>
              <a:rPr lang="en-IN" b="1" dirty="0"/>
              <a:t>: </a:t>
            </a:r>
            <a:r>
              <a:rPr lang="en-IN" dirty="0"/>
              <a:t>It is a proposition on the basis of which we would able to draw a conclusion. You can think of premise as evidence or assumption.</a:t>
            </a:r>
          </a:p>
          <a:p>
            <a:pPr algn="just"/>
            <a:r>
              <a:rPr lang="en-IN" dirty="0"/>
              <a:t>Therefore we initially assume that something is true and on the basis of that we draw the conclusion.</a:t>
            </a:r>
          </a:p>
          <a:p>
            <a:pPr algn="just"/>
            <a:endParaRPr lang="en-IN" dirty="0"/>
          </a:p>
          <a:p>
            <a:pPr algn="just"/>
            <a:r>
              <a:rPr lang="en-IN" b="1" u="sng" dirty="0"/>
              <a:t>Conclusion</a:t>
            </a:r>
            <a:r>
              <a:rPr lang="en-IN" b="1" dirty="0"/>
              <a:t>:</a:t>
            </a:r>
            <a:r>
              <a:rPr lang="en-IN" dirty="0"/>
              <a:t> It is a proposition that is reached from the given set of premises. You can of it as the result of the assumptions that we made in an argument.</a:t>
            </a:r>
          </a:p>
          <a:p>
            <a:endParaRPr lang="en-IN"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just"/>
            <a:r>
              <a:rPr lang="en-IN" b="1" u="sng" dirty="0"/>
              <a:t>Argument</a:t>
            </a:r>
            <a:r>
              <a:rPr lang="en-IN" b="1" dirty="0"/>
              <a:t>: </a:t>
            </a:r>
            <a:r>
              <a:rPr lang="en-IN" dirty="0"/>
              <a:t>An argument is a sequence of statement that ends with the conclusion. All statements except last one are known as premises or</a:t>
            </a:r>
            <a:r>
              <a:rPr lang="en-IN" b="1" dirty="0"/>
              <a:t> </a:t>
            </a:r>
            <a:r>
              <a:rPr lang="en-IN" dirty="0"/>
              <a:t>hypothesis .And the last statement is known as conclusion.</a:t>
            </a:r>
          </a:p>
          <a:p>
            <a:pPr algn="just"/>
            <a:endParaRPr lang="en-IN" dirty="0"/>
          </a:p>
          <a:p>
            <a:pPr algn="just"/>
            <a:r>
              <a:rPr lang="en-IN" b="1" u="sng" dirty="0"/>
              <a:t>Proof</a:t>
            </a:r>
            <a:r>
              <a:rPr lang="en-IN" b="1" dirty="0"/>
              <a:t>: </a:t>
            </a:r>
            <a:r>
              <a:rPr lang="en-IN" dirty="0"/>
              <a:t>An argument which establishes the truth of the theorem is known as proof.</a:t>
            </a:r>
          </a:p>
          <a:p>
            <a:pPr algn="just"/>
            <a:endParaRPr lang="en-IN" dirty="0"/>
          </a:p>
          <a:p>
            <a:pPr algn="just"/>
            <a:r>
              <a:rPr lang="en-IN" b="1" u="sng" dirty="0"/>
              <a:t>Valid Argument</a:t>
            </a:r>
            <a:r>
              <a:rPr lang="en-IN" dirty="0"/>
              <a:t>: An argument is said to be valid, if all premises are true, conclusion must be true in the same possibility. Validity of the argument can be check using two methods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228600" y="609600"/>
                <a:ext cx="8686800" cy="6096000"/>
              </a:xfrm>
            </p:spPr>
            <p:txBody>
              <a:bodyPr>
                <a:normAutofit fontScale="62500" lnSpcReduction="20000"/>
              </a:bodyPr>
              <a:lstStyle/>
              <a:p>
                <a:endParaRPr lang="en-US" dirty="0"/>
              </a:p>
              <a:p>
                <a:endParaRPr lang="en-US" dirty="0"/>
              </a:p>
              <a:p>
                <a:endParaRPr lang="en-US" dirty="0"/>
              </a:p>
              <a:p>
                <a:endParaRPr lang="en-US" dirty="0"/>
              </a:p>
              <a:p>
                <a:pPr algn="l"/>
                <a:endParaRPr lang="en-IN" b="1" dirty="0"/>
              </a:p>
              <a:p>
                <a:pPr algn="l"/>
                <a:endParaRPr lang="en-IN" b="1" dirty="0"/>
              </a:p>
              <a:p>
                <a:pPr algn="l"/>
                <a:r>
                  <a:rPr lang="en-IN" sz="3000" b="1" u="sng" dirty="0">
                    <a:latin typeface="Times New Roman" pitchFamily="18" charset="0"/>
                    <a:cs typeface="Times New Roman" pitchFamily="18" charset="0"/>
                  </a:rPr>
                  <a:t>Remark</a:t>
                </a:r>
                <a:r>
                  <a:rPr lang="en-IN" sz="3000" dirty="0">
                    <a:latin typeface="Times New Roman" pitchFamily="18" charset="0"/>
                    <a:cs typeface="Times New Roman" pitchFamily="18" charset="0"/>
                  </a:rPr>
                  <a:t>:</a:t>
                </a:r>
              </a:p>
              <a:p>
                <a:pPr algn="just"/>
                <a:r>
                  <a:rPr lang="en-IN" sz="3000" dirty="0">
                    <a:latin typeface="Times New Roman" pitchFamily="18" charset="0"/>
                    <a:cs typeface="Times New Roman" pitchFamily="18" charset="0"/>
                  </a:rPr>
                  <a:t>In </a:t>
                </a:r>
                <a14:m>
                  <m:oMath xmlns:m="http://schemas.openxmlformats.org/officeDocument/2006/math">
                    <m:r>
                      <a:rPr lang="en-US" sz="3000" i="1">
                        <a:latin typeface="Cambria Math"/>
                      </a:rPr>
                      <m:t>𝑝</m:t>
                    </m:r>
                    <m:r>
                      <a:rPr lang="en-US" sz="3000" i="1">
                        <a:latin typeface="Cambria Math"/>
                        <a:ea typeface="Cambria Math"/>
                      </a:rPr>
                      <m:t>→</m:t>
                    </m:r>
                    <m:r>
                      <a:rPr lang="en-US" sz="3000" i="1">
                        <a:latin typeface="Cambria Math"/>
                        <a:ea typeface="Cambria Math"/>
                      </a:rPr>
                      <m:t>𝑞</m:t>
                    </m:r>
                  </m:oMath>
                </a14:m>
                <a:r>
                  <a:rPr lang="en-IN" sz="3000" dirty="0">
                    <a:latin typeface="Times New Roman" pitchFamily="18" charset="0"/>
                    <a:ea typeface="Calibri"/>
                    <a:cs typeface="Times New Roman" pitchFamily="18" charset="0"/>
                  </a:rPr>
                  <a:t>, </a:t>
                </a:r>
                <a:r>
                  <a:rPr lang="en-IN" sz="3000" dirty="0">
                    <a:latin typeface="Times New Roman" pitchFamily="18" charset="0"/>
                    <a:cs typeface="Times New Roman" pitchFamily="18" charset="0"/>
                  </a:rPr>
                  <a:t>the proposition p is called </a:t>
                </a:r>
                <a:r>
                  <a:rPr lang="en-IN" sz="3000" b="1" dirty="0">
                    <a:latin typeface="Times New Roman" pitchFamily="18" charset="0"/>
                    <a:cs typeface="Times New Roman" pitchFamily="18" charset="0"/>
                  </a:rPr>
                  <a:t>antecedent or hypothesis</a:t>
                </a:r>
                <a:r>
                  <a:rPr lang="en-IN" sz="3000" dirty="0">
                    <a:latin typeface="Times New Roman" pitchFamily="18" charset="0"/>
                    <a:cs typeface="Times New Roman" pitchFamily="18" charset="0"/>
                  </a:rPr>
                  <a:t> and proposition q is called </a:t>
                </a:r>
                <a:r>
                  <a:rPr lang="en-IN" sz="3000" b="1" dirty="0">
                    <a:latin typeface="Times New Roman" pitchFamily="18" charset="0"/>
                    <a:cs typeface="Times New Roman" pitchFamily="18" charset="0"/>
                  </a:rPr>
                  <a:t>consequent or conclusion</a:t>
                </a:r>
                <a:r>
                  <a:rPr lang="en-IN" sz="3000" dirty="0">
                    <a:latin typeface="Times New Roman" pitchFamily="18" charset="0"/>
                    <a:cs typeface="Times New Roman" pitchFamily="18" charset="0"/>
                  </a:rPr>
                  <a:t>.</a:t>
                </a:r>
              </a:p>
              <a:p>
                <a:pPr lvl="0" algn="just"/>
                <a:r>
                  <a:rPr lang="en-IN" sz="3000" dirty="0">
                    <a:latin typeface="Times New Roman" pitchFamily="18" charset="0"/>
                    <a:cs typeface="Times New Roman" pitchFamily="18" charset="0"/>
                  </a:rPr>
                  <a:t>The connective</a:t>
                </a:r>
                <a:r>
                  <a:rPr lang="en-IN" sz="3000" b="1" dirty="0">
                    <a:latin typeface="Times New Roman" pitchFamily="18" charset="0"/>
                    <a:cs typeface="Times New Roman" pitchFamily="18" charset="0"/>
                  </a:rPr>
                  <a:t> if........then </a:t>
                </a:r>
                <a:r>
                  <a:rPr lang="en-IN" sz="3000" dirty="0">
                    <a:latin typeface="Times New Roman" pitchFamily="18" charset="0"/>
                    <a:cs typeface="Times New Roman" pitchFamily="18" charset="0"/>
                  </a:rPr>
                  <a:t>can be also read as follows: </a:t>
                </a:r>
              </a:p>
              <a:p>
                <a:pPr lvl="0" algn="l"/>
                <a:r>
                  <a:rPr lang="en-IN" b="1" dirty="0">
                    <a:latin typeface="Times New Roman" pitchFamily="18" charset="0"/>
                    <a:cs typeface="Times New Roman" pitchFamily="18" charset="0"/>
                  </a:rPr>
                  <a:t>p implies q.</a:t>
                </a:r>
                <a:endParaRPr lang="en-IN" dirty="0">
                  <a:latin typeface="Times New Roman" pitchFamily="18" charset="0"/>
                  <a:cs typeface="Times New Roman" pitchFamily="18" charset="0"/>
                </a:endParaRPr>
              </a:p>
              <a:p>
                <a:pPr marL="457200" lvl="0" indent="-457200" algn="l">
                  <a:buClr>
                    <a:schemeClr val="tx1"/>
                  </a:buClr>
                  <a:buSzPct val="99000"/>
                  <a:buFont typeface="Wingdings" pitchFamily="2" charset="2"/>
                  <a:buChar char="Ø"/>
                </a:pPr>
                <a:r>
                  <a:rPr lang="en-IN" sz="3000" b="1" dirty="0">
                    <a:latin typeface="Times New Roman" pitchFamily="18" charset="0"/>
                    <a:cs typeface="Times New Roman" pitchFamily="18" charset="0"/>
                  </a:rPr>
                  <a:t>p is sufficient for q.</a:t>
                </a:r>
                <a:endParaRPr lang="en-IN" sz="3000" dirty="0">
                  <a:latin typeface="Times New Roman" pitchFamily="18" charset="0"/>
                  <a:cs typeface="Times New Roman" pitchFamily="18" charset="0"/>
                </a:endParaRPr>
              </a:p>
              <a:p>
                <a:pPr marL="457200" lvl="0" indent="-457200" algn="l">
                  <a:buClr>
                    <a:schemeClr val="tx1"/>
                  </a:buClr>
                  <a:buSzPct val="99000"/>
                  <a:buFont typeface="Wingdings" pitchFamily="2" charset="2"/>
                  <a:buChar char="Ø"/>
                </a:pPr>
                <a:r>
                  <a:rPr lang="en-IN" sz="3000" b="1" dirty="0">
                    <a:latin typeface="Times New Roman" pitchFamily="18" charset="0"/>
                    <a:cs typeface="Times New Roman" pitchFamily="18" charset="0"/>
                  </a:rPr>
                  <a:t>p only if q.</a:t>
                </a:r>
                <a:endParaRPr lang="en-IN" sz="3000" dirty="0">
                  <a:latin typeface="Times New Roman" pitchFamily="18" charset="0"/>
                  <a:cs typeface="Times New Roman" pitchFamily="18" charset="0"/>
                </a:endParaRPr>
              </a:p>
              <a:p>
                <a:pPr marL="457200" lvl="0" indent="-457200" algn="l">
                  <a:buClr>
                    <a:schemeClr val="tx1"/>
                  </a:buClr>
                  <a:buSzPct val="99000"/>
                  <a:buFont typeface="Wingdings" pitchFamily="2" charset="2"/>
                  <a:buChar char="Ø"/>
                </a:pPr>
                <a:r>
                  <a:rPr lang="en-IN" sz="3000" b="1" dirty="0">
                    <a:latin typeface="Times New Roman" pitchFamily="18" charset="0"/>
                    <a:cs typeface="Times New Roman" pitchFamily="18" charset="0"/>
                  </a:rPr>
                  <a:t>q is necessary for p.</a:t>
                </a:r>
                <a:endParaRPr lang="en-IN" sz="3000" dirty="0">
                  <a:latin typeface="Times New Roman" pitchFamily="18" charset="0"/>
                  <a:cs typeface="Times New Roman" pitchFamily="18" charset="0"/>
                </a:endParaRPr>
              </a:p>
              <a:p>
                <a:pPr marL="457200" lvl="0" indent="-457200" algn="l">
                  <a:buClr>
                    <a:schemeClr val="tx1"/>
                  </a:buClr>
                  <a:buSzPct val="99000"/>
                  <a:buFont typeface="Wingdings" pitchFamily="2" charset="2"/>
                  <a:buChar char="Ø"/>
                </a:pPr>
                <a:r>
                  <a:rPr lang="en-IN" sz="3000" b="1" dirty="0">
                    <a:latin typeface="Times New Roman" pitchFamily="18" charset="0"/>
                    <a:cs typeface="Times New Roman" pitchFamily="18" charset="0"/>
                  </a:rPr>
                  <a:t>q if p.</a:t>
                </a:r>
                <a:endParaRPr lang="en-IN" sz="3000" dirty="0">
                  <a:latin typeface="Times New Roman" pitchFamily="18" charset="0"/>
                  <a:cs typeface="Times New Roman" pitchFamily="18" charset="0"/>
                </a:endParaRPr>
              </a:p>
              <a:p>
                <a:pPr marL="457200" lvl="0" indent="-457200" algn="l">
                  <a:buClr>
                    <a:schemeClr val="tx1"/>
                  </a:buClr>
                  <a:buSzPct val="99000"/>
                  <a:buFont typeface="Wingdings" pitchFamily="2" charset="2"/>
                  <a:buChar char="Ø"/>
                </a:pPr>
                <a:r>
                  <a:rPr lang="en-IN" sz="3000" b="1" dirty="0">
                    <a:latin typeface="Times New Roman" pitchFamily="18" charset="0"/>
                    <a:cs typeface="Times New Roman" pitchFamily="18" charset="0"/>
                  </a:rPr>
                  <a:t>q follows from p.</a:t>
                </a:r>
                <a:endParaRPr lang="en-IN" sz="3000" dirty="0">
                  <a:latin typeface="Times New Roman" pitchFamily="18" charset="0"/>
                  <a:cs typeface="Times New Roman" pitchFamily="18" charset="0"/>
                </a:endParaRPr>
              </a:p>
              <a:p>
                <a:pPr marL="457200" lvl="0" indent="-457200" algn="l">
                  <a:buClr>
                    <a:schemeClr val="tx1"/>
                  </a:buClr>
                  <a:buSzPct val="99000"/>
                  <a:buFont typeface="Wingdings" pitchFamily="2" charset="2"/>
                  <a:buChar char="Ø"/>
                </a:pPr>
                <a:r>
                  <a:rPr lang="en-IN" sz="3000" b="1" dirty="0">
                    <a:latin typeface="Times New Roman" pitchFamily="18" charset="0"/>
                    <a:cs typeface="Times New Roman" pitchFamily="18" charset="0"/>
                  </a:rPr>
                  <a:t>q is consequence of p.</a:t>
                </a:r>
              </a:p>
              <a:p>
                <a:pPr marL="457200" lvl="0" indent="-457200" algn="l">
                  <a:buClr>
                    <a:schemeClr val="tx1"/>
                  </a:buClr>
                  <a:buSzPct val="99000"/>
                  <a:buFont typeface="Wingdings" pitchFamily="2" charset="2"/>
                  <a:buChar char="Ø"/>
                </a:pPr>
                <a14:m>
                  <m:oMath xmlns:m="http://schemas.openxmlformats.org/officeDocument/2006/math">
                    <m:r>
                      <a:rPr lang="en-US" sz="3000" b="1" i="1">
                        <a:latin typeface="Cambria Math"/>
                      </a:rPr>
                      <m:t>𝒑</m:t>
                    </m:r>
                    <m:r>
                      <a:rPr lang="en-US" sz="3000" b="1" i="1">
                        <a:latin typeface="Cambria Math"/>
                        <a:ea typeface="Cambria Math"/>
                      </a:rPr>
                      <m:t>→</m:t>
                    </m:r>
                    <m:r>
                      <a:rPr lang="en-US" sz="3000" b="1" i="1">
                        <a:latin typeface="Cambria Math"/>
                        <a:ea typeface="Cambria Math"/>
                      </a:rPr>
                      <m:t>𝒒</m:t>
                    </m:r>
                    <m:r>
                      <a:rPr lang="en-US" sz="3000" b="1" i="1" smtClean="0">
                        <a:latin typeface="Cambria Math"/>
                        <a:ea typeface="Cambria Math"/>
                      </a:rPr>
                      <m:t>≡∼</m:t>
                    </m:r>
                    <m:r>
                      <a:rPr lang="en-US" sz="3000" b="1" i="1" smtClean="0">
                        <a:latin typeface="Cambria Math"/>
                        <a:ea typeface="Cambria Math"/>
                      </a:rPr>
                      <m:t>𝒑</m:t>
                    </m:r>
                    <m:r>
                      <a:rPr lang="en-US" sz="3000" b="1" i="1">
                        <a:latin typeface="Cambria Math"/>
                        <a:ea typeface="Cambria Math"/>
                      </a:rPr>
                      <m:t>∨</m:t>
                    </m:r>
                    <m:r>
                      <a:rPr lang="en-US" sz="3000" b="1" i="1" smtClean="0">
                        <a:latin typeface="Cambria Math"/>
                        <a:ea typeface="Cambria Math"/>
                      </a:rPr>
                      <m:t>𝒒</m:t>
                    </m:r>
                  </m:oMath>
                </a14:m>
                <a:endParaRPr lang="en-IN" sz="3000" b="1" dirty="0">
                  <a:latin typeface="Times New Roman" pitchFamily="18" charset="0"/>
                  <a:cs typeface="Times New Roman" pitchFamily="18" charset="0"/>
                </a:endParaRPr>
              </a:p>
              <a:p>
                <a:pPr algn="l"/>
                <a:endParaRPr lang="en-IN" dirty="0">
                  <a:latin typeface="Times New Roman" pitchFamily="18" charset="0"/>
                  <a:cs typeface="Times New Roman" pitchFamily="18" charset="0"/>
                </a:endParaRPr>
              </a:p>
              <a:p>
                <a:pPr algn="l"/>
                <a:endParaRPr lang="en-IN"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228600" y="609600"/>
                <a:ext cx="8686800" cy="6096000"/>
              </a:xfrm>
              <a:blipFill>
                <a:blip r:embed="rId3"/>
                <a:stretch>
                  <a:fillRect l="-1754" r="-912"/>
                </a:stretch>
              </a:blipFill>
            </p:spPr>
            <p:txBody>
              <a:bodyPr/>
              <a:lstStyle/>
              <a:p>
                <a:r>
                  <a:rPr lang="en-IN">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999940387"/>
              </p:ext>
            </p:extLst>
          </p:nvPr>
        </p:nvGraphicFramePr>
        <p:xfrm>
          <a:off x="3200400" y="304800"/>
          <a:ext cx="2092453" cy="1775460"/>
        </p:xfrm>
        <a:graphic>
          <a:graphicData uri="http://schemas.openxmlformats.org/drawingml/2006/table">
            <a:tbl>
              <a:tblPr firstRow="1" firstCol="1" bandRow="1">
                <a:tableStyleId>{5C22544A-7EE6-4342-B048-85BDC9FD1C3A}</a:tableStyleId>
              </a:tblPr>
              <a:tblGrid>
                <a:gridCol w="409766">
                  <a:extLst>
                    <a:ext uri="{9D8B030D-6E8A-4147-A177-3AD203B41FA5}">
                      <a16:colId xmlns:a16="http://schemas.microsoft.com/office/drawing/2014/main" val="20000"/>
                    </a:ext>
                  </a:extLst>
                </a:gridCol>
                <a:gridCol w="593725">
                  <a:extLst>
                    <a:ext uri="{9D8B030D-6E8A-4147-A177-3AD203B41FA5}">
                      <a16:colId xmlns:a16="http://schemas.microsoft.com/office/drawing/2014/main" val="20001"/>
                    </a:ext>
                  </a:extLst>
                </a:gridCol>
                <a:gridCol w="1088962">
                  <a:extLst>
                    <a:ext uri="{9D8B030D-6E8A-4147-A177-3AD203B41FA5}">
                      <a16:colId xmlns:a16="http://schemas.microsoft.com/office/drawing/2014/main" val="20002"/>
                    </a:ext>
                  </a:extLst>
                </a:gridCol>
              </a:tblGrid>
              <a:tr h="455676">
                <a:tc>
                  <a:txBody>
                    <a:bodyPr/>
                    <a:lstStyle/>
                    <a:p>
                      <a:pPr marL="0" marR="0" algn="ctr">
                        <a:lnSpc>
                          <a:spcPct val="115000"/>
                        </a:lnSpc>
                        <a:spcBef>
                          <a:spcPts val="0"/>
                        </a:spcBef>
                        <a:spcAft>
                          <a:spcPts val="0"/>
                        </a:spcAft>
                      </a:pPr>
                      <a:r>
                        <a:rPr lang="en-IN" sz="2600" i="1" dirty="0">
                          <a:solidFill>
                            <a:schemeClr val="tx1"/>
                          </a:solidFill>
                          <a:effectLst/>
                          <a:latin typeface="Cambria Math" panose="02040503050406030204" pitchFamily="18" charset="0"/>
                          <a:ea typeface="Cambria Math" panose="02040503050406030204" pitchFamily="18" charset="0"/>
                        </a:rPr>
                        <a:t>p</a:t>
                      </a:r>
                      <a:endParaRPr lang="en-IN" sz="2600" i="1" dirty="0">
                        <a:solidFill>
                          <a:schemeClr val="tx1"/>
                        </a:solidFill>
                        <a:effectLst/>
                        <a:latin typeface="Cambria Math" panose="02040503050406030204" pitchFamily="18" charset="0"/>
                        <a:ea typeface="Cambria Math" panose="02040503050406030204" pitchFamily="18" charset="0"/>
                        <a:cs typeface="Times New Roman" panose="02020603050405020304"/>
                      </a:endParaRPr>
                    </a:p>
                  </a:txBody>
                  <a:tcPr marL="75438" marR="75438" marT="0" marB="0">
                    <a:solidFill>
                      <a:schemeClr val="bg2">
                        <a:lumMod val="90000"/>
                      </a:schemeClr>
                    </a:solidFill>
                  </a:tcPr>
                </a:tc>
                <a:tc>
                  <a:txBody>
                    <a:bodyPr/>
                    <a:lstStyle/>
                    <a:p>
                      <a:pPr marL="0" marR="0" algn="ctr">
                        <a:lnSpc>
                          <a:spcPct val="115000"/>
                        </a:lnSpc>
                        <a:spcBef>
                          <a:spcPts val="0"/>
                        </a:spcBef>
                        <a:spcAft>
                          <a:spcPts val="0"/>
                        </a:spcAft>
                      </a:pPr>
                      <a:r>
                        <a:rPr lang="en-IN" sz="2600" i="1" dirty="0">
                          <a:solidFill>
                            <a:schemeClr val="tx1"/>
                          </a:solidFill>
                          <a:effectLst/>
                          <a:latin typeface="Cambria Math" panose="02040503050406030204" pitchFamily="18" charset="0"/>
                          <a:ea typeface="Cambria Math" panose="02040503050406030204" pitchFamily="18" charset="0"/>
                        </a:rPr>
                        <a:t>q</a:t>
                      </a:r>
                      <a:endParaRPr lang="en-IN" sz="2600" i="1" dirty="0">
                        <a:solidFill>
                          <a:schemeClr val="tx1"/>
                        </a:solidFill>
                        <a:effectLst/>
                        <a:latin typeface="Cambria Math" panose="02040503050406030204" pitchFamily="18" charset="0"/>
                        <a:ea typeface="Cambria Math" panose="02040503050406030204" pitchFamily="18" charset="0"/>
                        <a:cs typeface="Times New Roman" panose="02020603050405020304"/>
                      </a:endParaRPr>
                    </a:p>
                  </a:txBody>
                  <a:tcPr marL="75438" marR="75438" marT="0" marB="0">
                    <a:solidFill>
                      <a:schemeClr val="bg2">
                        <a:lumMod val="90000"/>
                      </a:schemeClr>
                    </a:solidFill>
                  </a:tcPr>
                </a:tc>
                <a:tc>
                  <a:txBody>
                    <a:bodyPr/>
                    <a:lstStyle/>
                    <a:p>
                      <a:endParaRPr lang="en-US" dirty="0"/>
                    </a:p>
                  </a:txBody>
                  <a:tcPr marL="75438" marR="75438" marT="0" marB="0">
                    <a:blipFill rotWithShape="1">
                      <a:blip r:embed="rId4"/>
                      <a:stretch>
                        <a:fillRect l="-92179" t="-18667" b="-321333"/>
                      </a:stretch>
                    </a:blipFill>
                  </a:tcPr>
                </a:tc>
                <a:extLst>
                  <a:ext uri="{0D108BD9-81ED-4DB2-BD59-A6C34878D82A}">
                    <a16:rowId xmlns:a16="http://schemas.microsoft.com/office/drawing/2014/main" val="10000"/>
                  </a:ext>
                </a:extLst>
              </a:tr>
              <a:tr h="329946">
                <a:tc>
                  <a:txBody>
                    <a:bodyPr/>
                    <a:lstStyle/>
                    <a:p>
                      <a:pPr marL="0" marR="0" algn="ctr">
                        <a:lnSpc>
                          <a:spcPct val="115000"/>
                        </a:lnSpc>
                        <a:spcBef>
                          <a:spcPts val="0"/>
                        </a:spcBef>
                        <a:spcAft>
                          <a:spcPts val="0"/>
                        </a:spcAft>
                      </a:pPr>
                      <a:r>
                        <a:rPr lang="en-IN" sz="2000" dirty="0">
                          <a:solidFill>
                            <a:schemeClr val="tx1"/>
                          </a:solidFill>
                          <a:effectLst/>
                        </a:rPr>
                        <a:t>T</a:t>
                      </a:r>
                      <a:endParaRPr lang="en-IN" sz="1800" dirty="0">
                        <a:solidFill>
                          <a:schemeClr val="tx1"/>
                        </a:solidFill>
                        <a:effectLst/>
                        <a:latin typeface="Calibri" panose="020F0502020204030204"/>
                        <a:ea typeface="Calibri" panose="020F0502020204030204"/>
                        <a:cs typeface="Times New Roman" panose="02020603050405020304"/>
                      </a:endParaRPr>
                    </a:p>
                  </a:txBody>
                  <a:tcPr marL="75438" marR="75438" marT="0" marB="0">
                    <a:solidFill>
                      <a:schemeClr val="bg2">
                        <a:lumMod val="50000"/>
                      </a:schemeClr>
                    </a:solidFill>
                  </a:tcPr>
                </a:tc>
                <a:tc>
                  <a:txBody>
                    <a:bodyPr/>
                    <a:lstStyle/>
                    <a:p>
                      <a:pPr marL="0" marR="0" algn="ctr">
                        <a:lnSpc>
                          <a:spcPct val="115000"/>
                        </a:lnSpc>
                        <a:spcBef>
                          <a:spcPts val="0"/>
                        </a:spcBef>
                        <a:spcAft>
                          <a:spcPts val="0"/>
                        </a:spcAft>
                      </a:pPr>
                      <a:r>
                        <a:rPr lang="en-IN" sz="2000" dirty="0">
                          <a:solidFill>
                            <a:schemeClr val="tx1"/>
                          </a:solidFill>
                          <a:effectLst/>
                        </a:rPr>
                        <a:t>T</a:t>
                      </a:r>
                      <a:endParaRPr lang="en-IN" sz="1800" dirty="0">
                        <a:solidFill>
                          <a:schemeClr val="tx1"/>
                        </a:solidFill>
                        <a:effectLst/>
                        <a:latin typeface="Calibri" panose="020F0502020204030204"/>
                        <a:ea typeface="Calibri" panose="020F0502020204030204"/>
                        <a:cs typeface="Times New Roman" panose="02020603050405020304"/>
                      </a:endParaRPr>
                    </a:p>
                  </a:txBody>
                  <a:tcPr marL="75438" marR="75438" marT="0" marB="0">
                    <a:solidFill>
                      <a:schemeClr val="bg2">
                        <a:lumMod val="50000"/>
                      </a:schemeClr>
                    </a:solidFill>
                  </a:tcPr>
                </a:tc>
                <a:tc>
                  <a:txBody>
                    <a:bodyPr/>
                    <a:lstStyle/>
                    <a:p>
                      <a:pPr marL="0" marR="0" algn="ctr">
                        <a:lnSpc>
                          <a:spcPct val="115000"/>
                        </a:lnSpc>
                        <a:spcBef>
                          <a:spcPts val="0"/>
                        </a:spcBef>
                        <a:spcAft>
                          <a:spcPts val="0"/>
                        </a:spcAft>
                      </a:pPr>
                      <a:r>
                        <a:rPr lang="en-IN" sz="1800" dirty="0">
                          <a:solidFill>
                            <a:schemeClr val="tx1"/>
                          </a:solidFill>
                          <a:effectLst/>
                        </a:rPr>
                        <a:t>T</a:t>
                      </a:r>
                      <a:endParaRPr lang="en-IN" sz="1800" dirty="0">
                        <a:solidFill>
                          <a:schemeClr val="tx1"/>
                        </a:solidFill>
                        <a:effectLst/>
                        <a:latin typeface="Calibri" panose="020F0502020204030204"/>
                        <a:ea typeface="Calibri" panose="020F0502020204030204"/>
                        <a:cs typeface="Times New Roman" panose="02020603050405020304"/>
                      </a:endParaRPr>
                    </a:p>
                  </a:txBody>
                  <a:tcPr marL="75438" marR="75438" marT="0" marB="0">
                    <a:solidFill>
                      <a:schemeClr val="bg2">
                        <a:lumMod val="50000"/>
                      </a:schemeClr>
                    </a:solidFill>
                  </a:tcPr>
                </a:tc>
                <a:extLst>
                  <a:ext uri="{0D108BD9-81ED-4DB2-BD59-A6C34878D82A}">
                    <a16:rowId xmlns:a16="http://schemas.microsoft.com/office/drawing/2014/main" val="10001"/>
                  </a:ext>
                </a:extLst>
              </a:tr>
              <a:tr h="329946">
                <a:tc>
                  <a:txBody>
                    <a:bodyPr/>
                    <a:lstStyle/>
                    <a:p>
                      <a:pPr marL="0" marR="0" algn="ctr">
                        <a:lnSpc>
                          <a:spcPct val="115000"/>
                        </a:lnSpc>
                        <a:spcBef>
                          <a:spcPts val="0"/>
                        </a:spcBef>
                        <a:spcAft>
                          <a:spcPts val="0"/>
                        </a:spcAft>
                      </a:pPr>
                      <a:r>
                        <a:rPr lang="en-IN" sz="2000">
                          <a:solidFill>
                            <a:schemeClr val="tx1"/>
                          </a:solidFill>
                          <a:effectLst/>
                        </a:rPr>
                        <a:t>T</a:t>
                      </a:r>
                      <a:endParaRPr lang="en-IN" sz="1800">
                        <a:solidFill>
                          <a:schemeClr val="tx1"/>
                        </a:solidFill>
                        <a:effectLst/>
                        <a:latin typeface="Calibri" panose="020F0502020204030204"/>
                        <a:ea typeface="Calibri" panose="020F0502020204030204"/>
                        <a:cs typeface="Times New Roman" panose="02020603050405020304"/>
                      </a:endParaRPr>
                    </a:p>
                  </a:txBody>
                  <a:tcPr marL="75438" marR="75438" marT="0" marB="0">
                    <a:solidFill>
                      <a:schemeClr val="bg2">
                        <a:lumMod val="50000"/>
                      </a:schemeClr>
                    </a:solidFill>
                  </a:tcPr>
                </a:tc>
                <a:tc>
                  <a:txBody>
                    <a:bodyPr/>
                    <a:lstStyle/>
                    <a:p>
                      <a:pPr marL="0" marR="0" algn="ctr">
                        <a:lnSpc>
                          <a:spcPct val="115000"/>
                        </a:lnSpc>
                        <a:spcBef>
                          <a:spcPts val="0"/>
                        </a:spcBef>
                        <a:spcAft>
                          <a:spcPts val="0"/>
                        </a:spcAft>
                      </a:pPr>
                      <a:r>
                        <a:rPr lang="en-IN" sz="2000" dirty="0">
                          <a:solidFill>
                            <a:schemeClr val="tx1"/>
                          </a:solidFill>
                          <a:effectLst/>
                        </a:rPr>
                        <a:t>F</a:t>
                      </a:r>
                      <a:endParaRPr lang="en-IN" sz="1800" dirty="0">
                        <a:solidFill>
                          <a:schemeClr val="tx1"/>
                        </a:solidFill>
                        <a:effectLst/>
                        <a:latin typeface="Calibri" panose="020F0502020204030204"/>
                        <a:ea typeface="Calibri" panose="020F0502020204030204"/>
                        <a:cs typeface="Times New Roman" panose="02020603050405020304"/>
                      </a:endParaRPr>
                    </a:p>
                  </a:txBody>
                  <a:tcPr marL="75438" marR="75438" marT="0" marB="0">
                    <a:solidFill>
                      <a:schemeClr val="bg2">
                        <a:lumMod val="50000"/>
                      </a:schemeClr>
                    </a:solidFill>
                  </a:tcPr>
                </a:tc>
                <a:tc>
                  <a:txBody>
                    <a:bodyPr/>
                    <a:lstStyle/>
                    <a:p>
                      <a:pPr marL="0" marR="0" algn="ctr">
                        <a:lnSpc>
                          <a:spcPct val="115000"/>
                        </a:lnSpc>
                        <a:spcBef>
                          <a:spcPts val="0"/>
                        </a:spcBef>
                        <a:spcAft>
                          <a:spcPts val="0"/>
                        </a:spcAft>
                      </a:pPr>
                      <a:r>
                        <a:rPr lang="en-IN" sz="1800" dirty="0">
                          <a:solidFill>
                            <a:schemeClr val="tx1"/>
                          </a:solidFill>
                          <a:effectLst/>
                        </a:rPr>
                        <a:t>F</a:t>
                      </a:r>
                      <a:endParaRPr lang="en-IN" sz="1800" dirty="0">
                        <a:solidFill>
                          <a:schemeClr val="tx1"/>
                        </a:solidFill>
                        <a:effectLst/>
                        <a:latin typeface="Calibri" panose="020F0502020204030204"/>
                        <a:ea typeface="Calibri" panose="020F0502020204030204"/>
                        <a:cs typeface="Times New Roman" panose="02020603050405020304"/>
                      </a:endParaRPr>
                    </a:p>
                  </a:txBody>
                  <a:tcPr marL="75438" marR="75438" marT="0" marB="0">
                    <a:solidFill>
                      <a:schemeClr val="bg2">
                        <a:lumMod val="50000"/>
                      </a:schemeClr>
                    </a:solidFill>
                  </a:tcPr>
                </a:tc>
                <a:extLst>
                  <a:ext uri="{0D108BD9-81ED-4DB2-BD59-A6C34878D82A}">
                    <a16:rowId xmlns:a16="http://schemas.microsoft.com/office/drawing/2014/main" val="10002"/>
                  </a:ext>
                </a:extLst>
              </a:tr>
              <a:tr h="329946">
                <a:tc>
                  <a:txBody>
                    <a:bodyPr/>
                    <a:lstStyle/>
                    <a:p>
                      <a:pPr marL="0" marR="0" algn="ctr">
                        <a:lnSpc>
                          <a:spcPct val="115000"/>
                        </a:lnSpc>
                        <a:spcBef>
                          <a:spcPts val="0"/>
                        </a:spcBef>
                        <a:spcAft>
                          <a:spcPts val="0"/>
                        </a:spcAft>
                      </a:pPr>
                      <a:r>
                        <a:rPr lang="en-IN" sz="2000">
                          <a:solidFill>
                            <a:schemeClr val="tx1"/>
                          </a:solidFill>
                          <a:effectLst/>
                        </a:rPr>
                        <a:t>F</a:t>
                      </a:r>
                      <a:endParaRPr lang="en-IN" sz="1800">
                        <a:solidFill>
                          <a:schemeClr val="tx1"/>
                        </a:solidFill>
                        <a:effectLst/>
                        <a:latin typeface="Calibri" panose="020F0502020204030204"/>
                        <a:ea typeface="Calibri" panose="020F0502020204030204"/>
                        <a:cs typeface="Times New Roman" panose="02020603050405020304"/>
                      </a:endParaRPr>
                    </a:p>
                  </a:txBody>
                  <a:tcPr marL="75438" marR="75438" marT="0" marB="0">
                    <a:solidFill>
                      <a:schemeClr val="bg2">
                        <a:lumMod val="50000"/>
                      </a:schemeClr>
                    </a:solidFill>
                  </a:tcPr>
                </a:tc>
                <a:tc>
                  <a:txBody>
                    <a:bodyPr/>
                    <a:lstStyle/>
                    <a:p>
                      <a:pPr marL="0" marR="0" algn="ctr">
                        <a:lnSpc>
                          <a:spcPct val="115000"/>
                        </a:lnSpc>
                        <a:spcBef>
                          <a:spcPts val="0"/>
                        </a:spcBef>
                        <a:spcAft>
                          <a:spcPts val="0"/>
                        </a:spcAft>
                      </a:pPr>
                      <a:r>
                        <a:rPr lang="en-IN" sz="2000" dirty="0">
                          <a:solidFill>
                            <a:schemeClr val="tx1"/>
                          </a:solidFill>
                          <a:effectLst/>
                        </a:rPr>
                        <a:t>T</a:t>
                      </a:r>
                      <a:endParaRPr lang="en-IN" sz="1800" dirty="0">
                        <a:solidFill>
                          <a:schemeClr val="tx1"/>
                        </a:solidFill>
                        <a:effectLst/>
                        <a:latin typeface="Calibri" panose="020F0502020204030204"/>
                        <a:ea typeface="Calibri" panose="020F0502020204030204"/>
                        <a:cs typeface="Times New Roman" panose="02020603050405020304"/>
                      </a:endParaRPr>
                    </a:p>
                  </a:txBody>
                  <a:tcPr marL="75438" marR="75438" marT="0" marB="0">
                    <a:solidFill>
                      <a:schemeClr val="bg2">
                        <a:lumMod val="50000"/>
                      </a:schemeClr>
                    </a:solidFill>
                  </a:tcPr>
                </a:tc>
                <a:tc>
                  <a:txBody>
                    <a:bodyPr/>
                    <a:lstStyle/>
                    <a:p>
                      <a:pPr marL="0" marR="0" algn="ctr">
                        <a:lnSpc>
                          <a:spcPct val="115000"/>
                        </a:lnSpc>
                        <a:spcBef>
                          <a:spcPts val="0"/>
                        </a:spcBef>
                        <a:spcAft>
                          <a:spcPts val="0"/>
                        </a:spcAft>
                      </a:pPr>
                      <a:r>
                        <a:rPr lang="en-IN" sz="1800" dirty="0">
                          <a:solidFill>
                            <a:schemeClr val="tx1"/>
                          </a:solidFill>
                          <a:effectLst/>
                        </a:rPr>
                        <a:t>T</a:t>
                      </a:r>
                      <a:endParaRPr lang="en-IN" sz="1800" dirty="0">
                        <a:solidFill>
                          <a:schemeClr val="tx1"/>
                        </a:solidFill>
                        <a:effectLst/>
                        <a:latin typeface="Calibri" panose="020F0502020204030204"/>
                        <a:ea typeface="Calibri" panose="020F0502020204030204"/>
                        <a:cs typeface="Times New Roman" panose="02020603050405020304"/>
                      </a:endParaRPr>
                    </a:p>
                  </a:txBody>
                  <a:tcPr marL="75438" marR="75438" marT="0" marB="0">
                    <a:solidFill>
                      <a:schemeClr val="bg2">
                        <a:lumMod val="50000"/>
                      </a:schemeClr>
                    </a:solidFill>
                  </a:tcPr>
                </a:tc>
                <a:extLst>
                  <a:ext uri="{0D108BD9-81ED-4DB2-BD59-A6C34878D82A}">
                    <a16:rowId xmlns:a16="http://schemas.microsoft.com/office/drawing/2014/main" val="10003"/>
                  </a:ext>
                </a:extLst>
              </a:tr>
              <a:tr h="329946">
                <a:tc>
                  <a:txBody>
                    <a:bodyPr/>
                    <a:lstStyle/>
                    <a:p>
                      <a:pPr marL="0" marR="0" algn="ctr">
                        <a:lnSpc>
                          <a:spcPct val="115000"/>
                        </a:lnSpc>
                        <a:spcBef>
                          <a:spcPts val="0"/>
                        </a:spcBef>
                        <a:spcAft>
                          <a:spcPts val="0"/>
                        </a:spcAft>
                      </a:pPr>
                      <a:r>
                        <a:rPr lang="en-IN" sz="2000" dirty="0">
                          <a:solidFill>
                            <a:schemeClr val="tx1"/>
                          </a:solidFill>
                          <a:effectLst/>
                        </a:rPr>
                        <a:t>F</a:t>
                      </a:r>
                      <a:endParaRPr lang="en-IN" sz="1800" dirty="0">
                        <a:solidFill>
                          <a:schemeClr val="tx1"/>
                        </a:solidFill>
                        <a:effectLst/>
                        <a:latin typeface="Calibri" panose="020F0502020204030204"/>
                        <a:ea typeface="Calibri" panose="020F0502020204030204"/>
                        <a:cs typeface="Times New Roman" panose="02020603050405020304"/>
                      </a:endParaRPr>
                    </a:p>
                  </a:txBody>
                  <a:tcPr marL="75438" marR="75438" marT="0" marB="0">
                    <a:solidFill>
                      <a:schemeClr val="bg2">
                        <a:lumMod val="50000"/>
                      </a:schemeClr>
                    </a:solidFill>
                  </a:tcPr>
                </a:tc>
                <a:tc>
                  <a:txBody>
                    <a:bodyPr/>
                    <a:lstStyle/>
                    <a:p>
                      <a:pPr marL="0" marR="0" algn="ctr">
                        <a:lnSpc>
                          <a:spcPct val="115000"/>
                        </a:lnSpc>
                        <a:spcBef>
                          <a:spcPts val="0"/>
                        </a:spcBef>
                        <a:spcAft>
                          <a:spcPts val="0"/>
                        </a:spcAft>
                      </a:pPr>
                      <a:r>
                        <a:rPr lang="en-IN" sz="2000" dirty="0">
                          <a:solidFill>
                            <a:schemeClr val="tx1"/>
                          </a:solidFill>
                          <a:effectLst/>
                        </a:rPr>
                        <a:t>F</a:t>
                      </a:r>
                      <a:endParaRPr lang="en-IN" sz="1800" dirty="0">
                        <a:solidFill>
                          <a:schemeClr val="tx1"/>
                        </a:solidFill>
                        <a:effectLst/>
                        <a:latin typeface="Calibri" panose="020F0502020204030204"/>
                        <a:ea typeface="Calibri" panose="020F0502020204030204"/>
                        <a:cs typeface="Times New Roman" panose="02020603050405020304"/>
                      </a:endParaRPr>
                    </a:p>
                  </a:txBody>
                  <a:tcPr marL="75438" marR="75438" marT="0" marB="0">
                    <a:solidFill>
                      <a:schemeClr val="bg2">
                        <a:lumMod val="50000"/>
                      </a:schemeClr>
                    </a:solidFill>
                  </a:tcPr>
                </a:tc>
                <a:tc>
                  <a:txBody>
                    <a:bodyPr/>
                    <a:lstStyle/>
                    <a:p>
                      <a:pPr marL="0" marR="0" algn="ctr">
                        <a:lnSpc>
                          <a:spcPct val="115000"/>
                        </a:lnSpc>
                        <a:spcBef>
                          <a:spcPts val="0"/>
                        </a:spcBef>
                        <a:spcAft>
                          <a:spcPts val="0"/>
                        </a:spcAft>
                      </a:pPr>
                      <a:r>
                        <a:rPr lang="en-IN" sz="1800" dirty="0">
                          <a:solidFill>
                            <a:schemeClr val="tx1"/>
                          </a:solidFill>
                          <a:effectLst/>
                        </a:rPr>
                        <a:t>T</a:t>
                      </a:r>
                      <a:endParaRPr lang="en-IN" sz="1800" dirty="0">
                        <a:solidFill>
                          <a:schemeClr val="tx1"/>
                        </a:solidFill>
                        <a:effectLst/>
                        <a:latin typeface="Calibri" panose="020F0502020204030204"/>
                        <a:ea typeface="Calibri" panose="020F0502020204030204"/>
                        <a:cs typeface="Times New Roman" panose="02020603050405020304"/>
                      </a:endParaRPr>
                    </a:p>
                  </a:txBody>
                  <a:tcPr marL="75438" marR="75438" marT="0" marB="0">
                    <a:solidFill>
                      <a:schemeClr val="bg2">
                        <a:lumMod val="50000"/>
                      </a:schemeClr>
                    </a:solidFill>
                  </a:tcPr>
                </a:tc>
                <a:extLst>
                  <a:ext uri="{0D108BD9-81ED-4DB2-BD59-A6C34878D82A}">
                    <a16:rowId xmlns:a16="http://schemas.microsoft.com/office/drawing/2014/main" val="10004"/>
                  </a:ext>
                </a:extLst>
              </a:tr>
            </a:tbl>
          </a:graphicData>
        </a:graphic>
      </p:graphicFrame>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4114684862"/>
                  </p:ext>
                </p:extLst>
              </p:nvPr>
            </p:nvGraphicFramePr>
            <p:xfrm>
              <a:off x="4191000" y="4800598"/>
              <a:ext cx="3352799" cy="1721932"/>
            </p:xfrm>
            <a:graphic>
              <a:graphicData uri="http://schemas.openxmlformats.org/drawingml/2006/table">
                <a:tbl>
                  <a:tblPr firstRow="1" firstCol="1" bandRow="1">
                    <a:tableStyleId>{5C22544A-7EE6-4342-B048-85BDC9FD1C3A}</a:tableStyleId>
                  </a:tblPr>
                  <a:tblGrid>
                    <a:gridCol w="735052">
                      <a:extLst>
                        <a:ext uri="{9D8B030D-6E8A-4147-A177-3AD203B41FA5}">
                          <a16:colId xmlns:a16="http://schemas.microsoft.com/office/drawing/2014/main" val="20000"/>
                        </a:ext>
                      </a:extLst>
                    </a:gridCol>
                    <a:gridCol w="735052">
                      <a:extLst>
                        <a:ext uri="{9D8B030D-6E8A-4147-A177-3AD203B41FA5}">
                          <a16:colId xmlns:a16="http://schemas.microsoft.com/office/drawing/2014/main" val="20001"/>
                        </a:ext>
                      </a:extLst>
                    </a:gridCol>
                    <a:gridCol w="735052">
                      <a:extLst>
                        <a:ext uri="{9D8B030D-6E8A-4147-A177-3AD203B41FA5}">
                          <a16:colId xmlns:a16="http://schemas.microsoft.com/office/drawing/2014/main" val="20002"/>
                        </a:ext>
                      </a:extLst>
                    </a:gridCol>
                    <a:gridCol w="1147643">
                      <a:extLst>
                        <a:ext uri="{9D8B030D-6E8A-4147-A177-3AD203B41FA5}">
                          <a16:colId xmlns:a16="http://schemas.microsoft.com/office/drawing/2014/main" val="20003"/>
                        </a:ext>
                      </a:extLst>
                    </a:gridCol>
                  </a:tblGrid>
                  <a:tr h="359016">
                    <a:tc>
                      <a:txBody>
                        <a:bodyPr/>
                        <a:lstStyle/>
                        <a:p>
                          <a:pPr marL="0" marR="0" algn="ctr">
                            <a:lnSpc>
                              <a:spcPct val="115000"/>
                            </a:lnSpc>
                            <a:spcBef>
                              <a:spcPts val="0"/>
                            </a:spcBef>
                            <a:spcAft>
                              <a:spcPts val="0"/>
                            </a:spcAft>
                          </a:pPr>
                          <a:r>
                            <a:rPr lang="en-US" sz="2000" i="1" dirty="0">
                              <a:solidFill>
                                <a:schemeClr val="tx1"/>
                              </a:solidFill>
                              <a:effectLst/>
                            </a:rPr>
                            <a:t>p</a:t>
                          </a:r>
                          <a:endParaRPr lang="en-IN" sz="2000" i="1" dirty="0">
                            <a:solidFill>
                              <a:schemeClr val="tx1"/>
                            </a:solidFill>
                            <a:effectLst/>
                            <a:latin typeface="Times New Roman"/>
                            <a:ea typeface="Calibri"/>
                            <a:cs typeface="Times New Roman"/>
                          </a:endParaRPr>
                        </a:p>
                      </a:txBody>
                      <a:tcPr marL="68580" marR="68580" marT="0" marB="0">
                        <a:solidFill>
                          <a:schemeClr val="bg2">
                            <a:lumMod val="90000"/>
                          </a:schemeClr>
                        </a:solidFill>
                      </a:tcPr>
                    </a:tc>
                    <a:tc>
                      <a:txBody>
                        <a:bodyPr/>
                        <a:lstStyle/>
                        <a:p>
                          <a:pPr marL="0" marR="0" algn="ctr">
                            <a:lnSpc>
                              <a:spcPct val="115000"/>
                            </a:lnSpc>
                            <a:spcBef>
                              <a:spcPts val="0"/>
                            </a:spcBef>
                            <a:spcAft>
                              <a:spcPts val="0"/>
                            </a:spcAft>
                          </a:pPr>
                          <a:r>
                            <a:rPr lang="en-US" sz="2000" i="1" dirty="0">
                              <a:solidFill>
                                <a:schemeClr val="tx1"/>
                              </a:solidFill>
                              <a:effectLst/>
                            </a:rPr>
                            <a:t>q</a:t>
                          </a:r>
                          <a:endParaRPr lang="en-IN" sz="2000" i="1" dirty="0">
                            <a:solidFill>
                              <a:schemeClr val="tx1"/>
                            </a:solidFill>
                            <a:effectLst/>
                            <a:latin typeface="Times New Roman"/>
                            <a:ea typeface="Calibri"/>
                            <a:cs typeface="Times New Roman"/>
                          </a:endParaRPr>
                        </a:p>
                      </a:txBody>
                      <a:tcPr marL="68580" marR="68580" marT="0" marB="0">
                        <a:solidFill>
                          <a:schemeClr val="bg2">
                            <a:lumMod val="90000"/>
                          </a:schemeClr>
                        </a:solidFill>
                      </a:tcPr>
                    </a:tc>
                    <a:tc>
                      <a:txBody>
                        <a:bodyPr/>
                        <a:lstStyle/>
                        <a:p>
                          <a:pPr marL="0" marR="0" algn="ctr">
                            <a:lnSpc>
                              <a:spcPct val="115000"/>
                            </a:lnSpc>
                            <a:spcBef>
                              <a:spcPts val="0"/>
                            </a:spcBef>
                            <a:spcAft>
                              <a:spcPts val="0"/>
                            </a:spcAft>
                          </a:pPr>
                          <a:r>
                            <a:rPr lang="en-US" sz="2000" i="1" dirty="0">
                              <a:solidFill>
                                <a:schemeClr val="tx1"/>
                              </a:solidFill>
                              <a:effectLst/>
                            </a:rPr>
                            <a:t>~ p</a:t>
                          </a:r>
                          <a:endParaRPr lang="en-IN" sz="2000" i="1" dirty="0">
                            <a:solidFill>
                              <a:schemeClr val="tx1"/>
                            </a:solidFill>
                            <a:effectLst/>
                            <a:latin typeface="Times New Roman"/>
                            <a:ea typeface="Calibri"/>
                            <a:cs typeface="Times New Roman"/>
                          </a:endParaRPr>
                        </a:p>
                      </a:txBody>
                      <a:tcPr marL="68580" marR="68580" marT="0" marB="0">
                        <a:solidFill>
                          <a:schemeClr val="bg2">
                            <a:lumMod val="90000"/>
                          </a:schemeClr>
                        </a:solidFill>
                      </a:tcPr>
                    </a:tc>
                    <a:tc>
                      <a:txBody>
                        <a:bodyPr/>
                        <a:lstStyle/>
                        <a:p>
                          <a:pPr marL="0" marR="0" algn="ctr">
                            <a:lnSpc>
                              <a:spcPct val="115000"/>
                            </a:lnSpc>
                            <a:spcBef>
                              <a:spcPts val="0"/>
                            </a:spcBef>
                            <a:spcAft>
                              <a:spcPts val="0"/>
                            </a:spcAft>
                          </a:pPr>
                          <a:r>
                            <a:rPr lang="en-US" sz="2000" i="1" dirty="0">
                              <a:solidFill>
                                <a:schemeClr val="tx1"/>
                              </a:solidFill>
                              <a:effectLst/>
                            </a:rPr>
                            <a:t>~ p</a:t>
                          </a:r>
                          <a14:m>
                            <m:oMath xmlns:m="http://schemas.openxmlformats.org/officeDocument/2006/math">
                              <m:r>
                                <a:rPr lang="en-US" sz="2000" i="1">
                                  <a:solidFill>
                                    <a:schemeClr val="tx1"/>
                                  </a:solidFill>
                                  <a:effectLst/>
                                  <a:latin typeface="Cambria Math"/>
                                </a:rPr>
                                <m:t> ∨</m:t>
                              </m:r>
                              <m:r>
                                <a:rPr lang="en-US" sz="2000" i="1">
                                  <a:solidFill>
                                    <a:schemeClr val="tx1"/>
                                  </a:solidFill>
                                  <a:effectLst/>
                                  <a:latin typeface="Cambria Math"/>
                                </a:rPr>
                                <m:t>𝑞</m:t>
                              </m:r>
                            </m:oMath>
                          </a14:m>
                          <a:endParaRPr lang="en-IN" sz="2000" i="1" dirty="0">
                            <a:solidFill>
                              <a:schemeClr val="tx1"/>
                            </a:solidFill>
                            <a:effectLst/>
                            <a:latin typeface="Times New Roman"/>
                            <a:ea typeface="Calibri"/>
                            <a:cs typeface="Times New Roman"/>
                          </a:endParaRPr>
                        </a:p>
                      </a:txBody>
                      <a:tcPr marL="68580" marR="68580" marT="0" marB="0">
                        <a:solidFill>
                          <a:schemeClr val="bg2">
                            <a:lumMod val="90000"/>
                          </a:schemeClr>
                        </a:solidFill>
                      </a:tcPr>
                    </a:tc>
                    <a:extLst>
                      <a:ext uri="{0D108BD9-81ED-4DB2-BD59-A6C34878D82A}">
                        <a16:rowId xmlns:a16="http://schemas.microsoft.com/office/drawing/2014/main" val="10000"/>
                      </a:ext>
                    </a:extLst>
                  </a:tr>
                  <a:tr h="340729">
                    <a:tc>
                      <a:txBody>
                        <a:bodyPr/>
                        <a:lstStyle/>
                        <a:p>
                          <a:pPr marL="0" marR="0" algn="ctr">
                            <a:lnSpc>
                              <a:spcPct val="115000"/>
                            </a:lnSpc>
                            <a:spcBef>
                              <a:spcPts val="0"/>
                            </a:spcBef>
                            <a:spcAft>
                              <a:spcPts val="0"/>
                            </a:spcAft>
                          </a:pPr>
                          <a:r>
                            <a:rPr lang="en-US" sz="1800" dirty="0">
                              <a:solidFill>
                                <a:schemeClr val="tx1"/>
                              </a:solidFill>
                              <a:effectLst/>
                            </a:rPr>
                            <a:t>T</a:t>
                          </a:r>
                          <a:endParaRPr lang="en-IN" sz="1800" dirty="0">
                            <a:solidFill>
                              <a:schemeClr val="tx1"/>
                            </a:solidFill>
                            <a:effectLst/>
                            <a:latin typeface="Times New Roman"/>
                            <a:ea typeface="Calibri"/>
                            <a:cs typeface="Times New Roman"/>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US" sz="1800" dirty="0">
                              <a:solidFill>
                                <a:schemeClr val="tx1"/>
                              </a:solidFill>
                              <a:effectLst/>
                            </a:rPr>
                            <a:t>T</a:t>
                          </a:r>
                          <a:endParaRPr lang="en-IN" sz="1800" dirty="0">
                            <a:solidFill>
                              <a:schemeClr val="tx1"/>
                            </a:solidFill>
                            <a:effectLst/>
                            <a:latin typeface="Times New Roman"/>
                            <a:ea typeface="Calibri"/>
                            <a:cs typeface="Times New Roman"/>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US" sz="1800" dirty="0">
                              <a:solidFill>
                                <a:schemeClr val="tx1"/>
                              </a:solidFill>
                              <a:effectLst/>
                            </a:rPr>
                            <a:t>F</a:t>
                          </a:r>
                          <a:endParaRPr lang="en-IN" sz="1800" dirty="0">
                            <a:solidFill>
                              <a:schemeClr val="tx1"/>
                            </a:solidFill>
                            <a:effectLst/>
                            <a:latin typeface="Times New Roman"/>
                            <a:ea typeface="Calibri"/>
                            <a:cs typeface="Times New Roman"/>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US" sz="1800" dirty="0">
                              <a:solidFill>
                                <a:schemeClr val="tx1"/>
                              </a:solidFill>
                              <a:effectLst/>
                            </a:rPr>
                            <a:t>T</a:t>
                          </a:r>
                          <a:endParaRPr lang="en-IN" sz="1800" dirty="0">
                            <a:solidFill>
                              <a:schemeClr val="tx1"/>
                            </a:solidFill>
                            <a:effectLst/>
                            <a:latin typeface="Times New Roman"/>
                            <a:ea typeface="Calibri"/>
                            <a:cs typeface="Times New Roman"/>
                          </a:endParaRPr>
                        </a:p>
                      </a:txBody>
                      <a:tcPr marL="68580" marR="68580" marT="0" marB="0">
                        <a:solidFill>
                          <a:schemeClr val="bg2">
                            <a:lumMod val="50000"/>
                          </a:schemeClr>
                        </a:solidFill>
                      </a:tcPr>
                    </a:tc>
                    <a:extLst>
                      <a:ext uri="{0D108BD9-81ED-4DB2-BD59-A6C34878D82A}">
                        <a16:rowId xmlns:a16="http://schemas.microsoft.com/office/drawing/2014/main" val="10001"/>
                      </a:ext>
                    </a:extLst>
                  </a:tr>
                  <a:tr h="340729">
                    <a:tc>
                      <a:txBody>
                        <a:bodyPr/>
                        <a:lstStyle/>
                        <a:p>
                          <a:pPr marL="0" marR="0" algn="ctr">
                            <a:lnSpc>
                              <a:spcPct val="115000"/>
                            </a:lnSpc>
                            <a:spcBef>
                              <a:spcPts val="0"/>
                            </a:spcBef>
                            <a:spcAft>
                              <a:spcPts val="0"/>
                            </a:spcAft>
                          </a:pPr>
                          <a:r>
                            <a:rPr lang="en-US" sz="1800" dirty="0">
                              <a:solidFill>
                                <a:schemeClr val="tx1"/>
                              </a:solidFill>
                              <a:effectLst/>
                            </a:rPr>
                            <a:t>T</a:t>
                          </a:r>
                          <a:endParaRPr lang="en-IN" sz="1800" dirty="0">
                            <a:solidFill>
                              <a:schemeClr val="tx1"/>
                            </a:solidFill>
                            <a:effectLst/>
                            <a:latin typeface="Times New Roman"/>
                            <a:ea typeface="Calibri"/>
                            <a:cs typeface="Times New Roman"/>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US" sz="1800" dirty="0">
                              <a:solidFill>
                                <a:schemeClr val="tx1"/>
                              </a:solidFill>
                              <a:effectLst/>
                            </a:rPr>
                            <a:t>F</a:t>
                          </a:r>
                          <a:endParaRPr lang="en-IN" sz="1800" dirty="0">
                            <a:solidFill>
                              <a:schemeClr val="tx1"/>
                            </a:solidFill>
                            <a:effectLst/>
                            <a:latin typeface="Times New Roman"/>
                            <a:ea typeface="Calibri"/>
                            <a:cs typeface="Times New Roman"/>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US" sz="1800" dirty="0">
                              <a:solidFill>
                                <a:schemeClr val="tx1"/>
                              </a:solidFill>
                              <a:effectLst/>
                            </a:rPr>
                            <a:t>F</a:t>
                          </a:r>
                          <a:endParaRPr lang="en-IN" sz="1800" dirty="0">
                            <a:solidFill>
                              <a:schemeClr val="tx1"/>
                            </a:solidFill>
                            <a:effectLst/>
                            <a:latin typeface="Times New Roman"/>
                            <a:ea typeface="Calibri"/>
                            <a:cs typeface="Times New Roman"/>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US" sz="1800" dirty="0">
                              <a:solidFill>
                                <a:schemeClr val="tx1"/>
                              </a:solidFill>
                              <a:effectLst/>
                            </a:rPr>
                            <a:t>F</a:t>
                          </a:r>
                          <a:endParaRPr lang="en-IN" sz="1800" dirty="0">
                            <a:solidFill>
                              <a:schemeClr val="tx1"/>
                            </a:solidFill>
                            <a:effectLst/>
                            <a:latin typeface="Times New Roman"/>
                            <a:ea typeface="Calibri"/>
                            <a:cs typeface="Times New Roman"/>
                          </a:endParaRPr>
                        </a:p>
                      </a:txBody>
                      <a:tcPr marL="68580" marR="68580" marT="0" marB="0">
                        <a:solidFill>
                          <a:schemeClr val="bg2">
                            <a:lumMod val="50000"/>
                          </a:schemeClr>
                        </a:solidFill>
                      </a:tcPr>
                    </a:tc>
                    <a:extLst>
                      <a:ext uri="{0D108BD9-81ED-4DB2-BD59-A6C34878D82A}">
                        <a16:rowId xmlns:a16="http://schemas.microsoft.com/office/drawing/2014/main" val="10002"/>
                      </a:ext>
                    </a:extLst>
                  </a:tr>
                  <a:tr h="340729">
                    <a:tc>
                      <a:txBody>
                        <a:bodyPr/>
                        <a:lstStyle/>
                        <a:p>
                          <a:pPr marL="0" marR="0" algn="ctr">
                            <a:lnSpc>
                              <a:spcPct val="115000"/>
                            </a:lnSpc>
                            <a:spcBef>
                              <a:spcPts val="0"/>
                            </a:spcBef>
                            <a:spcAft>
                              <a:spcPts val="0"/>
                            </a:spcAft>
                          </a:pPr>
                          <a:r>
                            <a:rPr lang="en-US" sz="1800">
                              <a:solidFill>
                                <a:schemeClr val="tx1"/>
                              </a:solidFill>
                              <a:effectLst/>
                            </a:rPr>
                            <a:t>F</a:t>
                          </a:r>
                          <a:endParaRPr lang="en-IN" sz="1800">
                            <a:solidFill>
                              <a:schemeClr val="tx1"/>
                            </a:solidFill>
                            <a:effectLst/>
                            <a:latin typeface="Times New Roman"/>
                            <a:ea typeface="Calibri"/>
                            <a:cs typeface="Times New Roman"/>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US" sz="1800" dirty="0">
                              <a:solidFill>
                                <a:schemeClr val="tx1"/>
                              </a:solidFill>
                              <a:effectLst/>
                            </a:rPr>
                            <a:t>T</a:t>
                          </a:r>
                          <a:endParaRPr lang="en-IN" sz="1800" dirty="0">
                            <a:solidFill>
                              <a:schemeClr val="tx1"/>
                            </a:solidFill>
                            <a:effectLst/>
                            <a:latin typeface="Times New Roman"/>
                            <a:ea typeface="Calibri"/>
                            <a:cs typeface="Times New Roman"/>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US" sz="1800" dirty="0">
                              <a:solidFill>
                                <a:schemeClr val="tx1"/>
                              </a:solidFill>
                              <a:effectLst/>
                            </a:rPr>
                            <a:t>T</a:t>
                          </a:r>
                          <a:endParaRPr lang="en-IN" sz="1800" dirty="0">
                            <a:solidFill>
                              <a:schemeClr val="tx1"/>
                            </a:solidFill>
                            <a:effectLst/>
                            <a:latin typeface="Times New Roman"/>
                            <a:ea typeface="Calibri"/>
                            <a:cs typeface="Times New Roman"/>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US" sz="1800" dirty="0">
                              <a:solidFill>
                                <a:schemeClr val="tx1"/>
                              </a:solidFill>
                              <a:effectLst/>
                            </a:rPr>
                            <a:t>T</a:t>
                          </a:r>
                          <a:endParaRPr lang="en-IN" sz="1800" dirty="0">
                            <a:solidFill>
                              <a:schemeClr val="tx1"/>
                            </a:solidFill>
                            <a:effectLst/>
                            <a:latin typeface="Times New Roman"/>
                            <a:ea typeface="Calibri"/>
                            <a:cs typeface="Times New Roman"/>
                          </a:endParaRPr>
                        </a:p>
                      </a:txBody>
                      <a:tcPr marL="68580" marR="68580" marT="0" marB="0">
                        <a:solidFill>
                          <a:schemeClr val="bg2">
                            <a:lumMod val="50000"/>
                          </a:schemeClr>
                        </a:solidFill>
                      </a:tcPr>
                    </a:tc>
                    <a:extLst>
                      <a:ext uri="{0D108BD9-81ED-4DB2-BD59-A6C34878D82A}">
                        <a16:rowId xmlns:a16="http://schemas.microsoft.com/office/drawing/2014/main" val="10003"/>
                      </a:ext>
                    </a:extLst>
                  </a:tr>
                  <a:tr h="340729">
                    <a:tc>
                      <a:txBody>
                        <a:bodyPr/>
                        <a:lstStyle/>
                        <a:p>
                          <a:pPr marL="0" marR="0" algn="ctr">
                            <a:lnSpc>
                              <a:spcPct val="115000"/>
                            </a:lnSpc>
                            <a:spcBef>
                              <a:spcPts val="0"/>
                            </a:spcBef>
                            <a:spcAft>
                              <a:spcPts val="0"/>
                            </a:spcAft>
                          </a:pPr>
                          <a:r>
                            <a:rPr lang="en-US" sz="1800">
                              <a:solidFill>
                                <a:schemeClr val="tx1"/>
                              </a:solidFill>
                              <a:effectLst/>
                            </a:rPr>
                            <a:t>F</a:t>
                          </a:r>
                          <a:endParaRPr lang="en-IN" sz="1800">
                            <a:solidFill>
                              <a:schemeClr val="tx1"/>
                            </a:solidFill>
                            <a:effectLst/>
                            <a:latin typeface="Times New Roman"/>
                            <a:ea typeface="Calibri"/>
                            <a:cs typeface="Times New Roman"/>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US" sz="1800">
                              <a:solidFill>
                                <a:schemeClr val="tx1"/>
                              </a:solidFill>
                              <a:effectLst/>
                            </a:rPr>
                            <a:t>F</a:t>
                          </a:r>
                          <a:endParaRPr lang="en-IN" sz="1800">
                            <a:solidFill>
                              <a:schemeClr val="tx1"/>
                            </a:solidFill>
                            <a:effectLst/>
                            <a:latin typeface="Times New Roman"/>
                            <a:ea typeface="Calibri"/>
                            <a:cs typeface="Times New Roman"/>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US" sz="1800">
                              <a:solidFill>
                                <a:schemeClr val="tx1"/>
                              </a:solidFill>
                              <a:effectLst/>
                            </a:rPr>
                            <a:t>T</a:t>
                          </a:r>
                          <a:endParaRPr lang="en-IN" sz="1800">
                            <a:solidFill>
                              <a:schemeClr val="tx1"/>
                            </a:solidFill>
                            <a:effectLst/>
                            <a:latin typeface="Times New Roman"/>
                            <a:ea typeface="Calibri"/>
                            <a:cs typeface="Times New Roman"/>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US" sz="1800" dirty="0">
                              <a:solidFill>
                                <a:schemeClr val="tx1"/>
                              </a:solidFill>
                              <a:effectLst/>
                            </a:rPr>
                            <a:t>T</a:t>
                          </a:r>
                          <a:endParaRPr lang="en-IN" sz="1800" dirty="0">
                            <a:solidFill>
                              <a:schemeClr val="tx1"/>
                            </a:solidFill>
                            <a:effectLst/>
                            <a:latin typeface="Times New Roman"/>
                            <a:ea typeface="Calibri"/>
                            <a:cs typeface="Times New Roman"/>
                          </a:endParaRPr>
                        </a:p>
                      </a:txBody>
                      <a:tcPr marL="68580" marR="68580" marT="0" marB="0">
                        <a:solidFill>
                          <a:schemeClr val="bg2">
                            <a:lumMod val="50000"/>
                          </a:schemeClr>
                        </a:solidFill>
                      </a:tcPr>
                    </a:tc>
                    <a:extLst>
                      <a:ext uri="{0D108BD9-81ED-4DB2-BD59-A6C34878D82A}">
                        <a16:rowId xmlns:a16="http://schemas.microsoft.com/office/drawing/2014/main" val="10004"/>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4114684862"/>
                  </p:ext>
                </p:extLst>
              </p:nvPr>
            </p:nvGraphicFramePr>
            <p:xfrm>
              <a:off x="4191000" y="4800598"/>
              <a:ext cx="3352799" cy="1721932"/>
            </p:xfrm>
            <a:graphic>
              <a:graphicData uri="http://schemas.openxmlformats.org/drawingml/2006/table">
                <a:tbl>
                  <a:tblPr firstRow="1" firstCol="1" bandRow="1">
                    <a:tableStyleId>{5C22544A-7EE6-4342-B048-85BDC9FD1C3A}</a:tableStyleId>
                  </a:tblPr>
                  <a:tblGrid>
                    <a:gridCol w="735052"/>
                    <a:gridCol w="735052"/>
                    <a:gridCol w="735052"/>
                    <a:gridCol w="1147643"/>
                  </a:tblGrid>
                  <a:tr h="359016">
                    <a:tc>
                      <a:txBody>
                        <a:bodyPr/>
                        <a:lstStyle/>
                        <a:p>
                          <a:pPr marL="0" marR="0" algn="ctr">
                            <a:lnSpc>
                              <a:spcPct val="115000"/>
                            </a:lnSpc>
                            <a:spcBef>
                              <a:spcPts val="0"/>
                            </a:spcBef>
                            <a:spcAft>
                              <a:spcPts val="0"/>
                            </a:spcAft>
                          </a:pPr>
                          <a:r>
                            <a:rPr lang="en-US" sz="2000" i="1" dirty="0">
                              <a:solidFill>
                                <a:schemeClr val="tx1"/>
                              </a:solidFill>
                              <a:effectLst/>
                            </a:rPr>
                            <a:t>p</a:t>
                          </a:r>
                          <a:endParaRPr lang="en-IN" sz="2000" i="1" dirty="0">
                            <a:solidFill>
                              <a:schemeClr val="tx1"/>
                            </a:solidFill>
                            <a:effectLst/>
                            <a:latin typeface="Times New Roman"/>
                            <a:ea typeface="Calibri"/>
                            <a:cs typeface="Times New Roman"/>
                          </a:endParaRPr>
                        </a:p>
                      </a:txBody>
                      <a:tcPr marL="68580" marR="68580" marT="0" marB="0">
                        <a:solidFill>
                          <a:schemeClr val="bg2">
                            <a:lumMod val="90000"/>
                          </a:schemeClr>
                        </a:solidFill>
                      </a:tcPr>
                    </a:tc>
                    <a:tc>
                      <a:txBody>
                        <a:bodyPr/>
                        <a:lstStyle/>
                        <a:p>
                          <a:pPr marL="0" marR="0" algn="ctr">
                            <a:lnSpc>
                              <a:spcPct val="115000"/>
                            </a:lnSpc>
                            <a:spcBef>
                              <a:spcPts val="0"/>
                            </a:spcBef>
                            <a:spcAft>
                              <a:spcPts val="0"/>
                            </a:spcAft>
                          </a:pPr>
                          <a:r>
                            <a:rPr lang="en-US" sz="2000" i="1" dirty="0">
                              <a:solidFill>
                                <a:schemeClr val="tx1"/>
                              </a:solidFill>
                              <a:effectLst/>
                            </a:rPr>
                            <a:t>q</a:t>
                          </a:r>
                          <a:endParaRPr lang="en-IN" sz="2000" i="1" dirty="0">
                            <a:solidFill>
                              <a:schemeClr val="tx1"/>
                            </a:solidFill>
                            <a:effectLst/>
                            <a:latin typeface="Times New Roman"/>
                            <a:ea typeface="Calibri"/>
                            <a:cs typeface="Times New Roman"/>
                          </a:endParaRPr>
                        </a:p>
                      </a:txBody>
                      <a:tcPr marL="68580" marR="68580" marT="0" marB="0">
                        <a:solidFill>
                          <a:schemeClr val="bg2">
                            <a:lumMod val="90000"/>
                          </a:schemeClr>
                        </a:solidFill>
                      </a:tcPr>
                    </a:tc>
                    <a:tc>
                      <a:txBody>
                        <a:bodyPr/>
                        <a:lstStyle/>
                        <a:p>
                          <a:pPr marL="0" marR="0" algn="ctr">
                            <a:lnSpc>
                              <a:spcPct val="115000"/>
                            </a:lnSpc>
                            <a:spcBef>
                              <a:spcPts val="0"/>
                            </a:spcBef>
                            <a:spcAft>
                              <a:spcPts val="0"/>
                            </a:spcAft>
                          </a:pPr>
                          <a:r>
                            <a:rPr lang="en-US" sz="2000" i="1" dirty="0">
                              <a:solidFill>
                                <a:schemeClr val="tx1"/>
                              </a:solidFill>
                              <a:effectLst/>
                            </a:rPr>
                            <a:t>~ p</a:t>
                          </a:r>
                          <a:endParaRPr lang="en-IN" sz="2000" i="1" dirty="0">
                            <a:solidFill>
                              <a:schemeClr val="tx1"/>
                            </a:solidFill>
                            <a:effectLst/>
                            <a:latin typeface="Times New Roman"/>
                            <a:ea typeface="Calibri"/>
                            <a:cs typeface="Times New Roman"/>
                          </a:endParaRPr>
                        </a:p>
                      </a:txBody>
                      <a:tcPr marL="68580" marR="68580" marT="0" marB="0">
                        <a:solidFill>
                          <a:schemeClr val="bg2">
                            <a:lumMod val="90000"/>
                          </a:schemeClr>
                        </a:solidFill>
                      </a:tcPr>
                    </a:tc>
                    <a:tc>
                      <a:txBody>
                        <a:bodyPr/>
                        <a:lstStyle/>
                        <a:p>
                          <a:endParaRPr lang="en-US"/>
                        </a:p>
                      </a:txBody>
                      <a:tcPr marL="68580" marR="68580" marT="0" marB="0">
                        <a:blipFill rotWithShape="1">
                          <a:blip r:embed="rId5"/>
                          <a:stretch>
                            <a:fillRect l="-192553" t="-13559" r="-532" b="-408475"/>
                          </a:stretch>
                        </a:blipFill>
                      </a:tcPr>
                    </a:tc>
                  </a:tr>
                  <a:tr h="340729">
                    <a:tc>
                      <a:txBody>
                        <a:bodyPr/>
                        <a:lstStyle/>
                        <a:p>
                          <a:pPr marL="0" marR="0" algn="ctr">
                            <a:lnSpc>
                              <a:spcPct val="115000"/>
                            </a:lnSpc>
                            <a:spcBef>
                              <a:spcPts val="0"/>
                            </a:spcBef>
                            <a:spcAft>
                              <a:spcPts val="0"/>
                            </a:spcAft>
                          </a:pPr>
                          <a:r>
                            <a:rPr lang="en-US" sz="1800" dirty="0">
                              <a:solidFill>
                                <a:schemeClr val="tx1"/>
                              </a:solidFill>
                              <a:effectLst/>
                            </a:rPr>
                            <a:t>T</a:t>
                          </a:r>
                          <a:endParaRPr lang="en-IN" sz="1800" dirty="0">
                            <a:solidFill>
                              <a:schemeClr val="tx1"/>
                            </a:solidFill>
                            <a:effectLst/>
                            <a:latin typeface="Times New Roman"/>
                            <a:ea typeface="Calibri"/>
                            <a:cs typeface="Times New Roman"/>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US" sz="1800" dirty="0">
                              <a:solidFill>
                                <a:schemeClr val="tx1"/>
                              </a:solidFill>
                              <a:effectLst/>
                            </a:rPr>
                            <a:t>T</a:t>
                          </a:r>
                          <a:endParaRPr lang="en-IN" sz="1800" dirty="0">
                            <a:solidFill>
                              <a:schemeClr val="tx1"/>
                            </a:solidFill>
                            <a:effectLst/>
                            <a:latin typeface="Times New Roman"/>
                            <a:ea typeface="Calibri"/>
                            <a:cs typeface="Times New Roman"/>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US" sz="1800" dirty="0">
                              <a:solidFill>
                                <a:schemeClr val="tx1"/>
                              </a:solidFill>
                              <a:effectLst/>
                            </a:rPr>
                            <a:t>F</a:t>
                          </a:r>
                          <a:endParaRPr lang="en-IN" sz="1800" dirty="0">
                            <a:solidFill>
                              <a:schemeClr val="tx1"/>
                            </a:solidFill>
                            <a:effectLst/>
                            <a:latin typeface="Times New Roman"/>
                            <a:ea typeface="Calibri"/>
                            <a:cs typeface="Times New Roman"/>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US" sz="1800" dirty="0">
                              <a:solidFill>
                                <a:schemeClr val="tx1"/>
                              </a:solidFill>
                              <a:effectLst/>
                            </a:rPr>
                            <a:t>T</a:t>
                          </a:r>
                          <a:endParaRPr lang="en-IN" sz="1800" dirty="0">
                            <a:solidFill>
                              <a:schemeClr val="tx1"/>
                            </a:solidFill>
                            <a:effectLst/>
                            <a:latin typeface="Times New Roman"/>
                            <a:ea typeface="Calibri"/>
                            <a:cs typeface="Times New Roman"/>
                          </a:endParaRPr>
                        </a:p>
                      </a:txBody>
                      <a:tcPr marL="68580" marR="68580" marT="0" marB="0">
                        <a:solidFill>
                          <a:schemeClr val="bg2">
                            <a:lumMod val="50000"/>
                          </a:schemeClr>
                        </a:solidFill>
                      </a:tcPr>
                    </a:tc>
                  </a:tr>
                  <a:tr h="340729">
                    <a:tc>
                      <a:txBody>
                        <a:bodyPr/>
                        <a:lstStyle/>
                        <a:p>
                          <a:pPr marL="0" marR="0" algn="ctr">
                            <a:lnSpc>
                              <a:spcPct val="115000"/>
                            </a:lnSpc>
                            <a:spcBef>
                              <a:spcPts val="0"/>
                            </a:spcBef>
                            <a:spcAft>
                              <a:spcPts val="0"/>
                            </a:spcAft>
                          </a:pPr>
                          <a:r>
                            <a:rPr lang="en-US" sz="1800" dirty="0">
                              <a:solidFill>
                                <a:schemeClr val="tx1"/>
                              </a:solidFill>
                              <a:effectLst/>
                            </a:rPr>
                            <a:t>T</a:t>
                          </a:r>
                          <a:endParaRPr lang="en-IN" sz="1800" dirty="0">
                            <a:solidFill>
                              <a:schemeClr val="tx1"/>
                            </a:solidFill>
                            <a:effectLst/>
                            <a:latin typeface="Times New Roman"/>
                            <a:ea typeface="Calibri"/>
                            <a:cs typeface="Times New Roman"/>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US" sz="1800" dirty="0">
                              <a:solidFill>
                                <a:schemeClr val="tx1"/>
                              </a:solidFill>
                              <a:effectLst/>
                            </a:rPr>
                            <a:t>F</a:t>
                          </a:r>
                          <a:endParaRPr lang="en-IN" sz="1800" dirty="0">
                            <a:solidFill>
                              <a:schemeClr val="tx1"/>
                            </a:solidFill>
                            <a:effectLst/>
                            <a:latin typeface="Times New Roman"/>
                            <a:ea typeface="Calibri"/>
                            <a:cs typeface="Times New Roman"/>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US" sz="1800" dirty="0">
                              <a:solidFill>
                                <a:schemeClr val="tx1"/>
                              </a:solidFill>
                              <a:effectLst/>
                            </a:rPr>
                            <a:t>F</a:t>
                          </a:r>
                          <a:endParaRPr lang="en-IN" sz="1800" dirty="0">
                            <a:solidFill>
                              <a:schemeClr val="tx1"/>
                            </a:solidFill>
                            <a:effectLst/>
                            <a:latin typeface="Times New Roman"/>
                            <a:ea typeface="Calibri"/>
                            <a:cs typeface="Times New Roman"/>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US" sz="1800" dirty="0">
                              <a:solidFill>
                                <a:schemeClr val="tx1"/>
                              </a:solidFill>
                              <a:effectLst/>
                            </a:rPr>
                            <a:t>F</a:t>
                          </a:r>
                          <a:endParaRPr lang="en-IN" sz="1800" dirty="0">
                            <a:solidFill>
                              <a:schemeClr val="tx1"/>
                            </a:solidFill>
                            <a:effectLst/>
                            <a:latin typeface="Times New Roman"/>
                            <a:ea typeface="Calibri"/>
                            <a:cs typeface="Times New Roman"/>
                          </a:endParaRPr>
                        </a:p>
                      </a:txBody>
                      <a:tcPr marL="68580" marR="68580" marT="0" marB="0">
                        <a:solidFill>
                          <a:schemeClr val="bg2">
                            <a:lumMod val="50000"/>
                          </a:schemeClr>
                        </a:solidFill>
                      </a:tcPr>
                    </a:tc>
                  </a:tr>
                  <a:tr h="340729">
                    <a:tc>
                      <a:txBody>
                        <a:bodyPr/>
                        <a:lstStyle/>
                        <a:p>
                          <a:pPr marL="0" marR="0" algn="ctr">
                            <a:lnSpc>
                              <a:spcPct val="115000"/>
                            </a:lnSpc>
                            <a:spcBef>
                              <a:spcPts val="0"/>
                            </a:spcBef>
                            <a:spcAft>
                              <a:spcPts val="0"/>
                            </a:spcAft>
                          </a:pPr>
                          <a:r>
                            <a:rPr lang="en-US" sz="1800">
                              <a:solidFill>
                                <a:schemeClr val="tx1"/>
                              </a:solidFill>
                              <a:effectLst/>
                            </a:rPr>
                            <a:t>F</a:t>
                          </a:r>
                          <a:endParaRPr lang="en-IN" sz="1800">
                            <a:solidFill>
                              <a:schemeClr val="tx1"/>
                            </a:solidFill>
                            <a:effectLst/>
                            <a:latin typeface="Times New Roman"/>
                            <a:ea typeface="Calibri"/>
                            <a:cs typeface="Times New Roman"/>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US" sz="1800" dirty="0">
                              <a:solidFill>
                                <a:schemeClr val="tx1"/>
                              </a:solidFill>
                              <a:effectLst/>
                            </a:rPr>
                            <a:t>T</a:t>
                          </a:r>
                          <a:endParaRPr lang="en-IN" sz="1800" dirty="0">
                            <a:solidFill>
                              <a:schemeClr val="tx1"/>
                            </a:solidFill>
                            <a:effectLst/>
                            <a:latin typeface="Times New Roman"/>
                            <a:ea typeface="Calibri"/>
                            <a:cs typeface="Times New Roman"/>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US" sz="1800" dirty="0">
                              <a:solidFill>
                                <a:schemeClr val="tx1"/>
                              </a:solidFill>
                              <a:effectLst/>
                            </a:rPr>
                            <a:t>T</a:t>
                          </a:r>
                          <a:endParaRPr lang="en-IN" sz="1800" dirty="0">
                            <a:solidFill>
                              <a:schemeClr val="tx1"/>
                            </a:solidFill>
                            <a:effectLst/>
                            <a:latin typeface="Times New Roman"/>
                            <a:ea typeface="Calibri"/>
                            <a:cs typeface="Times New Roman"/>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US" sz="1800" dirty="0">
                              <a:solidFill>
                                <a:schemeClr val="tx1"/>
                              </a:solidFill>
                              <a:effectLst/>
                            </a:rPr>
                            <a:t>T</a:t>
                          </a:r>
                          <a:endParaRPr lang="en-IN" sz="1800" dirty="0">
                            <a:solidFill>
                              <a:schemeClr val="tx1"/>
                            </a:solidFill>
                            <a:effectLst/>
                            <a:latin typeface="Times New Roman"/>
                            <a:ea typeface="Calibri"/>
                            <a:cs typeface="Times New Roman"/>
                          </a:endParaRPr>
                        </a:p>
                      </a:txBody>
                      <a:tcPr marL="68580" marR="68580" marT="0" marB="0">
                        <a:solidFill>
                          <a:schemeClr val="bg2">
                            <a:lumMod val="50000"/>
                          </a:schemeClr>
                        </a:solidFill>
                      </a:tcPr>
                    </a:tc>
                  </a:tr>
                  <a:tr h="340729">
                    <a:tc>
                      <a:txBody>
                        <a:bodyPr/>
                        <a:lstStyle/>
                        <a:p>
                          <a:pPr marL="0" marR="0" algn="ctr">
                            <a:lnSpc>
                              <a:spcPct val="115000"/>
                            </a:lnSpc>
                            <a:spcBef>
                              <a:spcPts val="0"/>
                            </a:spcBef>
                            <a:spcAft>
                              <a:spcPts val="0"/>
                            </a:spcAft>
                          </a:pPr>
                          <a:r>
                            <a:rPr lang="en-US" sz="1800">
                              <a:solidFill>
                                <a:schemeClr val="tx1"/>
                              </a:solidFill>
                              <a:effectLst/>
                            </a:rPr>
                            <a:t>F</a:t>
                          </a:r>
                          <a:endParaRPr lang="en-IN" sz="1800">
                            <a:solidFill>
                              <a:schemeClr val="tx1"/>
                            </a:solidFill>
                            <a:effectLst/>
                            <a:latin typeface="Times New Roman"/>
                            <a:ea typeface="Calibri"/>
                            <a:cs typeface="Times New Roman"/>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US" sz="1800">
                              <a:solidFill>
                                <a:schemeClr val="tx1"/>
                              </a:solidFill>
                              <a:effectLst/>
                            </a:rPr>
                            <a:t>F</a:t>
                          </a:r>
                          <a:endParaRPr lang="en-IN" sz="1800">
                            <a:solidFill>
                              <a:schemeClr val="tx1"/>
                            </a:solidFill>
                            <a:effectLst/>
                            <a:latin typeface="Times New Roman"/>
                            <a:ea typeface="Calibri"/>
                            <a:cs typeface="Times New Roman"/>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US" sz="1800">
                              <a:solidFill>
                                <a:schemeClr val="tx1"/>
                              </a:solidFill>
                              <a:effectLst/>
                            </a:rPr>
                            <a:t>T</a:t>
                          </a:r>
                          <a:endParaRPr lang="en-IN" sz="1800">
                            <a:solidFill>
                              <a:schemeClr val="tx1"/>
                            </a:solidFill>
                            <a:effectLst/>
                            <a:latin typeface="Times New Roman"/>
                            <a:ea typeface="Calibri"/>
                            <a:cs typeface="Times New Roman"/>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US" sz="1800" dirty="0">
                              <a:solidFill>
                                <a:schemeClr val="tx1"/>
                              </a:solidFill>
                              <a:effectLst/>
                            </a:rPr>
                            <a:t>T</a:t>
                          </a:r>
                          <a:endParaRPr lang="en-IN" sz="1800" dirty="0">
                            <a:solidFill>
                              <a:schemeClr val="tx1"/>
                            </a:solidFill>
                            <a:effectLst/>
                            <a:latin typeface="Times New Roman"/>
                            <a:ea typeface="Calibri"/>
                            <a:cs typeface="Times New Roman"/>
                          </a:endParaRPr>
                        </a:p>
                      </a:txBody>
                      <a:tcPr marL="68580" marR="68580" marT="0" marB="0">
                        <a:solidFill>
                          <a:schemeClr val="bg2">
                            <a:lumMod val="50000"/>
                          </a:schemeClr>
                        </a:solidFill>
                      </a:tcPr>
                    </a:tc>
                  </a:tr>
                </a:tbl>
              </a:graphicData>
            </a:graphic>
          </p:graphicFrame>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wipe(down)">
                                      <p:cBhvr>
                                        <p:cTn id="14" dur="500"/>
                                        <p:tgtEl>
                                          <p:spTgt spid="3">
                                            <p:txEl>
                                              <p:pRg st="6" end="6"/>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wipe(down)">
                                      <p:cBhvr>
                                        <p:cTn id="19" dur="500"/>
                                        <p:tgtEl>
                                          <p:spTgt spid="3">
                                            <p:txEl>
                                              <p:pRg st="7" end="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wipe(down)">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wipe(down)">
                                      <p:cBhvr>
                                        <p:cTn id="29" dur="500"/>
                                        <p:tgtEl>
                                          <p:spTgt spid="3">
                                            <p:txEl>
                                              <p:pRg st="9" end="9"/>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wipe(down)">
                                      <p:cBhvr>
                                        <p:cTn id="34" dur="500"/>
                                        <p:tgtEl>
                                          <p:spTgt spid="3">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wipe(down)">
                                      <p:cBhvr>
                                        <p:cTn id="39" dur="500"/>
                                        <p:tgtEl>
                                          <p:spTgt spid="3">
                                            <p:txEl>
                                              <p:pRg st="11" end="1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animEffect transition="in" filter="wipe(down)">
                                      <p:cBhvr>
                                        <p:cTn id="44" dur="500"/>
                                        <p:tgtEl>
                                          <p:spTgt spid="3">
                                            <p:txEl>
                                              <p:pRg st="12" end="1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animEffect transition="in" filter="wipe(down)">
                                      <p:cBhvr>
                                        <p:cTn id="49" dur="500"/>
                                        <p:tgtEl>
                                          <p:spTgt spid="3">
                                            <p:txEl>
                                              <p:pRg st="13" end="1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3">
                                            <p:txEl>
                                              <p:pRg st="14" end="14"/>
                                            </p:txEl>
                                          </p:spTgt>
                                        </p:tgtEl>
                                        <p:attrNameLst>
                                          <p:attrName>style.visibility</p:attrName>
                                        </p:attrNameLst>
                                      </p:cBhvr>
                                      <p:to>
                                        <p:strVal val="visible"/>
                                      </p:to>
                                    </p:set>
                                    <p:animEffect transition="in" filter="wipe(down)">
                                      <p:cBhvr>
                                        <p:cTn id="54" dur="500"/>
                                        <p:tgtEl>
                                          <p:spTgt spid="3">
                                            <p:txEl>
                                              <p:pRg st="14" end="14"/>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animEffect transition="in" filter="wipe(down)">
                                      <p:cBhvr>
                                        <p:cTn id="59" dur="500"/>
                                        <p:tgtEl>
                                          <p:spTgt spid="3">
                                            <p:txEl>
                                              <p:pRg st="15" end="15"/>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3">
                                            <p:txEl>
                                              <p:pRg st="16" end="16"/>
                                            </p:txEl>
                                          </p:spTgt>
                                        </p:tgtEl>
                                        <p:attrNameLst>
                                          <p:attrName>style.visibility</p:attrName>
                                        </p:attrNameLst>
                                      </p:cBhvr>
                                      <p:to>
                                        <p:strVal val="visible"/>
                                      </p:to>
                                    </p:set>
                                    <p:animEffect transition="in" filter="wipe(down)">
                                      <p:cBhvr>
                                        <p:cTn id="64" dur="500"/>
                                        <p:tgtEl>
                                          <p:spTgt spid="3">
                                            <p:txEl>
                                              <p:pRg st="16" end="16"/>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838200"/>
            <a:ext cx="8686800" cy="5638800"/>
          </a:xfrm>
        </p:spPr>
        <p:txBody>
          <a:bodyPr>
            <a:normAutofit lnSpcReduction="10000"/>
          </a:bodyPr>
          <a:lstStyle/>
          <a:p>
            <a:pPr marL="514350" lvl="0" indent="-514350" algn="just">
              <a:buClrTx/>
              <a:buFont typeface="+mj-lt"/>
              <a:buAutoNum type="arabicParenR"/>
            </a:pPr>
            <a:r>
              <a:rPr lang="en-IN" dirty="0"/>
              <a:t>Truth Table Technique</a:t>
            </a:r>
          </a:p>
          <a:p>
            <a:pPr marL="514350" lvl="0" indent="-514350" algn="just">
              <a:buClrTx/>
              <a:buFont typeface="+mj-lt"/>
              <a:buAutoNum type="arabicParenR"/>
            </a:pPr>
            <a:r>
              <a:rPr lang="en-IN" dirty="0"/>
              <a:t>Without using Truth Table Technique / using rule of inference.</a:t>
            </a:r>
          </a:p>
          <a:p>
            <a:pPr algn="just"/>
            <a:r>
              <a:rPr lang="en-IN" b="1" u="sng" dirty="0"/>
              <a:t>Method 1</a:t>
            </a:r>
            <a:r>
              <a:rPr lang="en-IN" b="1" dirty="0"/>
              <a:t>: Truth Table Technique</a:t>
            </a:r>
            <a:endParaRPr lang="en-IN" dirty="0"/>
          </a:p>
          <a:p>
            <a:pPr algn="just"/>
            <a:r>
              <a:rPr lang="en-IN" b="1" dirty="0"/>
              <a:t>Step 1: </a:t>
            </a:r>
            <a:r>
              <a:rPr lang="en-IN" dirty="0"/>
              <a:t>Construct a truth table for </a:t>
            </a:r>
            <a:r>
              <a:rPr lang="en-IN" b="1" dirty="0"/>
              <a:t>Premises </a:t>
            </a:r>
            <a:r>
              <a:rPr lang="en-IN" dirty="0"/>
              <a:t>and </a:t>
            </a:r>
            <a:r>
              <a:rPr lang="en-IN" b="1" dirty="0"/>
              <a:t>the Conclusion</a:t>
            </a:r>
            <a:r>
              <a:rPr lang="en-IN" dirty="0"/>
              <a:t>.</a:t>
            </a:r>
          </a:p>
          <a:p>
            <a:pPr algn="just"/>
            <a:r>
              <a:rPr lang="en-IN" b="1" dirty="0"/>
              <a:t>Step2: </a:t>
            </a:r>
            <a:r>
              <a:rPr lang="en-IN" dirty="0"/>
              <a:t>Find the rows in which </a:t>
            </a:r>
            <a:r>
              <a:rPr lang="en-IN" b="1" dirty="0"/>
              <a:t>all the premises are true</a:t>
            </a:r>
            <a:r>
              <a:rPr lang="en-IN" dirty="0"/>
              <a:t> .This rows are called as </a:t>
            </a:r>
            <a:r>
              <a:rPr lang="en-IN" b="1" dirty="0"/>
              <a:t>critical rows</a:t>
            </a:r>
            <a:endParaRPr lang="en-IN" dirty="0"/>
          </a:p>
          <a:p>
            <a:pPr algn="just"/>
            <a:r>
              <a:rPr lang="en-IN" b="1" dirty="0"/>
              <a:t>Step 3: </a:t>
            </a:r>
            <a:r>
              <a:rPr lang="en-IN" dirty="0"/>
              <a:t>Check conclusion of all critical rows.</a:t>
            </a:r>
          </a:p>
          <a:p>
            <a:pPr lvl="0" algn="just"/>
            <a:r>
              <a:rPr lang="en-IN" dirty="0"/>
              <a:t>A) If in each critical row conclusion is</a:t>
            </a:r>
            <a:r>
              <a:rPr lang="en-IN" b="1" dirty="0"/>
              <a:t> true then </a:t>
            </a:r>
            <a:r>
              <a:rPr lang="en-IN" dirty="0"/>
              <a:t>the argument is</a:t>
            </a:r>
            <a:r>
              <a:rPr lang="en-IN" b="1" dirty="0"/>
              <a:t> valid.</a:t>
            </a:r>
            <a:endParaRPr lang="en-IN" dirty="0"/>
          </a:p>
          <a:p>
            <a:pPr lvl="0" algn="just"/>
            <a:r>
              <a:rPr lang="en-IN" dirty="0"/>
              <a:t>B) If there is a row in which conclusion is</a:t>
            </a:r>
            <a:r>
              <a:rPr lang="en-IN" b="1" dirty="0"/>
              <a:t> false then </a:t>
            </a:r>
            <a:r>
              <a:rPr lang="en-IN" dirty="0"/>
              <a:t>the argument form is</a:t>
            </a:r>
            <a:r>
              <a:rPr lang="en-IN" b="1" dirty="0"/>
              <a:t> invalid.</a:t>
            </a:r>
            <a:endParaRPr lang="en-IN"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914400"/>
            <a:ext cx="8686800" cy="5638800"/>
          </a:xfrm>
        </p:spPr>
        <p:txBody>
          <a:bodyPr/>
          <a:lstStyle/>
          <a:p>
            <a:pPr algn="l"/>
            <a:r>
              <a:rPr lang="en-IN" b="1" u="sng" dirty="0"/>
              <a:t>Example</a:t>
            </a:r>
            <a:r>
              <a:rPr lang="en-IN" b="1" dirty="0"/>
              <a:t>:</a:t>
            </a:r>
            <a:r>
              <a:rPr lang="en-IN" dirty="0"/>
              <a:t> Determine whether the following argument form is valid or invalid</a:t>
            </a:r>
          </a:p>
          <a:p>
            <a:pPr algn="l"/>
            <a:endParaRPr lang="en-IN" dirty="0"/>
          </a:p>
          <a:p>
            <a:pPr algn="l"/>
            <a:endParaRPr lang="en-US" dirty="0"/>
          </a:p>
          <a:p>
            <a:pPr algn="l"/>
            <a:r>
              <a:rPr lang="en-US" b="1" u="sng" dirty="0"/>
              <a:t>Solution</a:t>
            </a:r>
            <a:r>
              <a:rPr lang="en-US" b="1" dirty="0"/>
              <a:t>:</a:t>
            </a:r>
            <a:r>
              <a:rPr lang="en-US" dirty="0"/>
              <a:t> </a:t>
            </a:r>
          </a:p>
          <a:p>
            <a:pPr algn="l"/>
            <a:endParaRPr lang="en-US" dirty="0"/>
          </a:p>
          <a:p>
            <a:pPr algn="l"/>
            <a:endParaRPr lang="en-IN" dirty="0"/>
          </a:p>
        </p:txBody>
      </p:sp>
      <p:graphicFrame>
        <p:nvGraphicFramePr>
          <p:cNvPr id="4" name="Object 3"/>
          <p:cNvGraphicFramePr>
            <a:graphicFrameLocks noChangeAspect="1"/>
          </p:cNvGraphicFramePr>
          <p:nvPr/>
        </p:nvGraphicFramePr>
        <p:xfrm>
          <a:off x="3581400" y="1682750"/>
          <a:ext cx="1473200" cy="1193800"/>
        </p:xfrm>
        <a:graphic>
          <a:graphicData uri="http://schemas.openxmlformats.org/presentationml/2006/ole">
            <mc:AlternateContent xmlns:mc="http://schemas.openxmlformats.org/markup-compatibility/2006">
              <mc:Choice xmlns:v="urn:schemas-microsoft-com:vml" Requires="v">
                <p:oleObj spid="_x0000_s45875" name="Equation" r:id="rId3" imgW="35356800" imgH="28651200" progId="Equation.DSMT4">
                  <p:embed/>
                </p:oleObj>
              </mc:Choice>
              <mc:Fallback>
                <p:oleObj name="Equation" r:id="rId3" imgW="35356800" imgH="28651200" progId="Equation.DSMT4">
                  <p:embed/>
                  <p:pic>
                    <p:nvPicPr>
                      <p:cNvPr id="0" name="Picture 45350"/>
                      <p:cNvPicPr/>
                      <p:nvPr/>
                    </p:nvPicPr>
                    <p:blipFill>
                      <a:blip r:embed="rId4"/>
                      <a:stretch>
                        <a:fillRect/>
                      </a:stretch>
                    </p:blipFill>
                    <p:spPr>
                      <a:xfrm>
                        <a:off x="3581400" y="1682750"/>
                        <a:ext cx="1473200" cy="1193800"/>
                      </a:xfrm>
                      <a:prstGeom prst="rect">
                        <a:avLst/>
                      </a:prstGeom>
                    </p:spPr>
                  </p:pic>
                </p:oleObj>
              </mc:Fallback>
            </mc:AlternateContent>
          </a:graphicData>
        </a:graphic>
      </p:graphicFrame>
      <p:graphicFrame>
        <p:nvGraphicFramePr>
          <p:cNvPr id="5" name="Table 4"/>
          <p:cNvGraphicFramePr>
            <a:graphicFrameLocks noGrp="1"/>
          </p:cNvGraphicFramePr>
          <p:nvPr/>
        </p:nvGraphicFramePr>
        <p:xfrm>
          <a:off x="381000" y="3276600"/>
          <a:ext cx="7924799" cy="2895600"/>
        </p:xfrm>
        <a:graphic>
          <a:graphicData uri="http://schemas.openxmlformats.org/drawingml/2006/table">
            <a:tbl>
              <a:tblPr firstRow="1" firstCol="1" bandRow="1">
                <a:tableStyleId>{5C22544A-7EE6-4342-B048-85BDC9FD1C3A}</a:tableStyleId>
              </a:tblPr>
              <a:tblGrid>
                <a:gridCol w="392981">
                  <a:extLst>
                    <a:ext uri="{9D8B030D-6E8A-4147-A177-3AD203B41FA5}">
                      <a16:colId xmlns:a16="http://schemas.microsoft.com/office/drawing/2014/main" val="20000"/>
                    </a:ext>
                  </a:extLst>
                </a:gridCol>
                <a:gridCol w="343859">
                  <a:extLst>
                    <a:ext uri="{9D8B030D-6E8A-4147-A177-3AD203B41FA5}">
                      <a16:colId xmlns:a16="http://schemas.microsoft.com/office/drawing/2014/main" val="20001"/>
                    </a:ext>
                  </a:extLst>
                </a:gridCol>
                <a:gridCol w="650625">
                  <a:extLst>
                    <a:ext uri="{9D8B030D-6E8A-4147-A177-3AD203B41FA5}">
                      <a16:colId xmlns:a16="http://schemas.microsoft.com/office/drawing/2014/main" val="20002"/>
                    </a:ext>
                  </a:extLst>
                </a:gridCol>
                <a:gridCol w="568421">
                  <a:extLst>
                    <a:ext uri="{9D8B030D-6E8A-4147-A177-3AD203B41FA5}">
                      <a16:colId xmlns:a16="http://schemas.microsoft.com/office/drawing/2014/main" val="20003"/>
                    </a:ext>
                  </a:extLst>
                </a:gridCol>
                <a:gridCol w="918294">
                  <a:extLst>
                    <a:ext uri="{9D8B030D-6E8A-4147-A177-3AD203B41FA5}">
                      <a16:colId xmlns:a16="http://schemas.microsoft.com/office/drawing/2014/main" val="20004"/>
                    </a:ext>
                  </a:extLst>
                </a:gridCol>
                <a:gridCol w="929322">
                  <a:extLst>
                    <a:ext uri="{9D8B030D-6E8A-4147-A177-3AD203B41FA5}">
                      <a16:colId xmlns:a16="http://schemas.microsoft.com/office/drawing/2014/main" val="20005"/>
                    </a:ext>
                  </a:extLst>
                </a:gridCol>
                <a:gridCol w="1420550">
                  <a:extLst>
                    <a:ext uri="{9D8B030D-6E8A-4147-A177-3AD203B41FA5}">
                      <a16:colId xmlns:a16="http://schemas.microsoft.com/office/drawing/2014/main" val="20006"/>
                    </a:ext>
                  </a:extLst>
                </a:gridCol>
                <a:gridCol w="1279196">
                  <a:extLst>
                    <a:ext uri="{9D8B030D-6E8A-4147-A177-3AD203B41FA5}">
                      <a16:colId xmlns:a16="http://schemas.microsoft.com/office/drawing/2014/main" val="20007"/>
                    </a:ext>
                  </a:extLst>
                </a:gridCol>
                <a:gridCol w="1421551">
                  <a:extLst>
                    <a:ext uri="{9D8B030D-6E8A-4147-A177-3AD203B41FA5}">
                      <a16:colId xmlns:a16="http://schemas.microsoft.com/office/drawing/2014/main" val="20008"/>
                    </a:ext>
                  </a:extLst>
                </a:gridCol>
              </a:tblGrid>
              <a:tr h="377071">
                <a:tc>
                  <a:txBody>
                    <a:bodyPr/>
                    <a:lstStyle/>
                    <a:p>
                      <a:pPr marL="0" marR="0" algn="ctr">
                        <a:lnSpc>
                          <a:spcPct val="115000"/>
                        </a:lnSpc>
                        <a:spcBef>
                          <a:spcPts val="0"/>
                        </a:spcBef>
                        <a:spcAft>
                          <a:spcPts val="0"/>
                        </a:spcAft>
                      </a:pPr>
                      <a:r>
                        <a:rPr lang="en-IN" sz="1800" dirty="0">
                          <a:solidFill>
                            <a:schemeClr val="tx1"/>
                          </a:solidFill>
                          <a:effectLst/>
                        </a:rPr>
                        <a:t>p</a:t>
                      </a:r>
                      <a:endParaRPr lang="en-IN" sz="1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90000"/>
                      </a:schemeClr>
                    </a:solidFill>
                  </a:tcPr>
                </a:tc>
                <a:tc>
                  <a:txBody>
                    <a:bodyPr/>
                    <a:lstStyle/>
                    <a:p>
                      <a:pPr marL="0" marR="0" algn="ctr">
                        <a:lnSpc>
                          <a:spcPct val="115000"/>
                        </a:lnSpc>
                        <a:spcBef>
                          <a:spcPts val="0"/>
                        </a:spcBef>
                        <a:spcAft>
                          <a:spcPts val="0"/>
                        </a:spcAft>
                      </a:pPr>
                      <a:r>
                        <a:rPr lang="en-IN" sz="1800" dirty="0">
                          <a:solidFill>
                            <a:schemeClr val="tx1"/>
                          </a:solidFill>
                          <a:effectLst/>
                        </a:rPr>
                        <a:t>q</a:t>
                      </a:r>
                      <a:endParaRPr lang="en-IN" sz="1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90000"/>
                      </a:schemeClr>
                    </a:solidFill>
                  </a:tcPr>
                </a:tc>
                <a:tc>
                  <a:txBody>
                    <a:bodyPr/>
                    <a:lstStyle/>
                    <a:p>
                      <a:pPr marL="0" marR="0" algn="ctr">
                        <a:lnSpc>
                          <a:spcPct val="115000"/>
                        </a:lnSpc>
                        <a:spcBef>
                          <a:spcPts val="0"/>
                        </a:spcBef>
                        <a:spcAft>
                          <a:spcPts val="0"/>
                        </a:spcAft>
                      </a:pPr>
                      <a:r>
                        <a:rPr lang="en-IN" sz="1800" dirty="0">
                          <a:solidFill>
                            <a:schemeClr val="tx1"/>
                          </a:solidFill>
                          <a:effectLst/>
                        </a:rPr>
                        <a:t>r</a:t>
                      </a:r>
                      <a:endParaRPr lang="en-IN" sz="1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90000"/>
                      </a:schemeClr>
                    </a:solidFill>
                  </a:tcPr>
                </a:tc>
                <a:tc>
                  <a:txBody>
                    <a:bodyPr/>
                    <a:lstStyle/>
                    <a:p>
                      <a:pPr marL="0" marR="0" algn="ctr">
                        <a:lnSpc>
                          <a:spcPct val="115000"/>
                        </a:lnSpc>
                        <a:spcBef>
                          <a:spcPts val="0"/>
                        </a:spcBef>
                        <a:spcAft>
                          <a:spcPts val="0"/>
                        </a:spcAft>
                      </a:pPr>
                      <a:r>
                        <a:rPr lang="en-IN" sz="1800" dirty="0">
                          <a:solidFill>
                            <a:schemeClr val="tx1"/>
                          </a:solidFill>
                          <a:effectLst/>
                        </a:rPr>
                        <a:t>~r</a:t>
                      </a:r>
                      <a:endParaRPr lang="en-IN" sz="16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90000"/>
                      </a:schemeClr>
                    </a:solidFill>
                  </a:tcPr>
                </a:tc>
                <a:tc>
                  <a:txBody>
                    <a:bodyPr/>
                    <a:lstStyle/>
                    <a:p>
                      <a:pPr marL="0" marR="0" algn="ctr">
                        <a:lnSpc>
                          <a:spcPct val="115000"/>
                        </a:lnSpc>
                        <a:spcBef>
                          <a:spcPts val="0"/>
                        </a:spcBef>
                        <a:spcAft>
                          <a:spcPts val="0"/>
                        </a:spcAft>
                      </a:pPr>
                      <a:endParaRPr lang="en-IN" sz="1600" dirty="0">
                        <a:solidFill>
                          <a:schemeClr val="tx1"/>
                        </a:solidFill>
                        <a:effectLst/>
                        <a:latin typeface="Times New Roman" panose="02020603050405020304"/>
                        <a:ea typeface="Calibri" panose="020F0502020204030204"/>
                        <a:cs typeface="Times New Roman" panose="02020603050405020304"/>
                      </a:endParaRPr>
                    </a:p>
                  </a:txBody>
                  <a:tcPr marL="68580" marR="68580" marT="0" marB="0">
                    <a:solidFill>
                      <a:schemeClr val="bg2">
                        <a:lumMod val="90000"/>
                      </a:schemeClr>
                    </a:solidFill>
                  </a:tcPr>
                </a:tc>
                <a:tc>
                  <a:txBody>
                    <a:bodyPr/>
                    <a:lstStyle/>
                    <a:p>
                      <a:pPr marL="0" marR="0" algn="ctr">
                        <a:lnSpc>
                          <a:spcPct val="115000"/>
                        </a:lnSpc>
                        <a:spcBef>
                          <a:spcPts val="0"/>
                        </a:spcBef>
                        <a:spcAft>
                          <a:spcPts val="0"/>
                        </a:spcAft>
                      </a:pPr>
                      <a:endParaRPr lang="en-IN" sz="1600" dirty="0">
                        <a:solidFill>
                          <a:schemeClr val="tx1"/>
                        </a:solidFill>
                        <a:effectLst/>
                        <a:latin typeface="Times New Roman" panose="02020603050405020304"/>
                        <a:ea typeface="Calibri" panose="020F0502020204030204"/>
                        <a:cs typeface="Times New Roman" panose="02020603050405020304"/>
                      </a:endParaRPr>
                    </a:p>
                  </a:txBody>
                  <a:tcPr marL="68580" marR="68580" marT="0" marB="0">
                    <a:solidFill>
                      <a:schemeClr val="bg2">
                        <a:lumMod val="90000"/>
                      </a:schemeClr>
                    </a:solidFill>
                  </a:tcPr>
                </a:tc>
                <a:tc>
                  <a:txBody>
                    <a:bodyPr/>
                    <a:lstStyle/>
                    <a:p>
                      <a:pPr marL="0" marR="0" algn="ctr">
                        <a:lnSpc>
                          <a:spcPct val="115000"/>
                        </a:lnSpc>
                        <a:spcBef>
                          <a:spcPts val="0"/>
                        </a:spcBef>
                        <a:spcAft>
                          <a:spcPts val="0"/>
                        </a:spcAft>
                      </a:pPr>
                      <a:endParaRPr lang="en-IN" sz="1600" dirty="0">
                        <a:solidFill>
                          <a:schemeClr val="tx1"/>
                        </a:solidFill>
                        <a:effectLst/>
                        <a:latin typeface="Times New Roman" panose="02020603050405020304"/>
                        <a:ea typeface="Calibri" panose="020F0502020204030204"/>
                        <a:cs typeface="Times New Roman" panose="02020603050405020304"/>
                      </a:endParaRPr>
                    </a:p>
                  </a:txBody>
                  <a:tcPr marL="68580" marR="68580" marT="0" marB="0">
                    <a:solidFill>
                      <a:schemeClr val="bg2">
                        <a:lumMod val="90000"/>
                      </a:schemeClr>
                    </a:solidFill>
                  </a:tcPr>
                </a:tc>
                <a:tc>
                  <a:txBody>
                    <a:bodyPr/>
                    <a:lstStyle/>
                    <a:p>
                      <a:pPr marL="0" marR="0" algn="ctr">
                        <a:lnSpc>
                          <a:spcPct val="115000"/>
                        </a:lnSpc>
                        <a:spcBef>
                          <a:spcPts val="0"/>
                        </a:spcBef>
                        <a:spcAft>
                          <a:spcPts val="0"/>
                        </a:spcAft>
                      </a:pPr>
                      <a:endParaRPr lang="en-IN" sz="1600" dirty="0">
                        <a:solidFill>
                          <a:schemeClr val="tx1"/>
                        </a:solidFill>
                        <a:effectLst/>
                        <a:latin typeface="Times New Roman" panose="02020603050405020304"/>
                        <a:ea typeface="Calibri" panose="020F0502020204030204"/>
                        <a:cs typeface="Times New Roman" panose="02020603050405020304"/>
                      </a:endParaRPr>
                    </a:p>
                  </a:txBody>
                  <a:tcPr marL="68580" marR="68580" marT="0" marB="0">
                    <a:solidFill>
                      <a:schemeClr val="bg2">
                        <a:lumMod val="90000"/>
                      </a:schemeClr>
                    </a:solidFill>
                  </a:tcPr>
                </a:tc>
                <a:tc>
                  <a:txBody>
                    <a:bodyPr/>
                    <a:lstStyle/>
                    <a:p>
                      <a:pPr marL="0" marR="0" algn="ctr">
                        <a:lnSpc>
                          <a:spcPct val="115000"/>
                        </a:lnSpc>
                        <a:spcBef>
                          <a:spcPts val="0"/>
                        </a:spcBef>
                        <a:spcAft>
                          <a:spcPts val="0"/>
                        </a:spcAft>
                      </a:pPr>
                      <a:endParaRPr lang="en-IN" sz="1600" dirty="0">
                        <a:solidFill>
                          <a:schemeClr val="tx1"/>
                        </a:solidFill>
                        <a:effectLst/>
                        <a:latin typeface="Times New Roman" panose="02020603050405020304"/>
                        <a:ea typeface="Calibri" panose="020F0502020204030204"/>
                        <a:cs typeface="Times New Roman" panose="02020603050405020304"/>
                      </a:endParaRPr>
                    </a:p>
                  </a:txBody>
                  <a:tcPr marL="68580" marR="68580" marT="0" marB="0">
                    <a:solidFill>
                      <a:schemeClr val="bg2">
                        <a:lumMod val="90000"/>
                      </a:schemeClr>
                    </a:solidFill>
                  </a:tcPr>
                </a:tc>
                <a:extLst>
                  <a:ext uri="{0D108BD9-81ED-4DB2-BD59-A6C34878D82A}">
                    <a16:rowId xmlns:a16="http://schemas.microsoft.com/office/drawing/2014/main" val="10000"/>
                  </a:ext>
                </a:extLst>
              </a:tr>
              <a:tr h="302239">
                <a:tc>
                  <a:txBody>
                    <a:bodyPr/>
                    <a:lstStyle/>
                    <a:p>
                      <a:pPr marL="0" marR="0" algn="ctr">
                        <a:lnSpc>
                          <a:spcPct val="115000"/>
                        </a:lnSpc>
                        <a:spcBef>
                          <a:spcPts val="0"/>
                        </a:spcBef>
                        <a:spcAft>
                          <a:spcPts val="0"/>
                        </a:spcAft>
                      </a:pPr>
                      <a:r>
                        <a:rPr lang="en-IN" sz="1800">
                          <a:solidFill>
                            <a:schemeClr val="tx1"/>
                          </a:solidFill>
                          <a:effectLst/>
                        </a:rPr>
                        <a:t>T</a:t>
                      </a:r>
                      <a:endParaRPr lang="en-IN" sz="16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dirty="0">
                          <a:solidFill>
                            <a:schemeClr val="tx1"/>
                          </a:solidFill>
                          <a:effectLst/>
                        </a:rPr>
                        <a:t>T</a:t>
                      </a:r>
                      <a:endParaRPr lang="en-IN" sz="18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dirty="0">
                          <a:solidFill>
                            <a:schemeClr val="tx1"/>
                          </a:solidFill>
                          <a:effectLst/>
                        </a:rPr>
                        <a:t>T</a:t>
                      </a:r>
                      <a:endParaRPr lang="en-IN" sz="18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dirty="0">
                          <a:solidFill>
                            <a:schemeClr val="tx1"/>
                          </a:solidFill>
                          <a:effectLst/>
                        </a:rPr>
                        <a:t>F</a:t>
                      </a:r>
                      <a:endParaRPr lang="en-IN" sz="18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dirty="0">
                          <a:solidFill>
                            <a:schemeClr val="tx1"/>
                          </a:solidFill>
                          <a:effectLst/>
                        </a:rPr>
                        <a:t>T</a:t>
                      </a:r>
                      <a:endParaRPr lang="en-IN" sz="18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solidFill>
                            <a:schemeClr val="tx1"/>
                          </a:solidFill>
                          <a:effectLst/>
                        </a:rPr>
                        <a:t>T</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solidFill>
                            <a:schemeClr val="tx1"/>
                          </a:solidFill>
                          <a:effectLst/>
                        </a:rPr>
                        <a:t>T</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solidFill>
                            <a:schemeClr val="tx1"/>
                          </a:solidFill>
                          <a:effectLst/>
                        </a:rPr>
                        <a:t>T</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solidFill>
                            <a:schemeClr val="tx1"/>
                          </a:solidFill>
                          <a:effectLst/>
                        </a:rPr>
                        <a:t>T</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extLst>
                  <a:ext uri="{0D108BD9-81ED-4DB2-BD59-A6C34878D82A}">
                    <a16:rowId xmlns:a16="http://schemas.microsoft.com/office/drawing/2014/main" val="10001"/>
                  </a:ext>
                </a:extLst>
              </a:tr>
              <a:tr h="302239">
                <a:tc>
                  <a:txBody>
                    <a:bodyPr/>
                    <a:lstStyle/>
                    <a:p>
                      <a:pPr marL="0" marR="0" algn="ctr">
                        <a:lnSpc>
                          <a:spcPct val="115000"/>
                        </a:lnSpc>
                        <a:spcBef>
                          <a:spcPts val="0"/>
                        </a:spcBef>
                        <a:spcAft>
                          <a:spcPts val="0"/>
                        </a:spcAft>
                      </a:pPr>
                      <a:r>
                        <a:rPr lang="en-IN" sz="1800">
                          <a:solidFill>
                            <a:schemeClr val="tx1"/>
                          </a:solidFill>
                          <a:effectLst/>
                        </a:rPr>
                        <a:t>T</a:t>
                      </a:r>
                      <a:endParaRPr lang="en-IN" sz="16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solidFill>
                            <a:schemeClr val="tx1"/>
                          </a:solidFill>
                          <a:effectLst/>
                        </a:rPr>
                        <a:t>T</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dirty="0">
                          <a:solidFill>
                            <a:schemeClr val="tx1"/>
                          </a:solidFill>
                          <a:effectLst/>
                        </a:rPr>
                        <a:t>F</a:t>
                      </a:r>
                      <a:endParaRPr lang="en-IN" sz="18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solidFill>
                            <a:schemeClr val="tx1"/>
                          </a:solidFill>
                          <a:effectLst/>
                        </a:rPr>
                        <a:t>T</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dirty="0">
                          <a:solidFill>
                            <a:schemeClr val="tx1"/>
                          </a:solidFill>
                          <a:effectLst/>
                        </a:rPr>
                        <a:t>T</a:t>
                      </a:r>
                      <a:endParaRPr lang="en-IN" sz="18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dirty="0">
                          <a:solidFill>
                            <a:schemeClr val="tx1"/>
                          </a:solidFill>
                          <a:effectLst/>
                        </a:rPr>
                        <a:t>F</a:t>
                      </a:r>
                      <a:endParaRPr lang="en-IN" sz="18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solidFill>
                            <a:schemeClr val="tx1"/>
                          </a:solidFill>
                          <a:effectLst/>
                        </a:rPr>
                        <a:t>T</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solidFill>
                            <a:schemeClr val="tx1"/>
                          </a:solidFill>
                          <a:effectLst/>
                        </a:rPr>
                        <a:t>F</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solidFill>
                            <a:schemeClr val="tx1"/>
                          </a:solidFill>
                          <a:effectLst/>
                        </a:rPr>
                        <a:t>F</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extLst>
                  <a:ext uri="{0D108BD9-81ED-4DB2-BD59-A6C34878D82A}">
                    <a16:rowId xmlns:a16="http://schemas.microsoft.com/office/drawing/2014/main" val="10002"/>
                  </a:ext>
                </a:extLst>
              </a:tr>
              <a:tr h="302239">
                <a:tc>
                  <a:txBody>
                    <a:bodyPr/>
                    <a:lstStyle/>
                    <a:p>
                      <a:pPr marL="0" marR="0" algn="ctr">
                        <a:lnSpc>
                          <a:spcPct val="115000"/>
                        </a:lnSpc>
                        <a:spcBef>
                          <a:spcPts val="0"/>
                        </a:spcBef>
                        <a:spcAft>
                          <a:spcPts val="0"/>
                        </a:spcAft>
                      </a:pPr>
                      <a:r>
                        <a:rPr lang="en-IN" sz="1800">
                          <a:solidFill>
                            <a:schemeClr val="tx1"/>
                          </a:solidFill>
                          <a:effectLst/>
                        </a:rPr>
                        <a:t>T</a:t>
                      </a:r>
                      <a:endParaRPr lang="en-IN" sz="16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solidFill>
                            <a:schemeClr val="tx1"/>
                          </a:solidFill>
                          <a:effectLst/>
                        </a:rPr>
                        <a:t>F</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solidFill>
                            <a:schemeClr val="tx1"/>
                          </a:solidFill>
                          <a:effectLst/>
                        </a:rPr>
                        <a:t>T</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solidFill>
                            <a:schemeClr val="tx1"/>
                          </a:solidFill>
                          <a:effectLst/>
                        </a:rPr>
                        <a:t>F</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dirty="0">
                          <a:solidFill>
                            <a:schemeClr val="tx1"/>
                          </a:solidFill>
                          <a:effectLst/>
                        </a:rPr>
                        <a:t>F</a:t>
                      </a:r>
                      <a:endParaRPr lang="en-IN" sz="18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dirty="0">
                          <a:solidFill>
                            <a:schemeClr val="tx1"/>
                          </a:solidFill>
                          <a:effectLst/>
                        </a:rPr>
                        <a:t>T</a:t>
                      </a:r>
                      <a:endParaRPr lang="en-IN" sz="18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dirty="0">
                          <a:solidFill>
                            <a:schemeClr val="tx1"/>
                          </a:solidFill>
                          <a:effectLst/>
                        </a:rPr>
                        <a:t>F</a:t>
                      </a:r>
                      <a:endParaRPr lang="en-IN" sz="18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solidFill>
                            <a:schemeClr val="tx1"/>
                          </a:solidFill>
                          <a:effectLst/>
                        </a:rPr>
                        <a:t>T</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solidFill>
                            <a:schemeClr val="tx1"/>
                          </a:solidFill>
                          <a:effectLst/>
                        </a:rPr>
                        <a:t>T</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extLst>
                  <a:ext uri="{0D108BD9-81ED-4DB2-BD59-A6C34878D82A}">
                    <a16:rowId xmlns:a16="http://schemas.microsoft.com/office/drawing/2014/main" val="10003"/>
                  </a:ext>
                </a:extLst>
              </a:tr>
              <a:tr h="402856">
                <a:tc>
                  <a:txBody>
                    <a:bodyPr/>
                    <a:lstStyle/>
                    <a:p>
                      <a:pPr marL="0" marR="0" algn="ctr">
                        <a:lnSpc>
                          <a:spcPct val="115000"/>
                        </a:lnSpc>
                        <a:spcBef>
                          <a:spcPts val="0"/>
                        </a:spcBef>
                        <a:spcAft>
                          <a:spcPts val="0"/>
                        </a:spcAft>
                      </a:pPr>
                      <a:r>
                        <a:rPr lang="en-IN" sz="1800">
                          <a:solidFill>
                            <a:schemeClr val="tx1"/>
                          </a:solidFill>
                          <a:effectLst/>
                        </a:rPr>
                        <a:t>T</a:t>
                      </a:r>
                      <a:endParaRPr lang="en-IN" sz="16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solidFill>
                            <a:schemeClr val="tx1"/>
                          </a:solidFill>
                          <a:effectLst/>
                        </a:rPr>
                        <a:t>F</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solidFill>
                            <a:schemeClr val="tx1"/>
                          </a:solidFill>
                          <a:effectLst/>
                        </a:rPr>
                        <a:t>F</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solidFill>
                            <a:schemeClr val="tx1"/>
                          </a:solidFill>
                          <a:effectLst/>
                        </a:rPr>
                        <a:t>T</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solidFill>
                            <a:schemeClr val="tx1"/>
                          </a:solidFill>
                          <a:effectLst/>
                        </a:rPr>
                        <a:t>T</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dirty="0">
                          <a:solidFill>
                            <a:schemeClr val="tx1"/>
                          </a:solidFill>
                          <a:effectLst/>
                        </a:rPr>
                        <a:t>F</a:t>
                      </a:r>
                      <a:endParaRPr lang="en-IN" sz="18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dirty="0">
                          <a:solidFill>
                            <a:schemeClr val="tx1"/>
                          </a:solidFill>
                          <a:effectLst/>
                        </a:rPr>
                        <a:t>T</a:t>
                      </a:r>
                      <a:endParaRPr lang="en-IN" sz="18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dirty="0">
                          <a:solidFill>
                            <a:schemeClr val="tx1"/>
                          </a:solidFill>
                          <a:effectLst/>
                        </a:rPr>
                        <a:t>T</a:t>
                      </a:r>
                      <a:endParaRPr lang="en-IN" sz="18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solidFill>
                            <a:schemeClr val="tx1"/>
                          </a:solidFill>
                          <a:effectLst/>
                        </a:rPr>
                        <a:t>F</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extLst>
                  <a:ext uri="{0D108BD9-81ED-4DB2-BD59-A6C34878D82A}">
                    <a16:rowId xmlns:a16="http://schemas.microsoft.com/office/drawing/2014/main" val="10004"/>
                  </a:ext>
                </a:extLst>
              </a:tr>
              <a:tr h="302239">
                <a:tc>
                  <a:txBody>
                    <a:bodyPr/>
                    <a:lstStyle/>
                    <a:p>
                      <a:pPr marL="0" marR="0" algn="ctr">
                        <a:lnSpc>
                          <a:spcPct val="115000"/>
                        </a:lnSpc>
                        <a:spcBef>
                          <a:spcPts val="0"/>
                        </a:spcBef>
                        <a:spcAft>
                          <a:spcPts val="0"/>
                        </a:spcAft>
                      </a:pPr>
                      <a:r>
                        <a:rPr lang="en-IN" sz="1800">
                          <a:solidFill>
                            <a:schemeClr val="tx1"/>
                          </a:solidFill>
                          <a:effectLst/>
                        </a:rPr>
                        <a:t>F</a:t>
                      </a:r>
                      <a:endParaRPr lang="en-IN" sz="16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solidFill>
                            <a:schemeClr val="tx1"/>
                          </a:solidFill>
                          <a:effectLst/>
                        </a:rPr>
                        <a:t>T</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solidFill>
                            <a:schemeClr val="tx1"/>
                          </a:solidFill>
                          <a:effectLst/>
                        </a:rPr>
                        <a:t>T</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solidFill>
                            <a:schemeClr val="tx1"/>
                          </a:solidFill>
                          <a:effectLst/>
                        </a:rPr>
                        <a:t>F</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solidFill>
                            <a:schemeClr val="tx1"/>
                          </a:solidFill>
                          <a:effectLst/>
                        </a:rPr>
                        <a:t>T</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dirty="0">
                          <a:solidFill>
                            <a:schemeClr val="tx1"/>
                          </a:solidFill>
                          <a:effectLst/>
                        </a:rPr>
                        <a:t>F</a:t>
                      </a:r>
                      <a:endParaRPr lang="en-IN" sz="18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dirty="0">
                          <a:solidFill>
                            <a:schemeClr val="tx1"/>
                          </a:solidFill>
                          <a:effectLst/>
                        </a:rPr>
                        <a:t>T</a:t>
                      </a:r>
                      <a:endParaRPr lang="en-IN" sz="18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dirty="0">
                          <a:solidFill>
                            <a:schemeClr val="tx1"/>
                          </a:solidFill>
                          <a:effectLst/>
                        </a:rPr>
                        <a:t>F</a:t>
                      </a:r>
                      <a:endParaRPr lang="en-IN" sz="18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solidFill>
                            <a:schemeClr val="tx1"/>
                          </a:solidFill>
                          <a:effectLst/>
                        </a:rPr>
                        <a:t>T</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extLst>
                  <a:ext uri="{0D108BD9-81ED-4DB2-BD59-A6C34878D82A}">
                    <a16:rowId xmlns:a16="http://schemas.microsoft.com/office/drawing/2014/main" val="10005"/>
                  </a:ext>
                </a:extLst>
              </a:tr>
              <a:tr h="302239">
                <a:tc>
                  <a:txBody>
                    <a:bodyPr/>
                    <a:lstStyle/>
                    <a:p>
                      <a:pPr marL="0" marR="0" algn="ctr">
                        <a:lnSpc>
                          <a:spcPct val="115000"/>
                        </a:lnSpc>
                        <a:spcBef>
                          <a:spcPts val="0"/>
                        </a:spcBef>
                        <a:spcAft>
                          <a:spcPts val="0"/>
                        </a:spcAft>
                      </a:pPr>
                      <a:r>
                        <a:rPr lang="en-IN" sz="1800">
                          <a:solidFill>
                            <a:schemeClr val="tx1"/>
                          </a:solidFill>
                          <a:effectLst/>
                        </a:rPr>
                        <a:t>F</a:t>
                      </a:r>
                      <a:endParaRPr lang="en-IN" sz="16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solidFill>
                            <a:schemeClr val="tx1"/>
                          </a:solidFill>
                          <a:effectLst/>
                        </a:rPr>
                        <a:t>T</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solidFill>
                            <a:schemeClr val="tx1"/>
                          </a:solidFill>
                          <a:effectLst/>
                        </a:rPr>
                        <a:t>F</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solidFill>
                            <a:schemeClr val="tx1"/>
                          </a:solidFill>
                          <a:effectLst/>
                        </a:rPr>
                        <a:t>T</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solidFill>
                            <a:schemeClr val="tx1"/>
                          </a:solidFill>
                          <a:effectLst/>
                        </a:rPr>
                        <a:t>T</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solidFill>
                            <a:schemeClr val="tx1"/>
                          </a:solidFill>
                          <a:effectLst/>
                        </a:rPr>
                        <a:t>F</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dirty="0">
                          <a:solidFill>
                            <a:schemeClr val="tx1"/>
                          </a:solidFill>
                          <a:effectLst/>
                        </a:rPr>
                        <a:t>T</a:t>
                      </a:r>
                      <a:endParaRPr lang="en-IN" sz="18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dirty="0">
                          <a:solidFill>
                            <a:schemeClr val="tx1"/>
                          </a:solidFill>
                          <a:effectLst/>
                        </a:rPr>
                        <a:t>F</a:t>
                      </a:r>
                      <a:endParaRPr lang="en-IN" sz="18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solidFill>
                            <a:schemeClr val="tx1"/>
                          </a:solidFill>
                          <a:effectLst/>
                        </a:rPr>
                        <a:t>T</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extLst>
                  <a:ext uri="{0D108BD9-81ED-4DB2-BD59-A6C34878D82A}">
                    <a16:rowId xmlns:a16="http://schemas.microsoft.com/office/drawing/2014/main" val="10006"/>
                  </a:ext>
                </a:extLst>
              </a:tr>
              <a:tr h="302239">
                <a:tc>
                  <a:txBody>
                    <a:bodyPr/>
                    <a:lstStyle/>
                    <a:p>
                      <a:pPr marL="0" marR="0" algn="ctr">
                        <a:lnSpc>
                          <a:spcPct val="115000"/>
                        </a:lnSpc>
                        <a:spcBef>
                          <a:spcPts val="0"/>
                        </a:spcBef>
                        <a:spcAft>
                          <a:spcPts val="0"/>
                        </a:spcAft>
                      </a:pPr>
                      <a:r>
                        <a:rPr lang="en-IN" sz="1800">
                          <a:solidFill>
                            <a:schemeClr val="tx1"/>
                          </a:solidFill>
                          <a:effectLst/>
                        </a:rPr>
                        <a:t>F</a:t>
                      </a:r>
                      <a:endParaRPr lang="en-IN" sz="16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solidFill>
                            <a:schemeClr val="tx1"/>
                          </a:solidFill>
                          <a:effectLst/>
                        </a:rPr>
                        <a:t>F</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solidFill>
                            <a:schemeClr val="tx1"/>
                          </a:solidFill>
                          <a:effectLst/>
                        </a:rPr>
                        <a:t>T</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solidFill>
                            <a:schemeClr val="tx1"/>
                          </a:solidFill>
                          <a:effectLst/>
                        </a:rPr>
                        <a:t>F</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solidFill>
                            <a:schemeClr val="tx1"/>
                          </a:solidFill>
                          <a:effectLst/>
                        </a:rPr>
                        <a:t>F</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solidFill>
                            <a:schemeClr val="tx1"/>
                          </a:solidFill>
                          <a:effectLst/>
                        </a:rPr>
                        <a:t>F</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dirty="0">
                          <a:solidFill>
                            <a:schemeClr val="tx1"/>
                          </a:solidFill>
                          <a:effectLst/>
                        </a:rPr>
                        <a:t>T</a:t>
                      </a:r>
                      <a:endParaRPr lang="en-IN" sz="18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dirty="0">
                          <a:solidFill>
                            <a:schemeClr val="tx1"/>
                          </a:solidFill>
                          <a:effectLst/>
                        </a:rPr>
                        <a:t>T</a:t>
                      </a:r>
                      <a:endParaRPr lang="en-IN" sz="18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dirty="0">
                          <a:solidFill>
                            <a:schemeClr val="tx1"/>
                          </a:solidFill>
                          <a:effectLst/>
                        </a:rPr>
                        <a:t>T</a:t>
                      </a:r>
                      <a:endParaRPr lang="en-IN" sz="18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extLst>
                  <a:ext uri="{0D108BD9-81ED-4DB2-BD59-A6C34878D82A}">
                    <a16:rowId xmlns:a16="http://schemas.microsoft.com/office/drawing/2014/main" val="10007"/>
                  </a:ext>
                </a:extLst>
              </a:tr>
              <a:tr h="302239">
                <a:tc>
                  <a:txBody>
                    <a:bodyPr/>
                    <a:lstStyle/>
                    <a:p>
                      <a:pPr marL="0" marR="0" algn="ctr">
                        <a:lnSpc>
                          <a:spcPct val="115000"/>
                        </a:lnSpc>
                        <a:spcBef>
                          <a:spcPts val="0"/>
                        </a:spcBef>
                        <a:spcAft>
                          <a:spcPts val="0"/>
                        </a:spcAft>
                      </a:pPr>
                      <a:r>
                        <a:rPr lang="en-IN" sz="1800">
                          <a:solidFill>
                            <a:schemeClr val="tx1"/>
                          </a:solidFill>
                          <a:effectLst/>
                        </a:rPr>
                        <a:t>F</a:t>
                      </a:r>
                      <a:endParaRPr lang="en-IN" sz="16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solidFill>
                            <a:schemeClr val="tx1"/>
                          </a:solidFill>
                          <a:effectLst/>
                        </a:rPr>
                        <a:t>F</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solidFill>
                            <a:schemeClr val="tx1"/>
                          </a:solidFill>
                          <a:effectLst/>
                        </a:rPr>
                        <a:t>F</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solidFill>
                            <a:schemeClr val="tx1"/>
                          </a:solidFill>
                          <a:effectLst/>
                        </a:rPr>
                        <a:t>T</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solidFill>
                            <a:schemeClr val="tx1"/>
                          </a:solidFill>
                          <a:effectLst/>
                        </a:rPr>
                        <a:t>T</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solidFill>
                            <a:schemeClr val="tx1"/>
                          </a:solidFill>
                          <a:effectLst/>
                        </a:rPr>
                        <a:t>F</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a:solidFill>
                            <a:schemeClr val="tx1"/>
                          </a:solidFill>
                          <a:effectLst/>
                        </a:rPr>
                        <a:t>T</a:t>
                      </a:r>
                      <a:endParaRPr lang="en-IN" sz="18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dirty="0">
                          <a:solidFill>
                            <a:schemeClr val="tx1"/>
                          </a:solidFill>
                          <a:effectLst/>
                        </a:rPr>
                        <a:t>T</a:t>
                      </a:r>
                      <a:endParaRPr lang="en-IN" sz="18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1800" dirty="0">
                          <a:solidFill>
                            <a:schemeClr val="tx1"/>
                          </a:solidFill>
                          <a:effectLst/>
                        </a:rPr>
                        <a:t>T</a:t>
                      </a:r>
                      <a:endParaRPr lang="en-IN" sz="18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extLst>
                  <a:ext uri="{0D108BD9-81ED-4DB2-BD59-A6C34878D82A}">
                    <a16:rowId xmlns:a16="http://schemas.microsoft.com/office/drawing/2014/main" val="10008"/>
                  </a:ext>
                </a:extLst>
              </a:tr>
            </a:tbl>
          </a:graphicData>
        </a:graphic>
      </p:graphicFrame>
      <p:graphicFrame>
        <p:nvGraphicFramePr>
          <p:cNvPr id="6" name="Object 5"/>
          <p:cNvGraphicFramePr>
            <a:graphicFrameLocks noChangeAspect="1"/>
          </p:cNvGraphicFramePr>
          <p:nvPr/>
        </p:nvGraphicFramePr>
        <p:xfrm>
          <a:off x="2393950" y="3352800"/>
          <a:ext cx="730250" cy="236537"/>
        </p:xfrm>
        <a:graphic>
          <a:graphicData uri="http://schemas.openxmlformats.org/presentationml/2006/ole">
            <mc:AlternateContent xmlns:mc="http://schemas.openxmlformats.org/markup-compatibility/2006">
              <mc:Choice xmlns:v="urn:schemas-microsoft-com:vml" Requires="v">
                <p:oleObj spid="_x0000_s45876" name="Equation" r:id="rId5" imgW="17373600" imgH="5791200" progId="Equation.DSMT4">
                  <p:embed/>
                </p:oleObj>
              </mc:Choice>
              <mc:Fallback>
                <p:oleObj name="Equation" r:id="rId5" imgW="17373600" imgH="5791200" progId="Equation.DSMT4">
                  <p:embed/>
                  <p:pic>
                    <p:nvPicPr>
                      <p:cNvPr id="0" name="Object 6"/>
                      <p:cNvPicPr>
                        <a:picLocks noChangeAspect="1" noChangeArrowheads="1"/>
                      </p:cNvPicPr>
                      <p:nvPr/>
                    </p:nvPicPr>
                    <p:blipFill>
                      <a:blip r:embed="rId6"/>
                      <a:srcRect/>
                      <a:stretch>
                        <a:fillRect/>
                      </a:stretch>
                    </p:blipFill>
                    <p:spPr bwMode="auto">
                      <a:xfrm>
                        <a:off x="2393950" y="3352800"/>
                        <a:ext cx="730250" cy="236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3429000" y="3352800"/>
          <a:ext cx="554037" cy="236537"/>
        </p:xfrm>
        <a:graphic>
          <a:graphicData uri="http://schemas.openxmlformats.org/presentationml/2006/ole">
            <mc:AlternateContent xmlns:mc="http://schemas.openxmlformats.org/markup-compatibility/2006">
              <mc:Choice xmlns:v="urn:schemas-microsoft-com:vml" Requires="v">
                <p:oleObj spid="_x0000_s45877" name="Equation" r:id="rId7" imgW="13411200" imgH="5791200" progId="Equation.DSMT4">
                  <p:embed/>
                </p:oleObj>
              </mc:Choice>
              <mc:Fallback>
                <p:oleObj name="Equation" r:id="rId7" imgW="13411200" imgH="5791200" progId="Equation.DSMT4">
                  <p:embed/>
                  <p:pic>
                    <p:nvPicPr>
                      <p:cNvPr id="0" name="Object 5"/>
                      <p:cNvPicPr>
                        <a:picLocks noChangeAspect="1" noChangeArrowheads="1"/>
                      </p:cNvPicPr>
                      <p:nvPr/>
                    </p:nvPicPr>
                    <p:blipFill>
                      <a:blip r:embed="rId8"/>
                      <a:srcRect/>
                      <a:stretch>
                        <a:fillRect/>
                      </a:stretch>
                    </p:blipFill>
                    <p:spPr bwMode="auto">
                      <a:xfrm>
                        <a:off x="3429000" y="3352800"/>
                        <a:ext cx="554037" cy="236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4267200" y="3359150"/>
          <a:ext cx="1257300" cy="244475"/>
        </p:xfrm>
        <a:graphic>
          <a:graphicData uri="http://schemas.openxmlformats.org/presentationml/2006/ole">
            <mc:AlternateContent xmlns:mc="http://schemas.openxmlformats.org/markup-compatibility/2006">
              <mc:Choice xmlns:v="urn:schemas-microsoft-com:vml" Requires="v">
                <p:oleObj spid="_x0000_s45878" name="Equation" r:id="rId9" imgW="30175200" imgH="5791200" progId="Equation.DSMT4">
                  <p:embed/>
                </p:oleObj>
              </mc:Choice>
              <mc:Fallback>
                <p:oleObj name="Equation" r:id="rId9" imgW="30175200" imgH="5791200" progId="Equation.DSMT4">
                  <p:embed/>
                  <p:pic>
                    <p:nvPicPr>
                      <p:cNvPr id="0" name="Object 4"/>
                      <p:cNvPicPr>
                        <a:picLocks noChangeAspect="1" noChangeArrowheads="1"/>
                      </p:cNvPicPr>
                      <p:nvPr/>
                    </p:nvPicPr>
                    <p:blipFill>
                      <a:blip r:embed="rId10"/>
                      <a:srcRect/>
                      <a:stretch>
                        <a:fillRect/>
                      </a:stretch>
                    </p:blipFill>
                    <p:spPr bwMode="auto">
                      <a:xfrm>
                        <a:off x="4267200" y="3359150"/>
                        <a:ext cx="1257300" cy="244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5638800" y="3359150"/>
          <a:ext cx="1060450" cy="246063"/>
        </p:xfrm>
        <a:graphic>
          <a:graphicData uri="http://schemas.openxmlformats.org/presentationml/2006/ole">
            <mc:AlternateContent xmlns:mc="http://schemas.openxmlformats.org/markup-compatibility/2006">
              <mc:Choice xmlns:v="urn:schemas-microsoft-com:vml" Requires="v">
                <p:oleObj spid="_x0000_s45879" name="Equation" r:id="rId11" imgW="25603200" imgH="5791200" progId="Equation.DSMT4">
                  <p:embed/>
                </p:oleObj>
              </mc:Choice>
              <mc:Fallback>
                <p:oleObj name="Equation" r:id="rId11" imgW="25603200" imgH="5791200" progId="Equation.DSMT4">
                  <p:embed/>
                  <p:pic>
                    <p:nvPicPr>
                      <p:cNvPr id="0" name="Object 3"/>
                      <p:cNvPicPr>
                        <a:picLocks noChangeAspect="1" noChangeArrowheads="1"/>
                      </p:cNvPicPr>
                      <p:nvPr/>
                    </p:nvPicPr>
                    <p:blipFill>
                      <a:blip r:embed="rId12"/>
                      <a:srcRect/>
                      <a:stretch>
                        <a:fillRect/>
                      </a:stretch>
                    </p:blipFill>
                    <p:spPr bwMode="auto">
                      <a:xfrm>
                        <a:off x="5638800" y="3359150"/>
                        <a:ext cx="1060450" cy="246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nvGraphicFramePr>
        <p:xfrm>
          <a:off x="7162800" y="3359150"/>
          <a:ext cx="665163" cy="246063"/>
        </p:xfrm>
        <a:graphic>
          <a:graphicData uri="http://schemas.openxmlformats.org/presentationml/2006/ole">
            <mc:AlternateContent xmlns:mc="http://schemas.openxmlformats.org/markup-compatibility/2006">
              <mc:Choice xmlns:v="urn:schemas-microsoft-com:vml" Requires="v">
                <p:oleObj spid="_x0000_s45880" name="Equation" r:id="rId13" imgW="16459200" imgH="5791200" progId="Equation.DSMT4">
                  <p:embed/>
                </p:oleObj>
              </mc:Choice>
              <mc:Fallback>
                <p:oleObj name="Equation" r:id="rId13" imgW="16459200" imgH="5791200" progId="Equation.DSMT4">
                  <p:embed/>
                  <p:pic>
                    <p:nvPicPr>
                      <p:cNvPr id="0" name="Object 2"/>
                      <p:cNvPicPr>
                        <a:picLocks noChangeAspect="1" noChangeArrowheads="1"/>
                      </p:cNvPicPr>
                      <p:nvPr/>
                    </p:nvPicPr>
                    <p:blipFill>
                      <a:blip r:embed="rId14"/>
                      <a:srcRect/>
                      <a:stretch>
                        <a:fillRect/>
                      </a:stretch>
                    </p:blipFill>
                    <p:spPr bwMode="auto">
                      <a:xfrm>
                        <a:off x="7162800" y="3359150"/>
                        <a:ext cx="665163" cy="246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ctr"/>
            <a:r>
              <a:rPr lang="en-IN" b="1" dirty="0"/>
              <a:t>PRATICE EXAMPLE </a:t>
            </a:r>
            <a:endParaRPr lang="en-IN" dirty="0"/>
          </a:p>
          <a:p>
            <a:pPr algn="just"/>
            <a:r>
              <a:rPr lang="en-IN" b="1" u="sng" dirty="0"/>
              <a:t>Example:</a:t>
            </a:r>
            <a:r>
              <a:rPr lang="en-IN" dirty="0"/>
              <a:t> Determine whether the conclusion C follows logically from the premises H</a:t>
            </a:r>
            <a:r>
              <a:rPr lang="en-IN" baseline="-25000" dirty="0"/>
              <a:t>1</a:t>
            </a:r>
            <a:r>
              <a:rPr lang="en-IN" dirty="0"/>
              <a:t> and H</a:t>
            </a:r>
            <a:r>
              <a:rPr lang="en-IN" baseline="-25000" dirty="0"/>
              <a:t>2</a:t>
            </a:r>
            <a:r>
              <a:rPr lang="en-IN" dirty="0"/>
              <a:t> using truth table technique.</a:t>
            </a:r>
          </a:p>
          <a:p>
            <a:endParaRPr lang="en-IN" dirty="0"/>
          </a:p>
        </p:txBody>
      </p:sp>
      <p:graphicFrame>
        <p:nvGraphicFramePr>
          <p:cNvPr id="4" name="Object 3"/>
          <p:cNvGraphicFramePr>
            <a:graphicFrameLocks noChangeAspect="1"/>
          </p:cNvGraphicFramePr>
          <p:nvPr/>
        </p:nvGraphicFramePr>
        <p:xfrm>
          <a:off x="1905000" y="2844800"/>
          <a:ext cx="4737100" cy="1422400"/>
        </p:xfrm>
        <a:graphic>
          <a:graphicData uri="http://schemas.openxmlformats.org/presentationml/2006/ole">
            <mc:AlternateContent xmlns:mc="http://schemas.openxmlformats.org/markup-compatibility/2006">
              <mc:Choice xmlns:v="urn:schemas-microsoft-com:vml" Requires="v">
                <p:oleObj spid="_x0000_s47242" name="Equation" r:id="rId3" imgW="113690400" imgH="34137600" progId="Equation.DSMT4">
                  <p:embed/>
                </p:oleObj>
              </mc:Choice>
              <mc:Fallback>
                <p:oleObj name="Equation" r:id="rId3" imgW="113690400" imgH="34137600" progId="Equation.DSMT4">
                  <p:embed/>
                  <p:pic>
                    <p:nvPicPr>
                      <p:cNvPr id="0" name="Picture 47152"/>
                      <p:cNvPicPr/>
                      <p:nvPr/>
                    </p:nvPicPr>
                    <p:blipFill>
                      <a:blip r:embed="rId4"/>
                      <a:stretch>
                        <a:fillRect/>
                      </a:stretch>
                    </p:blipFill>
                    <p:spPr>
                      <a:xfrm>
                        <a:off x="1905000" y="2844800"/>
                        <a:ext cx="4737100" cy="1422400"/>
                      </a:xfrm>
                      <a:prstGeom prst="rect">
                        <a:avLst/>
                      </a:prstGeom>
                    </p:spPr>
                  </p:pic>
                </p:oleObj>
              </mc:Fallback>
            </mc:AlternateContent>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just">
              <a:lnSpc>
                <a:spcPct val="150000"/>
              </a:lnSpc>
            </a:pPr>
            <a:r>
              <a:rPr lang="en-IN" dirty="0"/>
              <a:t>Theoretically, it is possible to determine in a finite number of steps whether a conclusion follows from a given set of premises by constructing the appropriate truth table. However, this method become tedious when the number of atomic variables present in all the formulas representing the premises and conclusion is large. This disadvantage, coupled with the fact that the inference theory is applicable in more general situations where the truth table technique is tedious task.</a:t>
            </a:r>
          </a:p>
          <a:p>
            <a:pPr algn="just"/>
            <a:endParaRPr lang="en-I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ctr"/>
            <a:r>
              <a:rPr lang="en-IN" b="1" u="sng" dirty="0"/>
              <a:t>RULES OF INFERENCE</a:t>
            </a:r>
          </a:p>
          <a:p>
            <a:pPr algn="just">
              <a:lnSpc>
                <a:spcPct val="150000"/>
              </a:lnSpc>
            </a:pPr>
            <a:r>
              <a:rPr lang="en-US" dirty="0"/>
              <a:t>The rules of inference are criteria for determining the validity of an argument. Any conclusion which is arrived by following rules of inference is called a </a:t>
            </a:r>
            <a:r>
              <a:rPr lang="en-US" b="1" dirty="0"/>
              <a:t>valid conclusion</a:t>
            </a:r>
            <a:r>
              <a:rPr lang="en-US" dirty="0"/>
              <a:t>, and the argument is called a </a:t>
            </a:r>
            <a:r>
              <a:rPr lang="en-US" b="1" dirty="0"/>
              <a:t>valid argument</a:t>
            </a:r>
            <a:r>
              <a:rPr lang="en-US" dirty="0"/>
              <a:t>.</a:t>
            </a:r>
          </a:p>
          <a:p>
            <a:pPr algn="just">
              <a:lnSpc>
                <a:spcPct val="150000"/>
              </a:lnSpc>
            </a:pPr>
            <a:endParaRPr lang="en-US" dirty="0"/>
          </a:p>
          <a:p>
            <a:pPr algn="ctr"/>
            <a:r>
              <a:rPr lang="en-US" b="1" u="sng" dirty="0"/>
              <a:t> </a:t>
            </a:r>
            <a:endParaRPr lang="en-IN" dirty="0"/>
          </a:p>
          <a:p>
            <a:pPr algn="ctr"/>
            <a:endParaRPr lang="en-IN"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304800"/>
            <a:ext cx="8686800" cy="6400800"/>
          </a:xfrm>
        </p:spPr>
        <p:txBody>
          <a:bodyPr/>
          <a:lstStyle/>
          <a:p>
            <a:pPr algn="ctr"/>
            <a:r>
              <a:rPr lang="en-IN" b="1" u="sng" dirty="0"/>
              <a:t>Rule of Inference </a:t>
            </a:r>
          </a:p>
          <a:p>
            <a:pPr algn="ctr"/>
            <a:endParaRPr lang="en-IN" b="1" u="sng" dirty="0"/>
          </a:p>
        </p:txBody>
      </p:sp>
      <p:graphicFrame>
        <p:nvGraphicFramePr>
          <p:cNvPr id="4" name="Table 4"/>
          <p:cNvGraphicFramePr>
            <a:graphicFrameLocks noGrp="1"/>
          </p:cNvGraphicFramePr>
          <p:nvPr/>
        </p:nvGraphicFramePr>
        <p:xfrm>
          <a:off x="457200" y="990600"/>
          <a:ext cx="8383524" cy="5632638"/>
        </p:xfrm>
        <a:graphic>
          <a:graphicData uri="http://schemas.openxmlformats.org/drawingml/2006/table">
            <a:tbl>
              <a:tblPr firstRow="1" bandRow="1">
                <a:tableStyleId>{5C22544A-7EE6-4342-B048-85BDC9FD1C3A}</a:tableStyleId>
              </a:tblPr>
              <a:tblGrid>
                <a:gridCol w="2105415">
                  <a:extLst>
                    <a:ext uri="{9D8B030D-6E8A-4147-A177-3AD203B41FA5}">
                      <a16:colId xmlns:a16="http://schemas.microsoft.com/office/drawing/2014/main" val="20000"/>
                    </a:ext>
                  </a:extLst>
                </a:gridCol>
                <a:gridCol w="3370080">
                  <a:extLst>
                    <a:ext uri="{9D8B030D-6E8A-4147-A177-3AD203B41FA5}">
                      <a16:colId xmlns:a16="http://schemas.microsoft.com/office/drawing/2014/main" val="20001"/>
                    </a:ext>
                  </a:extLst>
                </a:gridCol>
                <a:gridCol w="2908029">
                  <a:extLst>
                    <a:ext uri="{9D8B030D-6E8A-4147-A177-3AD203B41FA5}">
                      <a16:colId xmlns:a16="http://schemas.microsoft.com/office/drawing/2014/main" val="20002"/>
                    </a:ext>
                  </a:extLst>
                </a:gridCol>
              </a:tblGrid>
              <a:tr h="412365">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800" b="1" kern="1200" dirty="0">
                          <a:solidFill>
                            <a:schemeClr val="tx1"/>
                          </a:solidFill>
                          <a:effectLst/>
                          <a:latin typeface="+mn-lt"/>
                          <a:ea typeface="+mn-ea"/>
                          <a:cs typeface="+mn-cs"/>
                        </a:rPr>
                        <a:t>Rule of Inference</a:t>
                      </a:r>
                      <a:endParaRPr lang="en-IN" dirty="0">
                        <a:solidFill>
                          <a:schemeClr val="tx1"/>
                        </a:solidFill>
                      </a:endParaRPr>
                    </a:p>
                  </a:txBody>
                  <a:tcPr>
                    <a:solidFill>
                      <a:schemeClr val="bg2">
                        <a:lumMod val="90000"/>
                      </a:schemeClr>
                    </a:solidFill>
                  </a:tcPr>
                </a:tc>
                <a:tc>
                  <a:txBody>
                    <a:bodyPr/>
                    <a:lstStyle/>
                    <a:p>
                      <a:pPr algn="ctr"/>
                      <a:r>
                        <a:rPr kumimoji="0" lang="en-IN" sz="1800" b="1" kern="1200" dirty="0">
                          <a:solidFill>
                            <a:schemeClr val="tx1"/>
                          </a:solidFill>
                          <a:effectLst/>
                          <a:latin typeface="+mn-lt"/>
                          <a:ea typeface="+mn-ea"/>
                          <a:cs typeface="+mn-cs"/>
                        </a:rPr>
                        <a:t> Implication Form</a:t>
                      </a:r>
                      <a:endParaRPr lang="en-IN" dirty="0">
                        <a:solidFill>
                          <a:schemeClr val="tx1"/>
                        </a:solidFill>
                      </a:endParaRPr>
                    </a:p>
                  </a:txBody>
                  <a:tcPr>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b="1" kern="1200" dirty="0">
                          <a:solidFill>
                            <a:schemeClr val="tx1"/>
                          </a:solidFill>
                          <a:effectLst/>
                          <a:latin typeface="+mn-lt"/>
                          <a:ea typeface="+mn-ea"/>
                          <a:cs typeface="+mn-cs"/>
                        </a:rPr>
                        <a:t>Name</a:t>
                      </a:r>
                      <a:endParaRPr lang="en-IN" dirty="0">
                        <a:solidFill>
                          <a:schemeClr val="tx1"/>
                        </a:solidFill>
                      </a:endParaRPr>
                    </a:p>
                  </a:txBody>
                  <a:tcPr>
                    <a:solidFill>
                      <a:schemeClr val="bg2">
                        <a:lumMod val="90000"/>
                      </a:schemeClr>
                    </a:solidFill>
                  </a:tcPr>
                </a:tc>
                <a:extLst>
                  <a:ext uri="{0D108BD9-81ED-4DB2-BD59-A6C34878D82A}">
                    <a16:rowId xmlns:a16="http://schemas.microsoft.com/office/drawing/2014/main" val="10000"/>
                  </a:ext>
                </a:extLst>
              </a:tr>
              <a:tr h="836867">
                <a:tc>
                  <a:txBody>
                    <a:bodyPr/>
                    <a:lstStyle/>
                    <a:p>
                      <a:endParaRPr lang="en-US"/>
                    </a:p>
                  </a:txBody>
                  <a:tcPr>
                    <a:blipFill rotWithShape="1">
                      <a:blip r:embed="rId2"/>
                      <a:stretch>
                        <a:fillRect t="-53285" r="-298841" b="-524818"/>
                      </a:stretch>
                    </a:blipFill>
                  </a:tcPr>
                </a:tc>
                <a:tc>
                  <a:txBody>
                    <a:bodyPr/>
                    <a:lstStyle/>
                    <a:p>
                      <a:endParaRPr lang="en-US"/>
                    </a:p>
                  </a:txBody>
                  <a:tcPr>
                    <a:blipFill rotWithShape="1">
                      <a:blip r:embed="rId2"/>
                      <a:stretch>
                        <a:fillRect l="-62387" t="-53285" r="-86438" b="-524818"/>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b="1" kern="1200" dirty="0">
                          <a:solidFill>
                            <a:schemeClr val="dk1"/>
                          </a:solidFill>
                          <a:effectLst/>
                          <a:latin typeface="+mn-lt"/>
                          <a:ea typeface="+mn-ea"/>
                          <a:cs typeface="+mn-cs"/>
                        </a:rPr>
                        <a:t>Addition</a:t>
                      </a:r>
                      <a:endParaRPr kumimoji="0" lang="en-IN" sz="1800" kern="1200" dirty="0">
                        <a:solidFill>
                          <a:schemeClr val="dk1"/>
                        </a:solidFill>
                        <a:effectLst/>
                        <a:latin typeface="+mn-lt"/>
                        <a:ea typeface="+mn-ea"/>
                        <a:cs typeface="+mn-cs"/>
                      </a:endParaRPr>
                    </a:p>
                    <a:p>
                      <a:endParaRPr lang="en-IN" dirty="0"/>
                    </a:p>
                  </a:txBody>
                  <a:tcPr>
                    <a:solidFill>
                      <a:schemeClr val="bg2">
                        <a:lumMod val="50000"/>
                      </a:schemeClr>
                    </a:solidFill>
                  </a:tcPr>
                </a:tc>
                <a:extLst>
                  <a:ext uri="{0D108BD9-81ED-4DB2-BD59-A6C34878D82A}">
                    <a16:rowId xmlns:a16="http://schemas.microsoft.com/office/drawing/2014/main" val="10001"/>
                  </a:ext>
                </a:extLst>
              </a:tr>
              <a:tr h="870395">
                <a:tc>
                  <a:txBody>
                    <a:bodyPr/>
                    <a:lstStyle/>
                    <a:p>
                      <a:endParaRPr lang="en-US"/>
                    </a:p>
                  </a:txBody>
                  <a:tcPr>
                    <a:blipFill rotWithShape="1">
                      <a:blip r:embed="rId2"/>
                      <a:stretch>
                        <a:fillRect t="-147887" r="-298841" b="-406338"/>
                      </a:stretch>
                    </a:blipFill>
                  </a:tcPr>
                </a:tc>
                <a:tc>
                  <a:txBody>
                    <a:bodyPr/>
                    <a:lstStyle/>
                    <a:p>
                      <a:endParaRPr lang="en-US"/>
                    </a:p>
                  </a:txBody>
                  <a:tcPr>
                    <a:blipFill rotWithShape="1">
                      <a:blip r:embed="rId2"/>
                      <a:stretch>
                        <a:fillRect l="-62387" t="-147887" r="-86438" b="-406338"/>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b="1" kern="1200" dirty="0">
                          <a:solidFill>
                            <a:schemeClr val="dk1"/>
                          </a:solidFill>
                          <a:effectLst/>
                          <a:latin typeface="+mn-lt"/>
                          <a:ea typeface="+mn-ea"/>
                          <a:cs typeface="+mn-cs"/>
                        </a:rPr>
                        <a:t>Simplification</a:t>
                      </a:r>
                      <a:endParaRPr kumimoji="0" lang="en-IN" sz="1800" kern="1200" dirty="0">
                        <a:solidFill>
                          <a:schemeClr val="dk1"/>
                        </a:solidFill>
                        <a:effectLst/>
                        <a:latin typeface="+mn-lt"/>
                        <a:ea typeface="+mn-ea"/>
                        <a:cs typeface="+mn-cs"/>
                      </a:endParaRPr>
                    </a:p>
                    <a:p>
                      <a:endParaRPr lang="en-IN" dirty="0"/>
                    </a:p>
                  </a:txBody>
                  <a:tcPr>
                    <a:solidFill>
                      <a:schemeClr val="bg2">
                        <a:lumMod val="50000"/>
                      </a:schemeClr>
                    </a:solidFill>
                  </a:tcPr>
                </a:tc>
                <a:extLst>
                  <a:ext uri="{0D108BD9-81ED-4DB2-BD59-A6C34878D82A}">
                    <a16:rowId xmlns:a16="http://schemas.microsoft.com/office/drawing/2014/main" val="10002"/>
                  </a:ext>
                </a:extLst>
              </a:tr>
              <a:tr h="1168337">
                <a:tc>
                  <a:txBody>
                    <a:bodyPr/>
                    <a:lstStyle/>
                    <a:p>
                      <a:endParaRPr lang="en-US"/>
                    </a:p>
                  </a:txBody>
                  <a:tcPr>
                    <a:blipFill rotWithShape="1">
                      <a:blip r:embed="rId2"/>
                      <a:stretch>
                        <a:fillRect t="-183333" r="-298841" b="-200521"/>
                      </a:stretch>
                    </a:blipFill>
                  </a:tcPr>
                </a:tc>
                <a:tc>
                  <a:txBody>
                    <a:bodyPr/>
                    <a:lstStyle/>
                    <a:p>
                      <a:endParaRPr lang="en-US"/>
                    </a:p>
                  </a:txBody>
                  <a:tcPr>
                    <a:blipFill rotWithShape="1">
                      <a:blip r:embed="rId2"/>
                      <a:stretch>
                        <a:fillRect l="-62387" t="-183333" r="-86438" b="-200521"/>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b="1" kern="1200" dirty="0">
                          <a:solidFill>
                            <a:schemeClr val="dk1"/>
                          </a:solidFill>
                          <a:effectLst/>
                          <a:latin typeface="+mn-lt"/>
                          <a:ea typeface="+mn-ea"/>
                          <a:cs typeface="+mn-cs"/>
                        </a:rPr>
                        <a:t>Conjunction</a:t>
                      </a:r>
                      <a:endParaRPr kumimoji="0" lang="en-IN" sz="1800" kern="1200" dirty="0">
                        <a:solidFill>
                          <a:schemeClr val="dk1"/>
                        </a:solidFill>
                        <a:effectLst/>
                        <a:latin typeface="+mn-lt"/>
                        <a:ea typeface="+mn-ea"/>
                        <a:cs typeface="+mn-cs"/>
                      </a:endParaRPr>
                    </a:p>
                    <a:p>
                      <a:endParaRPr lang="en-IN" dirty="0"/>
                    </a:p>
                  </a:txBody>
                  <a:tcPr>
                    <a:solidFill>
                      <a:schemeClr val="bg2">
                        <a:lumMod val="50000"/>
                      </a:schemeClr>
                    </a:solidFill>
                  </a:tcPr>
                </a:tc>
                <a:extLst>
                  <a:ext uri="{0D108BD9-81ED-4DB2-BD59-A6C34878D82A}">
                    <a16:rowId xmlns:a16="http://schemas.microsoft.com/office/drawing/2014/main" val="10003"/>
                  </a:ext>
                </a:extLst>
              </a:tr>
              <a:tr h="1172337">
                <a:tc>
                  <a:txBody>
                    <a:bodyPr/>
                    <a:lstStyle/>
                    <a:p>
                      <a:endParaRPr lang="en-US"/>
                    </a:p>
                  </a:txBody>
                  <a:tcPr>
                    <a:blipFill rotWithShape="1">
                      <a:blip r:embed="rId2"/>
                      <a:stretch>
                        <a:fillRect t="-283333" r="-298841" b="-100521"/>
                      </a:stretch>
                    </a:blipFill>
                  </a:tcPr>
                </a:tc>
                <a:tc>
                  <a:txBody>
                    <a:bodyPr/>
                    <a:lstStyle/>
                    <a:p>
                      <a:endParaRPr lang="en-US"/>
                    </a:p>
                  </a:txBody>
                  <a:tcPr>
                    <a:blipFill rotWithShape="1">
                      <a:blip r:embed="rId2"/>
                      <a:stretch>
                        <a:fillRect l="-62387" t="-283333" r="-86438" b="-100521"/>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b="1" kern="1200" dirty="0">
                          <a:solidFill>
                            <a:schemeClr val="dk1"/>
                          </a:solidFill>
                          <a:effectLst/>
                          <a:latin typeface="+mn-lt"/>
                          <a:ea typeface="+mn-ea"/>
                          <a:cs typeface="+mn-cs"/>
                        </a:rPr>
                        <a:t>Modus Ponens</a:t>
                      </a:r>
                      <a:endParaRPr kumimoji="0" lang="en-IN" sz="1800" kern="1200" dirty="0">
                        <a:solidFill>
                          <a:schemeClr val="dk1"/>
                        </a:solidFill>
                        <a:effectLst/>
                        <a:latin typeface="+mn-lt"/>
                        <a:ea typeface="+mn-ea"/>
                        <a:cs typeface="+mn-cs"/>
                      </a:endParaRPr>
                    </a:p>
                    <a:p>
                      <a:endParaRPr lang="en-IN" dirty="0"/>
                    </a:p>
                  </a:txBody>
                  <a:tcPr>
                    <a:solidFill>
                      <a:schemeClr val="bg2">
                        <a:lumMod val="50000"/>
                      </a:schemeClr>
                    </a:solidFill>
                  </a:tcPr>
                </a:tc>
                <a:extLst>
                  <a:ext uri="{0D108BD9-81ED-4DB2-BD59-A6C34878D82A}">
                    <a16:rowId xmlns:a16="http://schemas.microsoft.com/office/drawing/2014/main" val="10004"/>
                  </a:ext>
                </a:extLst>
              </a:tr>
              <a:tr h="1172337">
                <a:tc>
                  <a:txBody>
                    <a:bodyPr/>
                    <a:lstStyle/>
                    <a:p>
                      <a:endParaRPr lang="en-US"/>
                    </a:p>
                  </a:txBody>
                  <a:tcPr>
                    <a:blipFill rotWithShape="1">
                      <a:blip r:embed="rId2"/>
                      <a:stretch>
                        <a:fillRect t="-383333" r="-298841" b="-521"/>
                      </a:stretch>
                    </a:blipFill>
                  </a:tcPr>
                </a:tc>
                <a:tc>
                  <a:txBody>
                    <a:bodyPr/>
                    <a:lstStyle/>
                    <a:p>
                      <a:endParaRPr lang="en-US"/>
                    </a:p>
                  </a:txBody>
                  <a:tcPr>
                    <a:blipFill rotWithShape="1">
                      <a:blip r:embed="rId2"/>
                      <a:stretch>
                        <a:fillRect l="-62387" t="-383333" r="-86438" b="-521"/>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b="1" kern="1200" dirty="0">
                          <a:solidFill>
                            <a:schemeClr val="dk1"/>
                          </a:solidFill>
                          <a:effectLst/>
                          <a:latin typeface="+mn-lt"/>
                          <a:ea typeface="+mn-ea"/>
                          <a:cs typeface="+mn-cs"/>
                        </a:rPr>
                        <a:t>Modus Tollens</a:t>
                      </a:r>
                      <a:endParaRPr kumimoji="0" lang="en-IN" sz="1800" kern="1200" dirty="0">
                        <a:solidFill>
                          <a:schemeClr val="dk1"/>
                        </a:solidFill>
                        <a:effectLst/>
                        <a:latin typeface="+mn-lt"/>
                        <a:ea typeface="+mn-ea"/>
                        <a:cs typeface="+mn-cs"/>
                      </a:endParaRPr>
                    </a:p>
                    <a:p>
                      <a:endParaRPr lang="en-IN" dirty="0"/>
                    </a:p>
                  </a:txBody>
                  <a:tcPr>
                    <a:solidFill>
                      <a:schemeClr val="bg2">
                        <a:lumMod val="50000"/>
                      </a:schemeClr>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381000"/>
            <a:ext cx="8695251" cy="5867400"/>
          </a:xfrm>
        </p:spPr>
        <p:txBody>
          <a:bodyPr/>
          <a:lstStyle/>
          <a:p>
            <a:pPr algn="ctr"/>
            <a:r>
              <a:rPr lang="en-IN" b="1" u="sng" dirty="0"/>
              <a:t>Table: Rule of Inference (Continued) </a:t>
            </a:r>
          </a:p>
          <a:p>
            <a:endParaRPr lang="en-IN" dirty="0"/>
          </a:p>
        </p:txBody>
      </p:sp>
      <p:graphicFrame>
        <p:nvGraphicFramePr>
          <p:cNvPr id="7" name="Table 7"/>
          <p:cNvGraphicFramePr>
            <a:graphicFrameLocks noGrp="1"/>
          </p:cNvGraphicFramePr>
          <p:nvPr/>
        </p:nvGraphicFramePr>
        <p:xfrm>
          <a:off x="76200" y="838200"/>
          <a:ext cx="8915402" cy="6001456"/>
        </p:xfrm>
        <a:graphic>
          <a:graphicData uri="http://schemas.openxmlformats.org/drawingml/2006/table">
            <a:tbl>
              <a:tblPr firstRow="1" bandRow="1">
                <a:tableStyleId>{5C22544A-7EE6-4342-B048-85BDC9FD1C3A}</a:tableStyleId>
              </a:tblPr>
              <a:tblGrid>
                <a:gridCol w="2640830">
                  <a:extLst>
                    <a:ext uri="{9D8B030D-6E8A-4147-A177-3AD203B41FA5}">
                      <a16:colId xmlns:a16="http://schemas.microsoft.com/office/drawing/2014/main" val="20000"/>
                    </a:ext>
                  </a:extLst>
                </a:gridCol>
                <a:gridCol w="4521970">
                  <a:extLst>
                    <a:ext uri="{9D8B030D-6E8A-4147-A177-3AD203B41FA5}">
                      <a16:colId xmlns:a16="http://schemas.microsoft.com/office/drawing/2014/main" val="20001"/>
                    </a:ext>
                  </a:extLst>
                </a:gridCol>
                <a:gridCol w="1752602">
                  <a:extLst>
                    <a:ext uri="{9D8B030D-6E8A-4147-A177-3AD203B41FA5}">
                      <a16:colId xmlns:a16="http://schemas.microsoft.com/office/drawing/2014/main" val="20002"/>
                    </a:ext>
                  </a:extLst>
                </a:gridCol>
              </a:tblGrid>
              <a:tr h="36576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b="1" kern="1200" dirty="0">
                          <a:solidFill>
                            <a:schemeClr val="tx1"/>
                          </a:solidFill>
                          <a:effectLst/>
                          <a:latin typeface="+mn-lt"/>
                          <a:ea typeface="+mn-ea"/>
                          <a:cs typeface="+mn-cs"/>
                        </a:rPr>
                        <a:t>Rule of Inference</a:t>
                      </a:r>
                      <a:endParaRPr lang="en-IN" dirty="0">
                        <a:solidFill>
                          <a:schemeClr val="tx1"/>
                        </a:solidFill>
                      </a:endParaRPr>
                    </a:p>
                  </a:txBody>
                  <a:tcPr>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b="1" kern="1200" dirty="0">
                          <a:solidFill>
                            <a:schemeClr val="tx1"/>
                          </a:solidFill>
                          <a:effectLst/>
                          <a:latin typeface="+mn-lt"/>
                          <a:ea typeface="+mn-ea"/>
                          <a:cs typeface="+mn-cs"/>
                        </a:rPr>
                        <a:t> Implication Form</a:t>
                      </a:r>
                      <a:endParaRPr lang="en-IN" dirty="0">
                        <a:solidFill>
                          <a:schemeClr val="tx1"/>
                        </a:solidFill>
                      </a:endParaRPr>
                    </a:p>
                  </a:txBody>
                  <a:tcPr>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b="1" kern="1200" dirty="0">
                          <a:solidFill>
                            <a:schemeClr val="tx1"/>
                          </a:solidFill>
                          <a:effectLst/>
                          <a:latin typeface="+mn-lt"/>
                          <a:ea typeface="+mn-ea"/>
                          <a:cs typeface="+mn-cs"/>
                        </a:rPr>
                        <a:t>Name</a:t>
                      </a:r>
                      <a:endParaRPr lang="en-IN" dirty="0">
                        <a:solidFill>
                          <a:schemeClr val="tx1"/>
                        </a:solidFill>
                      </a:endParaRPr>
                    </a:p>
                  </a:txBody>
                  <a:tcPr>
                    <a:solidFill>
                      <a:schemeClr val="bg2">
                        <a:lumMod val="90000"/>
                      </a:schemeClr>
                    </a:solidFill>
                  </a:tcPr>
                </a:tc>
                <a:extLst>
                  <a:ext uri="{0D108BD9-81ED-4DB2-BD59-A6C34878D82A}">
                    <a16:rowId xmlns:a16="http://schemas.microsoft.com/office/drawing/2014/main" val="10000"/>
                  </a:ext>
                </a:extLst>
              </a:tr>
              <a:tr h="1177234">
                <a:tc>
                  <a:txBody>
                    <a:bodyPr/>
                    <a:lstStyle/>
                    <a:p>
                      <a:endParaRPr lang="en-US"/>
                    </a:p>
                  </a:txBody>
                  <a:tcPr>
                    <a:blipFill rotWithShape="1">
                      <a:blip r:embed="rId2"/>
                      <a:stretch>
                        <a:fillRect l="-231" t="-33679" r="-237644" b="-378756"/>
                      </a:stretch>
                    </a:blipFill>
                  </a:tcPr>
                </a:tc>
                <a:tc>
                  <a:txBody>
                    <a:bodyPr/>
                    <a:lstStyle/>
                    <a:p>
                      <a:endParaRPr lang="en-US"/>
                    </a:p>
                  </a:txBody>
                  <a:tcPr>
                    <a:blipFill rotWithShape="1">
                      <a:blip r:embed="rId2"/>
                      <a:stretch>
                        <a:fillRect l="-58491" t="-33679" r="-38679" b="-378756"/>
                      </a:stretch>
                    </a:blipFill>
                  </a:tcPr>
                </a:tc>
                <a:tc>
                  <a:txBody>
                    <a:bodyPr/>
                    <a:lstStyle/>
                    <a:p>
                      <a:r>
                        <a:rPr kumimoji="0" lang="en-IN" sz="1800" b="1" kern="1200" dirty="0">
                          <a:solidFill>
                            <a:schemeClr val="dk1"/>
                          </a:solidFill>
                          <a:effectLst/>
                          <a:latin typeface="+mn-lt"/>
                          <a:ea typeface="+mn-ea"/>
                          <a:cs typeface="+mn-cs"/>
                        </a:rPr>
                        <a:t>Hypothetical Syllogism</a:t>
                      </a:r>
                      <a:endParaRPr kumimoji="0" lang="en-IN" sz="1800" kern="1200" dirty="0">
                        <a:solidFill>
                          <a:schemeClr val="dk1"/>
                        </a:solidFill>
                        <a:effectLst/>
                        <a:latin typeface="+mn-lt"/>
                        <a:ea typeface="+mn-ea"/>
                        <a:cs typeface="+mn-cs"/>
                      </a:endParaRPr>
                    </a:p>
                  </a:txBody>
                  <a:tcPr marL="68580" marR="68580">
                    <a:solidFill>
                      <a:schemeClr val="bg2">
                        <a:lumMod val="50000"/>
                      </a:schemeClr>
                    </a:solidFill>
                  </a:tcPr>
                </a:tc>
                <a:extLst>
                  <a:ext uri="{0D108BD9-81ED-4DB2-BD59-A6C34878D82A}">
                    <a16:rowId xmlns:a16="http://schemas.microsoft.com/office/drawing/2014/main" val="10001"/>
                  </a:ext>
                </a:extLst>
              </a:tr>
              <a:tr h="1223264">
                <a:tc>
                  <a:txBody>
                    <a:bodyPr/>
                    <a:lstStyle/>
                    <a:p>
                      <a:endParaRPr lang="en-US"/>
                    </a:p>
                  </a:txBody>
                  <a:tcPr>
                    <a:blipFill rotWithShape="1">
                      <a:blip r:embed="rId2"/>
                      <a:stretch>
                        <a:fillRect l="-231" t="-128358" r="-237644" b="-263682"/>
                      </a:stretch>
                    </a:blipFill>
                  </a:tcPr>
                </a:tc>
                <a:tc>
                  <a:txBody>
                    <a:bodyPr/>
                    <a:lstStyle/>
                    <a:p>
                      <a:endParaRPr lang="en-US"/>
                    </a:p>
                  </a:txBody>
                  <a:tcPr>
                    <a:blipFill rotWithShape="1">
                      <a:blip r:embed="rId2"/>
                      <a:stretch>
                        <a:fillRect l="-58491" t="-128358" r="-38679" b="-263682"/>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b="1" kern="1200" dirty="0">
                          <a:solidFill>
                            <a:schemeClr val="dk1"/>
                          </a:solidFill>
                          <a:effectLst/>
                          <a:latin typeface="+mn-lt"/>
                          <a:ea typeface="+mn-ea"/>
                          <a:cs typeface="+mn-cs"/>
                        </a:rPr>
                        <a:t>Disjunction Syllogism</a:t>
                      </a:r>
                      <a:endParaRPr kumimoji="0" lang="en-IN" sz="1800" kern="1200" dirty="0">
                        <a:solidFill>
                          <a:schemeClr val="dk1"/>
                        </a:solidFill>
                        <a:effectLst/>
                        <a:latin typeface="+mn-lt"/>
                        <a:ea typeface="+mn-ea"/>
                        <a:cs typeface="+mn-cs"/>
                      </a:endParaRPr>
                    </a:p>
                    <a:p>
                      <a:endParaRPr lang="en-IN" dirty="0"/>
                    </a:p>
                  </a:txBody>
                  <a:tcPr>
                    <a:solidFill>
                      <a:schemeClr val="bg2">
                        <a:lumMod val="50000"/>
                      </a:schemeClr>
                    </a:solidFill>
                  </a:tcPr>
                </a:tc>
                <a:extLst>
                  <a:ext uri="{0D108BD9-81ED-4DB2-BD59-A6C34878D82A}">
                    <a16:rowId xmlns:a16="http://schemas.microsoft.com/office/drawing/2014/main" val="10002"/>
                  </a:ext>
                </a:extLst>
              </a:tr>
              <a:tr h="1617599">
                <a:tc>
                  <a:txBody>
                    <a:bodyPr/>
                    <a:lstStyle/>
                    <a:p>
                      <a:endParaRPr lang="en-US"/>
                    </a:p>
                  </a:txBody>
                  <a:tcPr>
                    <a:blipFill rotWithShape="1">
                      <a:blip r:embed="rId2"/>
                      <a:stretch>
                        <a:fillRect l="-231" t="-173208" r="-237644" b="-100000"/>
                      </a:stretch>
                    </a:blipFill>
                  </a:tcPr>
                </a:tc>
                <a:tc>
                  <a:txBody>
                    <a:bodyPr/>
                    <a:lstStyle/>
                    <a:p>
                      <a:endParaRPr lang="en-US"/>
                    </a:p>
                  </a:txBody>
                  <a:tcPr>
                    <a:blipFill rotWithShape="1">
                      <a:blip r:embed="rId2"/>
                      <a:stretch>
                        <a:fillRect l="-58491" t="-173208" r="-38679" b="-1000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b="1" kern="1200" dirty="0">
                          <a:solidFill>
                            <a:schemeClr val="dk1"/>
                          </a:solidFill>
                          <a:effectLst/>
                          <a:latin typeface="+mn-lt"/>
                          <a:ea typeface="+mn-ea"/>
                          <a:cs typeface="+mn-cs"/>
                        </a:rPr>
                        <a:t>Constructive Dilemma</a:t>
                      </a:r>
                      <a:endParaRPr kumimoji="0" lang="en-IN" sz="1800" kern="1200" dirty="0">
                        <a:solidFill>
                          <a:schemeClr val="dk1"/>
                        </a:solidFill>
                        <a:effectLst/>
                        <a:latin typeface="+mn-lt"/>
                        <a:ea typeface="+mn-ea"/>
                        <a:cs typeface="+mn-cs"/>
                      </a:endParaRPr>
                    </a:p>
                    <a:p>
                      <a:endParaRPr lang="en-IN" dirty="0"/>
                    </a:p>
                  </a:txBody>
                  <a:tcPr>
                    <a:solidFill>
                      <a:schemeClr val="bg2">
                        <a:lumMod val="50000"/>
                      </a:schemeClr>
                    </a:solidFill>
                  </a:tcPr>
                </a:tc>
                <a:extLst>
                  <a:ext uri="{0D108BD9-81ED-4DB2-BD59-A6C34878D82A}">
                    <a16:rowId xmlns:a16="http://schemas.microsoft.com/office/drawing/2014/main" val="10003"/>
                  </a:ext>
                </a:extLst>
              </a:tr>
              <a:tr h="1617599">
                <a:tc>
                  <a:txBody>
                    <a:bodyPr/>
                    <a:lstStyle/>
                    <a:p>
                      <a:endParaRPr lang="en-US"/>
                    </a:p>
                  </a:txBody>
                  <a:tcPr>
                    <a:blipFill rotWithShape="1">
                      <a:blip r:embed="rId2"/>
                      <a:stretch>
                        <a:fillRect l="-231" t="-273208" r="-237644"/>
                      </a:stretch>
                    </a:blipFill>
                  </a:tcPr>
                </a:tc>
                <a:tc>
                  <a:txBody>
                    <a:bodyPr/>
                    <a:lstStyle/>
                    <a:p>
                      <a:endParaRPr lang="en-US"/>
                    </a:p>
                  </a:txBody>
                  <a:tcPr>
                    <a:blipFill rotWithShape="1">
                      <a:blip r:embed="rId2"/>
                      <a:stretch>
                        <a:fillRect l="-58491" t="-273208" r="-38679"/>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b="1" kern="1200" dirty="0">
                          <a:solidFill>
                            <a:schemeClr val="dk1"/>
                          </a:solidFill>
                          <a:effectLst/>
                          <a:latin typeface="+mn-lt"/>
                          <a:ea typeface="+mn-ea"/>
                          <a:cs typeface="+mn-cs"/>
                        </a:rPr>
                        <a:t>Destructive Dilemma</a:t>
                      </a:r>
                      <a:endParaRPr kumimoji="0" lang="en-IN" sz="1800" kern="1200" dirty="0">
                        <a:solidFill>
                          <a:schemeClr val="dk1"/>
                        </a:solidFill>
                        <a:effectLst/>
                        <a:latin typeface="+mn-lt"/>
                        <a:ea typeface="+mn-ea"/>
                        <a:cs typeface="+mn-cs"/>
                      </a:endParaRPr>
                    </a:p>
                    <a:p>
                      <a:endParaRPr lang="en-IN" dirty="0"/>
                    </a:p>
                  </a:txBody>
                  <a:tcPr>
                    <a:solidFill>
                      <a:schemeClr val="bg2">
                        <a:lumMod val="50000"/>
                      </a:schemeClr>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l"/>
            <a:r>
              <a:rPr lang="en-US" b="1" u="sng" dirty="0"/>
              <a:t>Example</a:t>
            </a:r>
            <a:r>
              <a:rPr lang="en-US" b="1" dirty="0"/>
              <a:t>: </a:t>
            </a:r>
            <a:r>
              <a:rPr lang="en-US" dirty="0"/>
              <a:t>Can we conclude S from the following premises?</a:t>
            </a:r>
          </a:p>
          <a:p>
            <a:pPr algn="l"/>
            <a:r>
              <a:rPr lang="en-US" dirty="0"/>
              <a:t>(</a:t>
            </a:r>
            <a:r>
              <a:rPr lang="en-US" dirty="0" err="1"/>
              <a:t>i</a:t>
            </a:r>
            <a:r>
              <a:rPr lang="en-US" dirty="0"/>
              <a:t>)                     </a:t>
            </a:r>
          </a:p>
          <a:p>
            <a:pPr algn="l"/>
            <a:r>
              <a:rPr lang="en-US" b="1" dirty="0"/>
              <a:t>(ii)                    </a:t>
            </a:r>
          </a:p>
          <a:p>
            <a:pPr algn="l"/>
            <a:r>
              <a:rPr lang="en-US" b="1" dirty="0"/>
              <a:t>(iii)                        </a:t>
            </a:r>
          </a:p>
          <a:p>
            <a:pPr algn="l"/>
            <a:r>
              <a:rPr lang="en-US" b="1" dirty="0"/>
              <a:t>(iv) </a:t>
            </a:r>
          </a:p>
          <a:p>
            <a:pPr algn="just"/>
            <a:r>
              <a:rPr lang="en-US" b="1" u="sng" dirty="0"/>
              <a:t>Solution</a:t>
            </a:r>
            <a:r>
              <a:rPr lang="en-US" b="1" dirty="0"/>
              <a:t>: </a:t>
            </a:r>
            <a:r>
              <a:rPr lang="en-US" dirty="0"/>
              <a:t>The valid argument for deducing S from the given four premises is given as sequence. On left formula is given. On the right, we indicate whether the proposition is premise or a conclusion. If it is conclusion, we indicate the premises and the rules of inference or logical identities used for deriving the conclusion.</a:t>
            </a:r>
          </a:p>
          <a:p>
            <a:pPr algn="l"/>
            <a:endParaRPr lang="en-IN" dirty="0"/>
          </a:p>
        </p:txBody>
      </p:sp>
      <mc:AlternateContent xmlns:mc="http://schemas.openxmlformats.org/markup-compatibility/2006" xmlns:a14="http://schemas.microsoft.com/office/drawing/2010/main">
        <mc:Choice Requires="a14">
          <p:sp>
            <p:nvSpPr>
              <p:cNvPr id="4" name="Rectangle 3"/>
              <p:cNvSpPr/>
              <p:nvPr/>
            </p:nvSpPr>
            <p:spPr>
              <a:xfrm>
                <a:off x="762000" y="1488757"/>
                <a:ext cx="1211422" cy="4924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600" b="1" i="1">
                          <a:latin typeface="Cambria Math" panose="02040503050406030204" pitchFamily="18" charset="0"/>
                        </a:rPr>
                        <m:t>𝑷</m:t>
                      </m:r>
                      <m:r>
                        <a:rPr lang="en-IN" sz="2600" b="1" i="1" smtClean="0">
                          <a:latin typeface="Cambria Math" panose="02040503050406030204" pitchFamily="18" charset="0"/>
                        </a:rPr>
                        <m:t>→</m:t>
                      </m:r>
                      <m:r>
                        <a:rPr lang="en-IN" sz="2600" b="1" i="1">
                          <a:latin typeface="Cambria Math" panose="02040503050406030204" pitchFamily="18" charset="0"/>
                        </a:rPr>
                        <m:t>𝑸</m:t>
                      </m:r>
                    </m:oMath>
                  </m:oMathPara>
                </a14:m>
                <a:endParaRPr lang="en-IN" sz="2600" b="1" dirty="0"/>
              </a:p>
            </p:txBody>
          </p:sp>
        </mc:Choice>
        <mc:Fallback xmlns="">
          <p:sp>
            <p:nvSpPr>
              <p:cNvPr id="4" name="Rectangle 3"/>
              <p:cNvSpPr>
                <a:spLocks noRot="1" noChangeAspect="1" noMove="1" noResize="1" noEditPoints="1" noAdjustHandles="1" noChangeArrowheads="1" noChangeShapeType="1" noTextEdit="1"/>
              </p:cNvSpPr>
              <p:nvPr/>
            </p:nvSpPr>
            <p:spPr>
              <a:xfrm>
                <a:off x="762000" y="1488757"/>
                <a:ext cx="1211422" cy="492443"/>
              </a:xfrm>
              <a:prstGeom prst="rect">
                <a:avLst/>
              </a:prstGeom>
              <a:blipFill rotWithShape="1">
                <a:blip r:embed="rId2"/>
                <a:stretch>
                  <a:fillRect/>
                </a:stretch>
              </a:blipFill>
            </p:spPr>
            <p:txBody>
              <a:bodyPr/>
              <a:lstStyle/>
              <a:p>
                <a:r>
                  <a:rPr lang="en-IN">
                    <a:noFill/>
                  </a:rPr>
                  <a:t> </a:t>
                </a:r>
                <a:endParaRPr lang="en-IN">
                  <a:noFill/>
                </a:endParaRPr>
              </a:p>
            </p:txBody>
          </p:sp>
        </mc:Fallback>
      </mc:AlternateContent>
      <mc:AlternateContent xmlns:mc="http://schemas.openxmlformats.org/markup-compatibility/2006" xmlns:a14="http://schemas.microsoft.com/office/drawing/2010/main">
        <mc:Choice Requires="a14">
          <p:sp>
            <p:nvSpPr>
              <p:cNvPr id="5" name="Rectangle 4"/>
              <p:cNvSpPr/>
              <p:nvPr/>
            </p:nvSpPr>
            <p:spPr>
              <a:xfrm>
                <a:off x="773222" y="1965489"/>
                <a:ext cx="1200200" cy="4924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600" b="1" i="1">
                          <a:latin typeface="Cambria Math" panose="02040503050406030204" pitchFamily="18" charset="0"/>
                        </a:rPr>
                        <m:t>𝑷</m:t>
                      </m:r>
                      <m:r>
                        <a:rPr lang="en-IN" sz="2600" b="1" i="1" smtClean="0">
                          <a:latin typeface="Cambria Math" panose="02040503050406030204" pitchFamily="18" charset="0"/>
                        </a:rPr>
                        <m:t>→</m:t>
                      </m:r>
                      <m:r>
                        <a:rPr lang="en-IN" sz="2600" b="1" i="1">
                          <a:latin typeface="Cambria Math" panose="02040503050406030204" pitchFamily="18" charset="0"/>
                        </a:rPr>
                        <m:t>𝑹</m:t>
                      </m:r>
                    </m:oMath>
                  </m:oMathPara>
                </a14:m>
                <a:endParaRPr lang="en-IN" sz="2600" b="1" dirty="0"/>
              </a:p>
            </p:txBody>
          </p:sp>
        </mc:Choice>
        <mc:Fallback xmlns="">
          <p:sp>
            <p:nvSpPr>
              <p:cNvPr id="5" name="Rectangle 4"/>
              <p:cNvSpPr>
                <a:spLocks noRot="1" noChangeAspect="1" noMove="1" noResize="1" noEditPoints="1" noAdjustHandles="1" noChangeArrowheads="1" noChangeShapeType="1" noTextEdit="1"/>
              </p:cNvSpPr>
              <p:nvPr/>
            </p:nvSpPr>
            <p:spPr>
              <a:xfrm>
                <a:off x="773222" y="1965489"/>
                <a:ext cx="1200200" cy="492443"/>
              </a:xfrm>
              <a:prstGeom prst="rect">
                <a:avLst/>
              </a:prstGeom>
              <a:blipFill rotWithShape="1">
                <a:blip r:embed="rId3"/>
                <a:stretch>
                  <a:fillRect/>
                </a:stretch>
              </a:blipFill>
            </p:spPr>
            <p:txBody>
              <a:bodyPr/>
              <a:lstStyle/>
              <a:p>
                <a:r>
                  <a:rPr lang="en-IN">
                    <a:noFill/>
                  </a:rPr>
                  <a:t> </a:t>
                </a:r>
                <a:endParaRPr lang="en-IN">
                  <a:noFill/>
                </a:endParaRPr>
              </a:p>
            </p:txBody>
          </p:sp>
        </mc:Fallback>
      </mc:AlternateContent>
      <mc:AlternateContent xmlns:mc="http://schemas.openxmlformats.org/markup-compatibility/2006" xmlns:a14="http://schemas.microsoft.com/office/drawing/2010/main">
        <mc:Choice Requires="a14">
          <p:sp>
            <p:nvSpPr>
              <p:cNvPr id="6" name="Rectangle 5"/>
              <p:cNvSpPr/>
              <p:nvPr/>
            </p:nvSpPr>
            <p:spPr>
              <a:xfrm>
                <a:off x="805430" y="2436722"/>
                <a:ext cx="1674048" cy="4924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600" b="1" smtClean="0">
                          <a:latin typeface="Cambria Math" panose="02040503050406030204" pitchFamily="18" charset="0"/>
                        </a:rPr>
                        <m:t>~</m:t>
                      </m:r>
                      <m:d>
                        <m:dPr>
                          <m:ctrlPr>
                            <a:rPr lang="en-IN" sz="2600" b="1" i="1">
                              <a:latin typeface="Cambria Math" panose="02040503050406030204" pitchFamily="18" charset="0"/>
                            </a:rPr>
                          </m:ctrlPr>
                        </m:dPr>
                        <m:e>
                          <m:r>
                            <a:rPr lang="en-IN" sz="2600" b="1" i="1">
                              <a:latin typeface="Cambria Math" panose="02040503050406030204" pitchFamily="18" charset="0"/>
                            </a:rPr>
                            <m:t>𝑸</m:t>
                          </m:r>
                          <m:r>
                            <a:rPr lang="en-IN" sz="2600" b="1" i="0">
                              <a:latin typeface="Cambria Math" panose="02040503050406030204" pitchFamily="18" charset="0"/>
                            </a:rPr>
                            <m:t>∧</m:t>
                          </m:r>
                          <m:r>
                            <a:rPr lang="en-IN" sz="2600" b="1" i="1">
                              <a:latin typeface="Cambria Math" panose="02040503050406030204" pitchFamily="18" charset="0"/>
                            </a:rPr>
                            <m:t>𝑹</m:t>
                          </m:r>
                        </m:e>
                      </m:d>
                      <m:r>
                        <a:rPr lang="en-IN" sz="2600" b="1" i="1" smtClean="0">
                          <a:latin typeface="Cambria Math" panose="02040503050406030204" pitchFamily="18" charset="0"/>
                        </a:rPr>
                        <m:t> </m:t>
                      </m:r>
                    </m:oMath>
                  </m:oMathPara>
                </a14:m>
                <a:endParaRPr lang="en-IN" sz="2600" b="1" dirty="0"/>
              </a:p>
            </p:txBody>
          </p:sp>
        </mc:Choice>
        <mc:Fallback xmlns="">
          <p:sp>
            <p:nvSpPr>
              <p:cNvPr id="6" name="Rectangle 5"/>
              <p:cNvSpPr>
                <a:spLocks noRot="1" noChangeAspect="1" noMove="1" noResize="1" noEditPoints="1" noAdjustHandles="1" noChangeArrowheads="1" noChangeShapeType="1" noTextEdit="1"/>
              </p:cNvSpPr>
              <p:nvPr/>
            </p:nvSpPr>
            <p:spPr>
              <a:xfrm>
                <a:off x="805430" y="2436722"/>
                <a:ext cx="1674048" cy="492443"/>
              </a:xfrm>
              <a:prstGeom prst="rect">
                <a:avLst/>
              </a:prstGeom>
              <a:blipFill rotWithShape="1">
                <a:blip r:embed="rId4"/>
                <a:stretch>
                  <a:fillRect/>
                </a:stretch>
              </a:blipFill>
            </p:spPr>
            <p:txBody>
              <a:bodyPr/>
              <a:lstStyle/>
              <a:p>
                <a:r>
                  <a:rPr lang="en-IN">
                    <a:noFill/>
                  </a:rPr>
                  <a:t> </a:t>
                </a:r>
                <a:endParaRPr lang="en-IN">
                  <a:noFill/>
                </a:endParaRPr>
              </a:p>
            </p:txBody>
          </p:sp>
        </mc:Fallback>
      </mc:AlternateContent>
      <mc:AlternateContent xmlns:mc="http://schemas.openxmlformats.org/markup-compatibility/2006" xmlns:a14="http://schemas.microsoft.com/office/drawing/2010/main">
        <mc:Choice Requires="a14">
          <p:sp>
            <p:nvSpPr>
              <p:cNvPr id="7" name="Rectangle 6"/>
              <p:cNvSpPr/>
              <p:nvPr/>
            </p:nvSpPr>
            <p:spPr>
              <a:xfrm>
                <a:off x="925953" y="2879889"/>
                <a:ext cx="1028615" cy="4924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600" b="1" i="1">
                          <a:latin typeface="Cambria Math" panose="02040503050406030204" pitchFamily="18" charset="0"/>
                        </a:rPr>
                        <m:t>𝑺</m:t>
                      </m:r>
                      <m:r>
                        <a:rPr lang="en-IN" sz="2600" b="1" i="0">
                          <a:latin typeface="Cambria Math" panose="02040503050406030204" pitchFamily="18" charset="0"/>
                        </a:rPr>
                        <m:t>∨</m:t>
                      </m:r>
                      <m:r>
                        <a:rPr lang="en-IN" sz="2600" b="1" i="1">
                          <a:latin typeface="Cambria Math" panose="02040503050406030204" pitchFamily="18" charset="0"/>
                        </a:rPr>
                        <m:t>𝑷</m:t>
                      </m:r>
                    </m:oMath>
                  </m:oMathPara>
                </a14:m>
                <a:endParaRPr lang="en-IN" sz="2600" b="1" dirty="0"/>
              </a:p>
            </p:txBody>
          </p:sp>
        </mc:Choice>
        <mc:Fallback xmlns="">
          <p:sp>
            <p:nvSpPr>
              <p:cNvPr id="7" name="Rectangle 6"/>
              <p:cNvSpPr>
                <a:spLocks noRot="1" noChangeAspect="1" noMove="1" noResize="1" noEditPoints="1" noAdjustHandles="1" noChangeArrowheads="1" noChangeShapeType="1" noTextEdit="1"/>
              </p:cNvSpPr>
              <p:nvPr/>
            </p:nvSpPr>
            <p:spPr>
              <a:xfrm>
                <a:off x="925953" y="2879889"/>
                <a:ext cx="1028615" cy="492443"/>
              </a:xfrm>
              <a:prstGeom prst="rect">
                <a:avLst/>
              </a:prstGeom>
              <a:blipFill rotWithShape="1">
                <a:blip r:embed="rId5"/>
                <a:stretch>
                  <a:fillRect/>
                </a:stretch>
              </a:blipFill>
            </p:spPr>
            <p:txBody>
              <a:bodyPr/>
              <a:lstStyle/>
              <a:p>
                <a:r>
                  <a:rPr lang="en-IN">
                    <a:noFill/>
                  </a:rPr>
                  <a:t> </a:t>
                </a:r>
                <a:endParaRPr lang="en-IN">
                  <a:noFill/>
                </a:endParaRPr>
              </a:p>
            </p:txBody>
          </p:sp>
        </mc:Fallback>
      </mc:AlternateContent>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10758" y="591544"/>
            <a:ext cx="8939246" cy="5867400"/>
          </a:xfrm>
        </p:spPr>
        <p:txBody>
          <a:bodyPr/>
          <a:lstStyle/>
          <a:p>
            <a:pPr algn="l"/>
            <a:r>
              <a:rPr lang="en-IN" b="1" u="sng" dirty="0"/>
              <a:t>Solution</a:t>
            </a:r>
            <a:r>
              <a:rPr lang="en-IN" b="1" dirty="0"/>
              <a:t>:</a:t>
            </a:r>
          </a:p>
          <a:p>
            <a:pPr algn="l"/>
            <a:endParaRPr lang="en-IN" b="1" dirty="0"/>
          </a:p>
          <a:p>
            <a:pPr algn="l"/>
            <a:endParaRPr lang="en-IN" b="1" dirty="0"/>
          </a:p>
          <a:p>
            <a:pPr algn="l"/>
            <a:endParaRPr lang="en-IN" b="1" dirty="0"/>
          </a:p>
          <a:p>
            <a:pPr algn="l"/>
            <a:endParaRPr lang="en-IN" b="1" dirty="0"/>
          </a:p>
          <a:p>
            <a:pPr algn="l"/>
            <a:endParaRPr lang="en-IN" b="1" dirty="0"/>
          </a:p>
          <a:p>
            <a:pPr algn="l"/>
            <a:endParaRPr lang="en-IN" b="1" dirty="0"/>
          </a:p>
          <a:p>
            <a:pPr algn="l"/>
            <a:endParaRPr lang="en-IN" b="1" dirty="0"/>
          </a:p>
          <a:p>
            <a:pPr algn="l"/>
            <a:endParaRPr lang="en-IN" b="1" dirty="0"/>
          </a:p>
          <a:p>
            <a:pPr algn="l"/>
            <a:endParaRPr lang="en-IN" b="1" dirty="0"/>
          </a:p>
          <a:p>
            <a:pPr algn="l"/>
            <a:endParaRPr lang="en-IN" b="1" dirty="0"/>
          </a:p>
          <a:p>
            <a:pPr algn="l"/>
            <a:r>
              <a:rPr lang="en-US" dirty="0"/>
              <a:t>Thus, S is the conclusion from the given premises.</a:t>
            </a:r>
          </a:p>
          <a:p>
            <a:pPr algn="l"/>
            <a:endParaRPr lang="en-IN" b="1" dirty="0"/>
          </a:p>
        </p:txBody>
      </p:sp>
      <p:graphicFrame>
        <p:nvGraphicFramePr>
          <p:cNvPr id="4" name="Table 4"/>
          <p:cNvGraphicFramePr>
            <a:graphicFrameLocks noGrp="1"/>
          </p:cNvGraphicFramePr>
          <p:nvPr/>
        </p:nvGraphicFramePr>
        <p:xfrm>
          <a:off x="0" y="1066800"/>
          <a:ext cx="8991600" cy="4521446"/>
        </p:xfrm>
        <a:graphic>
          <a:graphicData uri="http://schemas.openxmlformats.org/drawingml/2006/table">
            <a:tbl>
              <a:tblPr firstRow="1" bandRow="1">
                <a:tableStyleId>{5C22544A-7EE6-4342-B048-85BDC9FD1C3A}</a:tableStyleId>
              </a:tblPr>
              <a:tblGrid>
                <a:gridCol w="3252754">
                  <a:extLst>
                    <a:ext uri="{9D8B030D-6E8A-4147-A177-3AD203B41FA5}">
                      <a16:colId xmlns:a16="http://schemas.microsoft.com/office/drawing/2014/main" val="20000"/>
                    </a:ext>
                  </a:extLst>
                </a:gridCol>
                <a:gridCol w="5738846">
                  <a:extLst>
                    <a:ext uri="{9D8B030D-6E8A-4147-A177-3AD203B41FA5}">
                      <a16:colId xmlns:a16="http://schemas.microsoft.com/office/drawing/2014/main" val="20001"/>
                    </a:ext>
                  </a:extLst>
                </a:gridCol>
              </a:tblGrid>
              <a:tr h="579120">
                <a:tc>
                  <a:txBody>
                    <a:bodyPr/>
                    <a:lstStyle/>
                    <a:p>
                      <a:endParaRPr lang="en-US"/>
                    </a:p>
                  </a:txBody>
                  <a:tcPr>
                    <a:blipFill rotWithShape="1">
                      <a:blip r:embed="rId2"/>
                      <a:stretch>
                        <a:fillRect t="-13684" r="-176217" b="-708421"/>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2600" b="1" kern="1200" dirty="0">
                          <a:solidFill>
                            <a:schemeClr val="dk1"/>
                          </a:solidFill>
                          <a:effectLst/>
                          <a:latin typeface="+mn-lt"/>
                          <a:ea typeface="+mn-ea"/>
                          <a:cs typeface="+mn-cs"/>
                        </a:rPr>
                        <a:t>Premises (</a:t>
                      </a:r>
                      <a:r>
                        <a:rPr kumimoji="0" lang="en-IN" sz="2600" b="1" kern="1200" dirty="0" err="1">
                          <a:solidFill>
                            <a:schemeClr val="dk1"/>
                          </a:solidFill>
                          <a:effectLst/>
                          <a:latin typeface="+mn-lt"/>
                          <a:ea typeface="+mn-ea"/>
                          <a:cs typeface="+mn-cs"/>
                        </a:rPr>
                        <a:t>i</a:t>
                      </a:r>
                      <a:r>
                        <a:rPr kumimoji="0" lang="en-IN" sz="2600" b="1" kern="1200" dirty="0">
                          <a:solidFill>
                            <a:schemeClr val="dk1"/>
                          </a:solidFill>
                          <a:effectLst/>
                          <a:latin typeface="+mn-lt"/>
                          <a:ea typeface="+mn-ea"/>
                          <a:cs typeface="+mn-cs"/>
                        </a:rPr>
                        <a:t>)</a:t>
                      </a:r>
                      <a:endParaRPr lang="en-IN" b="1" dirty="0"/>
                    </a:p>
                  </a:txBody>
                  <a:tcPr>
                    <a:solidFill>
                      <a:schemeClr val="bg2">
                        <a:lumMod val="50000"/>
                      </a:schemeClr>
                    </a:solidFill>
                  </a:tcPr>
                </a:tc>
                <a:extLst>
                  <a:ext uri="{0D108BD9-81ED-4DB2-BD59-A6C34878D82A}">
                    <a16:rowId xmlns:a16="http://schemas.microsoft.com/office/drawing/2014/main" val="10000"/>
                  </a:ext>
                </a:extLst>
              </a:tr>
              <a:tr h="487680">
                <a:tc>
                  <a:txBody>
                    <a:bodyPr/>
                    <a:lstStyle/>
                    <a:p>
                      <a:endParaRPr lang="en-US"/>
                    </a:p>
                  </a:txBody>
                  <a:tcPr>
                    <a:blipFill rotWithShape="1">
                      <a:blip r:embed="rId2"/>
                      <a:stretch>
                        <a:fillRect t="-135000" r="-176217" b="-74125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2600" b="1" kern="1200" dirty="0">
                          <a:solidFill>
                            <a:schemeClr val="dk1"/>
                          </a:solidFill>
                          <a:effectLst/>
                          <a:latin typeface="+mn-lt"/>
                          <a:ea typeface="+mn-ea"/>
                          <a:cs typeface="+mn-cs"/>
                        </a:rPr>
                        <a:t>Premises (ii)</a:t>
                      </a:r>
                      <a:endParaRPr lang="en-IN" dirty="0"/>
                    </a:p>
                  </a:txBody>
                  <a:tcPr>
                    <a:solidFill>
                      <a:schemeClr val="bg2">
                        <a:lumMod val="50000"/>
                      </a:schemeClr>
                    </a:solidFill>
                  </a:tcPr>
                </a:tc>
                <a:extLst>
                  <a:ext uri="{0D108BD9-81ED-4DB2-BD59-A6C34878D82A}">
                    <a16:rowId xmlns:a16="http://schemas.microsoft.com/office/drawing/2014/main" val="10001"/>
                  </a:ext>
                </a:extLst>
              </a:tr>
              <a:tr h="487680">
                <a:tc>
                  <a:txBody>
                    <a:bodyPr/>
                    <a:lstStyle/>
                    <a:p>
                      <a:endParaRPr lang="en-US"/>
                    </a:p>
                  </a:txBody>
                  <a:tcPr>
                    <a:blipFill rotWithShape="1">
                      <a:blip r:embed="rId2"/>
                      <a:stretch>
                        <a:fillRect t="-235000" r="-176217" b="-64125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600" b="1" kern="1200" dirty="0">
                          <a:solidFill>
                            <a:schemeClr val="dk1"/>
                          </a:solidFill>
                          <a:effectLst/>
                          <a:latin typeface="+mn-lt"/>
                          <a:ea typeface="+mn-ea"/>
                          <a:cs typeface="+mn-cs"/>
                        </a:rPr>
                        <a:t>Line 1, 2 and Conjunction Rule</a:t>
                      </a:r>
                      <a:endParaRPr lang="en-IN" sz="2600" b="1" dirty="0"/>
                    </a:p>
                  </a:txBody>
                  <a:tcPr>
                    <a:solidFill>
                      <a:schemeClr val="bg2">
                        <a:lumMod val="50000"/>
                      </a:schemeClr>
                    </a:solidFill>
                  </a:tcPr>
                </a:tc>
                <a:extLst>
                  <a:ext uri="{0D108BD9-81ED-4DB2-BD59-A6C34878D82A}">
                    <a16:rowId xmlns:a16="http://schemas.microsoft.com/office/drawing/2014/main" val="10002"/>
                  </a:ext>
                </a:extLst>
              </a:tr>
              <a:tr h="487680">
                <a:tc>
                  <a:txBody>
                    <a:bodyPr/>
                    <a:lstStyle/>
                    <a:p>
                      <a:endParaRPr lang="en-US"/>
                    </a:p>
                  </a:txBody>
                  <a:tcPr>
                    <a:blipFill rotWithShape="1">
                      <a:blip r:embed="rId2"/>
                      <a:stretch>
                        <a:fillRect t="-335000" r="-176217" b="-54125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2600" b="1" kern="1200" dirty="0">
                          <a:solidFill>
                            <a:schemeClr val="dk1"/>
                          </a:solidFill>
                          <a:effectLst/>
                          <a:latin typeface="+mn-lt"/>
                          <a:ea typeface="+mn-ea"/>
                          <a:cs typeface="+mn-cs"/>
                        </a:rPr>
                        <a:t>Premises (iii)</a:t>
                      </a:r>
                      <a:endParaRPr lang="en-IN" sz="2600" b="1" dirty="0"/>
                    </a:p>
                  </a:txBody>
                  <a:tcPr>
                    <a:solidFill>
                      <a:schemeClr val="bg2">
                        <a:lumMod val="50000"/>
                      </a:schemeClr>
                    </a:solidFill>
                  </a:tcPr>
                </a:tc>
                <a:extLst>
                  <a:ext uri="{0D108BD9-81ED-4DB2-BD59-A6C34878D82A}">
                    <a16:rowId xmlns:a16="http://schemas.microsoft.com/office/drawing/2014/main" val="10003"/>
                  </a:ext>
                </a:extLst>
              </a:tr>
              <a:tr h="487680">
                <a:tc>
                  <a:txBody>
                    <a:bodyPr/>
                    <a:lstStyle/>
                    <a:p>
                      <a:endParaRPr lang="en-US"/>
                    </a:p>
                  </a:txBody>
                  <a:tcPr>
                    <a:blipFill rotWithShape="1">
                      <a:blip r:embed="rId2"/>
                      <a:stretch>
                        <a:fillRect t="-435000" r="-176217" b="-44125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600" b="1" kern="1200" dirty="0">
                          <a:solidFill>
                            <a:schemeClr val="dk1"/>
                          </a:solidFill>
                          <a:effectLst/>
                          <a:latin typeface="+mn-lt"/>
                          <a:ea typeface="+mn-ea"/>
                          <a:cs typeface="+mn-cs"/>
                        </a:rPr>
                        <a:t>Line 4 and De Morgan’s Law</a:t>
                      </a:r>
                      <a:endParaRPr lang="en-IN" sz="2600" b="1" dirty="0"/>
                    </a:p>
                  </a:txBody>
                  <a:tcPr>
                    <a:solidFill>
                      <a:schemeClr val="bg2">
                        <a:lumMod val="50000"/>
                      </a:schemeClr>
                    </a:solidFill>
                  </a:tcPr>
                </a:tc>
                <a:extLst>
                  <a:ext uri="{0D108BD9-81ED-4DB2-BD59-A6C34878D82A}">
                    <a16:rowId xmlns:a16="http://schemas.microsoft.com/office/drawing/2014/main" val="10004"/>
                  </a:ext>
                </a:extLst>
              </a:tr>
              <a:tr h="528566">
                <a:tc>
                  <a:txBody>
                    <a:bodyPr/>
                    <a:lstStyle/>
                    <a:p>
                      <a:endParaRPr lang="en-US"/>
                    </a:p>
                  </a:txBody>
                  <a:tcPr>
                    <a:blipFill rotWithShape="1">
                      <a:blip r:embed="rId2"/>
                      <a:stretch>
                        <a:fillRect t="-491954" r="-176217" b="-30574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600" b="1" kern="1200" dirty="0">
                          <a:solidFill>
                            <a:schemeClr val="dk1"/>
                          </a:solidFill>
                          <a:effectLst/>
                          <a:latin typeface="+mn-lt"/>
                          <a:ea typeface="+mn-ea"/>
                          <a:cs typeface="+mn-cs"/>
                        </a:rPr>
                        <a:t>Line 3, 5 and Destructive </a:t>
                      </a:r>
                      <a:r>
                        <a:rPr kumimoji="0" lang="en-IN" sz="2600" b="1" kern="1200" dirty="0">
                          <a:solidFill>
                            <a:schemeClr val="dk1"/>
                          </a:solidFill>
                          <a:effectLst/>
                          <a:latin typeface="+mn-lt"/>
                          <a:ea typeface="+mn-ea"/>
                          <a:cs typeface="+mn-cs"/>
                        </a:rPr>
                        <a:t>Dilemma</a:t>
                      </a:r>
                      <a:endParaRPr lang="en-IN" sz="2600" b="1" dirty="0"/>
                    </a:p>
                  </a:txBody>
                  <a:tcPr>
                    <a:solidFill>
                      <a:schemeClr val="bg2">
                        <a:lumMod val="50000"/>
                      </a:schemeClr>
                    </a:solidFill>
                  </a:tcPr>
                </a:tc>
                <a:extLst>
                  <a:ext uri="{0D108BD9-81ED-4DB2-BD59-A6C34878D82A}">
                    <a16:rowId xmlns:a16="http://schemas.microsoft.com/office/drawing/2014/main" val="10005"/>
                  </a:ext>
                </a:extLst>
              </a:tr>
              <a:tr h="487680">
                <a:tc>
                  <a:txBody>
                    <a:bodyPr/>
                    <a:lstStyle/>
                    <a:p>
                      <a:endParaRPr lang="en-US"/>
                    </a:p>
                  </a:txBody>
                  <a:tcPr>
                    <a:blipFill rotWithShape="1">
                      <a:blip r:embed="rId2"/>
                      <a:stretch>
                        <a:fillRect t="-643750" r="-176217" b="-2325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2600" b="1" kern="1200" dirty="0">
                          <a:solidFill>
                            <a:schemeClr val="dk1"/>
                          </a:solidFill>
                          <a:effectLst/>
                          <a:latin typeface="+mn-lt"/>
                          <a:ea typeface="+mn-ea"/>
                          <a:cs typeface="+mn-cs"/>
                        </a:rPr>
                        <a:t>Idempotent Law</a:t>
                      </a:r>
                      <a:endParaRPr lang="en-IN" sz="2600" b="1" dirty="0"/>
                    </a:p>
                  </a:txBody>
                  <a:tcPr>
                    <a:solidFill>
                      <a:schemeClr val="bg2">
                        <a:lumMod val="50000"/>
                      </a:schemeClr>
                    </a:solidFill>
                  </a:tcPr>
                </a:tc>
                <a:extLst>
                  <a:ext uri="{0D108BD9-81ED-4DB2-BD59-A6C34878D82A}">
                    <a16:rowId xmlns:a16="http://schemas.microsoft.com/office/drawing/2014/main" val="10006"/>
                  </a:ext>
                </a:extLst>
              </a:tr>
              <a:tr h="487680">
                <a:tc>
                  <a:txBody>
                    <a:bodyPr/>
                    <a:lstStyle/>
                    <a:p>
                      <a:endParaRPr lang="en-US"/>
                    </a:p>
                  </a:txBody>
                  <a:tcPr>
                    <a:blipFill rotWithShape="1">
                      <a:blip r:embed="rId2"/>
                      <a:stretch>
                        <a:fillRect t="-743750" r="-176217" b="-1325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2600" b="1" kern="1200" dirty="0">
                          <a:solidFill>
                            <a:schemeClr val="dk1"/>
                          </a:solidFill>
                          <a:effectLst/>
                          <a:latin typeface="+mn-lt"/>
                          <a:ea typeface="+mn-ea"/>
                          <a:cs typeface="+mn-cs"/>
                        </a:rPr>
                        <a:t>Premises (iv)</a:t>
                      </a:r>
                      <a:endParaRPr lang="en-IN" sz="2600" b="1" dirty="0"/>
                    </a:p>
                  </a:txBody>
                  <a:tcPr>
                    <a:solidFill>
                      <a:schemeClr val="bg2">
                        <a:lumMod val="50000"/>
                      </a:schemeClr>
                    </a:solidFill>
                  </a:tcPr>
                </a:tc>
                <a:extLst>
                  <a:ext uri="{0D108BD9-81ED-4DB2-BD59-A6C34878D82A}">
                    <a16:rowId xmlns:a16="http://schemas.microsoft.com/office/drawing/2014/main" val="10007"/>
                  </a:ext>
                </a:extLst>
              </a:tr>
              <a:tr h="48768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2600" b="1" dirty="0"/>
                        <a:t>9.</a:t>
                      </a:r>
                      <a:r>
                        <a:rPr kumimoji="0" lang="en-IN" sz="1800" kern="1200" dirty="0">
                          <a:solidFill>
                            <a:schemeClr val="dk1"/>
                          </a:solidFill>
                          <a:effectLst/>
                          <a:latin typeface="+mn-lt"/>
                          <a:ea typeface="+mn-ea"/>
                          <a:cs typeface="+mn-cs"/>
                        </a:rPr>
                        <a:t> </a:t>
                      </a:r>
                      <a:r>
                        <a:rPr kumimoji="0" lang="en-IN" sz="2400" b="1" kern="1200" dirty="0">
                          <a:solidFill>
                            <a:schemeClr val="dk1"/>
                          </a:solidFill>
                          <a:effectLst/>
                          <a:latin typeface="+mn-lt"/>
                          <a:ea typeface="+mn-ea"/>
                          <a:cs typeface="+mn-cs"/>
                        </a:rPr>
                        <a:t>S</a:t>
                      </a:r>
                      <a:endParaRPr lang="en-IN" sz="2400" b="1" dirty="0"/>
                    </a:p>
                  </a:txBody>
                  <a:tcPr>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600" b="1" kern="1200" dirty="0">
                          <a:solidFill>
                            <a:schemeClr val="dk1"/>
                          </a:solidFill>
                          <a:effectLst/>
                          <a:latin typeface="+mn-lt"/>
                          <a:ea typeface="+mn-ea"/>
                          <a:cs typeface="+mn-cs"/>
                        </a:rPr>
                        <a:t>Line 7, 8 and disjunctive Syllogism</a:t>
                      </a:r>
                      <a:endParaRPr lang="en-IN" sz="2600" b="1" dirty="0"/>
                    </a:p>
                  </a:txBody>
                  <a:tcPr>
                    <a:solidFill>
                      <a:schemeClr val="bg2">
                        <a:lumMod val="50000"/>
                      </a:schemeClr>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152400" y="685800"/>
            <a:ext cx="8819478" cy="6019800"/>
          </a:xfrm>
        </p:spPr>
        <p:txBody>
          <a:bodyPr>
            <a:normAutofit fontScale="92500" lnSpcReduction="10000"/>
          </a:bodyPr>
          <a:lstStyle/>
          <a:p>
            <a:pPr algn="l"/>
            <a:r>
              <a:rPr lang="en-US" b="1" u="sng" dirty="0"/>
              <a:t>Example</a:t>
            </a:r>
            <a:r>
              <a:rPr lang="en-US" b="1" dirty="0"/>
              <a:t>: </a:t>
            </a:r>
            <a:r>
              <a:rPr lang="en-US" dirty="0"/>
              <a:t>Derive </a:t>
            </a:r>
            <a:r>
              <a:rPr lang="en-US" b="1" dirty="0"/>
              <a:t>S</a:t>
            </a:r>
            <a:r>
              <a:rPr lang="en-US" dirty="0"/>
              <a:t> from the following premises using a valid argument?  (</a:t>
            </a:r>
            <a:r>
              <a:rPr lang="en-US" dirty="0" err="1"/>
              <a:t>i</a:t>
            </a:r>
            <a:r>
              <a:rPr lang="en-US" dirty="0"/>
              <a:t>)                (ii)                 (iii)                  (iv) </a:t>
            </a:r>
            <a:r>
              <a:rPr lang="en-US" i="1" dirty="0"/>
              <a:t>R</a:t>
            </a:r>
          </a:p>
          <a:p>
            <a:pPr algn="l"/>
            <a:r>
              <a:rPr lang="en-US" b="1" u="sng" dirty="0"/>
              <a:t>Solution</a:t>
            </a:r>
            <a:r>
              <a:rPr lang="en-US" b="1" dirty="0"/>
              <a:t>:</a:t>
            </a:r>
            <a:r>
              <a:rPr lang="en-US" dirty="0"/>
              <a:t> </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r>
              <a:rPr lang="en-US" dirty="0"/>
              <a:t> </a:t>
            </a:r>
          </a:p>
          <a:p>
            <a:pPr algn="l"/>
            <a:r>
              <a:rPr lang="en-US" dirty="0"/>
              <a:t>Thus, </a:t>
            </a:r>
            <a:r>
              <a:rPr lang="en-US" b="1" dirty="0"/>
              <a:t>S</a:t>
            </a:r>
            <a:r>
              <a:rPr lang="en-US" dirty="0"/>
              <a:t> is the conclusion from the given premises.</a:t>
            </a:r>
          </a:p>
          <a:p>
            <a:endParaRPr lang="en-IN" dirty="0"/>
          </a:p>
        </p:txBody>
      </p:sp>
      <mc:AlternateContent xmlns:mc="http://schemas.openxmlformats.org/markup-compatibility/2006" xmlns:a14="http://schemas.microsoft.com/office/drawing/2010/main">
        <mc:Choice Requires="a14">
          <p:sp>
            <p:nvSpPr>
              <p:cNvPr id="4" name="Rectangle 3"/>
              <p:cNvSpPr/>
              <p:nvPr/>
            </p:nvSpPr>
            <p:spPr>
              <a:xfrm>
                <a:off x="1981200" y="928939"/>
                <a:ext cx="1211422" cy="4924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600" b="1" i="1">
                          <a:latin typeface="Cambria Math" panose="02040503050406030204" pitchFamily="18" charset="0"/>
                        </a:rPr>
                        <m:t>𝑷</m:t>
                      </m:r>
                      <m:r>
                        <a:rPr lang="en-IN" sz="2600" b="1" i="1" smtClean="0">
                          <a:latin typeface="Cambria Math" panose="02040503050406030204" pitchFamily="18" charset="0"/>
                        </a:rPr>
                        <m:t>→</m:t>
                      </m:r>
                      <m:r>
                        <a:rPr lang="en-IN" sz="2600" b="1" i="1">
                          <a:latin typeface="Cambria Math" panose="02040503050406030204" pitchFamily="18" charset="0"/>
                        </a:rPr>
                        <m:t>𝑸</m:t>
                      </m:r>
                    </m:oMath>
                  </m:oMathPara>
                </a14:m>
                <a:endParaRPr lang="en-IN" sz="2600" b="1" dirty="0"/>
              </a:p>
            </p:txBody>
          </p:sp>
        </mc:Choice>
        <mc:Fallback xmlns="">
          <p:sp>
            <p:nvSpPr>
              <p:cNvPr id="4" name="Rectangle 3"/>
              <p:cNvSpPr>
                <a:spLocks noRot="1" noChangeAspect="1" noMove="1" noResize="1" noEditPoints="1" noAdjustHandles="1" noChangeArrowheads="1" noChangeShapeType="1" noTextEdit="1"/>
              </p:cNvSpPr>
              <p:nvPr/>
            </p:nvSpPr>
            <p:spPr>
              <a:xfrm>
                <a:off x="1981200" y="928939"/>
                <a:ext cx="1211422" cy="492443"/>
              </a:xfrm>
              <a:prstGeom prst="rect">
                <a:avLst/>
              </a:prstGeom>
              <a:blipFill rotWithShape="1">
                <a:blip r:embed="rId2"/>
                <a:stretch>
                  <a:fillRect/>
                </a:stretch>
              </a:blipFill>
            </p:spPr>
            <p:txBody>
              <a:bodyPr/>
              <a:lstStyle/>
              <a:p>
                <a:r>
                  <a:rPr lang="en-IN">
                    <a:noFill/>
                  </a:rPr>
                  <a:t> </a:t>
                </a:r>
                <a:endParaRPr lang="en-IN">
                  <a:noFill/>
                </a:endParaRP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581400" y="945314"/>
                <a:ext cx="1451872" cy="4924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600" b="1" i="1">
                          <a:latin typeface="Cambria Math" panose="02040503050406030204" pitchFamily="18" charset="0"/>
                        </a:rPr>
                        <m:t>𝑸</m:t>
                      </m:r>
                      <m:r>
                        <a:rPr lang="en-IN" sz="2600" b="1" i="1" smtClean="0">
                          <a:latin typeface="Cambria Math" panose="02040503050406030204" pitchFamily="18" charset="0"/>
                        </a:rPr>
                        <m:t>→</m:t>
                      </m:r>
                      <m:r>
                        <a:rPr lang="en-IN" sz="2600" b="1" i="0">
                          <a:latin typeface="Cambria Math" panose="02040503050406030204" pitchFamily="18" charset="0"/>
                        </a:rPr>
                        <m:t>~</m:t>
                      </m:r>
                      <m:r>
                        <a:rPr lang="en-IN" sz="2600" b="1" i="1">
                          <a:latin typeface="Cambria Math" panose="02040503050406030204" pitchFamily="18" charset="0"/>
                        </a:rPr>
                        <m:t>𝑹</m:t>
                      </m:r>
                    </m:oMath>
                  </m:oMathPara>
                </a14:m>
                <a:endParaRPr lang="en-IN" sz="2600" b="1" dirty="0"/>
              </a:p>
            </p:txBody>
          </p:sp>
        </mc:Choice>
        <mc:Fallback xmlns="">
          <p:sp>
            <p:nvSpPr>
              <p:cNvPr id="5" name="Rectangle 4"/>
              <p:cNvSpPr>
                <a:spLocks noRot="1" noChangeAspect="1" noMove="1" noResize="1" noEditPoints="1" noAdjustHandles="1" noChangeArrowheads="1" noChangeShapeType="1" noTextEdit="1"/>
              </p:cNvSpPr>
              <p:nvPr/>
            </p:nvSpPr>
            <p:spPr>
              <a:xfrm>
                <a:off x="3581400" y="945314"/>
                <a:ext cx="1451872" cy="492443"/>
              </a:xfrm>
              <a:prstGeom prst="rect">
                <a:avLst/>
              </a:prstGeom>
              <a:blipFill rotWithShape="1">
                <a:blip r:embed="rId3"/>
                <a:stretch>
                  <a:fillRect/>
                </a:stretch>
              </a:blipFill>
            </p:spPr>
            <p:txBody>
              <a:bodyPr/>
              <a:lstStyle/>
              <a:p>
                <a:r>
                  <a:rPr lang="en-IN">
                    <a:noFill/>
                  </a:rPr>
                  <a:t> </a:t>
                </a:r>
                <a:endParaRPr lang="en-IN">
                  <a:noFill/>
                </a:endParaRPr>
              </a:p>
            </p:txBody>
          </p:sp>
        </mc:Fallback>
      </mc:AlternateContent>
      <mc:AlternateContent xmlns:mc="http://schemas.openxmlformats.org/markup-compatibility/2006" xmlns:a14="http://schemas.microsoft.com/office/drawing/2010/main">
        <mc:Choice Requires="a14">
          <p:sp>
            <p:nvSpPr>
              <p:cNvPr id="6" name="Rectangle 5"/>
              <p:cNvSpPr/>
              <p:nvPr/>
            </p:nvSpPr>
            <p:spPr>
              <a:xfrm>
                <a:off x="5408603" y="933429"/>
                <a:ext cx="1305357" cy="492443"/>
              </a:xfrm>
              <a:prstGeom prst="rect">
                <a:avLst/>
              </a:prstGeom>
            </p:spPr>
            <p:txBody>
              <a:bodyPr wrap="none">
                <a:spAutoFit/>
              </a:bodyPr>
              <a:lstStyle/>
              <a:p>
                <a14:m>
                  <m:oMath xmlns:m="http://schemas.openxmlformats.org/officeDocument/2006/math">
                    <m:d>
                      <m:dPr>
                        <m:ctrlPr>
                          <a:rPr lang="en-IN" sz="2600" b="1" i="1">
                            <a:latin typeface="Cambria Math" panose="02040503050406030204" pitchFamily="18" charset="0"/>
                          </a:rPr>
                        </m:ctrlPr>
                      </m:dPr>
                      <m:e>
                        <m:r>
                          <a:rPr lang="en-IN" sz="2600" b="1" i="1">
                            <a:latin typeface="Cambria Math" panose="02040503050406030204" pitchFamily="18" charset="0"/>
                          </a:rPr>
                          <m:t>𝑷</m:t>
                        </m:r>
                        <m:r>
                          <a:rPr lang="en-IN" sz="2600" b="1" i="0">
                            <a:latin typeface="Cambria Math" panose="02040503050406030204" pitchFamily="18" charset="0"/>
                          </a:rPr>
                          <m:t>∨</m:t>
                        </m:r>
                        <m:r>
                          <a:rPr lang="en-IN" sz="2600" b="1" i="1">
                            <a:latin typeface="Cambria Math" panose="02040503050406030204" pitchFamily="18" charset="0"/>
                          </a:rPr>
                          <m:t>𝑺</m:t>
                        </m:r>
                      </m:e>
                    </m:d>
                  </m:oMath>
                </a14:m>
                <a:r>
                  <a:rPr lang="en-IN" sz="2600" b="1" dirty="0"/>
                  <a:t> </a:t>
                </a:r>
              </a:p>
            </p:txBody>
          </p:sp>
        </mc:Choice>
        <mc:Fallback xmlns="">
          <p:sp>
            <p:nvSpPr>
              <p:cNvPr id="6" name="Rectangle 5"/>
              <p:cNvSpPr>
                <a:spLocks noRot="1" noChangeAspect="1" noMove="1" noResize="1" noEditPoints="1" noAdjustHandles="1" noChangeArrowheads="1" noChangeShapeType="1" noTextEdit="1"/>
              </p:cNvSpPr>
              <p:nvPr/>
            </p:nvSpPr>
            <p:spPr>
              <a:xfrm>
                <a:off x="5408603" y="933429"/>
                <a:ext cx="1305357" cy="492443"/>
              </a:xfrm>
              <a:prstGeom prst="rect">
                <a:avLst/>
              </a:prstGeom>
              <a:blipFill rotWithShape="1">
                <a:blip r:embed="rId4"/>
                <a:stretch>
                  <a:fillRect/>
                </a:stretch>
              </a:blipFill>
            </p:spPr>
            <p:txBody>
              <a:bodyPr/>
              <a:lstStyle/>
              <a:p>
                <a:r>
                  <a:rPr lang="en-IN">
                    <a:noFill/>
                  </a:rPr>
                  <a:t> </a:t>
                </a:r>
                <a:endParaRPr lang="en-IN">
                  <a:noFill/>
                </a:endParaRPr>
              </a:p>
            </p:txBody>
          </p:sp>
        </mc:Fallback>
      </mc:AlternateContent>
      <p:graphicFrame>
        <p:nvGraphicFramePr>
          <p:cNvPr id="7" name="Table 7"/>
          <p:cNvGraphicFramePr>
            <a:graphicFrameLocks noGrp="1"/>
          </p:cNvGraphicFramePr>
          <p:nvPr/>
        </p:nvGraphicFramePr>
        <p:xfrm>
          <a:off x="420624" y="1935480"/>
          <a:ext cx="8153400" cy="3901440"/>
        </p:xfrm>
        <a:graphic>
          <a:graphicData uri="http://schemas.openxmlformats.org/drawingml/2006/table">
            <a:tbl>
              <a:tblPr firstRow="1" bandRow="1">
                <a:tableStyleId>{5C22544A-7EE6-4342-B048-85BDC9FD1C3A}</a:tableStyleId>
              </a:tblPr>
              <a:tblGrid>
                <a:gridCol w="1969947">
                  <a:extLst>
                    <a:ext uri="{9D8B030D-6E8A-4147-A177-3AD203B41FA5}">
                      <a16:colId xmlns:a16="http://schemas.microsoft.com/office/drawing/2014/main" val="20000"/>
                    </a:ext>
                  </a:extLst>
                </a:gridCol>
                <a:gridCol w="6183453">
                  <a:extLst>
                    <a:ext uri="{9D8B030D-6E8A-4147-A177-3AD203B41FA5}">
                      <a16:colId xmlns:a16="http://schemas.microsoft.com/office/drawing/2014/main" val="20001"/>
                    </a:ext>
                  </a:extLst>
                </a:gridCol>
              </a:tblGrid>
              <a:tr h="487680">
                <a:tc>
                  <a:txBody>
                    <a:bodyPr/>
                    <a:lstStyle/>
                    <a:p>
                      <a:endParaRPr lang="en-US"/>
                    </a:p>
                  </a:txBody>
                  <a:tcPr>
                    <a:blipFill rotWithShape="1">
                      <a:blip r:embed="rId5"/>
                      <a:stretch>
                        <a:fillRect t="-10000" r="-314241" b="-73125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2600" kern="1200" dirty="0">
                          <a:solidFill>
                            <a:schemeClr val="dk1"/>
                          </a:solidFill>
                          <a:effectLst/>
                          <a:latin typeface="+mn-lt"/>
                          <a:ea typeface="+mn-ea"/>
                          <a:cs typeface="+mn-cs"/>
                        </a:rPr>
                        <a:t>Premises (</a:t>
                      </a:r>
                      <a:r>
                        <a:rPr kumimoji="0" lang="en-IN" sz="2600" kern="1200" dirty="0" err="1">
                          <a:solidFill>
                            <a:schemeClr val="dk1"/>
                          </a:solidFill>
                          <a:effectLst/>
                          <a:latin typeface="+mn-lt"/>
                          <a:ea typeface="+mn-ea"/>
                          <a:cs typeface="+mn-cs"/>
                        </a:rPr>
                        <a:t>i</a:t>
                      </a:r>
                      <a:r>
                        <a:rPr kumimoji="0" lang="en-IN" sz="2600" kern="1200" dirty="0">
                          <a:solidFill>
                            <a:schemeClr val="dk1"/>
                          </a:solidFill>
                          <a:effectLst/>
                          <a:latin typeface="+mn-lt"/>
                          <a:ea typeface="+mn-ea"/>
                          <a:cs typeface="+mn-cs"/>
                        </a:rPr>
                        <a:t>)</a:t>
                      </a:r>
                      <a:endParaRPr lang="en-IN" sz="2600" dirty="0"/>
                    </a:p>
                  </a:txBody>
                  <a:tcPr>
                    <a:solidFill>
                      <a:schemeClr val="bg2">
                        <a:lumMod val="50000"/>
                      </a:schemeClr>
                    </a:solidFill>
                  </a:tcPr>
                </a:tc>
                <a:extLst>
                  <a:ext uri="{0D108BD9-81ED-4DB2-BD59-A6C34878D82A}">
                    <a16:rowId xmlns:a16="http://schemas.microsoft.com/office/drawing/2014/main" val="10000"/>
                  </a:ext>
                </a:extLst>
              </a:tr>
              <a:tr h="487680">
                <a:tc>
                  <a:txBody>
                    <a:bodyPr/>
                    <a:lstStyle/>
                    <a:p>
                      <a:endParaRPr lang="en-US"/>
                    </a:p>
                  </a:txBody>
                  <a:tcPr>
                    <a:blipFill rotWithShape="1">
                      <a:blip r:embed="rId5"/>
                      <a:stretch>
                        <a:fillRect t="-110000" r="-314241" b="-63125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2600" kern="1200" dirty="0">
                          <a:solidFill>
                            <a:schemeClr val="dk1"/>
                          </a:solidFill>
                          <a:effectLst/>
                          <a:latin typeface="+mn-lt"/>
                          <a:ea typeface="+mn-ea"/>
                          <a:cs typeface="+mn-cs"/>
                        </a:rPr>
                        <a:t>Premises (ii)</a:t>
                      </a:r>
                      <a:endParaRPr lang="en-IN" sz="2600" dirty="0"/>
                    </a:p>
                  </a:txBody>
                  <a:tcPr>
                    <a:solidFill>
                      <a:schemeClr val="bg2">
                        <a:lumMod val="50000"/>
                      </a:schemeClr>
                    </a:solidFill>
                  </a:tcPr>
                </a:tc>
                <a:extLst>
                  <a:ext uri="{0D108BD9-81ED-4DB2-BD59-A6C34878D82A}">
                    <a16:rowId xmlns:a16="http://schemas.microsoft.com/office/drawing/2014/main" val="10001"/>
                  </a:ext>
                </a:extLst>
              </a:tr>
              <a:tr h="487680">
                <a:tc>
                  <a:txBody>
                    <a:bodyPr/>
                    <a:lstStyle/>
                    <a:p>
                      <a:endParaRPr lang="en-US"/>
                    </a:p>
                  </a:txBody>
                  <a:tcPr>
                    <a:blipFill rotWithShape="1">
                      <a:blip r:embed="rId5"/>
                      <a:stretch>
                        <a:fillRect t="-210000" r="-314241" b="-53125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600" kern="1200" dirty="0">
                          <a:solidFill>
                            <a:schemeClr val="dk1"/>
                          </a:solidFill>
                          <a:effectLst/>
                          <a:latin typeface="+mn-lt"/>
                          <a:ea typeface="+mn-ea"/>
                          <a:cs typeface="+mn-cs"/>
                        </a:rPr>
                        <a:t>Line 1, 2 </a:t>
                      </a:r>
                      <a:r>
                        <a:rPr kumimoji="0" lang="en-IN" sz="2600" kern="1200" dirty="0">
                          <a:solidFill>
                            <a:schemeClr val="dk1"/>
                          </a:solidFill>
                          <a:effectLst/>
                          <a:latin typeface="+mn-lt"/>
                          <a:ea typeface="+mn-ea"/>
                          <a:cs typeface="+mn-cs"/>
                        </a:rPr>
                        <a:t>Syllogism</a:t>
                      </a:r>
                      <a:endParaRPr lang="en-IN" sz="2600" dirty="0"/>
                    </a:p>
                  </a:txBody>
                  <a:tcPr>
                    <a:solidFill>
                      <a:schemeClr val="bg2">
                        <a:lumMod val="50000"/>
                      </a:schemeClr>
                    </a:solidFill>
                  </a:tcPr>
                </a:tc>
                <a:extLst>
                  <a:ext uri="{0D108BD9-81ED-4DB2-BD59-A6C34878D82A}">
                    <a16:rowId xmlns:a16="http://schemas.microsoft.com/office/drawing/2014/main" val="10002"/>
                  </a:ext>
                </a:extLst>
              </a:tr>
              <a:tr h="487680">
                <a:tc>
                  <a:txBody>
                    <a:bodyPr/>
                    <a:lstStyle/>
                    <a:p>
                      <a:endParaRPr lang="en-US"/>
                    </a:p>
                  </a:txBody>
                  <a:tcPr>
                    <a:blipFill rotWithShape="1">
                      <a:blip r:embed="rId5"/>
                      <a:stretch>
                        <a:fillRect t="-310000" r="-314241" b="-43125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2600" kern="1200" dirty="0">
                          <a:solidFill>
                            <a:schemeClr val="dk1"/>
                          </a:solidFill>
                          <a:effectLst/>
                          <a:latin typeface="+mn-lt"/>
                          <a:ea typeface="+mn-ea"/>
                          <a:cs typeface="+mn-cs"/>
                        </a:rPr>
                        <a:t>Premises (iii)</a:t>
                      </a:r>
                      <a:endParaRPr lang="en-IN" sz="2600" dirty="0"/>
                    </a:p>
                  </a:txBody>
                  <a:tcPr>
                    <a:solidFill>
                      <a:schemeClr val="bg2">
                        <a:lumMod val="50000"/>
                      </a:schemeClr>
                    </a:solidFill>
                  </a:tcPr>
                </a:tc>
                <a:extLst>
                  <a:ext uri="{0D108BD9-81ED-4DB2-BD59-A6C34878D82A}">
                    <a16:rowId xmlns:a16="http://schemas.microsoft.com/office/drawing/2014/main" val="10003"/>
                  </a:ext>
                </a:extLst>
              </a:tr>
              <a:tr h="487680">
                <a:tc>
                  <a:txBody>
                    <a:bodyPr/>
                    <a:lstStyle/>
                    <a:p>
                      <a:endParaRPr lang="en-US"/>
                    </a:p>
                  </a:txBody>
                  <a:tcPr>
                    <a:blipFill rotWithShape="1">
                      <a:blip r:embed="rId5"/>
                      <a:stretch>
                        <a:fillRect t="-410000" r="-314241" b="-33125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600" kern="1200" dirty="0">
                          <a:solidFill>
                            <a:schemeClr val="dk1"/>
                          </a:solidFill>
                          <a:effectLst/>
                          <a:latin typeface="+mn-lt"/>
                          <a:ea typeface="+mn-ea"/>
                          <a:cs typeface="+mn-cs"/>
                        </a:rPr>
                        <a:t>Line 4 and Double Negation</a:t>
                      </a:r>
                      <a:endParaRPr lang="en-IN" sz="2600" dirty="0"/>
                    </a:p>
                  </a:txBody>
                  <a:tcPr>
                    <a:solidFill>
                      <a:schemeClr val="bg2">
                        <a:lumMod val="50000"/>
                      </a:schemeClr>
                    </a:solidFill>
                  </a:tcPr>
                </a:tc>
                <a:extLst>
                  <a:ext uri="{0D108BD9-81ED-4DB2-BD59-A6C34878D82A}">
                    <a16:rowId xmlns:a16="http://schemas.microsoft.com/office/drawing/2014/main" val="10004"/>
                  </a:ext>
                </a:extLst>
              </a:tr>
              <a:tr h="487680">
                <a:tc>
                  <a:txBody>
                    <a:bodyPr/>
                    <a:lstStyle/>
                    <a:p>
                      <a:endParaRPr lang="en-US"/>
                    </a:p>
                  </a:txBody>
                  <a:tcPr>
                    <a:blipFill rotWithShape="1">
                      <a:blip r:embed="rId5"/>
                      <a:stretch>
                        <a:fillRect t="-510000" r="-314241" b="-23125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600" kern="1200" dirty="0">
                          <a:solidFill>
                            <a:schemeClr val="dk1"/>
                          </a:solidFill>
                          <a:effectLst/>
                          <a:latin typeface="+mn-lt"/>
                          <a:ea typeface="+mn-ea"/>
                          <a:cs typeface="+mn-cs"/>
                        </a:rPr>
                        <a:t>Line 3, 5 and Modus Tollens</a:t>
                      </a:r>
                      <a:endParaRPr lang="en-IN" sz="2600" dirty="0"/>
                    </a:p>
                  </a:txBody>
                  <a:tcPr>
                    <a:solidFill>
                      <a:schemeClr val="bg2">
                        <a:lumMod val="50000"/>
                      </a:schemeClr>
                    </a:solidFill>
                  </a:tcPr>
                </a:tc>
                <a:extLst>
                  <a:ext uri="{0D108BD9-81ED-4DB2-BD59-A6C34878D82A}">
                    <a16:rowId xmlns:a16="http://schemas.microsoft.com/office/drawing/2014/main" val="10005"/>
                  </a:ext>
                </a:extLst>
              </a:tr>
              <a:tr h="487680">
                <a:tc>
                  <a:txBody>
                    <a:bodyPr/>
                    <a:lstStyle/>
                    <a:p>
                      <a:endParaRPr lang="en-US"/>
                    </a:p>
                  </a:txBody>
                  <a:tcPr>
                    <a:blipFill rotWithShape="1">
                      <a:blip r:embed="rId5"/>
                      <a:stretch>
                        <a:fillRect t="-610000" r="-314241" b="-13125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2600" kern="1200" dirty="0">
                          <a:solidFill>
                            <a:schemeClr val="dk1"/>
                          </a:solidFill>
                          <a:effectLst/>
                          <a:latin typeface="+mn-lt"/>
                          <a:ea typeface="+mn-ea"/>
                          <a:cs typeface="+mn-cs"/>
                        </a:rPr>
                        <a:t>Idempotent Law</a:t>
                      </a:r>
                      <a:endParaRPr lang="en-IN" sz="2600" dirty="0"/>
                    </a:p>
                  </a:txBody>
                  <a:tcPr>
                    <a:solidFill>
                      <a:schemeClr val="bg2">
                        <a:lumMod val="50000"/>
                      </a:schemeClr>
                    </a:solidFill>
                  </a:tcPr>
                </a:tc>
                <a:extLst>
                  <a:ext uri="{0D108BD9-81ED-4DB2-BD59-A6C34878D82A}">
                    <a16:rowId xmlns:a16="http://schemas.microsoft.com/office/drawing/2014/main" val="10006"/>
                  </a:ext>
                </a:extLst>
              </a:tr>
              <a:tr h="48768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2600" b="1" kern="1200" dirty="0">
                          <a:solidFill>
                            <a:schemeClr val="dk1"/>
                          </a:solidFill>
                          <a:effectLst/>
                          <a:latin typeface="+mn-lt"/>
                          <a:ea typeface="+mn-ea"/>
                          <a:cs typeface="+mn-cs"/>
                        </a:rPr>
                        <a:t>S</a:t>
                      </a:r>
                      <a:endParaRPr lang="en-IN" sz="2600" b="1" dirty="0"/>
                    </a:p>
                  </a:txBody>
                  <a:tcPr>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600" kern="1200" dirty="0">
                          <a:solidFill>
                            <a:schemeClr val="dk1"/>
                          </a:solidFill>
                          <a:effectLst/>
                          <a:latin typeface="+mn-lt"/>
                          <a:ea typeface="+mn-ea"/>
                          <a:cs typeface="+mn-cs"/>
                        </a:rPr>
                        <a:t>Line 6, 7 and disjunctive Syllogism</a:t>
                      </a:r>
                      <a:endParaRPr lang="en-IN" sz="2600" dirty="0"/>
                    </a:p>
                  </a:txBody>
                  <a:tcPr>
                    <a:solidFill>
                      <a:schemeClr val="bg2">
                        <a:lumMod val="50000"/>
                      </a:schemeClr>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228600" y="1066800"/>
                <a:ext cx="8686800" cy="5638800"/>
              </a:xfrm>
            </p:spPr>
            <p:txBody>
              <a:bodyPr>
                <a:normAutofit fontScale="25000" lnSpcReduction="20000"/>
              </a:bodyPr>
              <a:lstStyle/>
              <a:p>
                <a:pPr algn="just">
                  <a:lnSpc>
                    <a:spcPct val="170000"/>
                  </a:lnSpc>
                </a:pPr>
                <a:r>
                  <a:rPr lang="en-IN" sz="9600" b="1" u="sng" dirty="0">
                    <a:latin typeface="Times New Roman" pitchFamily="18" charset="0"/>
                    <a:cs typeface="Times New Roman" pitchFamily="18" charset="0"/>
                  </a:rPr>
                  <a:t>BICONDITIONAL</a:t>
                </a:r>
                <a:r>
                  <a:rPr lang="en-IN" sz="9600" b="1" dirty="0">
                    <a:latin typeface="Times New Roman" pitchFamily="18" charset="0"/>
                    <a:cs typeface="Times New Roman" pitchFamily="18" charset="0"/>
                  </a:rPr>
                  <a:t>:</a:t>
                </a:r>
                <a:r>
                  <a:rPr lang="en-IN" sz="9600" dirty="0">
                    <a:latin typeface="Times New Roman" pitchFamily="18" charset="0"/>
                    <a:cs typeface="Times New Roman" pitchFamily="18" charset="0"/>
                  </a:rPr>
                  <a:t> If </a:t>
                </a:r>
                <a:r>
                  <a:rPr lang="en-IN" sz="9600" i="1" dirty="0">
                    <a:latin typeface="Times New Roman" pitchFamily="18" charset="0"/>
                    <a:cs typeface="Times New Roman" pitchFamily="18" charset="0"/>
                  </a:rPr>
                  <a:t>p</a:t>
                </a:r>
                <a:r>
                  <a:rPr lang="en-IN" sz="9600" dirty="0">
                    <a:latin typeface="Times New Roman" pitchFamily="18" charset="0"/>
                    <a:cs typeface="Times New Roman" pitchFamily="18" charset="0"/>
                  </a:rPr>
                  <a:t> and </a:t>
                </a:r>
                <a:r>
                  <a:rPr lang="en-IN" sz="9600" i="1" dirty="0">
                    <a:latin typeface="Times New Roman" pitchFamily="18" charset="0"/>
                    <a:cs typeface="Times New Roman" pitchFamily="18" charset="0"/>
                  </a:rPr>
                  <a:t>q</a:t>
                </a:r>
                <a:r>
                  <a:rPr lang="en-IN" sz="9600" dirty="0">
                    <a:latin typeface="Times New Roman" pitchFamily="18" charset="0"/>
                    <a:cs typeface="Times New Roman" pitchFamily="18" charset="0"/>
                  </a:rPr>
                  <a:t> are two statement then bi-conditional statement of p and q is the compound statement of the form “if </a:t>
                </a:r>
                <a:r>
                  <a:rPr lang="en-IN" sz="9600" i="1" dirty="0">
                    <a:latin typeface="Times New Roman" pitchFamily="18" charset="0"/>
                    <a:cs typeface="Times New Roman" pitchFamily="18" charset="0"/>
                  </a:rPr>
                  <a:t>p</a:t>
                </a:r>
                <a:r>
                  <a:rPr lang="en-IN" sz="9600" dirty="0">
                    <a:latin typeface="Times New Roman" pitchFamily="18" charset="0"/>
                    <a:cs typeface="Times New Roman" pitchFamily="18" charset="0"/>
                  </a:rPr>
                  <a:t> only if </a:t>
                </a:r>
                <a:r>
                  <a:rPr lang="en-IN" sz="9600" i="1" dirty="0">
                    <a:latin typeface="Times New Roman" pitchFamily="18" charset="0"/>
                    <a:cs typeface="Times New Roman" pitchFamily="18" charset="0"/>
                  </a:rPr>
                  <a:t>q</a:t>
                </a:r>
                <a:r>
                  <a:rPr lang="en-IN" sz="9600" dirty="0">
                    <a:latin typeface="Times New Roman" pitchFamily="18" charset="0"/>
                    <a:cs typeface="Times New Roman" pitchFamily="18" charset="0"/>
                  </a:rPr>
                  <a:t>” and it is denoted by </a:t>
                </a:r>
                <a14:m>
                  <m:oMath xmlns:m="http://schemas.openxmlformats.org/officeDocument/2006/math">
                    <m:r>
                      <a:rPr lang="en-US" sz="9600" i="1">
                        <a:latin typeface="Cambria Math"/>
                      </a:rPr>
                      <m:t>𝑝</m:t>
                    </m:r>
                    <m:r>
                      <a:rPr lang="en-US" sz="9600" i="1">
                        <a:latin typeface="Cambria Math" panose="02040503050406030204" pitchFamily="18" charset="0"/>
                        <a:ea typeface="Cambria Math" panose="02040503050406030204" pitchFamily="18" charset="0"/>
                      </a:rPr>
                      <m:t>↔</m:t>
                    </m:r>
                    <m:r>
                      <a:rPr lang="en-US" sz="9600" i="1">
                        <a:latin typeface="Cambria Math"/>
                        <a:ea typeface="Cambria Math"/>
                      </a:rPr>
                      <m:t>𝑞</m:t>
                    </m:r>
                    <m:r>
                      <a:rPr lang="en-US" sz="9600" i="1">
                        <a:latin typeface="Cambria Math"/>
                        <a:ea typeface="Cambria Math"/>
                      </a:rPr>
                      <m:t> </m:t>
                    </m:r>
                    <m:r>
                      <a:rPr lang="en-US" sz="9600" i="1">
                        <a:latin typeface="Cambria Math"/>
                        <a:ea typeface="Cambria Math"/>
                      </a:rPr>
                      <m:t>𝑜𝑟</m:t>
                    </m:r>
                    <m:r>
                      <a:rPr lang="en-US" sz="9600" i="1">
                        <a:latin typeface="Cambria Math"/>
                        <a:ea typeface="Cambria Math"/>
                      </a:rPr>
                      <m:t> (</m:t>
                    </m:r>
                    <m:r>
                      <a:rPr lang="en-US" sz="9600" i="1">
                        <a:latin typeface="Cambria Math"/>
                        <a:ea typeface="Cambria Math"/>
                      </a:rPr>
                      <m:t>𝑝</m:t>
                    </m:r>
                    <m:r>
                      <a:rPr lang="en-US" sz="9600" i="1">
                        <a:latin typeface="Cambria Math"/>
                        <a:ea typeface="Cambria Math"/>
                      </a:rPr>
                      <m:t>⟶</m:t>
                    </m:r>
                    <m:r>
                      <a:rPr lang="en-US" sz="9600" i="1">
                        <a:latin typeface="Cambria Math"/>
                        <a:ea typeface="Cambria Math"/>
                      </a:rPr>
                      <m:t>𝑞</m:t>
                    </m:r>
                    <m:r>
                      <a:rPr lang="en-US" sz="9600" i="1">
                        <a:latin typeface="Cambria Math"/>
                        <a:ea typeface="Cambria Math"/>
                      </a:rPr>
                      <m:t>)∧(</m:t>
                    </m:r>
                    <m:r>
                      <a:rPr lang="en-US" sz="9600" b="0" i="1" smtClean="0">
                        <a:latin typeface="Cambria Math"/>
                        <a:ea typeface="Cambria Math"/>
                      </a:rPr>
                      <m:t>𝑞</m:t>
                    </m:r>
                    <m:r>
                      <a:rPr lang="en-US" sz="9600" i="1">
                        <a:latin typeface="Cambria Math"/>
                        <a:ea typeface="Cambria Math"/>
                      </a:rPr>
                      <m:t>⟶</m:t>
                    </m:r>
                    <m:r>
                      <a:rPr lang="en-US" sz="9600" b="0" i="1" smtClean="0">
                        <a:latin typeface="Cambria Math"/>
                        <a:ea typeface="Cambria Math"/>
                      </a:rPr>
                      <m:t>𝑝</m:t>
                    </m:r>
                    <m:r>
                      <a:rPr lang="en-US" sz="9600" i="1">
                        <a:latin typeface="Cambria Math"/>
                        <a:ea typeface="Cambria Math"/>
                      </a:rPr>
                      <m:t>)</m:t>
                    </m:r>
                  </m:oMath>
                </a14:m>
                <a:r>
                  <a:rPr lang="en-IN" sz="9600" dirty="0">
                    <a:latin typeface="Times New Roman" pitchFamily="18" charset="0"/>
                    <a:cs typeface="Times New Roman" pitchFamily="18" charset="0"/>
                  </a:rPr>
                  <a:t>, which true when either </a:t>
                </a:r>
                <a:r>
                  <a:rPr lang="en-IN" sz="9600" i="1" dirty="0">
                    <a:latin typeface="Times New Roman" pitchFamily="18" charset="0"/>
                    <a:cs typeface="Times New Roman" pitchFamily="18" charset="0"/>
                  </a:rPr>
                  <a:t>p</a:t>
                </a:r>
                <a:r>
                  <a:rPr lang="en-IN" sz="9600" dirty="0">
                    <a:latin typeface="Times New Roman" pitchFamily="18" charset="0"/>
                    <a:cs typeface="Times New Roman" pitchFamily="18" charset="0"/>
                  </a:rPr>
                  <a:t> and </a:t>
                </a:r>
                <a:r>
                  <a:rPr lang="en-IN" sz="9600" i="1" dirty="0">
                    <a:latin typeface="Times New Roman" pitchFamily="18" charset="0"/>
                    <a:cs typeface="Times New Roman" pitchFamily="18" charset="0"/>
                  </a:rPr>
                  <a:t>q</a:t>
                </a:r>
                <a:r>
                  <a:rPr lang="en-IN" sz="9600" dirty="0">
                    <a:latin typeface="Times New Roman" pitchFamily="18" charset="0"/>
                    <a:cs typeface="Times New Roman" pitchFamily="18" charset="0"/>
                  </a:rPr>
                  <a:t> both are true or false simultaneously.</a:t>
                </a:r>
              </a:p>
              <a:p>
                <a:pPr algn="just">
                  <a:lnSpc>
                    <a:spcPct val="120000"/>
                  </a:lnSpc>
                </a:pPr>
                <a:endParaRPr lang="en-IN" sz="9600" dirty="0">
                  <a:latin typeface="Times New Roman" pitchFamily="18" charset="0"/>
                  <a:cs typeface="Times New Roman" pitchFamily="18" charset="0"/>
                </a:endParaRPr>
              </a:p>
              <a:p>
                <a:pPr algn="just"/>
                <a:endParaRPr lang="en-US" sz="9600" dirty="0">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228600" y="1066800"/>
                <a:ext cx="8686800" cy="5638800"/>
              </a:xfrm>
              <a:blipFill>
                <a:blip r:embed="rId2"/>
                <a:stretch>
                  <a:fillRect l="-2175" r="-1333"/>
                </a:stretch>
              </a:blipFill>
            </p:spPr>
            <p:txBody>
              <a:bodyPr/>
              <a:lstStyle/>
              <a:p>
                <a:r>
                  <a:rPr lang="en-US">
                    <a:noFill/>
                  </a:rPr>
                  <a:t> </a:t>
                </a:r>
              </a:p>
            </p:txBody>
          </p:sp>
        </mc:Fallback>
      </mc:AlternateContent>
      <p:graphicFrame>
        <p:nvGraphicFramePr>
          <p:cNvPr id="6" name="Table 5"/>
          <p:cNvGraphicFramePr>
            <a:graphicFrameLocks noGrp="1"/>
          </p:cNvGraphicFramePr>
          <p:nvPr/>
        </p:nvGraphicFramePr>
        <p:xfrm>
          <a:off x="2895601" y="3429000"/>
          <a:ext cx="2713925" cy="2337061"/>
        </p:xfrm>
        <a:graphic>
          <a:graphicData uri="http://schemas.openxmlformats.org/drawingml/2006/table">
            <a:tbl>
              <a:tblPr firstRow="1" firstCol="1" bandRow="1">
                <a:tableStyleId>{5C22544A-7EE6-4342-B048-85BDC9FD1C3A}</a:tableStyleId>
              </a:tblPr>
              <a:tblGrid>
                <a:gridCol w="527184">
                  <a:extLst>
                    <a:ext uri="{9D8B030D-6E8A-4147-A177-3AD203B41FA5}">
                      <a16:colId xmlns:a16="http://schemas.microsoft.com/office/drawing/2014/main" val="20000"/>
                    </a:ext>
                  </a:extLst>
                </a:gridCol>
                <a:gridCol w="728628">
                  <a:extLst>
                    <a:ext uri="{9D8B030D-6E8A-4147-A177-3AD203B41FA5}">
                      <a16:colId xmlns:a16="http://schemas.microsoft.com/office/drawing/2014/main" val="20001"/>
                    </a:ext>
                  </a:extLst>
                </a:gridCol>
                <a:gridCol w="1458113">
                  <a:extLst>
                    <a:ext uri="{9D8B030D-6E8A-4147-A177-3AD203B41FA5}">
                      <a16:colId xmlns:a16="http://schemas.microsoft.com/office/drawing/2014/main" val="20002"/>
                    </a:ext>
                  </a:extLst>
                </a:gridCol>
              </a:tblGrid>
              <a:tr h="517393">
                <a:tc>
                  <a:txBody>
                    <a:bodyPr/>
                    <a:lstStyle/>
                    <a:p>
                      <a:endParaRPr lang="en-US"/>
                    </a:p>
                  </a:txBody>
                  <a:tcPr marL="68580" marR="68580" marT="0" marB="0">
                    <a:blipFill rotWithShape="1">
                      <a:blip r:embed="rId3"/>
                      <a:stretch>
                        <a:fillRect t="-1176" r="-418605" b="-375294"/>
                      </a:stretch>
                    </a:blipFill>
                  </a:tcPr>
                </a:tc>
                <a:tc>
                  <a:txBody>
                    <a:bodyPr/>
                    <a:lstStyle/>
                    <a:p>
                      <a:endParaRPr lang="en-US"/>
                    </a:p>
                  </a:txBody>
                  <a:tcPr marL="68580" marR="68580" marT="0" marB="0">
                    <a:blipFill rotWithShape="1">
                      <a:blip r:embed="rId3"/>
                      <a:stretch>
                        <a:fillRect l="-71667" t="-1176" r="-200000" b="-375294"/>
                      </a:stretch>
                    </a:blipFill>
                  </a:tcPr>
                </a:tc>
                <a:tc>
                  <a:txBody>
                    <a:bodyPr/>
                    <a:lstStyle/>
                    <a:p>
                      <a:endParaRPr lang="en-US"/>
                    </a:p>
                  </a:txBody>
                  <a:tcPr marL="68580" marR="68580" marT="0" marB="0">
                    <a:blipFill rotWithShape="1">
                      <a:blip r:embed="rId3"/>
                      <a:stretch>
                        <a:fillRect l="-86192" t="-1176" r="-418" b="-375294"/>
                      </a:stretch>
                    </a:blipFill>
                  </a:tcPr>
                </a:tc>
                <a:extLst>
                  <a:ext uri="{0D108BD9-81ED-4DB2-BD59-A6C34878D82A}">
                    <a16:rowId xmlns:a16="http://schemas.microsoft.com/office/drawing/2014/main" val="10000"/>
                  </a:ext>
                </a:extLst>
              </a:tr>
              <a:tr h="454917">
                <a:tc>
                  <a:txBody>
                    <a:bodyPr/>
                    <a:lstStyle/>
                    <a:p>
                      <a:pPr marL="0" marR="0" algn="ctr">
                        <a:lnSpc>
                          <a:spcPct val="115000"/>
                        </a:lnSpc>
                        <a:spcBef>
                          <a:spcPts val="0"/>
                        </a:spcBef>
                        <a:spcAft>
                          <a:spcPts val="0"/>
                        </a:spcAft>
                      </a:pPr>
                      <a:r>
                        <a:rPr lang="en-IN" sz="2400" dirty="0">
                          <a:solidFill>
                            <a:schemeClr val="tx1"/>
                          </a:solidFill>
                          <a:effectLst/>
                        </a:rPr>
                        <a:t>T</a:t>
                      </a:r>
                      <a:endParaRPr lang="en-IN" sz="24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400" dirty="0">
                          <a:solidFill>
                            <a:schemeClr val="tx1"/>
                          </a:solidFill>
                          <a:effectLst/>
                        </a:rPr>
                        <a:t>T</a:t>
                      </a:r>
                      <a:endParaRPr lang="en-IN" sz="24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400">
                          <a:solidFill>
                            <a:schemeClr val="tx1"/>
                          </a:solidFill>
                          <a:effectLst/>
                        </a:rPr>
                        <a:t>T</a:t>
                      </a:r>
                      <a:endParaRPr lang="en-IN" sz="24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extLst>
                  <a:ext uri="{0D108BD9-81ED-4DB2-BD59-A6C34878D82A}">
                    <a16:rowId xmlns:a16="http://schemas.microsoft.com/office/drawing/2014/main" val="10001"/>
                  </a:ext>
                </a:extLst>
              </a:tr>
              <a:tr h="454917">
                <a:tc>
                  <a:txBody>
                    <a:bodyPr/>
                    <a:lstStyle/>
                    <a:p>
                      <a:pPr marL="0" marR="0" algn="ctr">
                        <a:lnSpc>
                          <a:spcPct val="115000"/>
                        </a:lnSpc>
                        <a:spcBef>
                          <a:spcPts val="0"/>
                        </a:spcBef>
                        <a:spcAft>
                          <a:spcPts val="0"/>
                        </a:spcAft>
                      </a:pPr>
                      <a:r>
                        <a:rPr lang="en-IN" sz="2400">
                          <a:solidFill>
                            <a:schemeClr val="tx1"/>
                          </a:solidFill>
                          <a:effectLst/>
                        </a:rPr>
                        <a:t>T</a:t>
                      </a:r>
                      <a:endParaRPr lang="en-IN" sz="24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400" dirty="0">
                          <a:solidFill>
                            <a:schemeClr val="tx1"/>
                          </a:solidFill>
                          <a:effectLst/>
                        </a:rPr>
                        <a:t>F</a:t>
                      </a:r>
                      <a:endParaRPr lang="en-IN" sz="24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400" dirty="0">
                          <a:solidFill>
                            <a:schemeClr val="tx1"/>
                          </a:solidFill>
                          <a:effectLst/>
                        </a:rPr>
                        <a:t>F</a:t>
                      </a:r>
                      <a:endParaRPr lang="en-IN" sz="24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extLst>
                  <a:ext uri="{0D108BD9-81ED-4DB2-BD59-A6C34878D82A}">
                    <a16:rowId xmlns:a16="http://schemas.microsoft.com/office/drawing/2014/main" val="10002"/>
                  </a:ext>
                </a:extLst>
              </a:tr>
              <a:tr h="454917">
                <a:tc>
                  <a:txBody>
                    <a:bodyPr/>
                    <a:lstStyle/>
                    <a:p>
                      <a:pPr marL="0" marR="0" algn="ctr">
                        <a:lnSpc>
                          <a:spcPct val="115000"/>
                        </a:lnSpc>
                        <a:spcBef>
                          <a:spcPts val="0"/>
                        </a:spcBef>
                        <a:spcAft>
                          <a:spcPts val="0"/>
                        </a:spcAft>
                      </a:pPr>
                      <a:r>
                        <a:rPr lang="en-IN" sz="2400">
                          <a:solidFill>
                            <a:schemeClr val="tx1"/>
                          </a:solidFill>
                          <a:effectLst/>
                        </a:rPr>
                        <a:t>F</a:t>
                      </a:r>
                      <a:endParaRPr lang="en-IN" sz="24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400" dirty="0">
                          <a:solidFill>
                            <a:schemeClr val="tx1"/>
                          </a:solidFill>
                          <a:effectLst/>
                        </a:rPr>
                        <a:t>T</a:t>
                      </a:r>
                      <a:endParaRPr lang="en-IN" sz="24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400" dirty="0">
                          <a:solidFill>
                            <a:schemeClr val="tx1"/>
                          </a:solidFill>
                          <a:effectLst/>
                        </a:rPr>
                        <a:t>F</a:t>
                      </a:r>
                      <a:endParaRPr lang="en-IN" sz="24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extLst>
                  <a:ext uri="{0D108BD9-81ED-4DB2-BD59-A6C34878D82A}">
                    <a16:rowId xmlns:a16="http://schemas.microsoft.com/office/drawing/2014/main" val="10003"/>
                  </a:ext>
                </a:extLst>
              </a:tr>
              <a:tr h="454917">
                <a:tc>
                  <a:txBody>
                    <a:bodyPr/>
                    <a:lstStyle/>
                    <a:p>
                      <a:pPr marL="0" marR="0" algn="ctr">
                        <a:lnSpc>
                          <a:spcPct val="115000"/>
                        </a:lnSpc>
                        <a:spcBef>
                          <a:spcPts val="0"/>
                        </a:spcBef>
                        <a:spcAft>
                          <a:spcPts val="0"/>
                        </a:spcAft>
                      </a:pPr>
                      <a:r>
                        <a:rPr lang="en-IN" sz="2400">
                          <a:solidFill>
                            <a:schemeClr val="tx1"/>
                          </a:solidFill>
                          <a:effectLst/>
                        </a:rPr>
                        <a:t>F</a:t>
                      </a:r>
                      <a:endParaRPr lang="en-IN" sz="24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400">
                          <a:solidFill>
                            <a:schemeClr val="tx1"/>
                          </a:solidFill>
                          <a:effectLst/>
                        </a:rPr>
                        <a:t>F</a:t>
                      </a:r>
                      <a:endParaRPr lang="en-IN" sz="240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tc>
                  <a:txBody>
                    <a:bodyPr/>
                    <a:lstStyle/>
                    <a:p>
                      <a:pPr marL="0" marR="0" algn="ctr">
                        <a:lnSpc>
                          <a:spcPct val="115000"/>
                        </a:lnSpc>
                        <a:spcBef>
                          <a:spcPts val="0"/>
                        </a:spcBef>
                        <a:spcAft>
                          <a:spcPts val="0"/>
                        </a:spcAft>
                      </a:pPr>
                      <a:r>
                        <a:rPr lang="en-IN" sz="2400" dirty="0">
                          <a:solidFill>
                            <a:schemeClr val="tx1"/>
                          </a:solidFill>
                          <a:effectLst/>
                        </a:rPr>
                        <a:t>T</a:t>
                      </a:r>
                      <a:endParaRPr lang="en-IN" sz="2400" dirty="0">
                        <a:solidFill>
                          <a:schemeClr val="tx1"/>
                        </a:solidFill>
                        <a:effectLst/>
                        <a:latin typeface="Calibri" panose="020F0502020204030204"/>
                        <a:ea typeface="Calibri" panose="020F0502020204030204"/>
                        <a:cs typeface="Times New Roman" panose="02020603050405020304"/>
                      </a:endParaRPr>
                    </a:p>
                  </a:txBody>
                  <a:tcPr marL="68580" marR="68580" marT="0" marB="0">
                    <a:solidFill>
                      <a:schemeClr val="bg2">
                        <a:lumMod val="50000"/>
                      </a:schemeClr>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76200" y="1071836"/>
            <a:ext cx="8689848" cy="5334677"/>
          </a:xfrm>
        </p:spPr>
        <p:txBody>
          <a:bodyPr>
            <a:normAutofit fontScale="77500" lnSpcReduction="20000"/>
          </a:bodyPr>
          <a:lstStyle/>
          <a:p>
            <a:pPr algn="l"/>
            <a:endParaRPr lang="en-US" b="1" dirty="0"/>
          </a:p>
          <a:p>
            <a:pPr algn="l"/>
            <a:r>
              <a:rPr lang="en-US" sz="3400" b="1" u="sng" dirty="0"/>
              <a:t>Example</a:t>
            </a:r>
            <a:r>
              <a:rPr lang="en-US" sz="3400" b="1" dirty="0"/>
              <a:t>: Check the validity of the following argument:</a:t>
            </a:r>
            <a:endParaRPr lang="en-US" sz="3400" dirty="0"/>
          </a:p>
          <a:p>
            <a:pPr algn="l"/>
            <a:r>
              <a:rPr lang="en-US" sz="3400" dirty="0"/>
              <a:t>If Ram has completed B.E. or MBA, then he is assured of a good job. If Ram is assured of a good job, he is happy. Ram is not happy. So Ram has not completed MBA.</a:t>
            </a:r>
          </a:p>
          <a:p>
            <a:pPr algn="l"/>
            <a:r>
              <a:rPr lang="en-US" sz="3400" b="1" u="sng" dirty="0"/>
              <a:t>Solution</a:t>
            </a:r>
            <a:r>
              <a:rPr lang="en-US" sz="3400" b="1" dirty="0"/>
              <a:t>: </a:t>
            </a:r>
            <a:r>
              <a:rPr lang="en-US" sz="3400" dirty="0"/>
              <a:t>Let  </a:t>
            </a:r>
            <a:r>
              <a:rPr lang="en-US" sz="3400" b="1" dirty="0"/>
              <a:t>p:</a:t>
            </a:r>
            <a:r>
              <a:rPr lang="en-US" sz="3400" dirty="0"/>
              <a:t> Ram has completed B.E.</a:t>
            </a:r>
          </a:p>
          <a:p>
            <a:pPr algn="l"/>
            <a:r>
              <a:rPr lang="en-US" sz="3400" b="1" dirty="0"/>
              <a:t>                           q:</a:t>
            </a:r>
            <a:r>
              <a:rPr lang="en-US" sz="3400" dirty="0"/>
              <a:t> Ram has completed MBA.</a:t>
            </a:r>
          </a:p>
          <a:p>
            <a:pPr algn="l"/>
            <a:r>
              <a:rPr lang="en-US" sz="3400" b="1" dirty="0"/>
              <a:t>                           r:</a:t>
            </a:r>
            <a:r>
              <a:rPr lang="en-US" sz="3400" dirty="0"/>
              <a:t> Ram is assured of a good job.</a:t>
            </a:r>
          </a:p>
          <a:p>
            <a:pPr algn="l"/>
            <a:r>
              <a:rPr lang="en-US" sz="3400" b="1" dirty="0"/>
              <a:t>                          s:</a:t>
            </a:r>
            <a:r>
              <a:rPr lang="en-US" sz="3400" dirty="0"/>
              <a:t> Ram is happy.</a:t>
            </a:r>
          </a:p>
          <a:p>
            <a:pPr algn="l"/>
            <a:r>
              <a:rPr lang="en-US" sz="3400" dirty="0"/>
              <a:t> The given premises are </a:t>
            </a:r>
          </a:p>
          <a:p>
            <a:pPr algn="l"/>
            <a:r>
              <a:rPr lang="en-US" sz="3400" dirty="0"/>
              <a:t>(</a:t>
            </a:r>
            <a:r>
              <a:rPr lang="en-US" sz="3400" dirty="0" err="1"/>
              <a:t>i</a:t>
            </a:r>
            <a:r>
              <a:rPr lang="en-US" sz="3400" dirty="0"/>
              <a:t>)                      </a:t>
            </a:r>
          </a:p>
          <a:p>
            <a:pPr algn="l"/>
            <a:r>
              <a:rPr lang="en-US" sz="3400" dirty="0"/>
              <a:t> (ii) </a:t>
            </a:r>
          </a:p>
          <a:p>
            <a:pPr algn="l"/>
            <a:r>
              <a:rPr lang="en-US" sz="3400" dirty="0"/>
              <a:t> (iii)         </a:t>
            </a:r>
          </a:p>
          <a:p>
            <a:pPr algn="l"/>
            <a:r>
              <a:rPr lang="en-IN" sz="3400" b="1" dirty="0"/>
              <a:t>The conclusion is ~q</a:t>
            </a:r>
            <a:endParaRPr lang="en-IN" sz="3400" dirty="0"/>
          </a:p>
          <a:p>
            <a:pPr algn="l"/>
            <a:endParaRPr lang="en-US" dirty="0"/>
          </a:p>
          <a:p>
            <a:pPr algn="l"/>
            <a:endParaRPr lang="en-US" dirty="0"/>
          </a:p>
          <a:p>
            <a:endParaRPr lang="en-IN" dirty="0"/>
          </a:p>
        </p:txBody>
      </p:sp>
      <mc:AlternateContent xmlns:mc="http://schemas.openxmlformats.org/markup-compatibility/2006" xmlns:a14="http://schemas.microsoft.com/office/drawing/2010/main">
        <mc:Choice Requires="a14">
          <p:sp>
            <p:nvSpPr>
              <p:cNvPr id="4" name="Rectangle 3"/>
              <p:cNvSpPr/>
              <p:nvPr/>
            </p:nvSpPr>
            <p:spPr>
              <a:xfrm>
                <a:off x="488561" y="4625301"/>
                <a:ext cx="1948995" cy="4924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IN" sz="2600" b="1" i="1">
                              <a:latin typeface="Cambria Math" panose="02040503050406030204" pitchFamily="18" charset="0"/>
                            </a:rPr>
                          </m:ctrlPr>
                        </m:dPr>
                        <m:e>
                          <m:r>
                            <a:rPr lang="en-IN" sz="2600" b="1" i="1">
                              <a:latin typeface="Cambria Math" panose="02040503050406030204" pitchFamily="18" charset="0"/>
                            </a:rPr>
                            <m:t>𝒑</m:t>
                          </m:r>
                          <m:r>
                            <a:rPr lang="en-IN" sz="2600" b="1" i="0">
                              <a:latin typeface="Cambria Math" panose="02040503050406030204" pitchFamily="18" charset="0"/>
                            </a:rPr>
                            <m:t>∨</m:t>
                          </m:r>
                          <m:r>
                            <a:rPr lang="en-IN" sz="2600" b="1" i="1">
                              <a:latin typeface="Cambria Math" panose="02040503050406030204" pitchFamily="18" charset="0"/>
                            </a:rPr>
                            <m:t>𝒒</m:t>
                          </m:r>
                        </m:e>
                      </m:d>
                      <m:r>
                        <a:rPr lang="en-IN" sz="2600" b="1" i="1" smtClean="0">
                          <a:latin typeface="Cambria Math" panose="02040503050406030204" pitchFamily="18" charset="0"/>
                        </a:rPr>
                        <m:t>→</m:t>
                      </m:r>
                      <m:r>
                        <a:rPr lang="en-IN" sz="2600" b="1" i="1">
                          <a:latin typeface="Cambria Math" panose="02040503050406030204" pitchFamily="18" charset="0"/>
                        </a:rPr>
                        <m:t>𝒓</m:t>
                      </m:r>
                    </m:oMath>
                  </m:oMathPara>
                </a14:m>
                <a:endParaRPr lang="en-IN" sz="2600" b="1" dirty="0"/>
              </a:p>
            </p:txBody>
          </p:sp>
        </mc:Choice>
        <mc:Fallback xmlns="">
          <p:sp>
            <p:nvSpPr>
              <p:cNvPr id="4" name="Rectangle 3"/>
              <p:cNvSpPr>
                <a:spLocks noRot="1" noChangeAspect="1" noMove="1" noResize="1" noEditPoints="1" noAdjustHandles="1" noChangeArrowheads="1" noChangeShapeType="1" noTextEdit="1"/>
              </p:cNvSpPr>
              <p:nvPr/>
            </p:nvSpPr>
            <p:spPr>
              <a:xfrm>
                <a:off x="488561" y="4625301"/>
                <a:ext cx="1948995" cy="492443"/>
              </a:xfrm>
              <a:prstGeom prst="rect">
                <a:avLst/>
              </a:prstGeom>
              <a:blipFill rotWithShape="1">
                <a:blip r:embed="rId2"/>
                <a:stretch>
                  <a:fillRect/>
                </a:stretch>
              </a:blipFill>
            </p:spPr>
            <p:txBody>
              <a:bodyPr/>
              <a:lstStyle/>
              <a:p>
                <a:r>
                  <a:rPr lang="en-IN">
                    <a:noFill/>
                  </a:rPr>
                  <a:t> </a:t>
                </a:r>
                <a:endParaRPr lang="en-IN">
                  <a:noFill/>
                </a:endParaRPr>
              </a:p>
            </p:txBody>
          </p:sp>
        </mc:Fallback>
      </mc:AlternateContent>
      <mc:AlternateContent xmlns:mc="http://schemas.openxmlformats.org/markup-compatibility/2006" xmlns:a14="http://schemas.microsoft.com/office/drawing/2010/main">
        <mc:Choice Requires="a14">
          <p:sp>
            <p:nvSpPr>
              <p:cNvPr id="5" name="Rectangle 4"/>
              <p:cNvSpPr/>
              <p:nvPr/>
            </p:nvSpPr>
            <p:spPr>
              <a:xfrm>
                <a:off x="587659" y="5071225"/>
                <a:ext cx="1084784" cy="4924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600" b="1" i="1">
                          <a:latin typeface="Cambria Math" panose="02040503050406030204" pitchFamily="18" charset="0"/>
                        </a:rPr>
                        <m:t>𝒓</m:t>
                      </m:r>
                      <m:r>
                        <a:rPr lang="en-IN" sz="2600" b="1" i="1" smtClean="0">
                          <a:latin typeface="Cambria Math" panose="02040503050406030204" pitchFamily="18" charset="0"/>
                        </a:rPr>
                        <m:t>→</m:t>
                      </m:r>
                      <m:r>
                        <a:rPr lang="en-IN" sz="2600" b="1" i="1">
                          <a:latin typeface="Cambria Math" panose="02040503050406030204" pitchFamily="18" charset="0"/>
                        </a:rPr>
                        <m:t>𝒔</m:t>
                      </m:r>
                    </m:oMath>
                  </m:oMathPara>
                </a14:m>
                <a:endParaRPr lang="en-IN" sz="2600" b="1" dirty="0"/>
              </a:p>
            </p:txBody>
          </p:sp>
        </mc:Choice>
        <mc:Fallback xmlns="">
          <p:sp>
            <p:nvSpPr>
              <p:cNvPr id="5" name="Rectangle 4"/>
              <p:cNvSpPr>
                <a:spLocks noRot="1" noChangeAspect="1" noMove="1" noResize="1" noEditPoints="1" noAdjustHandles="1" noChangeArrowheads="1" noChangeShapeType="1" noTextEdit="1"/>
              </p:cNvSpPr>
              <p:nvPr/>
            </p:nvSpPr>
            <p:spPr>
              <a:xfrm>
                <a:off x="587659" y="5071225"/>
                <a:ext cx="1084784" cy="492443"/>
              </a:xfrm>
              <a:prstGeom prst="rect">
                <a:avLst/>
              </a:prstGeom>
              <a:blipFill rotWithShape="1">
                <a:blip r:embed="rId3"/>
                <a:stretch>
                  <a:fillRect/>
                </a:stretch>
              </a:blipFill>
            </p:spPr>
            <p:txBody>
              <a:bodyPr/>
              <a:lstStyle/>
              <a:p>
                <a:r>
                  <a:rPr lang="en-IN">
                    <a:noFill/>
                  </a:rPr>
                  <a:t> </a:t>
                </a:r>
                <a:endParaRPr lang="en-IN">
                  <a:noFill/>
                </a:endParaRPr>
              </a:p>
            </p:txBody>
          </p:sp>
        </mc:Fallback>
      </mc:AlternateContent>
      <mc:AlternateContent xmlns:mc="http://schemas.openxmlformats.org/markup-compatibility/2006" xmlns:a14="http://schemas.microsoft.com/office/drawing/2010/main">
        <mc:Choice Requires="a14">
          <p:sp>
            <p:nvSpPr>
              <p:cNvPr id="6" name="Rectangle 5"/>
              <p:cNvSpPr/>
              <p:nvPr/>
            </p:nvSpPr>
            <p:spPr>
              <a:xfrm>
                <a:off x="685800" y="5517149"/>
                <a:ext cx="666016" cy="4924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600" b="1">
                          <a:latin typeface="Cambria Math" panose="02040503050406030204" pitchFamily="18" charset="0"/>
                        </a:rPr>
                        <m:t>~</m:t>
                      </m:r>
                      <m:r>
                        <a:rPr lang="en-IN" sz="2600" b="1" i="1">
                          <a:latin typeface="Cambria Math" panose="02040503050406030204" pitchFamily="18" charset="0"/>
                        </a:rPr>
                        <m:t>𝒔</m:t>
                      </m:r>
                    </m:oMath>
                  </m:oMathPara>
                </a14:m>
                <a:endParaRPr lang="en-IN" sz="2600" b="1" dirty="0"/>
              </a:p>
            </p:txBody>
          </p:sp>
        </mc:Choice>
        <mc:Fallback xmlns="">
          <p:sp>
            <p:nvSpPr>
              <p:cNvPr id="6" name="Rectangle 5"/>
              <p:cNvSpPr>
                <a:spLocks noRot="1" noChangeAspect="1" noMove="1" noResize="1" noEditPoints="1" noAdjustHandles="1" noChangeArrowheads="1" noChangeShapeType="1" noTextEdit="1"/>
              </p:cNvSpPr>
              <p:nvPr/>
            </p:nvSpPr>
            <p:spPr>
              <a:xfrm>
                <a:off x="685800" y="5517149"/>
                <a:ext cx="666016" cy="492443"/>
              </a:xfrm>
              <a:prstGeom prst="rect">
                <a:avLst/>
              </a:prstGeom>
              <a:blipFill rotWithShape="1">
                <a:blip r:embed="rId4"/>
                <a:stretch>
                  <a:fillRect/>
                </a:stretch>
              </a:blipFill>
            </p:spPr>
            <p:txBody>
              <a:bodyPr/>
              <a:lstStyle/>
              <a:p>
                <a:r>
                  <a:rPr lang="en-IN">
                    <a:noFill/>
                  </a:rPr>
                  <a:t> </a:t>
                </a:r>
                <a:endParaRPr lang="en-IN">
                  <a:noFill/>
                </a:endParaRPr>
              </a:p>
            </p:txBody>
          </p:sp>
        </mc:Fallback>
      </mc:AlternateContent>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l"/>
            <a:r>
              <a:rPr lang="en-US" b="1" dirty="0"/>
              <a:t>Therefore the argument is </a:t>
            </a:r>
            <a:r>
              <a:rPr lang="en-US" b="1"/>
              <a:t>valid .</a:t>
            </a:r>
            <a:endParaRPr lang="en-US" dirty="0"/>
          </a:p>
          <a:p>
            <a:endParaRPr lang="en-IN" dirty="0"/>
          </a:p>
        </p:txBody>
      </p:sp>
      <p:graphicFrame>
        <p:nvGraphicFramePr>
          <p:cNvPr id="4" name="Table 4"/>
          <p:cNvGraphicFramePr>
            <a:graphicFrameLocks noGrp="1"/>
          </p:cNvGraphicFramePr>
          <p:nvPr/>
        </p:nvGraphicFramePr>
        <p:xfrm>
          <a:off x="389606" y="1371600"/>
          <a:ext cx="8232648" cy="341376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5794248">
                  <a:extLst>
                    <a:ext uri="{9D8B030D-6E8A-4147-A177-3AD203B41FA5}">
                      <a16:colId xmlns:a16="http://schemas.microsoft.com/office/drawing/2014/main" val="20001"/>
                    </a:ext>
                  </a:extLst>
                </a:gridCol>
              </a:tblGrid>
              <a:tr h="487680">
                <a:tc>
                  <a:txBody>
                    <a:bodyPr/>
                    <a:lstStyle/>
                    <a:p>
                      <a:endParaRPr lang="en-US"/>
                    </a:p>
                  </a:txBody>
                  <a:tcPr>
                    <a:blipFill rotWithShape="1">
                      <a:blip r:embed="rId2"/>
                      <a:stretch>
                        <a:fillRect l="-250" t="-10000" r="-237750" b="-6325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2600" kern="1200" dirty="0">
                          <a:solidFill>
                            <a:schemeClr val="dk1"/>
                          </a:solidFill>
                          <a:effectLst/>
                          <a:latin typeface="+mn-lt"/>
                          <a:ea typeface="+mn-ea"/>
                          <a:cs typeface="+mn-cs"/>
                        </a:rPr>
                        <a:t>Premises (</a:t>
                      </a:r>
                      <a:r>
                        <a:rPr kumimoji="0" lang="en-IN" sz="2600" kern="1200" dirty="0" err="1">
                          <a:solidFill>
                            <a:schemeClr val="dk1"/>
                          </a:solidFill>
                          <a:effectLst/>
                          <a:latin typeface="+mn-lt"/>
                          <a:ea typeface="+mn-ea"/>
                          <a:cs typeface="+mn-cs"/>
                        </a:rPr>
                        <a:t>i</a:t>
                      </a:r>
                      <a:r>
                        <a:rPr kumimoji="0" lang="en-IN" sz="2600" kern="1200" dirty="0">
                          <a:solidFill>
                            <a:schemeClr val="dk1"/>
                          </a:solidFill>
                          <a:effectLst/>
                          <a:latin typeface="+mn-lt"/>
                          <a:ea typeface="+mn-ea"/>
                          <a:cs typeface="+mn-cs"/>
                        </a:rPr>
                        <a:t>)</a:t>
                      </a:r>
                      <a:endParaRPr lang="en-IN" sz="2600" dirty="0"/>
                    </a:p>
                  </a:txBody>
                  <a:tcPr>
                    <a:solidFill>
                      <a:schemeClr val="bg2">
                        <a:lumMod val="50000"/>
                      </a:schemeClr>
                    </a:solidFill>
                  </a:tcPr>
                </a:tc>
                <a:extLst>
                  <a:ext uri="{0D108BD9-81ED-4DB2-BD59-A6C34878D82A}">
                    <a16:rowId xmlns:a16="http://schemas.microsoft.com/office/drawing/2014/main" val="10000"/>
                  </a:ext>
                </a:extLst>
              </a:tr>
              <a:tr h="487680">
                <a:tc>
                  <a:txBody>
                    <a:bodyPr/>
                    <a:lstStyle/>
                    <a:p>
                      <a:endParaRPr lang="en-US"/>
                    </a:p>
                  </a:txBody>
                  <a:tcPr>
                    <a:blipFill rotWithShape="1">
                      <a:blip r:embed="rId2"/>
                      <a:stretch>
                        <a:fillRect l="-250" t="-110000" r="-237750" b="-5325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2600" kern="1200" dirty="0">
                          <a:solidFill>
                            <a:schemeClr val="dk1"/>
                          </a:solidFill>
                          <a:effectLst/>
                          <a:latin typeface="+mn-lt"/>
                          <a:ea typeface="+mn-ea"/>
                          <a:cs typeface="+mn-cs"/>
                        </a:rPr>
                        <a:t>Premises (ii)</a:t>
                      </a:r>
                      <a:endParaRPr lang="en-IN" sz="2600" dirty="0"/>
                    </a:p>
                  </a:txBody>
                  <a:tcPr>
                    <a:solidFill>
                      <a:schemeClr val="bg2">
                        <a:lumMod val="50000"/>
                      </a:schemeClr>
                    </a:solidFill>
                  </a:tcPr>
                </a:tc>
                <a:extLst>
                  <a:ext uri="{0D108BD9-81ED-4DB2-BD59-A6C34878D82A}">
                    <a16:rowId xmlns:a16="http://schemas.microsoft.com/office/drawing/2014/main" val="10001"/>
                  </a:ext>
                </a:extLst>
              </a:tr>
              <a:tr h="487680">
                <a:tc>
                  <a:txBody>
                    <a:bodyPr/>
                    <a:lstStyle/>
                    <a:p>
                      <a:endParaRPr lang="en-US"/>
                    </a:p>
                  </a:txBody>
                  <a:tcPr>
                    <a:blipFill rotWithShape="1">
                      <a:blip r:embed="rId2"/>
                      <a:stretch>
                        <a:fillRect l="-250" t="-210000" r="-237750" b="-4325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600" kern="1200" dirty="0">
                          <a:solidFill>
                            <a:schemeClr val="dk1"/>
                          </a:solidFill>
                          <a:effectLst/>
                          <a:latin typeface="+mn-lt"/>
                          <a:ea typeface="+mn-ea"/>
                          <a:cs typeface="+mn-cs"/>
                        </a:rPr>
                        <a:t>Line 1, 2 and Hypothetical Syllogism</a:t>
                      </a:r>
                      <a:endParaRPr lang="en-IN" sz="2600" dirty="0"/>
                    </a:p>
                  </a:txBody>
                  <a:tcPr>
                    <a:solidFill>
                      <a:schemeClr val="bg2">
                        <a:lumMod val="50000"/>
                      </a:schemeClr>
                    </a:solidFill>
                  </a:tcPr>
                </a:tc>
                <a:extLst>
                  <a:ext uri="{0D108BD9-81ED-4DB2-BD59-A6C34878D82A}">
                    <a16:rowId xmlns:a16="http://schemas.microsoft.com/office/drawing/2014/main" val="10002"/>
                  </a:ext>
                </a:extLst>
              </a:tr>
              <a:tr h="487680">
                <a:tc>
                  <a:txBody>
                    <a:bodyPr/>
                    <a:lstStyle/>
                    <a:p>
                      <a:endParaRPr lang="en-US"/>
                    </a:p>
                  </a:txBody>
                  <a:tcPr>
                    <a:blipFill rotWithShape="1">
                      <a:blip r:embed="rId2"/>
                      <a:stretch>
                        <a:fillRect l="-250" t="-310000" r="-237750" b="-3325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2600" kern="1200" dirty="0">
                          <a:solidFill>
                            <a:schemeClr val="dk1"/>
                          </a:solidFill>
                          <a:effectLst/>
                          <a:latin typeface="+mn-lt"/>
                          <a:ea typeface="+mn-ea"/>
                          <a:cs typeface="+mn-cs"/>
                        </a:rPr>
                        <a:t>Premises (iii)</a:t>
                      </a:r>
                      <a:endParaRPr lang="en-IN" sz="2600" dirty="0"/>
                    </a:p>
                  </a:txBody>
                  <a:tcPr>
                    <a:solidFill>
                      <a:schemeClr val="bg2">
                        <a:lumMod val="50000"/>
                      </a:schemeClr>
                    </a:solidFill>
                  </a:tcPr>
                </a:tc>
                <a:extLst>
                  <a:ext uri="{0D108BD9-81ED-4DB2-BD59-A6C34878D82A}">
                    <a16:rowId xmlns:a16="http://schemas.microsoft.com/office/drawing/2014/main" val="10003"/>
                  </a:ext>
                </a:extLst>
              </a:tr>
              <a:tr h="487680">
                <a:tc>
                  <a:txBody>
                    <a:bodyPr/>
                    <a:lstStyle/>
                    <a:p>
                      <a:endParaRPr lang="en-US"/>
                    </a:p>
                  </a:txBody>
                  <a:tcPr>
                    <a:blipFill rotWithShape="1">
                      <a:blip r:embed="rId2"/>
                      <a:stretch>
                        <a:fillRect l="-250" t="-410000" r="-237750" b="-2325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600" kern="1200" dirty="0">
                          <a:solidFill>
                            <a:schemeClr val="dk1"/>
                          </a:solidFill>
                          <a:effectLst/>
                          <a:latin typeface="+mn-lt"/>
                          <a:ea typeface="+mn-ea"/>
                          <a:cs typeface="+mn-cs"/>
                        </a:rPr>
                        <a:t>Line 3,4 and modus Tollens</a:t>
                      </a:r>
                      <a:endParaRPr lang="en-IN" sz="2600" dirty="0"/>
                    </a:p>
                  </a:txBody>
                  <a:tcPr>
                    <a:solidFill>
                      <a:schemeClr val="bg2">
                        <a:lumMod val="50000"/>
                      </a:schemeClr>
                    </a:solidFill>
                  </a:tcPr>
                </a:tc>
                <a:extLst>
                  <a:ext uri="{0D108BD9-81ED-4DB2-BD59-A6C34878D82A}">
                    <a16:rowId xmlns:a16="http://schemas.microsoft.com/office/drawing/2014/main" val="10004"/>
                  </a:ext>
                </a:extLst>
              </a:tr>
              <a:tr h="487680">
                <a:tc>
                  <a:txBody>
                    <a:bodyPr/>
                    <a:lstStyle/>
                    <a:p>
                      <a:endParaRPr lang="en-US"/>
                    </a:p>
                  </a:txBody>
                  <a:tcPr>
                    <a:blipFill rotWithShape="1">
                      <a:blip r:embed="rId2"/>
                      <a:stretch>
                        <a:fillRect l="-250" t="-510000" r="-237750" b="-1325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2600" kern="1200" dirty="0">
                          <a:solidFill>
                            <a:schemeClr val="dk1"/>
                          </a:solidFill>
                          <a:effectLst/>
                          <a:latin typeface="+mn-lt"/>
                          <a:ea typeface="+mn-ea"/>
                          <a:cs typeface="+mn-cs"/>
                        </a:rPr>
                        <a:t>De Morgan’s law</a:t>
                      </a:r>
                      <a:endParaRPr lang="en-IN" sz="2600" dirty="0"/>
                    </a:p>
                  </a:txBody>
                  <a:tcPr>
                    <a:solidFill>
                      <a:schemeClr val="bg2">
                        <a:lumMod val="50000"/>
                      </a:schemeClr>
                    </a:solidFill>
                  </a:tcPr>
                </a:tc>
                <a:extLst>
                  <a:ext uri="{0D108BD9-81ED-4DB2-BD59-A6C34878D82A}">
                    <a16:rowId xmlns:a16="http://schemas.microsoft.com/office/drawing/2014/main" val="10005"/>
                  </a:ext>
                </a:extLst>
              </a:tr>
              <a:tr h="487680">
                <a:tc>
                  <a:txBody>
                    <a:bodyPr/>
                    <a:lstStyle/>
                    <a:p>
                      <a:endParaRPr lang="en-US"/>
                    </a:p>
                  </a:txBody>
                  <a:tcPr>
                    <a:blipFill rotWithShape="1">
                      <a:blip r:embed="rId2"/>
                      <a:stretch>
                        <a:fillRect l="-250" t="-610000" r="-237750" b="-325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2600" kern="1200" dirty="0">
                          <a:solidFill>
                            <a:schemeClr val="dk1"/>
                          </a:solidFill>
                          <a:effectLst/>
                          <a:latin typeface="+mn-lt"/>
                          <a:ea typeface="+mn-ea"/>
                          <a:cs typeface="+mn-cs"/>
                        </a:rPr>
                        <a:t>Line 6 and simplification</a:t>
                      </a:r>
                      <a:endParaRPr lang="en-IN" sz="2600" dirty="0"/>
                    </a:p>
                  </a:txBody>
                  <a:tcPr>
                    <a:solidFill>
                      <a:schemeClr val="bg2">
                        <a:lumMod val="50000"/>
                      </a:schemeClr>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377952" y="912660"/>
            <a:ext cx="8537448" cy="5792940"/>
          </a:xfrm>
        </p:spPr>
        <p:txBody>
          <a:bodyPr>
            <a:normAutofit fontScale="92500" lnSpcReduction="20000"/>
          </a:bodyPr>
          <a:lstStyle/>
          <a:p>
            <a:pPr algn="just"/>
            <a:r>
              <a:rPr lang="en-US" sz="2800" b="1" u="sng" dirty="0"/>
              <a:t>Example</a:t>
            </a:r>
            <a:r>
              <a:rPr lang="en-US" sz="2800" b="1" dirty="0"/>
              <a:t>: Check the validity of the following arguments:  </a:t>
            </a:r>
            <a:r>
              <a:rPr lang="en-US" sz="2800" dirty="0"/>
              <a:t>If milk is black then every cow is white .If every cow is white then it has four legs. If every cow has four legs then every buffalo is white and brisk. The milk is black.</a:t>
            </a:r>
          </a:p>
          <a:p>
            <a:pPr algn="just"/>
            <a:r>
              <a:rPr lang="en-US" sz="2800" dirty="0"/>
              <a:t>Therefore, the buffalo is white.</a:t>
            </a:r>
          </a:p>
          <a:p>
            <a:pPr algn="l"/>
            <a:r>
              <a:rPr lang="en-US" sz="2800" b="1" u="sng" dirty="0"/>
              <a:t>Solution</a:t>
            </a:r>
            <a:r>
              <a:rPr lang="en-US" sz="2800" b="1" dirty="0"/>
              <a:t>:</a:t>
            </a:r>
            <a:r>
              <a:rPr lang="en-US" sz="2800" dirty="0"/>
              <a:t>    P: The milk is black.</a:t>
            </a:r>
          </a:p>
          <a:p>
            <a:pPr algn="l"/>
            <a:r>
              <a:rPr lang="en-US" sz="2800" dirty="0"/>
              <a:t>                     Q: Every cow is white.</a:t>
            </a:r>
          </a:p>
          <a:p>
            <a:pPr algn="l"/>
            <a:r>
              <a:rPr lang="en-US" sz="2800" dirty="0"/>
              <a:t>                     R: Every cow has four legs.</a:t>
            </a:r>
          </a:p>
          <a:p>
            <a:pPr algn="l"/>
            <a:r>
              <a:rPr lang="en-US" sz="2800" dirty="0"/>
              <a:t>                     S: Every buffalo is white.</a:t>
            </a:r>
          </a:p>
          <a:p>
            <a:pPr algn="l"/>
            <a:r>
              <a:rPr lang="en-US" sz="2800" dirty="0"/>
              <a:t>                     T: Every buffalo is brisk .</a:t>
            </a:r>
          </a:p>
          <a:p>
            <a:pPr algn="l"/>
            <a:r>
              <a:rPr lang="en-IN" sz="2800" b="1" dirty="0"/>
              <a:t>The given premises are </a:t>
            </a:r>
            <a:endParaRPr lang="en-IN" sz="2800" dirty="0"/>
          </a:p>
          <a:p>
            <a:pPr algn="l"/>
            <a:r>
              <a:rPr lang="en-US" sz="2800" dirty="0"/>
              <a:t> (</a:t>
            </a:r>
            <a:r>
              <a:rPr lang="en-US" sz="2800" dirty="0" err="1"/>
              <a:t>i</a:t>
            </a:r>
            <a:r>
              <a:rPr lang="en-US" sz="2800" dirty="0"/>
              <a:t>)                            (ii)              </a:t>
            </a:r>
          </a:p>
          <a:p>
            <a:pPr algn="l"/>
            <a:r>
              <a:rPr lang="en-US" sz="2800" dirty="0"/>
              <a:t> (iii)                          (iv)  </a:t>
            </a:r>
            <a:r>
              <a:rPr lang="en-IN" sz="2800" b="1" dirty="0"/>
              <a:t>P</a:t>
            </a:r>
          </a:p>
          <a:p>
            <a:pPr algn="l"/>
            <a:r>
              <a:rPr lang="en-IN" sz="2800" b="1" dirty="0"/>
              <a:t>The conclusion is S.</a:t>
            </a:r>
            <a:endParaRPr lang="en-IN" sz="2800" dirty="0"/>
          </a:p>
          <a:p>
            <a:pPr algn="l"/>
            <a:endParaRPr lang="en-US" dirty="0"/>
          </a:p>
          <a:p>
            <a:endParaRPr lang="en-IN" dirty="0"/>
          </a:p>
        </p:txBody>
      </p:sp>
      <mc:AlternateContent xmlns:mc="http://schemas.openxmlformats.org/markup-compatibility/2006" xmlns:a14="http://schemas.microsoft.com/office/drawing/2010/main">
        <mc:Choice Requires="a14">
          <p:sp>
            <p:nvSpPr>
              <p:cNvPr id="4" name="Rectangle 3"/>
              <p:cNvSpPr/>
              <p:nvPr/>
            </p:nvSpPr>
            <p:spPr>
              <a:xfrm>
                <a:off x="685800" y="5017995"/>
                <a:ext cx="1211422" cy="4924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600" b="1" i="1">
                          <a:latin typeface="Cambria Math" panose="02040503050406030204" pitchFamily="18" charset="0"/>
                        </a:rPr>
                        <m:t>𝑷</m:t>
                      </m:r>
                      <m:r>
                        <a:rPr lang="en-IN" sz="2600" b="1" i="1" smtClean="0">
                          <a:latin typeface="Cambria Math" panose="02040503050406030204" pitchFamily="18" charset="0"/>
                        </a:rPr>
                        <m:t>→</m:t>
                      </m:r>
                      <m:r>
                        <a:rPr lang="en-IN" sz="2600" b="1" i="1">
                          <a:latin typeface="Cambria Math" panose="02040503050406030204" pitchFamily="18" charset="0"/>
                        </a:rPr>
                        <m:t>𝑸</m:t>
                      </m:r>
                    </m:oMath>
                  </m:oMathPara>
                </a14:m>
                <a:endParaRPr lang="en-IN" sz="2600" b="1" dirty="0"/>
              </a:p>
            </p:txBody>
          </p:sp>
        </mc:Choice>
        <mc:Fallback xmlns="">
          <p:sp>
            <p:nvSpPr>
              <p:cNvPr id="4" name="Rectangle 3"/>
              <p:cNvSpPr>
                <a:spLocks noRot="1" noChangeAspect="1" noMove="1" noResize="1" noEditPoints="1" noAdjustHandles="1" noChangeArrowheads="1" noChangeShapeType="1" noTextEdit="1"/>
              </p:cNvSpPr>
              <p:nvPr/>
            </p:nvSpPr>
            <p:spPr>
              <a:xfrm>
                <a:off x="685800" y="5017995"/>
                <a:ext cx="1211422" cy="492443"/>
              </a:xfrm>
              <a:prstGeom prst="rect">
                <a:avLst/>
              </a:prstGeom>
              <a:blipFill rotWithShape="1">
                <a:blip r:embed="rId2"/>
                <a:stretch>
                  <a:fillRect/>
                </a:stretch>
              </a:blipFill>
            </p:spPr>
            <p:txBody>
              <a:bodyPr/>
              <a:lstStyle/>
              <a:p>
                <a:r>
                  <a:rPr lang="en-IN">
                    <a:noFill/>
                  </a:rPr>
                  <a:t> </a:t>
                </a:r>
                <a:endParaRPr lang="en-IN">
                  <a:noFill/>
                </a:endParaRP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357373" y="4966729"/>
                <a:ext cx="1214627" cy="4924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600" b="1" i="1">
                          <a:latin typeface="Cambria Math" panose="02040503050406030204" pitchFamily="18" charset="0"/>
                        </a:rPr>
                        <m:t>𝑸</m:t>
                      </m:r>
                      <m:r>
                        <a:rPr lang="en-IN" sz="2600" b="1" i="1" smtClean="0">
                          <a:latin typeface="Cambria Math" panose="02040503050406030204" pitchFamily="18" charset="0"/>
                        </a:rPr>
                        <m:t>→</m:t>
                      </m:r>
                      <m:r>
                        <a:rPr lang="en-IN" sz="2600" b="1" i="1">
                          <a:latin typeface="Cambria Math" panose="02040503050406030204" pitchFamily="18" charset="0"/>
                        </a:rPr>
                        <m:t>𝑹</m:t>
                      </m:r>
                    </m:oMath>
                  </m:oMathPara>
                </a14:m>
                <a:endParaRPr lang="en-IN" sz="2600" b="1" dirty="0"/>
              </a:p>
            </p:txBody>
          </p:sp>
        </mc:Choice>
        <mc:Fallback xmlns="">
          <p:sp>
            <p:nvSpPr>
              <p:cNvPr id="5" name="Rectangle 4"/>
              <p:cNvSpPr>
                <a:spLocks noRot="1" noChangeAspect="1" noMove="1" noResize="1" noEditPoints="1" noAdjustHandles="1" noChangeArrowheads="1" noChangeShapeType="1" noTextEdit="1"/>
              </p:cNvSpPr>
              <p:nvPr/>
            </p:nvSpPr>
            <p:spPr>
              <a:xfrm>
                <a:off x="3357373" y="4966729"/>
                <a:ext cx="1214627" cy="492443"/>
              </a:xfrm>
              <a:prstGeom prst="rect">
                <a:avLst/>
              </a:prstGeom>
              <a:blipFill rotWithShape="1">
                <a:blip r:embed="rId3"/>
                <a:stretch>
                  <a:fillRect/>
                </a:stretch>
              </a:blipFill>
            </p:spPr>
            <p:txBody>
              <a:bodyPr/>
              <a:lstStyle/>
              <a:p>
                <a:r>
                  <a:rPr lang="en-IN">
                    <a:noFill/>
                  </a:rPr>
                  <a:t> </a:t>
                </a:r>
                <a:endParaRPr lang="en-IN">
                  <a:noFill/>
                </a:endParaRPr>
              </a:p>
            </p:txBody>
          </p:sp>
        </mc:Fallback>
      </mc:AlternateContent>
      <mc:AlternateContent xmlns:mc="http://schemas.openxmlformats.org/markup-compatibility/2006" xmlns:a14="http://schemas.microsoft.com/office/drawing/2010/main">
        <mc:Choice Requires="a14">
          <p:sp>
            <p:nvSpPr>
              <p:cNvPr id="6" name="Rectangle 5"/>
              <p:cNvSpPr/>
              <p:nvPr/>
            </p:nvSpPr>
            <p:spPr>
              <a:xfrm>
                <a:off x="762000" y="5452897"/>
                <a:ext cx="1861407" cy="4924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600" b="1" i="1" smtClean="0">
                          <a:latin typeface="Cambria Math" panose="02040503050406030204" pitchFamily="18" charset="0"/>
                        </a:rPr>
                        <m:t>  </m:t>
                      </m:r>
                      <m:r>
                        <a:rPr lang="en-IN" sz="2600" b="1" i="1">
                          <a:latin typeface="Cambria Math" panose="02040503050406030204" pitchFamily="18" charset="0"/>
                        </a:rPr>
                        <m:t>𝑹</m:t>
                      </m:r>
                      <m:r>
                        <a:rPr lang="en-IN" sz="2600" b="1" i="1" smtClean="0">
                          <a:latin typeface="Cambria Math" panose="02040503050406030204" pitchFamily="18" charset="0"/>
                        </a:rPr>
                        <m:t>→</m:t>
                      </m:r>
                      <m:r>
                        <a:rPr lang="en-IN" sz="2600" b="1" i="1">
                          <a:latin typeface="Cambria Math" panose="02040503050406030204" pitchFamily="18" charset="0"/>
                        </a:rPr>
                        <m:t>𝑺</m:t>
                      </m:r>
                      <m:r>
                        <a:rPr lang="en-IN" sz="2600" b="1" i="0">
                          <a:latin typeface="Cambria Math" panose="02040503050406030204" pitchFamily="18" charset="0"/>
                        </a:rPr>
                        <m:t>∧</m:t>
                      </m:r>
                      <m:r>
                        <a:rPr lang="en-IN" sz="2600" b="1" i="1">
                          <a:latin typeface="Cambria Math" panose="02040503050406030204" pitchFamily="18" charset="0"/>
                        </a:rPr>
                        <m:t>𝑻</m:t>
                      </m:r>
                    </m:oMath>
                  </m:oMathPara>
                </a14:m>
                <a:endParaRPr lang="en-IN" sz="2600" b="1" dirty="0"/>
              </a:p>
            </p:txBody>
          </p:sp>
        </mc:Choice>
        <mc:Fallback xmlns="">
          <p:sp>
            <p:nvSpPr>
              <p:cNvPr id="6" name="Rectangle 5"/>
              <p:cNvSpPr>
                <a:spLocks noRot="1" noChangeAspect="1" noMove="1" noResize="1" noEditPoints="1" noAdjustHandles="1" noChangeArrowheads="1" noChangeShapeType="1" noTextEdit="1"/>
              </p:cNvSpPr>
              <p:nvPr/>
            </p:nvSpPr>
            <p:spPr>
              <a:xfrm>
                <a:off x="762000" y="5452897"/>
                <a:ext cx="1861407" cy="492443"/>
              </a:xfrm>
              <a:prstGeom prst="rect">
                <a:avLst/>
              </a:prstGeom>
              <a:blipFill rotWithShape="1">
                <a:blip r:embed="rId4"/>
                <a:stretch>
                  <a:fillRect/>
                </a:stretch>
              </a:blipFill>
            </p:spPr>
            <p:txBody>
              <a:bodyPr/>
              <a:lstStyle/>
              <a:p>
                <a:r>
                  <a:rPr lang="en-IN">
                    <a:noFill/>
                  </a:rPr>
                  <a:t> </a:t>
                </a:r>
                <a:endParaRPr lang="en-IN">
                  <a:noFill/>
                </a:endParaRPr>
              </a:p>
            </p:txBody>
          </p:sp>
        </mc:Fallback>
      </mc:AlternateContent>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normAutofit lnSpcReduction="1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l"/>
            <a:r>
              <a:rPr lang="en-US" b="1" dirty="0"/>
              <a:t>Therefore the argument is valid </a:t>
            </a:r>
            <a:endParaRPr lang="en-US" dirty="0"/>
          </a:p>
          <a:p>
            <a:endParaRPr lang="en-IN" dirty="0"/>
          </a:p>
        </p:txBody>
      </p:sp>
      <p:graphicFrame>
        <p:nvGraphicFramePr>
          <p:cNvPr id="4" name="Table 4"/>
          <p:cNvGraphicFramePr>
            <a:graphicFrameLocks noGrp="1"/>
          </p:cNvGraphicFramePr>
          <p:nvPr/>
        </p:nvGraphicFramePr>
        <p:xfrm>
          <a:off x="1066800" y="1371600"/>
          <a:ext cx="7162800" cy="3901440"/>
        </p:xfrm>
        <a:graphic>
          <a:graphicData uri="http://schemas.openxmlformats.org/drawingml/2006/table">
            <a:tbl>
              <a:tblPr firstRow="1" bandRow="1">
                <a:tableStyleId>{5C22544A-7EE6-4342-B048-85BDC9FD1C3A}</a:tableStyleId>
              </a:tblPr>
              <a:tblGrid>
                <a:gridCol w="1790700">
                  <a:extLst>
                    <a:ext uri="{9D8B030D-6E8A-4147-A177-3AD203B41FA5}">
                      <a16:colId xmlns:a16="http://schemas.microsoft.com/office/drawing/2014/main" val="20000"/>
                    </a:ext>
                  </a:extLst>
                </a:gridCol>
                <a:gridCol w="5372100">
                  <a:extLst>
                    <a:ext uri="{9D8B030D-6E8A-4147-A177-3AD203B41FA5}">
                      <a16:colId xmlns:a16="http://schemas.microsoft.com/office/drawing/2014/main" val="20001"/>
                    </a:ext>
                  </a:extLst>
                </a:gridCol>
              </a:tblGrid>
              <a:tr h="487680">
                <a:tc>
                  <a:txBody>
                    <a:bodyPr/>
                    <a:lstStyle/>
                    <a:p>
                      <a:endParaRPr lang="en-US"/>
                    </a:p>
                  </a:txBody>
                  <a:tcPr>
                    <a:blipFill rotWithShape="1">
                      <a:blip r:embed="rId2"/>
                      <a:stretch>
                        <a:fillRect t="-10000" r="-299660" b="-7325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2600" kern="1200" dirty="0">
                          <a:solidFill>
                            <a:schemeClr val="dk1"/>
                          </a:solidFill>
                          <a:effectLst/>
                          <a:latin typeface="+mn-lt"/>
                          <a:ea typeface="+mn-ea"/>
                          <a:cs typeface="+mn-cs"/>
                        </a:rPr>
                        <a:t>Premises (iv)</a:t>
                      </a:r>
                      <a:endParaRPr lang="en-IN" sz="2600" dirty="0"/>
                    </a:p>
                  </a:txBody>
                  <a:tcPr>
                    <a:solidFill>
                      <a:schemeClr val="bg2">
                        <a:lumMod val="50000"/>
                      </a:schemeClr>
                    </a:solidFill>
                  </a:tcPr>
                </a:tc>
                <a:extLst>
                  <a:ext uri="{0D108BD9-81ED-4DB2-BD59-A6C34878D82A}">
                    <a16:rowId xmlns:a16="http://schemas.microsoft.com/office/drawing/2014/main" val="10000"/>
                  </a:ext>
                </a:extLst>
              </a:tr>
              <a:tr h="487680">
                <a:tc>
                  <a:txBody>
                    <a:bodyPr/>
                    <a:lstStyle/>
                    <a:p>
                      <a:endParaRPr lang="en-US"/>
                    </a:p>
                  </a:txBody>
                  <a:tcPr>
                    <a:blipFill rotWithShape="1">
                      <a:blip r:embed="rId2"/>
                      <a:stretch>
                        <a:fillRect t="-110000" r="-299660" b="-6325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2600" kern="1200" dirty="0">
                          <a:solidFill>
                            <a:schemeClr val="dk1"/>
                          </a:solidFill>
                          <a:effectLst/>
                          <a:latin typeface="+mn-lt"/>
                          <a:ea typeface="+mn-ea"/>
                          <a:cs typeface="+mn-cs"/>
                        </a:rPr>
                        <a:t>Premises (</a:t>
                      </a:r>
                      <a:r>
                        <a:rPr kumimoji="0" lang="en-IN" sz="2600" kern="1200" dirty="0" err="1">
                          <a:solidFill>
                            <a:schemeClr val="dk1"/>
                          </a:solidFill>
                          <a:effectLst/>
                          <a:latin typeface="+mn-lt"/>
                          <a:ea typeface="+mn-ea"/>
                          <a:cs typeface="+mn-cs"/>
                        </a:rPr>
                        <a:t>i</a:t>
                      </a:r>
                      <a:r>
                        <a:rPr kumimoji="0" lang="en-IN" sz="2600" kern="1200" dirty="0">
                          <a:solidFill>
                            <a:schemeClr val="dk1"/>
                          </a:solidFill>
                          <a:effectLst/>
                          <a:latin typeface="+mn-lt"/>
                          <a:ea typeface="+mn-ea"/>
                          <a:cs typeface="+mn-cs"/>
                        </a:rPr>
                        <a:t>)</a:t>
                      </a:r>
                      <a:endParaRPr lang="en-IN" sz="2600" dirty="0"/>
                    </a:p>
                  </a:txBody>
                  <a:tcPr>
                    <a:solidFill>
                      <a:schemeClr val="bg2">
                        <a:lumMod val="50000"/>
                      </a:schemeClr>
                    </a:solidFill>
                  </a:tcPr>
                </a:tc>
                <a:extLst>
                  <a:ext uri="{0D108BD9-81ED-4DB2-BD59-A6C34878D82A}">
                    <a16:rowId xmlns:a16="http://schemas.microsoft.com/office/drawing/2014/main" val="10001"/>
                  </a:ext>
                </a:extLst>
              </a:tr>
              <a:tr h="487680">
                <a:tc>
                  <a:txBody>
                    <a:bodyPr/>
                    <a:lstStyle/>
                    <a:p>
                      <a:endParaRPr lang="en-US"/>
                    </a:p>
                  </a:txBody>
                  <a:tcPr>
                    <a:blipFill rotWithShape="1">
                      <a:blip r:embed="rId2"/>
                      <a:stretch>
                        <a:fillRect t="-210000" r="-299660" b="-5325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600" kern="1200" dirty="0">
                          <a:solidFill>
                            <a:schemeClr val="dk1"/>
                          </a:solidFill>
                          <a:effectLst/>
                          <a:latin typeface="+mn-lt"/>
                          <a:ea typeface="+mn-ea"/>
                          <a:cs typeface="+mn-cs"/>
                        </a:rPr>
                        <a:t>Line 1, 2 and Modus Ponens</a:t>
                      </a:r>
                      <a:endParaRPr lang="en-IN" sz="2600" dirty="0"/>
                    </a:p>
                  </a:txBody>
                  <a:tcPr>
                    <a:solidFill>
                      <a:schemeClr val="bg2">
                        <a:lumMod val="50000"/>
                      </a:schemeClr>
                    </a:solidFill>
                  </a:tcPr>
                </a:tc>
                <a:extLst>
                  <a:ext uri="{0D108BD9-81ED-4DB2-BD59-A6C34878D82A}">
                    <a16:rowId xmlns:a16="http://schemas.microsoft.com/office/drawing/2014/main" val="10002"/>
                  </a:ext>
                </a:extLst>
              </a:tr>
              <a:tr h="487680">
                <a:tc>
                  <a:txBody>
                    <a:bodyPr/>
                    <a:lstStyle/>
                    <a:p>
                      <a:endParaRPr lang="en-US"/>
                    </a:p>
                  </a:txBody>
                  <a:tcPr>
                    <a:blipFill rotWithShape="1">
                      <a:blip r:embed="rId2"/>
                      <a:stretch>
                        <a:fillRect t="-310000" r="-299660" b="-4325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2600" kern="1200" dirty="0">
                          <a:solidFill>
                            <a:schemeClr val="dk1"/>
                          </a:solidFill>
                          <a:effectLst/>
                          <a:latin typeface="+mn-lt"/>
                          <a:ea typeface="+mn-ea"/>
                          <a:cs typeface="+mn-cs"/>
                        </a:rPr>
                        <a:t>Premises (ii)</a:t>
                      </a:r>
                      <a:endParaRPr lang="en-IN" sz="2600" dirty="0"/>
                    </a:p>
                  </a:txBody>
                  <a:tcPr>
                    <a:solidFill>
                      <a:schemeClr val="bg2">
                        <a:lumMod val="50000"/>
                      </a:schemeClr>
                    </a:solidFill>
                  </a:tcPr>
                </a:tc>
                <a:extLst>
                  <a:ext uri="{0D108BD9-81ED-4DB2-BD59-A6C34878D82A}">
                    <a16:rowId xmlns:a16="http://schemas.microsoft.com/office/drawing/2014/main" val="10003"/>
                  </a:ext>
                </a:extLst>
              </a:tr>
              <a:tr h="48768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2600" b="1" i="1" kern="1200" dirty="0">
                          <a:solidFill>
                            <a:schemeClr val="dk1"/>
                          </a:solidFill>
                          <a:effectLst/>
                          <a:latin typeface="+mn-lt"/>
                          <a:ea typeface="+mn-ea"/>
                          <a:cs typeface="+mn-cs"/>
                        </a:rPr>
                        <a:t>R</a:t>
                      </a:r>
                      <a:endParaRPr lang="en-IN" sz="2600" b="1" i="1" dirty="0"/>
                    </a:p>
                  </a:txBody>
                  <a:tcPr>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600" kern="1200" dirty="0">
                          <a:solidFill>
                            <a:schemeClr val="dk1"/>
                          </a:solidFill>
                          <a:effectLst/>
                          <a:latin typeface="+mn-lt"/>
                          <a:ea typeface="+mn-ea"/>
                          <a:cs typeface="+mn-cs"/>
                        </a:rPr>
                        <a:t>Line 3,4 and Modus Ponens</a:t>
                      </a:r>
                      <a:endParaRPr lang="en-IN" sz="2600" dirty="0"/>
                    </a:p>
                  </a:txBody>
                  <a:tcPr>
                    <a:solidFill>
                      <a:schemeClr val="bg2">
                        <a:lumMod val="50000"/>
                      </a:schemeClr>
                    </a:solidFill>
                  </a:tcPr>
                </a:tc>
                <a:extLst>
                  <a:ext uri="{0D108BD9-81ED-4DB2-BD59-A6C34878D82A}">
                    <a16:rowId xmlns:a16="http://schemas.microsoft.com/office/drawing/2014/main" val="10004"/>
                  </a:ext>
                </a:extLst>
              </a:tr>
              <a:tr h="487680">
                <a:tc>
                  <a:txBody>
                    <a:bodyPr/>
                    <a:lstStyle/>
                    <a:p>
                      <a:endParaRPr lang="en-US"/>
                    </a:p>
                  </a:txBody>
                  <a:tcPr>
                    <a:blipFill rotWithShape="1">
                      <a:blip r:embed="rId2"/>
                      <a:stretch>
                        <a:fillRect t="-510000" r="-299660" b="-2325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2600" kern="1200" dirty="0">
                          <a:solidFill>
                            <a:schemeClr val="dk1"/>
                          </a:solidFill>
                          <a:effectLst/>
                          <a:latin typeface="+mn-lt"/>
                          <a:ea typeface="+mn-ea"/>
                          <a:cs typeface="+mn-cs"/>
                        </a:rPr>
                        <a:t>Premises (iii)</a:t>
                      </a:r>
                      <a:endParaRPr lang="en-IN" sz="2600" dirty="0"/>
                    </a:p>
                  </a:txBody>
                  <a:tcPr>
                    <a:solidFill>
                      <a:schemeClr val="bg2">
                        <a:lumMod val="50000"/>
                      </a:schemeClr>
                    </a:solidFill>
                  </a:tcPr>
                </a:tc>
                <a:extLst>
                  <a:ext uri="{0D108BD9-81ED-4DB2-BD59-A6C34878D82A}">
                    <a16:rowId xmlns:a16="http://schemas.microsoft.com/office/drawing/2014/main" val="10005"/>
                  </a:ext>
                </a:extLst>
              </a:tr>
              <a:tr h="487680">
                <a:tc>
                  <a:txBody>
                    <a:bodyPr/>
                    <a:lstStyle/>
                    <a:p>
                      <a:endParaRPr lang="en-US"/>
                    </a:p>
                  </a:txBody>
                  <a:tcPr>
                    <a:blipFill rotWithShape="1">
                      <a:blip r:embed="rId2"/>
                      <a:stretch>
                        <a:fillRect t="-610000" r="-299660" b="-1325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600" kern="1200" dirty="0">
                          <a:solidFill>
                            <a:schemeClr val="dk1"/>
                          </a:solidFill>
                          <a:effectLst/>
                          <a:latin typeface="+mn-lt"/>
                          <a:ea typeface="+mn-ea"/>
                          <a:cs typeface="+mn-cs"/>
                        </a:rPr>
                        <a:t>Line 5,6  and Modus Ponens</a:t>
                      </a:r>
                      <a:endParaRPr lang="en-IN" sz="2600" dirty="0"/>
                    </a:p>
                  </a:txBody>
                  <a:tcPr>
                    <a:solidFill>
                      <a:schemeClr val="bg2">
                        <a:lumMod val="50000"/>
                      </a:schemeClr>
                    </a:solidFill>
                  </a:tcPr>
                </a:tc>
                <a:extLst>
                  <a:ext uri="{0D108BD9-81ED-4DB2-BD59-A6C34878D82A}">
                    <a16:rowId xmlns:a16="http://schemas.microsoft.com/office/drawing/2014/main" val="10006"/>
                  </a:ext>
                </a:extLst>
              </a:tr>
              <a:tr h="48768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2600" b="1" kern="1200" dirty="0">
                          <a:solidFill>
                            <a:schemeClr val="dk1"/>
                          </a:solidFill>
                          <a:effectLst/>
                          <a:latin typeface="+mn-lt"/>
                          <a:ea typeface="+mn-ea"/>
                          <a:cs typeface="+mn-cs"/>
                        </a:rPr>
                        <a:t>S</a:t>
                      </a:r>
                      <a:endParaRPr lang="en-IN" sz="2600" b="1" dirty="0"/>
                    </a:p>
                  </a:txBody>
                  <a:tcPr>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2600" kern="1200" dirty="0">
                          <a:solidFill>
                            <a:schemeClr val="dk1"/>
                          </a:solidFill>
                          <a:effectLst/>
                          <a:latin typeface="+mn-lt"/>
                          <a:ea typeface="+mn-ea"/>
                          <a:cs typeface="+mn-cs"/>
                        </a:rPr>
                        <a:t>Line 7 and Simplification</a:t>
                      </a:r>
                      <a:endParaRPr lang="en-IN" sz="2600" dirty="0"/>
                    </a:p>
                  </a:txBody>
                  <a:tcPr>
                    <a:solidFill>
                      <a:schemeClr val="bg2">
                        <a:lumMod val="50000"/>
                      </a:schemeClr>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normAutofit lnSpcReduction="10000"/>
          </a:bodyPr>
          <a:lstStyle/>
          <a:p>
            <a:pPr algn="ctr"/>
            <a:r>
              <a:rPr lang="en-US" dirty="0"/>
              <a:t>	</a:t>
            </a:r>
            <a:r>
              <a:rPr lang="en-IN" b="1" dirty="0"/>
              <a:t>PREDICATE CALCULUS</a:t>
            </a:r>
            <a:endParaRPr lang="en-IN" dirty="0"/>
          </a:p>
          <a:p>
            <a:pPr algn="just"/>
            <a:r>
              <a:rPr lang="en-IN" b="1" u="sng" dirty="0"/>
              <a:t>IMPORTANCE OF PREDICATE CALCULUS</a:t>
            </a:r>
            <a:r>
              <a:rPr lang="en-IN" b="1" dirty="0"/>
              <a:t>:</a:t>
            </a:r>
            <a:r>
              <a:rPr lang="en-IN" dirty="0"/>
              <a:t>            </a:t>
            </a:r>
          </a:p>
          <a:p>
            <a:pPr algn="just">
              <a:lnSpc>
                <a:spcPct val="150000"/>
              </a:lnSpc>
            </a:pPr>
            <a:r>
              <a:rPr lang="en-IN" dirty="0"/>
              <a:t>The propositional calculus does not allow us to represent many of the statements that we use in mathematics, computer science and in everyday life. Predicate calculus is a generalization of propositional calculus .It contains all the components of the propositional calculus, including propositional variables and constants. Predicate calculus is important for several reasons; this has application in expert system, in database and also basis for the Prolong language.</a:t>
            </a:r>
          </a:p>
          <a:p>
            <a:pPr algn="l"/>
            <a:endParaRPr lang="en-IN"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152400" y="609600"/>
            <a:ext cx="8686800" cy="6096000"/>
          </a:xfrm>
        </p:spPr>
        <p:txBody>
          <a:bodyPr/>
          <a:lstStyle/>
          <a:p>
            <a:pPr algn="just"/>
            <a:r>
              <a:rPr lang="en-IN" b="1" u="sng" dirty="0"/>
              <a:t>PREDICATES</a:t>
            </a:r>
            <a:r>
              <a:rPr lang="en-IN" b="1" dirty="0"/>
              <a:t>:</a:t>
            </a:r>
            <a:r>
              <a:rPr lang="en-IN" dirty="0"/>
              <a:t>A part of a declarative sentence describing the properties of an object or relation among objects is called a predicate .For example ‘is a student ‘ is a predicate.</a:t>
            </a:r>
          </a:p>
          <a:p>
            <a:pPr algn="just"/>
            <a:endParaRPr lang="en-IN" sz="700" dirty="0"/>
          </a:p>
          <a:p>
            <a:pPr algn="just"/>
            <a:r>
              <a:rPr lang="en-IN" dirty="0"/>
              <a:t>Sentence involving predicates describing the property of objects are denoted by P(x), where P denotes the predicate and x is a variable denoting any object. For example, P(x) can denote ‘ x is student’. In this sentence, x is a variable and P denotes the predicate ‘ is student ‘.</a:t>
            </a:r>
          </a:p>
          <a:p>
            <a:pPr algn="just"/>
            <a:endParaRPr lang="en-IN" sz="900" dirty="0"/>
          </a:p>
          <a:p>
            <a:pPr algn="l"/>
            <a:r>
              <a:rPr lang="en-IN" b="1" u="sng" dirty="0"/>
              <a:t>UNIVERSE OF DISCOURSE OR DOMAIN OF COURSE</a:t>
            </a:r>
            <a:r>
              <a:rPr lang="en-IN" b="1" dirty="0"/>
              <a:t>:</a:t>
            </a:r>
            <a:r>
              <a:rPr lang="en-IN" dirty="0"/>
              <a:t> For a declarative sentence involving a predicate, the universe of discourse, or simply the universe, is the set of all possible values which can be assigned to variables. For example ,the universe of discourse for P(x): “x is a student” can be taken as the set of all human names.</a:t>
            </a:r>
          </a:p>
          <a:p>
            <a:pPr algn="l"/>
            <a:endParaRPr lang="en-IN"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ctr"/>
            <a:r>
              <a:rPr lang="en-IN" b="1" u="sng" dirty="0"/>
              <a:t>UNIVERSAL AND EXISTENTIAL QUANTIFIERS</a:t>
            </a:r>
            <a:endParaRPr lang="en-IN" u="sng" dirty="0"/>
          </a:p>
          <a:p>
            <a:pPr algn="just"/>
            <a:r>
              <a:rPr lang="en-IN" b="1" u="sng" dirty="0"/>
              <a:t>Universal Quantifiers</a:t>
            </a:r>
            <a:r>
              <a:rPr lang="en-IN" b="1" dirty="0"/>
              <a:t>:</a:t>
            </a:r>
            <a:r>
              <a:rPr lang="en-IN" dirty="0"/>
              <a:t> The phrase ‘ for all ‘ ( denoted by ) is called the universal quantifier. Using this symbol we can write “ For all x, x</a:t>
            </a:r>
            <a:r>
              <a:rPr lang="en-IN" baseline="30000" dirty="0"/>
              <a:t>2</a:t>
            </a:r>
            <a:r>
              <a:rPr lang="en-IN" dirty="0"/>
              <a:t>=(-x)</a:t>
            </a:r>
            <a:r>
              <a:rPr lang="en-IN" baseline="30000" dirty="0"/>
              <a:t>2</a:t>
            </a:r>
            <a:r>
              <a:rPr lang="en-IN" dirty="0"/>
              <a:t>” as  where Q(x) is ‘x</a:t>
            </a:r>
            <a:r>
              <a:rPr lang="en-IN" baseline="30000" dirty="0"/>
              <a:t>2</a:t>
            </a:r>
            <a:r>
              <a:rPr lang="en-IN" dirty="0"/>
              <a:t>=(-x)</a:t>
            </a:r>
            <a:r>
              <a:rPr lang="en-IN" baseline="30000" dirty="0"/>
              <a:t>2 </a:t>
            </a:r>
            <a:r>
              <a:rPr lang="en-IN" baseline="-25000" dirty="0"/>
              <a:t>.</a:t>
            </a:r>
            <a:r>
              <a:rPr lang="en-IN" dirty="0"/>
              <a:t>The symbol  can be read as ‘ for every’ , ‘ for any’ , ‘for each’, ‘ for arbitrary’.</a:t>
            </a:r>
          </a:p>
          <a:p>
            <a:pPr algn="just"/>
            <a:endParaRPr lang="en-US" dirty="0"/>
          </a:p>
          <a:p>
            <a:pPr algn="just"/>
            <a:r>
              <a:rPr lang="en-IN" b="1" dirty="0"/>
              <a:t>EXISTENTIAL QUANTIFIERS:</a:t>
            </a:r>
            <a:r>
              <a:rPr lang="en-IN" dirty="0"/>
              <a:t> The phrase ‘there exists’ (denoted by ) is called the existential quantifiers. The sentence ‘There exist x such that x</a:t>
            </a:r>
            <a:r>
              <a:rPr lang="en-IN" baseline="30000" dirty="0"/>
              <a:t>2</a:t>
            </a:r>
            <a:r>
              <a:rPr lang="en-IN" dirty="0"/>
              <a:t>=5’ can be written as  x, R(x), where R(x) is x</a:t>
            </a:r>
            <a:r>
              <a:rPr lang="en-IN" baseline="30000" dirty="0"/>
              <a:t>2</a:t>
            </a:r>
            <a:r>
              <a:rPr lang="en-IN" dirty="0"/>
              <a:t>=5’ .</a:t>
            </a:r>
          </a:p>
          <a:p>
            <a:pPr algn="just"/>
            <a:endParaRPr lang="en-IN" dirty="0"/>
          </a:p>
          <a:p>
            <a:pPr algn="just"/>
            <a:endParaRPr lang="en-IN" dirty="0"/>
          </a:p>
          <a:p>
            <a:pPr algn="l"/>
            <a:endParaRPr lang="en-US" dirty="0"/>
          </a:p>
          <a:p>
            <a:pPr algn="l"/>
            <a:endParaRPr lang="en-IN" dirty="0"/>
          </a:p>
        </p:txBody>
      </p:sp>
    </p:spTree>
    <p:extLst>
      <p:ext uri="{BB962C8B-B14F-4D97-AF65-F5344CB8AC3E}">
        <p14:creationId xmlns:p14="http://schemas.microsoft.com/office/powerpoint/2010/main" val="180644785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152400" y="685800"/>
            <a:ext cx="8991600" cy="6172200"/>
          </a:xfrm>
        </p:spPr>
        <p:txBody>
          <a:bodyPr>
            <a:normAutofit lnSpcReduction="10000"/>
          </a:bodyPr>
          <a:lstStyle/>
          <a:p>
            <a:pPr algn="just"/>
            <a:r>
              <a:rPr lang="en-IN" u="sng" dirty="0"/>
              <a:t>Note:</a:t>
            </a:r>
            <a:r>
              <a:rPr lang="en-IN" dirty="0"/>
              <a:t> when we use quantifiers, we should specify the universe of discourse. If we change the universe of discourse, the truth value may change. For example, consider  x, R(x), where R(x) is x</a:t>
            </a:r>
            <a:r>
              <a:rPr lang="en-IN" baseline="30000" dirty="0"/>
              <a:t>2</a:t>
            </a:r>
            <a:r>
              <a:rPr lang="en-IN" dirty="0"/>
              <a:t>=5’.If the universe of discourse is the set of all integers, and then  x, R(x) is false. If the universe of discourse is the set of all real. </a:t>
            </a:r>
          </a:p>
          <a:p>
            <a:pPr algn="just"/>
            <a:r>
              <a:rPr lang="en-IN" b="1" dirty="0"/>
              <a:t>EXAMPL</a:t>
            </a:r>
            <a:r>
              <a:rPr lang="en-IN" dirty="0"/>
              <a:t>E: Express the following sentences involving predicates in symbolic form:</a:t>
            </a:r>
          </a:p>
          <a:p>
            <a:pPr algn="just"/>
            <a:r>
              <a:rPr lang="en-IN" dirty="0"/>
              <a:t>numbers, then  x, R(x) is true </a:t>
            </a:r>
          </a:p>
          <a:p>
            <a:pPr lvl="0" algn="l"/>
            <a:r>
              <a:rPr lang="en-IN" dirty="0"/>
              <a:t>1. All students are clever.</a:t>
            </a:r>
          </a:p>
          <a:p>
            <a:pPr lvl="0" algn="l"/>
            <a:r>
              <a:rPr lang="en-IN" dirty="0"/>
              <a:t>2. Some students are not successful.</a:t>
            </a:r>
          </a:p>
          <a:p>
            <a:pPr lvl="0" algn="l"/>
            <a:r>
              <a:rPr lang="en-IN" dirty="0"/>
              <a:t>3. Every clever student is successful.</a:t>
            </a:r>
          </a:p>
          <a:p>
            <a:pPr lvl="0" algn="l"/>
            <a:r>
              <a:rPr lang="en-IN" dirty="0"/>
              <a:t>4. There are some successful students who are not clever.</a:t>
            </a:r>
          </a:p>
          <a:p>
            <a:pPr lvl="0" algn="l"/>
            <a:r>
              <a:rPr lang="en-IN" dirty="0"/>
              <a:t>5. Some students are clever and successful.</a:t>
            </a:r>
          </a:p>
          <a:p>
            <a:pPr algn="just"/>
            <a:endParaRPr lang="en-IN" dirty="0"/>
          </a:p>
        </p:txBody>
      </p:sp>
    </p:spTree>
    <p:extLst>
      <p:ext uri="{BB962C8B-B14F-4D97-AF65-F5344CB8AC3E}">
        <p14:creationId xmlns:p14="http://schemas.microsoft.com/office/powerpoint/2010/main" val="18064478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just"/>
            <a:r>
              <a:rPr lang="en-IN" b="1" u="sng" dirty="0"/>
              <a:t>SOLUTION</a:t>
            </a:r>
            <a:r>
              <a:rPr lang="en-IN" b="1" dirty="0"/>
              <a:t>:</a:t>
            </a:r>
            <a:r>
              <a:rPr lang="en-IN" dirty="0"/>
              <a:t> As quantifiers are involved, we have to specify the universe of discourse. The universe of discourse as the set of all students.</a:t>
            </a:r>
          </a:p>
          <a:p>
            <a:pPr algn="l"/>
            <a:r>
              <a:rPr lang="en-IN" dirty="0"/>
              <a:t>Let C(x) denote ‘x is clever’.</a:t>
            </a:r>
          </a:p>
          <a:p>
            <a:pPr algn="l"/>
            <a:r>
              <a:rPr lang="en-IN" dirty="0"/>
              <a:t>Let S(x) denote “ x is successful’.</a:t>
            </a:r>
          </a:p>
          <a:p>
            <a:pPr algn="l"/>
            <a:endParaRPr lang="en-IN"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233169959"/>
              </p:ext>
            </p:extLst>
          </p:nvPr>
        </p:nvGraphicFramePr>
        <p:xfrm>
          <a:off x="1295400" y="3680299"/>
          <a:ext cx="6324600" cy="2520262"/>
        </p:xfrm>
        <a:graphic>
          <a:graphicData uri="http://schemas.openxmlformats.org/drawingml/2006/table">
            <a:tbl>
              <a:tblPr firstRow="1" firstCol="1" bandRow="1">
                <a:tableStyleId>{5C22544A-7EE6-4342-B048-85BDC9FD1C3A}</a:tableStyleId>
              </a:tblPr>
              <a:tblGrid>
                <a:gridCol w="41148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tblGrid>
              <a:tr h="493985">
                <a:tc>
                  <a:txBody>
                    <a:bodyPr/>
                    <a:lstStyle/>
                    <a:p>
                      <a:pPr marL="228600" marR="0">
                        <a:lnSpc>
                          <a:spcPct val="115000"/>
                        </a:lnSpc>
                        <a:spcBef>
                          <a:spcPts val="0"/>
                        </a:spcBef>
                        <a:spcAft>
                          <a:spcPts val="1000"/>
                        </a:spcAft>
                      </a:pPr>
                      <a:r>
                        <a:rPr lang="en-IN" sz="1600" dirty="0">
                          <a:solidFill>
                            <a:schemeClr val="tx1"/>
                          </a:solidFill>
                          <a:effectLst/>
                        </a:rPr>
                        <a:t>All students are clever</a:t>
                      </a:r>
                      <a:endParaRPr lang="en-IN" sz="1400" dirty="0">
                        <a:solidFill>
                          <a:schemeClr val="tx1"/>
                        </a:solidFill>
                        <a:effectLst/>
                        <a:latin typeface="Calibri"/>
                        <a:ea typeface="Calibri"/>
                        <a:cs typeface="Times New Roman"/>
                      </a:endParaRPr>
                    </a:p>
                  </a:txBody>
                  <a:tcPr marL="68580" marR="68580" marT="0" marB="0">
                    <a:solidFill>
                      <a:schemeClr val="bg2">
                        <a:lumMod val="90000"/>
                      </a:schemeClr>
                    </a:solidFill>
                  </a:tcPr>
                </a:tc>
                <a:tc>
                  <a:txBody>
                    <a:bodyPr/>
                    <a:lstStyle/>
                    <a:p>
                      <a:pPr marL="0" marR="0">
                        <a:lnSpc>
                          <a:spcPct val="115000"/>
                        </a:lnSpc>
                        <a:spcBef>
                          <a:spcPts val="0"/>
                        </a:spcBef>
                        <a:spcAft>
                          <a:spcPts val="1000"/>
                        </a:spcAft>
                      </a:pPr>
                      <a:r>
                        <a:rPr lang="en-IN" sz="1800" dirty="0">
                          <a:solidFill>
                            <a:schemeClr val="tx1"/>
                          </a:solidFill>
                          <a:effectLst/>
                        </a:rPr>
                        <a:t>    x, C(x)</a:t>
                      </a:r>
                      <a:endParaRPr lang="en-IN" sz="1800" dirty="0">
                        <a:solidFill>
                          <a:schemeClr val="tx1"/>
                        </a:solidFill>
                        <a:effectLst/>
                        <a:latin typeface="Calibri"/>
                        <a:ea typeface="Calibri"/>
                        <a:cs typeface="Calibri"/>
                      </a:endParaRPr>
                    </a:p>
                  </a:txBody>
                  <a:tcPr marL="68580" marR="68580" marT="0" marB="0">
                    <a:solidFill>
                      <a:schemeClr val="bg2">
                        <a:lumMod val="90000"/>
                      </a:schemeClr>
                    </a:solidFill>
                  </a:tcPr>
                </a:tc>
                <a:extLst>
                  <a:ext uri="{0D108BD9-81ED-4DB2-BD59-A6C34878D82A}">
                    <a16:rowId xmlns:a16="http://schemas.microsoft.com/office/drawing/2014/main" val="10000"/>
                  </a:ext>
                </a:extLst>
              </a:tr>
              <a:tr h="493985">
                <a:tc>
                  <a:txBody>
                    <a:bodyPr/>
                    <a:lstStyle/>
                    <a:p>
                      <a:pPr marL="0" marR="0">
                        <a:lnSpc>
                          <a:spcPct val="115000"/>
                        </a:lnSpc>
                        <a:spcBef>
                          <a:spcPts val="0"/>
                        </a:spcBef>
                        <a:spcAft>
                          <a:spcPts val="0"/>
                        </a:spcAft>
                      </a:pPr>
                      <a:r>
                        <a:rPr lang="en-IN" sz="1600" dirty="0">
                          <a:solidFill>
                            <a:schemeClr val="tx1"/>
                          </a:solidFill>
                          <a:effectLst/>
                        </a:rPr>
                        <a:t>Some students are not successful.</a:t>
                      </a:r>
                      <a:endParaRPr lang="en-IN" sz="1400" dirty="0">
                        <a:solidFill>
                          <a:schemeClr val="tx1"/>
                        </a:solidFill>
                        <a:effectLst/>
                        <a:latin typeface="Calibri"/>
                        <a:ea typeface="Calibri"/>
                        <a:cs typeface="Times New Roman"/>
                      </a:endParaRPr>
                    </a:p>
                  </a:txBody>
                  <a:tcPr marL="68580" marR="68580" marT="0" marB="0">
                    <a:solidFill>
                      <a:schemeClr val="bg2">
                        <a:lumMod val="50000"/>
                      </a:schemeClr>
                    </a:solidFill>
                  </a:tcPr>
                </a:tc>
                <a:tc>
                  <a:txBody>
                    <a:bodyPr/>
                    <a:lstStyle/>
                    <a:p>
                      <a:pPr marL="0" marR="0">
                        <a:lnSpc>
                          <a:spcPct val="115000"/>
                        </a:lnSpc>
                        <a:spcBef>
                          <a:spcPts val="0"/>
                        </a:spcBef>
                        <a:spcAft>
                          <a:spcPts val="1000"/>
                        </a:spcAft>
                      </a:pPr>
                      <a:r>
                        <a:rPr lang="en-IN" sz="1200" dirty="0">
                          <a:effectLst/>
                        </a:rPr>
                        <a:t>       </a:t>
                      </a:r>
                      <a:r>
                        <a:rPr lang="en-IN" sz="2000" dirty="0">
                          <a:effectLst/>
                        </a:rPr>
                        <a:t>x,  S(x)</a:t>
                      </a:r>
                      <a:endParaRPr lang="en-IN" sz="1200" dirty="0">
                        <a:effectLst/>
                        <a:latin typeface="Calibri"/>
                        <a:ea typeface="Calibri"/>
                        <a:cs typeface="Calibri"/>
                      </a:endParaRPr>
                    </a:p>
                  </a:txBody>
                  <a:tcPr marL="68580" marR="68580" marT="0" marB="0">
                    <a:solidFill>
                      <a:schemeClr val="bg2">
                        <a:lumMod val="50000"/>
                      </a:schemeClr>
                    </a:solidFill>
                  </a:tcPr>
                </a:tc>
                <a:extLst>
                  <a:ext uri="{0D108BD9-81ED-4DB2-BD59-A6C34878D82A}">
                    <a16:rowId xmlns:a16="http://schemas.microsoft.com/office/drawing/2014/main" val="10001"/>
                  </a:ext>
                </a:extLst>
              </a:tr>
              <a:tr h="493985">
                <a:tc>
                  <a:txBody>
                    <a:bodyPr/>
                    <a:lstStyle/>
                    <a:p>
                      <a:pPr marL="0" marR="0">
                        <a:lnSpc>
                          <a:spcPct val="115000"/>
                        </a:lnSpc>
                        <a:spcBef>
                          <a:spcPts val="0"/>
                        </a:spcBef>
                        <a:spcAft>
                          <a:spcPts val="0"/>
                        </a:spcAft>
                      </a:pPr>
                      <a:r>
                        <a:rPr lang="en-IN" sz="1600" dirty="0">
                          <a:solidFill>
                            <a:schemeClr val="tx1"/>
                          </a:solidFill>
                          <a:effectLst/>
                        </a:rPr>
                        <a:t>Every Clever student is successful</a:t>
                      </a:r>
                      <a:endParaRPr lang="en-IN" sz="1400" dirty="0">
                        <a:solidFill>
                          <a:schemeClr val="tx1"/>
                        </a:solidFill>
                        <a:effectLst/>
                        <a:latin typeface="Calibri"/>
                        <a:ea typeface="Calibri"/>
                        <a:cs typeface="Times New Roman"/>
                      </a:endParaRPr>
                    </a:p>
                  </a:txBody>
                  <a:tcPr marL="68580" marR="68580" marT="0" marB="0">
                    <a:solidFill>
                      <a:schemeClr val="bg2">
                        <a:lumMod val="50000"/>
                      </a:schemeClr>
                    </a:solidFill>
                  </a:tcPr>
                </a:tc>
                <a:tc>
                  <a:txBody>
                    <a:bodyPr/>
                    <a:lstStyle/>
                    <a:p>
                      <a:pPr marL="0" marR="0">
                        <a:lnSpc>
                          <a:spcPct val="115000"/>
                        </a:lnSpc>
                        <a:spcBef>
                          <a:spcPts val="0"/>
                        </a:spcBef>
                        <a:spcAft>
                          <a:spcPts val="1000"/>
                        </a:spcAft>
                      </a:pPr>
                      <a:endParaRPr lang="en-IN" sz="1200">
                        <a:effectLst/>
                        <a:latin typeface="Calibri"/>
                        <a:ea typeface="Calibri"/>
                        <a:cs typeface="Calibri"/>
                      </a:endParaRPr>
                    </a:p>
                  </a:txBody>
                  <a:tcPr marL="68580" marR="68580" marT="0" marB="0">
                    <a:solidFill>
                      <a:schemeClr val="bg2">
                        <a:lumMod val="50000"/>
                      </a:schemeClr>
                    </a:solidFill>
                  </a:tcPr>
                </a:tc>
                <a:extLst>
                  <a:ext uri="{0D108BD9-81ED-4DB2-BD59-A6C34878D82A}">
                    <a16:rowId xmlns:a16="http://schemas.microsoft.com/office/drawing/2014/main" val="10002"/>
                  </a:ext>
                </a:extLst>
              </a:tr>
              <a:tr h="439761">
                <a:tc>
                  <a:txBody>
                    <a:bodyPr/>
                    <a:lstStyle/>
                    <a:p>
                      <a:pPr marL="0" marR="0">
                        <a:lnSpc>
                          <a:spcPct val="115000"/>
                        </a:lnSpc>
                        <a:spcBef>
                          <a:spcPts val="0"/>
                        </a:spcBef>
                        <a:spcAft>
                          <a:spcPts val="0"/>
                        </a:spcAft>
                      </a:pPr>
                      <a:r>
                        <a:rPr lang="en-IN" sz="1600" dirty="0">
                          <a:solidFill>
                            <a:schemeClr val="tx1"/>
                          </a:solidFill>
                          <a:effectLst/>
                        </a:rPr>
                        <a:t>There are some successful students who are not clever</a:t>
                      </a:r>
                      <a:endParaRPr lang="en-IN" sz="1400" dirty="0">
                        <a:solidFill>
                          <a:schemeClr val="tx1"/>
                        </a:solidFill>
                        <a:effectLst/>
                        <a:latin typeface="Calibri"/>
                        <a:ea typeface="Calibri"/>
                        <a:cs typeface="Times New Roman"/>
                      </a:endParaRPr>
                    </a:p>
                  </a:txBody>
                  <a:tcPr marL="68580" marR="68580" marT="0" marB="0">
                    <a:solidFill>
                      <a:schemeClr val="bg2">
                        <a:lumMod val="50000"/>
                      </a:schemeClr>
                    </a:solidFill>
                  </a:tcPr>
                </a:tc>
                <a:tc>
                  <a:txBody>
                    <a:bodyPr/>
                    <a:lstStyle/>
                    <a:p>
                      <a:pPr marL="0" marR="0">
                        <a:lnSpc>
                          <a:spcPct val="115000"/>
                        </a:lnSpc>
                        <a:spcBef>
                          <a:spcPts val="0"/>
                        </a:spcBef>
                        <a:spcAft>
                          <a:spcPts val="1000"/>
                        </a:spcAft>
                      </a:pPr>
                      <a:endParaRPr lang="en-IN" sz="1200" dirty="0">
                        <a:effectLst/>
                        <a:latin typeface="Calibri"/>
                        <a:ea typeface="Calibri"/>
                        <a:cs typeface="Calibri"/>
                      </a:endParaRPr>
                    </a:p>
                  </a:txBody>
                  <a:tcPr marL="68580" marR="68580" marT="0" marB="0">
                    <a:solidFill>
                      <a:schemeClr val="bg2">
                        <a:lumMod val="50000"/>
                      </a:schemeClr>
                    </a:solidFill>
                  </a:tcPr>
                </a:tc>
                <a:extLst>
                  <a:ext uri="{0D108BD9-81ED-4DB2-BD59-A6C34878D82A}">
                    <a16:rowId xmlns:a16="http://schemas.microsoft.com/office/drawing/2014/main" val="10003"/>
                  </a:ext>
                </a:extLst>
              </a:tr>
              <a:tr h="493985">
                <a:tc>
                  <a:txBody>
                    <a:bodyPr/>
                    <a:lstStyle/>
                    <a:p>
                      <a:pPr marL="0" marR="0">
                        <a:lnSpc>
                          <a:spcPct val="115000"/>
                        </a:lnSpc>
                        <a:spcBef>
                          <a:spcPts val="0"/>
                        </a:spcBef>
                        <a:spcAft>
                          <a:spcPts val="0"/>
                        </a:spcAft>
                      </a:pPr>
                      <a:r>
                        <a:rPr lang="en-IN" sz="1600" dirty="0">
                          <a:solidFill>
                            <a:schemeClr val="tx1"/>
                          </a:solidFill>
                          <a:effectLst/>
                        </a:rPr>
                        <a:t>Some students are clever and successful</a:t>
                      </a:r>
                      <a:endParaRPr lang="en-IN" sz="1400" dirty="0">
                        <a:solidFill>
                          <a:schemeClr val="tx1"/>
                        </a:solidFill>
                        <a:effectLst/>
                        <a:latin typeface="Calibri"/>
                        <a:ea typeface="Calibri"/>
                        <a:cs typeface="Times New Roman"/>
                      </a:endParaRPr>
                    </a:p>
                  </a:txBody>
                  <a:tcPr marL="68580" marR="68580" marT="0" marB="0">
                    <a:solidFill>
                      <a:schemeClr val="bg2">
                        <a:lumMod val="50000"/>
                      </a:schemeClr>
                    </a:solidFill>
                  </a:tcPr>
                </a:tc>
                <a:tc>
                  <a:txBody>
                    <a:bodyPr/>
                    <a:lstStyle/>
                    <a:p>
                      <a:pPr marL="0" marR="0">
                        <a:lnSpc>
                          <a:spcPct val="115000"/>
                        </a:lnSpc>
                        <a:spcBef>
                          <a:spcPts val="0"/>
                        </a:spcBef>
                        <a:spcAft>
                          <a:spcPts val="1000"/>
                        </a:spcAft>
                      </a:pPr>
                      <a:endParaRPr lang="en-IN" sz="1200" dirty="0">
                        <a:effectLst/>
                        <a:latin typeface="Calibri"/>
                        <a:ea typeface="Calibri"/>
                        <a:cs typeface="Calibri"/>
                      </a:endParaRPr>
                    </a:p>
                  </a:txBody>
                  <a:tcPr marL="68580" marR="68580" marT="0" marB="0">
                    <a:solidFill>
                      <a:schemeClr val="bg2">
                        <a:lumMod val="50000"/>
                      </a:schemeClr>
                    </a:solidFill>
                  </a:tcPr>
                </a:tc>
                <a:extLst>
                  <a:ext uri="{0D108BD9-81ED-4DB2-BD59-A6C34878D82A}">
                    <a16:rowId xmlns:a16="http://schemas.microsoft.com/office/drawing/2014/main" val="10004"/>
                  </a:ext>
                </a:extLst>
              </a:tr>
            </a:tbl>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090668192"/>
              </p:ext>
            </p:extLst>
          </p:nvPr>
        </p:nvGraphicFramePr>
        <p:xfrm>
          <a:off x="5549900" y="3787775"/>
          <a:ext cx="165100" cy="174625"/>
        </p:xfrm>
        <a:graphic>
          <a:graphicData uri="http://schemas.openxmlformats.org/presentationml/2006/ole">
            <mc:AlternateContent xmlns:mc="http://schemas.openxmlformats.org/markup-compatibility/2006">
              <mc:Choice xmlns:v="urn:schemas-microsoft-com:vml" Requires="v">
                <p:oleObj spid="_x0000_s53594" name="Equation" r:id="rId3" imgW="164880" imgH="177480" progId="Equation.DSMT4">
                  <p:embed/>
                </p:oleObj>
              </mc:Choice>
              <mc:Fallback>
                <p:oleObj name="Equation" r:id="rId3" imgW="164880" imgH="177480" progId="Equation.DSMT4">
                  <p:embed/>
                  <p:pic>
                    <p:nvPicPr>
                      <p:cNvPr id="0" name="Object 5"/>
                      <p:cNvPicPr>
                        <a:picLocks noChangeAspect="1" noChangeArrowheads="1"/>
                      </p:cNvPicPr>
                      <p:nvPr/>
                    </p:nvPicPr>
                    <p:blipFill>
                      <a:blip r:embed="rId4"/>
                      <a:srcRect/>
                      <a:stretch>
                        <a:fillRect/>
                      </a:stretch>
                    </p:blipFill>
                    <p:spPr bwMode="auto">
                      <a:xfrm>
                        <a:off x="5549900" y="3787775"/>
                        <a:ext cx="165100" cy="174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777122501"/>
              </p:ext>
            </p:extLst>
          </p:nvPr>
        </p:nvGraphicFramePr>
        <p:xfrm>
          <a:off x="5562600" y="4318000"/>
          <a:ext cx="134937" cy="177800"/>
        </p:xfrm>
        <a:graphic>
          <a:graphicData uri="http://schemas.openxmlformats.org/presentationml/2006/ole">
            <mc:AlternateContent xmlns:mc="http://schemas.openxmlformats.org/markup-compatibility/2006">
              <mc:Choice xmlns:v="urn:schemas-microsoft-com:vml" Requires="v">
                <p:oleObj spid="_x0000_s53595" name="Equation" r:id="rId5" imgW="139680" imgH="177480" progId="Equation.DSMT4">
                  <p:embed/>
                </p:oleObj>
              </mc:Choice>
              <mc:Fallback>
                <p:oleObj name="Equation" r:id="rId5" imgW="139680" imgH="177480" progId="Equation.DSMT4">
                  <p:embed/>
                  <p:pic>
                    <p:nvPicPr>
                      <p:cNvPr id="0" name="Object 4"/>
                      <p:cNvPicPr>
                        <a:picLocks noChangeAspect="1" noChangeArrowheads="1"/>
                      </p:cNvPicPr>
                      <p:nvPr/>
                    </p:nvPicPr>
                    <p:blipFill>
                      <a:blip r:embed="rId6"/>
                      <a:srcRect/>
                      <a:stretch>
                        <a:fillRect/>
                      </a:stretch>
                    </p:blipFill>
                    <p:spPr bwMode="auto">
                      <a:xfrm>
                        <a:off x="5562600" y="4318000"/>
                        <a:ext cx="134937"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082784821"/>
              </p:ext>
            </p:extLst>
          </p:nvPr>
        </p:nvGraphicFramePr>
        <p:xfrm>
          <a:off x="5480050" y="4740275"/>
          <a:ext cx="1546225" cy="320675"/>
        </p:xfrm>
        <a:graphic>
          <a:graphicData uri="http://schemas.openxmlformats.org/presentationml/2006/ole">
            <mc:AlternateContent xmlns:mc="http://schemas.openxmlformats.org/markup-compatibility/2006">
              <mc:Choice xmlns:v="urn:schemas-microsoft-com:vml" Requires="v">
                <p:oleObj spid="_x0000_s53596" name="Equation" r:id="rId7" imgW="1549080" imgH="317160" progId="Equation.DSMT4">
                  <p:embed/>
                </p:oleObj>
              </mc:Choice>
              <mc:Fallback>
                <p:oleObj name="Equation" r:id="rId7" imgW="1549080" imgH="317160" progId="Equation.DSMT4">
                  <p:embed/>
                  <p:pic>
                    <p:nvPicPr>
                      <p:cNvPr id="0" name="Object 3"/>
                      <p:cNvPicPr>
                        <a:picLocks noChangeAspect="1" noChangeArrowheads="1"/>
                      </p:cNvPicPr>
                      <p:nvPr/>
                    </p:nvPicPr>
                    <p:blipFill>
                      <a:blip r:embed="rId8"/>
                      <a:srcRect/>
                      <a:stretch>
                        <a:fillRect/>
                      </a:stretch>
                    </p:blipFill>
                    <p:spPr bwMode="auto">
                      <a:xfrm>
                        <a:off x="5480050" y="4740275"/>
                        <a:ext cx="1546225" cy="32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654027944"/>
              </p:ext>
            </p:extLst>
          </p:nvPr>
        </p:nvGraphicFramePr>
        <p:xfrm>
          <a:off x="5518150" y="5219700"/>
          <a:ext cx="1612900" cy="334963"/>
        </p:xfrm>
        <a:graphic>
          <a:graphicData uri="http://schemas.openxmlformats.org/presentationml/2006/ole">
            <mc:AlternateContent xmlns:mc="http://schemas.openxmlformats.org/markup-compatibility/2006">
              <mc:Choice xmlns:v="urn:schemas-microsoft-com:vml" Requires="v">
                <p:oleObj spid="_x0000_s53597" name="Equation" r:id="rId9" imgW="1612800" imgH="330120" progId="Equation.DSMT4">
                  <p:embed/>
                </p:oleObj>
              </mc:Choice>
              <mc:Fallback>
                <p:oleObj name="Equation" r:id="rId9" imgW="1612800" imgH="330120" progId="Equation.DSMT4">
                  <p:embed/>
                  <p:pic>
                    <p:nvPicPr>
                      <p:cNvPr id="0" name="Object 2"/>
                      <p:cNvPicPr>
                        <a:picLocks noChangeAspect="1" noChangeArrowheads="1"/>
                      </p:cNvPicPr>
                      <p:nvPr/>
                    </p:nvPicPr>
                    <p:blipFill>
                      <a:blip r:embed="rId10"/>
                      <a:srcRect/>
                      <a:stretch>
                        <a:fillRect/>
                      </a:stretch>
                    </p:blipFill>
                    <p:spPr bwMode="auto">
                      <a:xfrm>
                        <a:off x="5518150" y="5219700"/>
                        <a:ext cx="1612900" cy="33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939802810"/>
              </p:ext>
            </p:extLst>
          </p:nvPr>
        </p:nvGraphicFramePr>
        <p:xfrm>
          <a:off x="5718175" y="5729288"/>
          <a:ext cx="1527175" cy="320675"/>
        </p:xfrm>
        <a:graphic>
          <a:graphicData uri="http://schemas.openxmlformats.org/presentationml/2006/ole">
            <mc:AlternateContent xmlns:mc="http://schemas.openxmlformats.org/markup-compatibility/2006">
              <mc:Choice xmlns:v="urn:schemas-microsoft-com:vml" Requires="v">
                <p:oleObj spid="_x0000_s53598" name="Equation" r:id="rId11" imgW="1523880" imgH="317160" progId="Equation.DSMT4">
                  <p:embed/>
                </p:oleObj>
              </mc:Choice>
              <mc:Fallback>
                <p:oleObj name="Equation" r:id="rId11" imgW="1523880" imgH="317160" progId="Equation.DSMT4">
                  <p:embed/>
                  <p:pic>
                    <p:nvPicPr>
                      <p:cNvPr id="0" name="Object 1"/>
                      <p:cNvPicPr>
                        <a:picLocks noChangeAspect="1" noChangeArrowheads="1"/>
                      </p:cNvPicPr>
                      <p:nvPr/>
                    </p:nvPicPr>
                    <p:blipFill>
                      <a:blip r:embed="rId12"/>
                      <a:srcRect/>
                      <a:stretch>
                        <a:fillRect/>
                      </a:stretch>
                    </p:blipFill>
                    <p:spPr bwMode="auto">
                      <a:xfrm>
                        <a:off x="5718175" y="5729288"/>
                        <a:ext cx="1527175" cy="32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0644785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537448" cy="1828800"/>
          </a:xfrm>
        </p:spPr>
        <p:txBody>
          <a:bodyPr/>
          <a:lstStyle/>
          <a:p>
            <a:pPr algn="ctr"/>
            <a:r>
              <a:rPr lang="en-US" dirty="0"/>
              <a:t> </a:t>
            </a:r>
            <a:endParaRPr lang="en-IN" dirty="0"/>
          </a:p>
        </p:txBody>
      </p:sp>
      <p:sp>
        <p:nvSpPr>
          <p:cNvPr id="3" name="Subtitle 2"/>
          <p:cNvSpPr>
            <a:spLocks noGrp="1"/>
          </p:cNvSpPr>
          <p:nvPr>
            <p:ph type="subTitle" idx="1"/>
          </p:nvPr>
        </p:nvSpPr>
        <p:spPr>
          <a:xfrm>
            <a:off x="228600" y="1066800"/>
            <a:ext cx="8686800" cy="5638800"/>
          </a:xfrm>
        </p:spPr>
        <p:txBody>
          <a:bodyPr/>
          <a:lstStyle/>
          <a:p>
            <a:pPr algn="just"/>
            <a:r>
              <a:rPr lang="en-IN" b="1" u="sng" dirty="0"/>
              <a:t>PREDICATE FORMULA IS VALID</a:t>
            </a:r>
            <a:r>
              <a:rPr lang="en-IN" b="1" dirty="0"/>
              <a:t>: </a:t>
            </a:r>
            <a:r>
              <a:rPr lang="en-IN" dirty="0"/>
              <a:t>A predicate formula is valid if for all possible assignments of value from the universe of discourse to free variables, the resulting propositions have the truth value T.</a:t>
            </a:r>
          </a:p>
          <a:p>
            <a:pPr algn="just"/>
            <a:endParaRPr lang="en-IN" sz="1050" dirty="0"/>
          </a:p>
          <a:p>
            <a:pPr algn="just"/>
            <a:r>
              <a:rPr lang="en-IN" b="1" u="sng" dirty="0"/>
              <a:t>PREDICATE FORMULA IS STAISFIABLE</a:t>
            </a:r>
            <a:r>
              <a:rPr lang="en-IN" b="1" dirty="0"/>
              <a:t>: </a:t>
            </a:r>
            <a:r>
              <a:rPr lang="en-IN" dirty="0"/>
              <a:t>A predicate formula is satisfiable if for some assignment of values to predicate variables the resulting proposition has the truth value T.</a:t>
            </a:r>
          </a:p>
          <a:p>
            <a:pPr algn="just"/>
            <a:endParaRPr lang="en-IN" sz="1200" dirty="0"/>
          </a:p>
          <a:p>
            <a:pPr algn="just"/>
            <a:r>
              <a:rPr lang="en-IN" b="1" u="sng" dirty="0"/>
              <a:t>PREDICATE FORMULA IS UNSATISFIABLE</a:t>
            </a:r>
            <a:r>
              <a:rPr lang="en-IN" b="1" dirty="0"/>
              <a:t>:</a:t>
            </a:r>
            <a:r>
              <a:rPr lang="en-IN" dirty="0"/>
              <a:t> A predicate formula is unsatisfiable if for all possible assignments of values from any universe of discourse to predicate variables the resulting propositions have the truth value F.</a:t>
            </a:r>
          </a:p>
          <a:p>
            <a:endParaRPr lang="en-IN" dirty="0"/>
          </a:p>
        </p:txBody>
      </p:sp>
    </p:spTree>
    <p:extLst>
      <p:ext uri="{BB962C8B-B14F-4D97-AF65-F5344CB8AC3E}">
        <p14:creationId xmlns:p14="http://schemas.microsoft.com/office/powerpoint/2010/main" val="18064478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1348</TotalTime>
  <Words>7369</Words>
  <Application>Microsoft Office PowerPoint</Application>
  <PresentationFormat>On-screen Show (4:3)</PresentationFormat>
  <Paragraphs>1649</Paragraphs>
  <Slides>105</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105</vt:i4>
      </vt:variant>
    </vt:vector>
  </HeadingPairs>
  <TitlesOfParts>
    <vt:vector size="116" baseType="lpstr">
      <vt:lpstr>Arial</vt:lpstr>
      <vt:lpstr>Calibri</vt:lpstr>
      <vt:lpstr>Cambria</vt:lpstr>
      <vt:lpstr>Cambria Math</vt:lpstr>
      <vt:lpstr>Constantia</vt:lpstr>
      <vt:lpstr>Times New Roman</vt:lpstr>
      <vt:lpstr>Wingdings</vt:lpstr>
      <vt:lpstr>Wingdings 2</vt:lpstr>
      <vt:lpstr>Flow</vt:lpstr>
      <vt:lpstr>Equation</vt:lpstr>
      <vt:lpstr>MathType 7.0 Equation</vt:lpstr>
      <vt:lpstr> </vt:lpstr>
      <vt:lpstr> </vt:lpstr>
      <vt:lpstr> </vt:lpstr>
      <vt:lpstr> </vt:lpstr>
      <vt:lpstr> </vt:lpstr>
      <vt:lpstr> </vt:lpstr>
      <vt:lpstr> </vt:lpstr>
      <vt:lpstr> </vt:lpstr>
      <vt:lpstr> </vt:lpstr>
      <vt:lpstr>Connectives and truth table</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Presentation</vt:lpstr>
      <vt:lpstr> </vt:lpstr>
      <vt:lpstr> </vt:lpstr>
      <vt:lpstr> </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PURVAKKUMAR PATEL</cp:lastModifiedBy>
  <cp:revision>274</cp:revision>
  <dcterms:created xsi:type="dcterms:W3CDTF">2006-08-16T00:00:00Z</dcterms:created>
  <dcterms:modified xsi:type="dcterms:W3CDTF">2020-07-24T08:43:18Z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1033-11.2.0.9431</vt:lpwstr>
  </property>
</Properties>
</file>