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3" r:id="rId3"/>
    <p:sldId id="264" r:id="rId4"/>
    <p:sldId id="265" r:id="rId5"/>
    <p:sldId id="266" r:id="rId6"/>
    <p:sldId id="267" r:id="rId7"/>
    <p:sldId id="268" r:id="rId8"/>
    <p:sldId id="269" r:id="rId9"/>
    <p:sldId id="271" r:id="rId10"/>
    <p:sldId id="272" r:id="rId11"/>
    <p:sldId id="273"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84" d="100"/>
          <a:sy n="84" d="100"/>
        </p:scale>
        <p:origin x="8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E6460B9-3B29-42D4-8E1E-8B5773FEC6F0}" type="datetimeFigureOut">
              <a:rPr lang="en-US" smtClean="0">
                <a:solidFill>
                  <a:srgbClr val="DBF5F9">
                    <a:shade val="90000"/>
                  </a:srgbClr>
                </a:solidFill>
              </a:rPr>
              <a:pPr/>
              <a:t>12-Apr-21</a:t>
            </a:fld>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92A18307-9FCF-40B0-BAB6-80B92E738D40}"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10392130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6460B9-3B29-42D4-8E1E-8B5773FEC6F0}" type="datetimeFigureOut">
              <a:rPr lang="en-US" smtClean="0">
                <a:solidFill>
                  <a:srgbClr val="04617B">
                    <a:shade val="90000"/>
                  </a:srgbClr>
                </a:solidFill>
              </a:rPr>
              <a:pPr/>
              <a:t>12-Apr-21</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2A18307-9FCF-40B0-BAB6-80B92E738D40}"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20409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6460B9-3B29-42D4-8E1E-8B5773FEC6F0}" type="datetimeFigureOut">
              <a:rPr lang="en-US" smtClean="0">
                <a:solidFill>
                  <a:srgbClr val="04617B">
                    <a:shade val="90000"/>
                  </a:srgbClr>
                </a:solidFill>
              </a:rPr>
              <a:pPr/>
              <a:t>12-Apr-21</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2A18307-9FCF-40B0-BAB6-80B92E738D40}"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4269950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6460B9-3B29-42D4-8E1E-8B5773FEC6F0}" type="datetimeFigureOut">
              <a:rPr lang="en-US" smtClean="0">
                <a:solidFill>
                  <a:srgbClr val="04617B">
                    <a:shade val="90000"/>
                  </a:srgbClr>
                </a:solidFill>
              </a:rPr>
              <a:pPr/>
              <a:t>12-Apr-21</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2A18307-9FCF-40B0-BAB6-80B92E738D40}"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713969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E6460B9-3B29-42D4-8E1E-8B5773FEC6F0}" type="datetimeFigureOut">
              <a:rPr lang="en-US" smtClean="0">
                <a:solidFill>
                  <a:srgbClr val="DBF5F9">
                    <a:shade val="90000"/>
                  </a:srgbClr>
                </a:solidFill>
              </a:rPr>
              <a:pPr/>
              <a:t>12-Apr-21</a:t>
            </a:fld>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92A18307-9FCF-40B0-BAB6-80B92E738D40}"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63358606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E6460B9-3B29-42D4-8E1E-8B5773FEC6F0}" type="datetimeFigureOut">
              <a:rPr lang="en-US" smtClean="0">
                <a:solidFill>
                  <a:srgbClr val="04617B">
                    <a:shade val="90000"/>
                  </a:srgbClr>
                </a:solidFill>
              </a:rPr>
              <a:pPr/>
              <a:t>12-Apr-21</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92A18307-9FCF-40B0-BAB6-80B92E738D40}"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26629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E6460B9-3B29-42D4-8E1E-8B5773FEC6F0}" type="datetimeFigureOut">
              <a:rPr lang="en-US" smtClean="0">
                <a:solidFill>
                  <a:srgbClr val="04617B">
                    <a:shade val="90000"/>
                  </a:srgbClr>
                </a:solidFill>
              </a:rPr>
              <a:pPr/>
              <a:t>12-Apr-21</a:t>
            </a:fld>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92A18307-9FCF-40B0-BAB6-80B92E738D40}"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866849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E6460B9-3B29-42D4-8E1E-8B5773FEC6F0}" type="datetimeFigureOut">
              <a:rPr lang="en-US" smtClean="0">
                <a:solidFill>
                  <a:srgbClr val="04617B">
                    <a:shade val="90000"/>
                  </a:srgbClr>
                </a:solidFill>
              </a:rPr>
              <a:pPr/>
              <a:t>12-Apr-21</a:t>
            </a:fld>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92A18307-9FCF-40B0-BAB6-80B92E738D40}"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808125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460B9-3B29-42D4-8E1E-8B5773FEC6F0}" type="datetimeFigureOut">
              <a:rPr lang="en-US" smtClean="0">
                <a:solidFill>
                  <a:srgbClr val="04617B">
                    <a:shade val="90000"/>
                  </a:srgbClr>
                </a:solidFill>
              </a:rPr>
              <a:pPr/>
              <a:t>12-Apr-21</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92A18307-9FCF-40B0-BAB6-80B92E738D40}"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769101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E6460B9-3B29-42D4-8E1E-8B5773FEC6F0}" type="datetimeFigureOut">
              <a:rPr lang="en-US" smtClean="0">
                <a:solidFill>
                  <a:srgbClr val="04617B">
                    <a:shade val="90000"/>
                  </a:srgbClr>
                </a:solidFill>
              </a:rPr>
              <a:pPr/>
              <a:t>12-Apr-21</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92A18307-9FCF-40B0-BAB6-80B92E738D40}"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56440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E6460B9-3B29-42D4-8E1E-8B5773FEC6F0}" type="datetimeFigureOut">
              <a:rPr lang="en-US" smtClean="0">
                <a:solidFill>
                  <a:srgbClr val="04617B">
                    <a:shade val="90000"/>
                  </a:srgbClr>
                </a:solidFill>
              </a:rPr>
              <a:pPr/>
              <a:t>12-Apr-21</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10769600" y="6356351"/>
            <a:ext cx="812800" cy="365125"/>
          </a:xfrm>
        </p:spPr>
        <p:txBody>
          <a:bodyPr/>
          <a:lstStyle/>
          <a:p>
            <a:fld id="{92A18307-9FCF-40B0-BAB6-80B92E738D40}"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Tree>
    <p:extLst>
      <p:ext uri="{BB962C8B-B14F-4D97-AF65-F5344CB8AC3E}">
        <p14:creationId xmlns:p14="http://schemas.microsoft.com/office/powerpoint/2010/main" val="261074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E6460B9-3B29-42D4-8E1E-8B5773FEC6F0}" type="datetimeFigureOut">
              <a:rPr lang="en-US" smtClean="0">
                <a:solidFill>
                  <a:srgbClr val="04617B">
                    <a:shade val="90000"/>
                  </a:srgbClr>
                </a:solidFill>
              </a:rPr>
              <a:pPr/>
              <a:t>12-Apr-21</a:t>
            </a:fld>
            <a:endParaRPr lang="en-US">
              <a:solidFill>
                <a:srgbClr val="04617B">
                  <a:shade val="90000"/>
                </a:srgb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2A18307-9FCF-40B0-BAB6-80B92E738D40}" type="slidenum">
              <a:rPr lang="en-US" smtClean="0">
                <a:solidFill>
                  <a:srgbClr val="04617B">
                    <a:shade val="90000"/>
                  </a:srgbClr>
                </a:solidFill>
              </a:rPr>
              <a:pPr/>
              <a:t>‹#›</a:t>
            </a:fld>
            <a:endParaRPr lang="en-US">
              <a:solidFill>
                <a:srgbClr val="04617B">
                  <a:shade val="90000"/>
                </a:srgbClr>
              </a:solidFill>
            </a:endParaRPr>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grpSp>
    </p:spTree>
    <p:extLst>
      <p:ext uri="{BB962C8B-B14F-4D97-AF65-F5344CB8AC3E}">
        <p14:creationId xmlns:p14="http://schemas.microsoft.com/office/powerpoint/2010/main" val="742887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Paper-9</a:t>
            </a:r>
            <a:endParaRPr lang="en-US" dirty="0"/>
          </a:p>
        </p:txBody>
      </p:sp>
      <p:sp>
        <p:nvSpPr>
          <p:cNvPr id="3" name="Text Placeholder 2"/>
          <p:cNvSpPr>
            <a:spLocks noGrp="1"/>
          </p:cNvSpPr>
          <p:nvPr>
            <p:ph type="body" idx="1"/>
          </p:nvPr>
        </p:nvSpPr>
        <p:spPr>
          <a:xfrm>
            <a:off x="2054352" y="2704664"/>
            <a:ext cx="7772400" cy="3010336"/>
          </a:xfrm>
        </p:spPr>
        <p:txBody>
          <a:bodyPr>
            <a:normAutofit lnSpcReduction="10000"/>
          </a:bodyPr>
          <a:lstStyle/>
          <a:p>
            <a:r>
              <a:rPr lang="en-US" dirty="0" smtClean="0">
                <a:solidFill>
                  <a:schemeClr val="bg1"/>
                </a:solidFill>
                <a:latin typeface="+mj-lt"/>
              </a:rPr>
              <a:t>Title of the Paper : </a:t>
            </a:r>
            <a:r>
              <a:rPr lang="en-US" dirty="0" smtClean="0">
                <a:latin typeface="+mj-lt"/>
              </a:rPr>
              <a:t>Multistage </a:t>
            </a:r>
            <a:r>
              <a:rPr lang="en-US" dirty="0">
                <a:latin typeface="+mj-lt"/>
              </a:rPr>
              <a:t>attention network for image </a:t>
            </a:r>
            <a:r>
              <a:rPr lang="en-US" dirty="0" err="1">
                <a:latin typeface="+mj-lt"/>
              </a:rPr>
              <a:t>inpainting</a:t>
            </a:r>
            <a:r>
              <a:rPr lang="en-US" dirty="0">
                <a:latin typeface="+mj-lt"/>
              </a:rPr>
              <a:t> </a:t>
            </a:r>
            <a:endParaRPr lang="en-US" dirty="0" smtClean="0">
              <a:latin typeface="+mj-lt"/>
            </a:endParaRPr>
          </a:p>
          <a:p>
            <a:endParaRPr lang="en-US" dirty="0">
              <a:latin typeface="+mj-lt"/>
            </a:endParaRPr>
          </a:p>
          <a:p>
            <a:r>
              <a:rPr lang="en-US" dirty="0" smtClean="0">
                <a:solidFill>
                  <a:schemeClr val="bg1"/>
                </a:solidFill>
                <a:latin typeface="+mj-lt"/>
              </a:rPr>
              <a:t>Author’s name</a:t>
            </a:r>
            <a:r>
              <a:rPr lang="en-US" dirty="0" smtClean="0">
                <a:latin typeface="+mj-lt"/>
              </a:rPr>
              <a:t>:</a:t>
            </a:r>
            <a:r>
              <a:rPr lang="en-US" dirty="0">
                <a:latin typeface="+mj-lt"/>
              </a:rPr>
              <a:t> </a:t>
            </a:r>
            <a:r>
              <a:rPr lang="en-US" dirty="0" smtClean="0">
                <a:latin typeface="+mj-lt"/>
              </a:rPr>
              <a:t>Ning </a:t>
            </a:r>
            <a:r>
              <a:rPr lang="en-US" dirty="0">
                <a:latin typeface="+mj-lt"/>
              </a:rPr>
              <a:t>Wang </a:t>
            </a:r>
            <a:r>
              <a:rPr lang="en-US" dirty="0" smtClean="0">
                <a:latin typeface="+mj-lt"/>
              </a:rPr>
              <a:t>, </a:t>
            </a:r>
            <a:r>
              <a:rPr lang="en-US" dirty="0" err="1">
                <a:latin typeface="+mj-lt"/>
              </a:rPr>
              <a:t>Sihan</a:t>
            </a:r>
            <a:r>
              <a:rPr lang="en-US" dirty="0">
                <a:latin typeface="+mj-lt"/>
              </a:rPr>
              <a:t> Ma </a:t>
            </a:r>
            <a:r>
              <a:rPr lang="en-US" dirty="0" smtClean="0">
                <a:latin typeface="+mj-lt"/>
              </a:rPr>
              <a:t>, </a:t>
            </a:r>
            <a:r>
              <a:rPr lang="en-US" dirty="0" err="1">
                <a:latin typeface="+mj-lt"/>
              </a:rPr>
              <a:t>Jingyuan</a:t>
            </a:r>
            <a:r>
              <a:rPr lang="en-US" dirty="0">
                <a:latin typeface="+mj-lt"/>
              </a:rPr>
              <a:t> Li </a:t>
            </a:r>
            <a:r>
              <a:rPr lang="en-US" dirty="0" smtClean="0">
                <a:latin typeface="+mj-lt"/>
              </a:rPr>
              <a:t> </a:t>
            </a:r>
            <a:r>
              <a:rPr lang="en-US" dirty="0">
                <a:latin typeface="+mj-lt"/>
              </a:rPr>
              <a:t>, </a:t>
            </a:r>
            <a:r>
              <a:rPr lang="en-US" dirty="0" err="1">
                <a:latin typeface="+mj-lt"/>
              </a:rPr>
              <a:t>Yipeng</a:t>
            </a:r>
            <a:r>
              <a:rPr lang="en-US" dirty="0">
                <a:latin typeface="+mj-lt"/>
              </a:rPr>
              <a:t> Zhang </a:t>
            </a:r>
            <a:r>
              <a:rPr lang="en-US" dirty="0" smtClean="0">
                <a:latin typeface="+mj-lt"/>
              </a:rPr>
              <a:t>a, </a:t>
            </a:r>
            <a:r>
              <a:rPr lang="en-US" dirty="0" err="1">
                <a:latin typeface="+mj-lt"/>
              </a:rPr>
              <a:t>Lefei</a:t>
            </a:r>
            <a:r>
              <a:rPr lang="en-US" dirty="0">
                <a:latin typeface="+mj-lt"/>
              </a:rPr>
              <a:t> Zhang </a:t>
            </a:r>
            <a:r>
              <a:rPr lang="en-US" dirty="0" smtClean="0">
                <a:latin typeface="+mj-lt"/>
              </a:rPr>
              <a:t>.</a:t>
            </a:r>
          </a:p>
          <a:p>
            <a:r>
              <a:rPr lang="en-US" dirty="0" smtClean="0">
                <a:solidFill>
                  <a:schemeClr val="bg1"/>
                </a:solidFill>
                <a:latin typeface="+mj-lt"/>
              </a:rPr>
              <a:t>Published in </a:t>
            </a:r>
            <a:r>
              <a:rPr lang="en-US" dirty="0" smtClean="0">
                <a:latin typeface="+mj-lt"/>
              </a:rPr>
              <a:t>: Elsevier</a:t>
            </a:r>
          </a:p>
          <a:p>
            <a:r>
              <a:rPr lang="en-US" dirty="0" smtClean="0">
                <a:latin typeface="+mj-lt"/>
              </a:rPr>
              <a:t>Journal Name: Pattern Recognition</a:t>
            </a:r>
          </a:p>
          <a:p>
            <a:r>
              <a:rPr lang="en-US" dirty="0" smtClean="0">
                <a:solidFill>
                  <a:schemeClr val="bg1"/>
                </a:solidFill>
                <a:latin typeface="+mj-lt"/>
              </a:rPr>
              <a:t>Date of Publication: </a:t>
            </a:r>
            <a:r>
              <a:rPr lang="en-US" dirty="0" smtClean="0">
                <a:latin typeface="+mj-lt"/>
              </a:rPr>
              <a:t>24 May,2020.</a:t>
            </a:r>
          </a:p>
          <a:p>
            <a:endParaRPr lang="en-US" dirty="0" smtClean="0"/>
          </a:p>
          <a:p>
            <a:endParaRPr lang="en-US" dirty="0"/>
          </a:p>
        </p:txBody>
      </p:sp>
    </p:spTree>
    <p:extLst>
      <p:ext uri="{BB962C8B-B14F-4D97-AF65-F5344CB8AC3E}">
        <p14:creationId xmlns:p14="http://schemas.microsoft.com/office/powerpoint/2010/main" val="1426837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80" y="484633"/>
            <a:ext cx="10881360" cy="4462271"/>
          </a:xfrm>
        </p:spPr>
      </p:pic>
      <p:sp>
        <p:nvSpPr>
          <p:cNvPr id="7" name="TextBox 6"/>
          <p:cNvSpPr txBox="1"/>
          <p:nvPr/>
        </p:nvSpPr>
        <p:spPr>
          <a:xfrm>
            <a:off x="609600" y="5349240"/>
            <a:ext cx="11241024" cy="1200329"/>
          </a:xfrm>
          <a:prstGeom prst="rect">
            <a:avLst/>
          </a:prstGeom>
          <a:noFill/>
        </p:spPr>
        <p:txBody>
          <a:bodyPr wrap="square" rtlCol="0">
            <a:spAutoFit/>
          </a:bodyPr>
          <a:lstStyle/>
          <a:p>
            <a:r>
              <a:rPr lang="en-US" dirty="0" smtClean="0"/>
              <a:t>Figure-3  </a:t>
            </a:r>
            <a:r>
              <a:rPr lang="en-US" dirty="0"/>
              <a:t>shows the </a:t>
            </a:r>
            <a:r>
              <a:rPr lang="en-US" dirty="0">
                <a:solidFill>
                  <a:srgbClr val="FF0000"/>
                </a:solidFill>
              </a:rPr>
              <a:t>extractor network </a:t>
            </a:r>
            <a:r>
              <a:rPr lang="en-US" dirty="0"/>
              <a:t>architecture of our proposed method. It has four convolution layers, one </a:t>
            </a:r>
            <a:r>
              <a:rPr lang="en-US" dirty="0" err="1"/>
              <a:t>attened</a:t>
            </a:r>
            <a:r>
              <a:rPr lang="en-US" dirty="0"/>
              <a:t> layer, and two parallel fully connected layers. Each convolutional layer uses the </a:t>
            </a:r>
            <a:r>
              <a:rPr lang="en-US" dirty="0" err="1"/>
              <a:t>Elus</a:t>
            </a:r>
            <a:r>
              <a:rPr lang="en-US" dirty="0"/>
              <a:t> activation function</a:t>
            </a:r>
            <a:r>
              <a:rPr lang="en-US" dirty="0" smtClean="0"/>
              <a:t>.</a:t>
            </a:r>
          </a:p>
          <a:p>
            <a:r>
              <a:rPr lang="en-US" dirty="0" smtClean="0">
                <a:solidFill>
                  <a:srgbClr val="FF0000"/>
                </a:solidFill>
              </a:rPr>
              <a:t>The extractor extracts the style feature of each training sample and outputs its mean and covariance.</a:t>
            </a:r>
          </a:p>
          <a:p>
            <a:endParaRPr lang="en-US" dirty="0">
              <a:solidFill>
                <a:srgbClr val="FF0000"/>
              </a:solidFill>
            </a:endParaRPr>
          </a:p>
        </p:txBody>
      </p:sp>
    </p:spTree>
    <p:extLst>
      <p:ext uri="{BB962C8B-B14F-4D97-AF65-F5344CB8AC3E}">
        <p14:creationId xmlns:p14="http://schemas.microsoft.com/office/powerpoint/2010/main" val="30413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EXTRACTOR</a:t>
            </a:r>
            <a:endParaRPr lang="en-US" dirty="0"/>
          </a:p>
        </p:txBody>
      </p:sp>
      <p:sp>
        <p:nvSpPr>
          <p:cNvPr id="3" name="Content Placeholder 2"/>
          <p:cNvSpPr>
            <a:spLocks noGrp="1"/>
          </p:cNvSpPr>
          <p:nvPr>
            <p:ph idx="1"/>
          </p:nvPr>
        </p:nvSpPr>
        <p:spPr>
          <a:xfrm>
            <a:off x="201168" y="1847088"/>
            <a:ext cx="11868912" cy="4477512"/>
          </a:xfrm>
        </p:spPr>
        <p:txBody>
          <a:bodyPr/>
          <a:lstStyle/>
          <a:p>
            <a:pPr marL="0" indent="0">
              <a:buNone/>
            </a:pPr>
            <a:endParaRPr lang="en-US" dirty="0"/>
          </a:p>
        </p:txBody>
      </p:sp>
    </p:spTree>
    <p:extLst>
      <p:ext uri="{BB962C8B-B14F-4D97-AF65-F5344CB8AC3E}">
        <p14:creationId xmlns:p14="http://schemas.microsoft.com/office/powerpoint/2010/main" val="3753198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1) CONSISTENCY </a:t>
            </a:r>
            <a:r>
              <a:rPr lang="en-US" dirty="0" err="1"/>
              <a:t>LOSS:We</a:t>
            </a:r>
            <a:r>
              <a:rPr lang="en-US" dirty="0"/>
              <a:t> </a:t>
            </a:r>
            <a:r>
              <a:rPr lang="en-US" dirty="0" smtClean="0"/>
              <a:t>adjusted the </a:t>
            </a:r>
            <a:r>
              <a:rPr lang="en-US" dirty="0"/>
              <a:t>form of perceptual loss and propose the consistency </a:t>
            </a:r>
            <a:r>
              <a:rPr lang="en-US" dirty="0" smtClean="0"/>
              <a:t>loss to </a:t>
            </a:r>
            <a:r>
              <a:rPr lang="en-US" dirty="0"/>
              <a:t>handle this problem</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273" y="2970173"/>
            <a:ext cx="8833103" cy="3659227"/>
          </a:xfrm>
          <a:prstGeom prst="rect">
            <a:avLst/>
          </a:prstGeom>
        </p:spPr>
      </p:pic>
    </p:spTree>
    <p:extLst>
      <p:ext uri="{BB962C8B-B14F-4D97-AF65-F5344CB8AC3E}">
        <p14:creationId xmlns:p14="http://schemas.microsoft.com/office/powerpoint/2010/main" val="1685812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232" y="902658"/>
            <a:ext cx="7040272" cy="595534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7857" y="902658"/>
            <a:ext cx="4356503" cy="5845614"/>
          </a:xfrm>
          <a:prstGeom prst="rect">
            <a:avLst/>
          </a:prstGeom>
        </p:spPr>
      </p:pic>
    </p:spTree>
    <p:extLst>
      <p:ext uri="{BB962C8B-B14F-4D97-AF65-F5344CB8AC3E}">
        <p14:creationId xmlns:p14="http://schemas.microsoft.com/office/powerpoint/2010/main" val="369649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8229600" cy="1143000"/>
          </a:xfrm>
        </p:spPr>
        <p:txBody>
          <a:bodyPr/>
          <a:lstStyle/>
          <a:p>
            <a:r>
              <a:rPr lang="en-US" dirty="0" smtClean="0"/>
              <a:t>Partial </a:t>
            </a:r>
            <a:r>
              <a:rPr lang="en-US" dirty="0" err="1" smtClean="0"/>
              <a:t>Convulational</a:t>
            </a:r>
            <a:r>
              <a:rPr lang="en-US" dirty="0" smtClean="0"/>
              <a:t> Strategy</a:t>
            </a:r>
            <a:endParaRPr lang="en-US" dirty="0"/>
          </a:p>
        </p:txBody>
      </p:sp>
      <p:sp>
        <p:nvSpPr>
          <p:cNvPr id="3" name="Content Placeholder 2"/>
          <p:cNvSpPr>
            <a:spLocks noGrp="1"/>
          </p:cNvSpPr>
          <p:nvPr>
            <p:ph idx="1"/>
          </p:nvPr>
        </p:nvSpPr>
        <p:spPr>
          <a:xfrm>
            <a:off x="1714500" y="1676400"/>
            <a:ext cx="8763000" cy="4693920"/>
          </a:xfrm>
        </p:spPr>
        <p:txBody>
          <a:bodyPr>
            <a:normAutofit/>
          </a:bodyPr>
          <a:lstStyle/>
          <a:p>
            <a:r>
              <a:rPr lang="en-US" sz="1800" dirty="0"/>
              <a:t>The partial convolution strategy can be </a:t>
            </a:r>
            <a:r>
              <a:rPr lang="en-US" sz="1800" dirty="0"/>
              <a:t>described </a:t>
            </a:r>
            <a:r>
              <a:rPr lang="en-US" sz="1800" dirty="0"/>
              <a:t>in three parts, namely</a:t>
            </a:r>
            <a:r>
              <a:rPr lang="en-US" sz="1800" b="1" u="sng" dirty="0"/>
              <a:t>, mask convolution, feature normalization, and mask updating. </a:t>
            </a:r>
            <a:r>
              <a:rPr lang="en-US" sz="1800" dirty="0"/>
              <a:t>In mask convolution, we obtain </a:t>
            </a:r>
            <a:r>
              <a:rPr lang="en-US" sz="1800" i="1" dirty="0"/>
              <a:t>F conv </a:t>
            </a:r>
            <a:r>
              <a:rPr lang="en-US" sz="1800" dirty="0"/>
              <a:t>. After feature normalization, we </a:t>
            </a:r>
            <a:r>
              <a:rPr lang="en-US" sz="1800" dirty="0"/>
              <a:t>generate </a:t>
            </a:r>
            <a:r>
              <a:rPr lang="en-US" sz="1800" dirty="0"/>
              <a:t>output feature map </a:t>
            </a:r>
            <a:r>
              <a:rPr lang="en-US" sz="1800" i="1" dirty="0"/>
              <a:t>F out . M </a:t>
            </a:r>
            <a:r>
              <a:rPr lang="en-US" sz="1800" dirty="0"/>
              <a:t> is the updated mask feature map. </a:t>
            </a:r>
            <a:r>
              <a:rPr lang="en-US" sz="1800" i="1" dirty="0"/>
              <a:t>F out </a:t>
            </a:r>
            <a:r>
              <a:rPr lang="en-US" sz="1800" dirty="0"/>
              <a:t>and </a:t>
            </a:r>
            <a:r>
              <a:rPr lang="en-US" sz="1800" i="1" dirty="0"/>
              <a:t>M </a:t>
            </a:r>
            <a:r>
              <a:rPr lang="en-US" sz="1800" dirty="0"/>
              <a:t> can serve as the inputs for the next layer</a:t>
            </a:r>
            <a:r>
              <a:rPr lang="en-US" sz="1800" dirty="0"/>
              <a:t>.</a:t>
            </a:r>
          </a:p>
          <a:p>
            <a:pPr marL="0" indent="0">
              <a:buNone/>
            </a:pP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6500" y="3048000"/>
            <a:ext cx="2324301" cy="10440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1" y="4450986"/>
            <a:ext cx="2568163" cy="480102"/>
          </a:xfrm>
          <a:prstGeom prst="rect">
            <a:avLst/>
          </a:prstGeom>
        </p:spPr>
      </p:pic>
      <p:pic>
        <p:nvPicPr>
          <p:cNvPr id="6" name="Picture 5"/>
          <p:cNvPicPr>
            <a:picLocks noChangeAspect="1"/>
          </p:cNvPicPr>
          <p:nvPr/>
        </p:nvPicPr>
        <p:blipFill>
          <a:blip r:embed="rId4"/>
          <a:stretch>
            <a:fillRect/>
          </a:stretch>
        </p:blipFill>
        <p:spPr>
          <a:xfrm>
            <a:off x="2456937" y="3138020"/>
            <a:ext cx="4801629" cy="3586137"/>
          </a:xfrm>
          <a:prstGeom prst="rect">
            <a:avLst/>
          </a:prstGeom>
        </p:spPr>
      </p:pic>
    </p:spTree>
    <p:extLst>
      <p:ext uri="{BB962C8B-B14F-4D97-AF65-F5344CB8AC3E}">
        <p14:creationId xmlns:p14="http://schemas.microsoft.com/office/powerpoint/2010/main" val="1103608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838200"/>
            <a:ext cx="8839200" cy="5943600"/>
          </a:xfrm>
        </p:spPr>
        <p:txBody>
          <a:bodyPr>
            <a:normAutofit/>
          </a:bodyPr>
          <a:lstStyle/>
          <a:p>
            <a:r>
              <a:rPr lang="en-US" sz="1600" dirty="0"/>
              <a:t>The SE Module includes three steps: 1) Squeeze, 2) Excitation, and 3) Reweight. In Squeeze part, feature map of input </a:t>
            </a:r>
            <a:r>
              <a:rPr lang="en-US" sz="1600" i="1" dirty="0"/>
              <a:t>u </a:t>
            </a:r>
            <a:r>
              <a:rPr lang="en-US" sz="1600" dirty="0"/>
              <a:t>is compressed to get channel-wise responses </a:t>
            </a:r>
            <a:r>
              <a:rPr lang="en-US" sz="1600" i="1" dirty="0"/>
              <a:t>z-c </a:t>
            </a:r>
            <a:r>
              <a:rPr lang="en-US" sz="1600" dirty="0"/>
              <a:t>, which is actually the global average pooling. Then the weights </a:t>
            </a:r>
            <a:r>
              <a:rPr lang="en-US" sz="1600" i="1" dirty="0"/>
              <a:t>w c </a:t>
            </a:r>
            <a:r>
              <a:rPr lang="en-US" sz="1600" dirty="0"/>
              <a:t>of feature maps in C channels are learned through fully connected layers and non-linear layers in Excitation part. It is the most important segment in SE Module. Finally, channel-wise multiplication is adopt to get the reweighted the feature map </a:t>
            </a:r>
            <a:r>
              <a:rPr lang="en-US" sz="1600" i="1" dirty="0"/>
              <a:t>u out </a:t>
            </a:r>
            <a:r>
              <a:rPr lang="en-US" sz="1600" dirty="0"/>
              <a:t>. </a:t>
            </a:r>
          </a:p>
        </p:txBody>
      </p:sp>
      <p:pic>
        <p:nvPicPr>
          <p:cNvPr id="4" name="Picture 3"/>
          <p:cNvPicPr>
            <a:picLocks noChangeAspect="1"/>
          </p:cNvPicPr>
          <p:nvPr/>
        </p:nvPicPr>
        <p:blipFill>
          <a:blip r:embed="rId2"/>
          <a:stretch>
            <a:fillRect/>
          </a:stretch>
        </p:blipFill>
        <p:spPr>
          <a:xfrm>
            <a:off x="1821731" y="2482607"/>
            <a:ext cx="6068505" cy="26547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9265" y="3909046"/>
            <a:ext cx="1722269" cy="33530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4504" y="3192736"/>
            <a:ext cx="1691787" cy="50296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9264" y="4373872"/>
            <a:ext cx="1044030" cy="167655"/>
          </a:xfrm>
          <a:prstGeom prst="rect">
            <a:avLst/>
          </a:prstGeom>
        </p:spPr>
      </p:pic>
      <p:sp>
        <p:nvSpPr>
          <p:cNvPr id="11" name="Rectangle 10"/>
          <p:cNvSpPr/>
          <p:nvPr/>
        </p:nvSpPr>
        <p:spPr>
          <a:xfrm>
            <a:off x="1752602" y="5025066"/>
            <a:ext cx="8915399" cy="1477328"/>
          </a:xfrm>
          <a:prstGeom prst="rect">
            <a:avLst/>
          </a:prstGeom>
        </p:spPr>
        <p:txBody>
          <a:bodyPr wrap="square">
            <a:spAutoFit/>
          </a:bodyPr>
          <a:lstStyle/>
          <a:p>
            <a:r>
              <a:rPr lang="en-US" dirty="0"/>
              <a:t> To maintain the channel of outputs and inputs equal to propagate the attention to the next layer. Therefore, they merge all feature maps and shrink the channel numbers to the original channel number using </a:t>
            </a:r>
            <a:r>
              <a:rPr lang="en-US" dirty="0" err="1"/>
              <a:t>pixelwise</a:t>
            </a:r>
            <a:r>
              <a:rPr lang="en-US" dirty="0"/>
              <a:t> convolution </a:t>
            </a:r>
            <a:r>
              <a:rPr lang="en-US" i="1" dirty="0"/>
              <a:t>f Conv </a:t>
            </a:r>
            <a:r>
              <a:rPr lang="en-US" dirty="0"/>
              <a:t>(). The final output of the module can be denoted as:</a:t>
            </a:r>
          </a:p>
          <a:p>
            <a:r>
              <a:rPr lang="en-US" b="1" dirty="0"/>
              <a:t> </a:t>
            </a:r>
            <a:r>
              <a:rPr lang="en-US" b="1" dirty="0" err="1"/>
              <a:t>φ</a:t>
            </a:r>
            <a:r>
              <a:rPr lang="en-US" b="1" i="1" dirty="0" err="1"/>
              <a:t>out</a:t>
            </a:r>
            <a:r>
              <a:rPr lang="en-US" b="1" i="1" dirty="0"/>
              <a:t> </a:t>
            </a:r>
            <a:r>
              <a:rPr lang="en-US" b="1" dirty="0"/>
              <a:t>= </a:t>
            </a:r>
            <a:r>
              <a:rPr lang="en-US" b="1" i="1" dirty="0"/>
              <a:t>f Con v </a:t>
            </a:r>
            <a:r>
              <a:rPr lang="en-US" b="1" dirty="0"/>
              <a:t>(</a:t>
            </a:r>
            <a:r>
              <a:rPr lang="en-US" b="1" i="1" dirty="0"/>
              <a:t>f SE </a:t>
            </a:r>
            <a:r>
              <a:rPr lang="en-US" b="1" dirty="0"/>
              <a:t>( </a:t>
            </a:r>
            <a:r>
              <a:rPr lang="en-US" b="1" dirty="0" err="1"/>
              <a:t>φ</a:t>
            </a:r>
            <a:r>
              <a:rPr lang="en-US" b="1" i="1" dirty="0" err="1"/>
              <a:t>in</a:t>
            </a:r>
            <a:r>
              <a:rPr lang="en-US" b="1" i="1" dirty="0"/>
              <a:t> </a:t>
            </a:r>
            <a:r>
              <a:rPr lang="en-US" b="1" dirty="0"/>
              <a:t>, </a:t>
            </a:r>
            <a:r>
              <a:rPr lang="en-US" b="1" dirty="0" err="1"/>
              <a:t>φ</a:t>
            </a:r>
            <a:r>
              <a:rPr lang="en-US" b="1" i="1" dirty="0" err="1"/>
              <a:t>att</a:t>
            </a:r>
            <a:r>
              <a:rPr lang="en-US" b="1" i="1" dirty="0"/>
              <a:t> </a:t>
            </a:r>
            <a:r>
              <a:rPr lang="en-US" b="1" dirty="0"/>
              <a:t> )) </a:t>
            </a:r>
          </a:p>
        </p:txBody>
      </p:sp>
    </p:spTree>
    <p:extLst>
      <p:ext uri="{BB962C8B-B14F-4D97-AF65-F5344CB8AC3E}">
        <p14:creationId xmlns:p14="http://schemas.microsoft.com/office/powerpoint/2010/main" val="40710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667512"/>
          </a:xfrm>
        </p:spPr>
        <p:txBody>
          <a:bodyPr>
            <a:normAutofit fontScale="90000"/>
          </a:bodyPr>
          <a:lstStyle/>
          <a:p>
            <a:r>
              <a:rPr lang="en-US" dirty="0" smtClean="0"/>
              <a:t>Loss Function</a:t>
            </a:r>
            <a:endParaRPr lang="en-US" dirty="0"/>
          </a:p>
        </p:txBody>
      </p:sp>
      <p:sp>
        <p:nvSpPr>
          <p:cNvPr id="3" name="Content Placeholder 2"/>
          <p:cNvSpPr>
            <a:spLocks noGrp="1"/>
          </p:cNvSpPr>
          <p:nvPr>
            <p:ph idx="1"/>
          </p:nvPr>
        </p:nvSpPr>
        <p:spPr>
          <a:xfrm>
            <a:off x="1752600" y="1676400"/>
            <a:ext cx="8458200" cy="5029200"/>
          </a:xfrm>
        </p:spPr>
        <p:txBody>
          <a:bodyPr>
            <a:normAutofit/>
          </a:bodyPr>
          <a:lstStyle/>
          <a:p>
            <a:pPr marL="0" indent="0">
              <a:buNone/>
            </a:pPr>
            <a:r>
              <a:rPr lang="en-US" sz="1600" b="1" dirty="0"/>
              <a:t>Perceptual Loss: </a:t>
            </a:r>
            <a:r>
              <a:rPr lang="en-US" sz="1600" dirty="0"/>
              <a:t>To </a:t>
            </a:r>
            <a:r>
              <a:rPr lang="en-US" sz="1600" dirty="0"/>
              <a:t>ensure the similarity of high-level structures to maintain the structure information of the global </a:t>
            </a:r>
            <a:r>
              <a:rPr lang="en-US" sz="1600" dirty="0"/>
              <a:t>image</a:t>
            </a:r>
            <a:r>
              <a:rPr lang="en-US" sz="1600" dirty="0"/>
              <a:t>. </a:t>
            </a:r>
            <a:endParaRPr lang="en-US" sz="1600" dirty="0"/>
          </a:p>
          <a:p>
            <a:pPr marL="0" indent="0">
              <a:buNone/>
            </a:pPr>
            <a:endParaRPr lang="en-US" sz="1600" dirty="0"/>
          </a:p>
          <a:p>
            <a:pPr marL="0" indent="0">
              <a:buNone/>
            </a:pPr>
            <a:endParaRPr lang="en-US" sz="1600" dirty="0"/>
          </a:p>
          <a:p>
            <a:pPr marL="0" indent="0">
              <a:buNone/>
            </a:pPr>
            <a:r>
              <a:rPr lang="en-US" sz="1600" b="1" dirty="0"/>
              <a:t>Style Loss: </a:t>
            </a:r>
            <a:r>
              <a:rPr lang="en-US" sz="1600" dirty="0"/>
              <a:t>T</a:t>
            </a:r>
            <a:r>
              <a:rPr lang="en-US" sz="1600" dirty="0"/>
              <a:t>o </a:t>
            </a:r>
            <a:r>
              <a:rPr lang="en-US" sz="1600" dirty="0"/>
              <a:t>preserve style </a:t>
            </a:r>
            <a:r>
              <a:rPr lang="en-US" sz="1600" dirty="0"/>
              <a:t>consistency</a:t>
            </a:r>
            <a:r>
              <a:rPr lang="en-US" sz="1600" dirty="0"/>
              <a:t>, such as color and patterns. </a:t>
            </a:r>
            <a:endParaRPr lang="en-US" sz="1600" dirty="0"/>
          </a:p>
          <a:p>
            <a:pPr marL="0" indent="0">
              <a:buNone/>
            </a:pPr>
            <a:endParaRPr lang="en-US" sz="1600" dirty="0"/>
          </a:p>
          <a:p>
            <a:pPr marL="0" indent="0">
              <a:buNone/>
            </a:pPr>
            <a:endParaRPr lang="en-US" sz="1600" dirty="0"/>
          </a:p>
          <a:p>
            <a:pPr marL="0" indent="0">
              <a:buNone/>
            </a:pPr>
            <a:r>
              <a:rPr lang="en-US" sz="1600" b="1" dirty="0"/>
              <a:t>Adversarial Loss: </a:t>
            </a:r>
            <a:r>
              <a:rPr lang="en-US" sz="1600" dirty="0"/>
              <a:t>They </a:t>
            </a:r>
            <a:r>
              <a:rPr lang="en-US" sz="1600" dirty="0"/>
              <a:t>use a full convolutional network as discriminator </a:t>
            </a:r>
            <a:r>
              <a:rPr lang="en-US" sz="1600" i="1" dirty="0"/>
              <a:t>D </a:t>
            </a:r>
            <a:r>
              <a:rPr lang="en-US" sz="1600" dirty="0"/>
              <a:t>in the proposed method. Different from the existing </a:t>
            </a:r>
            <a:r>
              <a:rPr lang="en-US" sz="1600" dirty="0"/>
              <a:t>methods is the </a:t>
            </a:r>
            <a:r>
              <a:rPr lang="en-US" sz="1600" dirty="0"/>
              <a:t>outputs of the discriminator no longer represent the entire image but refer to different areas of an image. In this way, each of the discrimination results represents the local features of </a:t>
            </a:r>
            <a:r>
              <a:rPr lang="en-US" sz="1600" dirty="0"/>
              <a:t>image.</a:t>
            </a:r>
            <a:r>
              <a:rPr lang="en-US" sz="1600" dirty="0"/>
              <a:t> set of local discrimination results covers all regions of the image .</a:t>
            </a:r>
            <a:endParaRPr lang="en-US" sz="1600" dirty="0"/>
          </a:p>
          <a:p>
            <a:pPr marL="0" indent="0">
              <a:buNone/>
            </a:pPr>
            <a:endParaRPr lang="en-US" sz="1600" b="1" dirty="0"/>
          </a:p>
          <a:p>
            <a:pPr marL="0" indent="0">
              <a:buNone/>
            </a:pPr>
            <a:r>
              <a:rPr lang="en-US" sz="1600" b="1" dirty="0"/>
              <a:t>Total </a:t>
            </a:r>
            <a:r>
              <a:rPr lang="en-US" sz="1600" b="1" dirty="0"/>
              <a:t>Variation Loss: </a:t>
            </a:r>
            <a:r>
              <a:rPr lang="en-US" sz="1600" dirty="0"/>
              <a:t>In the proposed model, total variation loss ( </a:t>
            </a:r>
            <a:r>
              <a:rPr lang="en-US" sz="1600" i="1" dirty="0"/>
              <a:t>L </a:t>
            </a:r>
            <a:r>
              <a:rPr lang="en-US" sz="1600" i="1" dirty="0" err="1"/>
              <a:t>tv</a:t>
            </a:r>
            <a:r>
              <a:rPr lang="en-US" sz="1600" i="1" dirty="0"/>
              <a:t> </a:t>
            </a:r>
            <a:r>
              <a:rPr lang="en-US" sz="1600" dirty="0"/>
              <a:t>) is introduced to enhance the </a:t>
            </a:r>
            <a:r>
              <a:rPr lang="en-US" sz="1600" dirty="0"/>
              <a:t>spatial </a:t>
            </a:r>
            <a:r>
              <a:rPr lang="en-US" sz="1600" dirty="0"/>
              <a:t>smoothness of the generated image </a:t>
            </a:r>
            <a:r>
              <a:rPr lang="en-US" sz="1600" dirty="0"/>
              <a:t>.</a:t>
            </a:r>
          </a:p>
          <a:p>
            <a:pPr marL="0" indent="0">
              <a:buNone/>
            </a:pPr>
            <a:endParaRPr lang="en-US" sz="1600" dirty="0"/>
          </a:p>
          <a:p>
            <a:pPr marL="0" indent="0">
              <a:buNone/>
            </a:pPr>
            <a:endParaRPr lang="en-US" sz="16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1" y="2362201"/>
            <a:ext cx="2872989" cy="47248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0437" y="3158467"/>
            <a:ext cx="3071126" cy="54106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0921" y="5018730"/>
            <a:ext cx="3040643" cy="30482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0438" y="5943600"/>
            <a:ext cx="2758679" cy="396274"/>
          </a:xfrm>
          <a:prstGeom prst="rect">
            <a:avLst/>
          </a:prstGeom>
        </p:spPr>
      </p:pic>
    </p:spTree>
    <p:extLst>
      <p:ext uri="{BB962C8B-B14F-4D97-AF65-F5344CB8AC3E}">
        <p14:creationId xmlns:p14="http://schemas.microsoft.com/office/powerpoint/2010/main" val="911713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600" b="1" dirty="0"/>
              <a:t>Hole Loss and Valid Loss: </a:t>
            </a:r>
            <a:r>
              <a:rPr lang="en-US" sz="1600" i="1" dirty="0"/>
              <a:t>L hole </a:t>
            </a:r>
            <a:r>
              <a:rPr lang="en-US" sz="1600" dirty="0"/>
              <a:t>and </a:t>
            </a:r>
            <a:r>
              <a:rPr lang="en-US" sz="1600" i="1" dirty="0"/>
              <a:t>L valid </a:t>
            </a:r>
            <a:r>
              <a:rPr lang="en-US" sz="1600" dirty="0"/>
              <a:t>are the L1 regularization between generated image </a:t>
            </a:r>
            <a:r>
              <a:rPr lang="en-US" sz="1600" i="1" dirty="0"/>
              <a:t>I </a:t>
            </a:r>
            <a:r>
              <a:rPr lang="en-US" sz="1600" i="1" dirty="0" err="1"/>
              <a:t>pred</a:t>
            </a:r>
            <a:r>
              <a:rPr lang="en-US" sz="1600" i="1" dirty="0"/>
              <a:t> </a:t>
            </a:r>
            <a:r>
              <a:rPr lang="en-US" sz="1600" dirty="0"/>
              <a:t>and ground truth </a:t>
            </a:r>
            <a:r>
              <a:rPr lang="en-US" sz="1600" i="1" dirty="0"/>
              <a:t>I </a:t>
            </a:r>
            <a:r>
              <a:rPr lang="en-US" sz="1600" i="1" dirty="0" err="1"/>
              <a:t>gt</a:t>
            </a:r>
            <a:r>
              <a:rPr lang="en-US" sz="1600" i="1" dirty="0"/>
              <a:t> </a:t>
            </a:r>
            <a:r>
              <a:rPr lang="en-US" sz="1600" dirty="0"/>
              <a:t>of hole (dam- aged) and valid (undamaged) regions. </a:t>
            </a:r>
            <a:endParaRPr lang="en-US" sz="1600" dirty="0"/>
          </a:p>
          <a:p>
            <a:endParaRPr lang="en-US" sz="1600" dirty="0"/>
          </a:p>
          <a:p>
            <a:endParaRPr lang="en-US" sz="1600" dirty="0"/>
          </a:p>
          <a:p>
            <a:r>
              <a:rPr lang="en-US" sz="1600" b="1" dirty="0"/>
              <a:t>Overall Loss: </a:t>
            </a:r>
            <a:r>
              <a:rPr lang="en-US" sz="1600" dirty="0"/>
              <a:t>The overall loss function of the proposed </a:t>
            </a:r>
            <a:r>
              <a:rPr lang="en-US" sz="1600" dirty="0" err="1"/>
              <a:t>algo</a:t>
            </a:r>
            <a:r>
              <a:rPr lang="en-US" sz="1600" dirty="0"/>
              <a:t>- </a:t>
            </a:r>
            <a:r>
              <a:rPr lang="en-US" sz="1600" dirty="0" err="1"/>
              <a:t>rithm</a:t>
            </a:r>
            <a:r>
              <a:rPr lang="en-US" sz="1600" dirty="0"/>
              <a:t> is expressed as follows: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2667001"/>
            <a:ext cx="2049958" cy="7239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3897610"/>
            <a:ext cx="3733800" cy="902990"/>
          </a:xfrm>
          <a:prstGeom prst="rect">
            <a:avLst/>
          </a:prstGeom>
        </p:spPr>
      </p:pic>
    </p:spTree>
    <p:extLst>
      <p:ext uri="{BB962C8B-B14F-4D97-AF65-F5344CB8AC3E}">
        <p14:creationId xmlns:p14="http://schemas.microsoft.com/office/powerpoint/2010/main" val="3190800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066800"/>
            <a:ext cx="7851648" cy="1371600"/>
          </a:xfrm>
        </p:spPr>
        <p:txBody>
          <a:bodyPr/>
          <a:lstStyle/>
          <a:p>
            <a:r>
              <a:rPr lang="en-US" dirty="0" smtClean="0"/>
              <a:t>Paper -4</a:t>
            </a:r>
            <a:endParaRPr lang="en-US" dirty="0"/>
          </a:p>
        </p:txBody>
      </p:sp>
      <p:sp>
        <p:nvSpPr>
          <p:cNvPr id="3" name="Subtitle 2"/>
          <p:cNvSpPr>
            <a:spLocks noGrp="1"/>
          </p:cNvSpPr>
          <p:nvPr>
            <p:ph type="subTitle" idx="1"/>
          </p:nvPr>
        </p:nvSpPr>
        <p:spPr>
          <a:xfrm>
            <a:off x="1524000" y="2590800"/>
            <a:ext cx="8915400" cy="3733800"/>
          </a:xfrm>
        </p:spPr>
        <p:txBody>
          <a:bodyPr>
            <a:normAutofit fontScale="85000" lnSpcReduction="10000"/>
          </a:bodyPr>
          <a:lstStyle/>
          <a:p>
            <a:r>
              <a:rPr lang="en-US" b="1" dirty="0" smtClean="0">
                <a:solidFill>
                  <a:schemeClr val="bg1"/>
                </a:solidFill>
                <a:effectLst>
                  <a:outerShdw blurRad="38100" dist="38100" dir="2700000" algn="tl">
                    <a:srgbClr val="000000">
                      <a:alpha val="43137"/>
                    </a:srgbClr>
                  </a:outerShdw>
                </a:effectLst>
              </a:rPr>
              <a:t>Title</a:t>
            </a:r>
            <a:r>
              <a:rPr lang="en-US" dirty="0" smtClean="0">
                <a:solidFill>
                  <a:schemeClr val="bg1"/>
                </a:solidFill>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Facial </a:t>
            </a:r>
            <a:r>
              <a:rPr lang="en-US" b="1" dirty="0" err="1">
                <a:effectLst>
                  <a:outerShdw blurRad="38100" dist="38100" dir="2700000" algn="tl">
                    <a:srgbClr val="000000">
                      <a:alpha val="43137"/>
                    </a:srgbClr>
                  </a:outerShdw>
                </a:effectLst>
              </a:rPr>
              <a:t>Inpainting</a:t>
            </a:r>
            <a:r>
              <a:rPr lang="en-US" b="1" dirty="0">
                <a:effectLst>
                  <a:outerShdw blurRad="38100" dist="38100" dir="2700000" algn="tl">
                    <a:srgbClr val="000000">
                      <a:alpha val="43137"/>
                    </a:srgbClr>
                  </a:outerShdw>
                </a:effectLst>
              </a:rPr>
              <a:t> Using Generative Adversarial Network with Feature Reconstruction and Landmark Loss to Preserve Spatial Consistency in Unaligned Face </a:t>
            </a:r>
            <a:r>
              <a:rPr lang="en-US" b="1" dirty="0" smtClean="0">
                <a:effectLst>
                  <a:outerShdw blurRad="38100" dist="38100" dir="2700000" algn="tl">
                    <a:srgbClr val="000000">
                      <a:alpha val="43137"/>
                    </a:srgbClr>
                  </a:outerShdw>
                </a:effectLst>
              </a:rPr>
              <a:t>Images</a:t>
            </a:r>
          </a:p>
          <a:p>
            <a:endParaRPr lang="en-US" b="1" dirty="0"/>
          </a:p>
          <a:p>
            <a:r>
              <a:rPr lang="en-US" b="1" dirty="0" smtClean="0">
                <a:solidFill>
                  <a:schemeClr val="bg1"/>
                </a:solidFill>
              </a:rPr>
              <a:t>  </a:t>
            </a:r>
            <a:r>
              <a:rPr lang="it-IT" b="1" dirty="0" smtClean="0">
                <a:solidFill>
                  <a:schemeClr val="bg1"/>
                </a:solidFill>
              </a:rPr>
              <a:t>Author’s Name</a:t>
            </a:r>
            <a:r>
              <a:rPr lang="it-IT" b="1" dirty="0" smtClean="0">
                <a:solidFill>
                  <a:schemeClr val="bg1"/>
                </a:solidFill>
                <a:effectLst>
                  <a:outerShdw blurRad="38100" dist="38100" dir="2700000" algn="tl">
                    <a:srgbClr val="000000">
                      <a:alpha val="43137"/>
                    </a:srgbClr>
                  </a:outerShdw>
                </a:effectLst>
              </a:rPr>
              <a:t>:  </a:t>
            </a:r>
            <a:r>
              <a:rPr lang="it-IT" b="1" dirty="0" smtClean="0">
                <a:effectLst>
                  <a:outerShdw blurRad="38100" dist="38100" dir="2700000" algn="tl">
                    <a:srgbClr val="000000">
                      <a:alpha val="43137"/>
                    </a:srgbClr>
                  </a:outerShdw>
                </a:effectLst>
              </a:rPr>
              <a:t>Avin Maulana, </a:t>
            </a:r>
            <a:r>
              <a:rPr lang="it-IT" b="1" dirty="0">
                <a:effectLst>
                  <a:outerShdw blurRad="38100" dist="38100" dir="2700000" algn="tl">
                    <a:srgbClr val="000000">
                      <a:alpha val="43137"/>
                    </a:srgbClr>
                  </a:outerShdw>
                </a:effectLst>
              </a:rPr>
              <a:t>Chastine </a:t>
            </a:r>
            <a:r>
              <a:rPr lang="it-IT" b="1" dirty="0" smtClean="0">
                <a:effectLst>
                  <a:outerShdw blurRad="38100" dist="38100" dir="2700000" algn="tl">
                    <a:srgbClr val="000000">
                      <a:alpha val="43137"/>
                    </a:srgbClr>
                  </a:outerShdw>
                </a:effectLst>
              </a:rPr>
              <a:t>Fatichah,Nanik Suciati   </a:t>
            </a:r>
          </a:p>
          <a:p>
            <a:r>
              <a:rPr lang="it-IT" b="1" dirty="0" smtClean="0">
                <a:solidFill>
                  <a:schemeClr val="bg1"/>
                </a:solidFill>
              </a:rPr>
              <a:t>Published in: </a:t>
            </a:r>
            <a:r>
              <a:rPr lang="it-IT" b="1" dirty="0" smtClean="0"/>
              <a:t>INASS (International Journal Of  Intelligent Engineering &amp; Systems)</a:t>
            </a:r>
          </a:p>
          <a:p>
            <a:r>
              <a:rPr lang="it-IT" b="1" dirty="0" smtClean="0"/>
              <a:t> </a:t>
            </a:r>
          </a:p>
          <a:p>
            <a:r>
              <a:rPr lang="it-IT" b="1" dirty="0" smtClean="0">
                <a:solidFill>
                  <a:schemeClr val="bg1"/>
                </a:solidFill>
              </a:rPr>
              <a:t>Date of Publication:  </a:t>
            </a:r>
            <a:r>
              <a:rPr lang="it-IT" b="1" dirty="0" smtClean="0"/>
              <a:t>July 20,2020   </a:t>
            </a:r>
            <a:endParaRPr lang="en-US" b="1" dirty="0" smtClean="0">
              <a:solidFill>
                <a:schemeClr val="bg2">
                  <a:lumMod val="20000"/>
                  <a:lumOff val="80000"/>
                </a:schemeClr>
              </a:solidFill>
            </a:endParaRPr>
          </a:p>
          <a:p>
            <a:r>
              <a:rPr lang="en-US" b="1" dirty="0" smtClean="0">
                <a:solidFill>
                  <a:schemeClr val="bg2">
                    <a:lumMod val="20000"/>
                    <a:lumOff val="80000"/>
                  </a:schemeClr>
                </a:solidFill>
              </a:rPr>
              <a:t> </a:t>
            </a:r>
            <a:endParaRPr lang="en-US" dirty="0">
              <a:solidFill>
                <a:schemeClr val="bg2">
                  <a:lumMod val="20000"/>
                  <a:lumOff val="80000"/>
                </a:schemeClr>
              </a:solidFill>
            </a:endParaRPr>
          </a:p>
        </p:txBody>
      </p:sp>
    </p:spTree>
    <p:extLst>
      <p:ext uri="{BB962C8B-B14F-4D97-AF65-F5344CB8AC3E}">
        <p14:creationId xmlns:p14="http://schemas.microsoft.com/office/powerpoint/2010/main" val="251747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3132" y="275323"/>
            <a:ext cx="8229600" cy="1143000"/>
          </a:xfrm>
        </p:spPr>
        <p:txBody>
          <a:bodyPr/>
          <a:lstStyle/>
          <a:p>
            <a:r>
              <a:rPr lang="en-US" dirty="0" smtClean="0"/>
              <a:t>Training Strategies:</a:t>
            </a:r>
            <a:endParaRPr lang="en-US" dirty="0"/>
          </a:p>
        </p:txBody>
      </p:sp>
      <p:sp>
        <p:nvSpPr>
          <p:cNvPr id="3" name="Content Placeholder 2"/>
          <p:cNvSpPr>
            <a:spLocks noGrp="1"/>
          </p:cNvSpPr>
          <p:nvPr>
            <p:ph idx="1"/>
          </p:nvPr>
        </p:nvSpPr>
        <p:spPr>
          <a:xfrm>
            <a:off x="1524000" y="1418324"/>
            <a:ext cx="9525000" cy="5592077"/>
          </a:xfrm>
        </p:spPr>
        <p:txBody>
          <a:bodyPr>
            <a:normAutofit/>
          </a:bodyPr>
          <a:lstStyle/>
          <a:p>
            <a:r>
              <a:rPr lang="en-US" sz="2000" dirty="0"/>
              <a:t>The first stage of network training uses two types of loss: K-L divergence loss (ℒ𝐾𝐿) and Feature Reconstruction Loss (ℒ𝑓). This stage is carried out at 15000 steps. </a:t>
            </a:r>
            <a:endParaRPr lang="en-US" sz="2000" dirty="0"/>
          </a:p>
          <a:p>
            <a:endParaRPr lang="en-US" dirty="0" smtClean="0"/>
          </a:p>
          <a:p>
            <a:endParaRPr lang="en-US" dirty="0"/>
          </a:p>
          <a:p>
            <a:pPr marL="0" indent="0">
              <a:buNone/>
            </a:pPr>
            <a:endParaRPr lang="en-US" sz="2000" dirty="0"/>
          </a:p>
          <a:p>
            <a:r>
              <a:rPr lang="en-US" sz="2000" dirty="0"/>
              <a:t>In </a:t>
            </a:r>
            <a:r>
              <a:rPr lang="en-US" sz="2000" dirty="0"/>
              <a:t>the second stage, the generator is trained with additional losses from the local and global discriminator. </a:t>
            </a:r>
            <a:endParaRPr lang="en-US" sz="2000" dirty="0"/>
          </a:p>
          <a:p>
            <a:endParaRPr lang="en-US" sz="2000" dirty="0"/>
          </a:p>
          <a:p>
            <a:endParaRPr lang="en-US" sz="2000" dirty="0"/>
          </a:p>
        </p:txBody>
      </p:sp>
      <p:pic>
        <p:nvPicPr>
          <p:cNvPr id="4" name="Picture 3"/>
          <p:cNvPicPr>
            <a:picLocks noChangeAspect="1"/>
          </p:cNvPicPr>
          <p:nvPr/>
        </p:nvPicPr>
        <p:blipFill>
          <a:blip r:embed="rId2"/>
          <a:stretch>
            <a:fillRect/>
          </a:stretch>
        </p:blipFill>
        <p:spPr>
          <a:xfrm>
            <a:off x="2514600" y="2067062"/>
            <a:ext cx="3156000" cy="1294325"/>
          </a:xfrm>
          <a:prstGeom prst="rect">
            <a:avLst/>
          </a:prstGeom>
        </p:spPr>
      </p:pic>
      <p:pic>
        <p:nvPicPr>
          <p:cNvPr id="5" name="Picture 4"/>
          <p:cNvPicPr>
            <a:picLocks noChangeAspect="1"/>
          </p:cNvPicPr>
          <p:nvPr/>
        </p:nvPicPr>
        <p:blipFill>
          <a:blip r:embed="rId3"/>
          <a:stretch>
            <a:fillRect/>
          </a:stretch>
        </p:blipFill>
        <p:spPr>
          <a:xfrm>
            <a:off x="6228369" y="2170696"/>
            <a:ext cx="3133457" cy="1121549"/>
          </a:xfrm>
          <a:prstGeom prst="rect">
            <a:avLst/>
          </a:prstGeom>
        </p:spPr>
      </p:pic>
      <p:pic>
        <p:nvPicPr>
          <p:cNvPr id="6" name="Picture 5"/>
          <p:cNvPicPr>
            <a:picLocks noChangeAspect="1"/>
          </p:cNvPicPr>
          <p:nvPr/>
        </p:nvPicPr>
        <p:blipFill>
          <a:blip r:embed="rId4"/>
          <a:stretch>
            <a:fillRect/>
          </a:stretch>
        </p:blipFill>
        <p:spPr>
          <a:xfrm>
            <a:off x="5105400" y="3810000"/>
            <a:ext cx="3810000" cy="2925114"/>
          </a:xfrm>
          <a:prstGeom prst="rect">
            <a:avLst/>
          </a:prstGeom>
        </p:spPr>
      </p:pic>
    </p:spTree>
    <p:extLst>
      <p:ext uri="{BB962C8B-B14F-4D97-AF65-F5344CB8AC3E}">
        <p14:creationId xmlns:p14="http://schemas.microsoft.com/office/powerpoint/2010/main" val="965315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In the last stage, the landmark loss, namely (𝐿ℎ)is incorporated to the total loss. The addition of this loss landmark aims to improve the </a:t>
            </a:r>
            <a:r>
              <a:rPr lang="en-US" sz="2000" dirty="0" err="1"/>
              <a:t>inpainting</a:t>
            </a:r>
            <a:r>
              <a:rPr lang="en-US" sz="2000" dirty="0"/>
              <a:t> result with better perceptual quality so the image produced by the network looks more realistic. </a:t>
            </a:r>
            <a:endParaRPr lang="en-US" sz="2000" dirty="0"/>
          </a:p>
          <a:p>
            <a:endParaRPr lang="en-US" sz="2000" dirty="0"/>
          </a:p>
        </p:txBody>
      </p:sp>
      <p:pic>
        <p:nvPicPr>
          <p:cNvPr id="4" name="Picture 3"/>
          <p:cNvPicPr>
            <a:picLocks noChangeAspect="1"/>
          </p:cNvPicPr>
          <p:nvPr/>
        </p:nvPicPr>
        <p:blipFill>
          <a:blip r:embed="rId2"/>
          <a:stretch>
            <a:fillRect/>
          </a:stretch>
        </p:blipFill>
        <p:spPr>
          <a:xfrm>
            <a:off x="3886200" y="3327891"/>
            <a:ext cx="4191000" cy="2970000"/>
          </a:xfrm>
          <a:prstGeom prst="rect">
            <a:avLst/>
          </a:prstGeom>
        </p:spPr>
      </p:pic>
    </p:spTree>
    <p:extLst>
      <p:ext uri="{BB962C8B-B14F-4D97-AF65-F5344CB8AC3E}">
        <p14:creationId xmlns:p14="http://schemas.microsoft.com/office/powerpoint/2010/main" val="2706496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a:t>
            </a:r>
            <a:endParaRPr lang="en-US" dirty="0"/>
          </a:p>
        </p:txBody>
      </p:sp>
      <p:sp>
        <p:nvSpPr>
          <p:cNvPr id="3" name="Text Placeholder 2"/>
          <p:cNvSpPr>
            <a:spLocks noGrp="1"/>
          </p:cNvSpPr>
          <p:nvPr>
            <p:ph type="body" idx="1"/>
          </p:nvPr>
        </p:nvSpPr>
        <p:spPr>
          <a:xfrm>
            <a:off x="707136" y="2704664"/>
            <a:ext cx="10363200" cy="2498272"/>
          </a:xfrm>
        </p:spPr>
        <p:txBody>
          <a:bodyPr>
            <a:normAutofit/>
          </a:bodyPr>
          <a:lstStyle/>
          <a:p>
            <a:r>
              <a:rPr lang="en-US" dirty="0" smtClean="0"/>
              <a:t>Title of the </a:t>
            </a:r>
            <a:r>
              <a:rPr lang="en-US" dirty="0" err="1" smtClean="0"/>
              <a:t>paper:</a:t>
            </a:r>
            <a:r>
              <a:rPr lang="en-US" dirty="0" err="1"/>
              <a:t>PiiGAN</a:t>
            </a:r>
            <a:r>
              <a:rPr lang="en-US" dirty="0"/>
              <a:t>: Generative Adversarial Networks for</a:t>
            </a:r>
          </a:p>
          <a:p>
            <a:r>
              <a:rPr lang="en-US" dirty="0"/>
              <a:t>Pluralistic Image </a:t>
            </a:r>
            <a:r>
              <a:rPr lang="en-US" dirty="0" err="1" smtClean="0"/>
              <a:t>Inpainting</a:t>
            </a:r>
            <a:endParaRPr lang="en-US" dirty="0" smtClean="0"/>
          </a:p>
          <a:p>
            <a:endParaRPr lang="en-US" dirty="0"/>
          </a:p>
          <a:p>
            <a:r>
              <a:rPr lang="en-US" dirty="0" smtClean="0"/>
              <a:t>Author’s </a:t>
            </a:r>
            <a:r>
              <a:rPr lang="en-US" dirty="0" err="1" smtClean="0"/>
              <a:t>name:</a:t>
            </a:r>
            <a:r>
              <a:rPr lang="en-US" dirty="0" err="1"/>
              <a:t>WEIWEI</a:t>
            </a:r>
            <a:r>
              <a:rPr lang="en-US" dirty="0"/>
              <a:t> CAI , (Student Member, IEEE), AND ZHANGUO </a:t>
            </a:r>
            <a:r>
              <a:rPr lang="en-US" dirty="0" smtClean="0"/>
              <a:t>WEI</a:t>
            </a:r>
          </a:p>
          <a:p>
            <a:r>
              <a:rPr lang="en-US" dirty="0"/>
              <a:t>D</a:t>
            </a:r>
            <a:r>
              <a:rPr lang="en-US" dirty="0" smtClean="0"/>
              <a:t>ate </a:t>
            </a:r>
            <a:r>
              <a:rPr lang="en-US" dirty="0"/>
              <a:t>of publication March 9, </a:t>
            </a:r>
            <a:r>
              <a:rPr lang="en-US" dirty="0" smtClean="0"/>
              <a:t>2020</a:t>
            </a:r>
          </a:p>
          <a:p>
            <a:r>
              <a:rPr lang="en-US" dirty="0" smtClean="0"/>
              <a:t>Published in: IEEE</a:t>
            </a:r>
          </a:p>
          <a:p>
            <a:endParaRPr lang="en-US" dirty="0"/>
          </a:p>
        </p:txBody>
      </p:sp>
    </p:spTree>
    <p:extLst>
      <p:ext uri="{BB962C8B-B14F-4D97-AF65-F5344CB8AC3E}">
        <p14:creationId xmlns:p14="http://schemas.microsoft.com/office/powerpoint/2010/main" val="20164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740</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Constantia</vt:lpstr>
      <vt:lpstr>Wingdings 2</vt:lpstr>
      <vt:lpstr>Flow</vt:lpstr>
      <vt:lpstr>Paper-9</vt:lpstr>
      <vt:lpstr>Partial Convulational Strategy</vt:lpstr>
      <vt:lpstr>PowerPoint Presentation</vt:lpstr>
      <vt:lpstr>Loss Function</vt:lpstr>
      <vt:lpstr>PowerPoint Presentation</vt:lpstr>
      <vt:lpstr>Paper -4</vt:lpstr>
      <vt:lpstr>Training Strategies:</vt:lpstr>
      <vt:lpstr>PowerPoint Presentation</vt:lpstr>
      <vt:lpstr>Paper</vt:lpstr>
      <vt:lpstr>PowerPoint Presentation</vt:lpstr>
      <vt:lpstr>EXTRACTOR</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Paper-9</dc:title>
  <dc:creator>ASUS</dc:creator>
  <cp:lastModifiedBy>ASUS</cp:lastModifiedBy>
  <cp:revision>4</cp:revision>
  <dcterms:created xsi:type="dcterms:W3CDTF">2021-04-12T11:10:54Z</dcterms:created>
  <dcterms:modified xsi:type="dcterms:W3CDTF">2021-04-12T11:49:08Z</dcterms:modified>
</cp:coreProperties>
</file>