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75" r:id="rId6"/>
    <p:sldId id="270" r:id="rId7"/>
    <p:sldId id="271" r:id="rId8"/>
    <p:sldId id="274" r:id="rId9"/>
    <p:sldId id="277" r:id="rId10"/>
    <p:sldId id="278" r:id="rId11"/>
    <p:sldId id="272" r:id="rId12"/>
    <p:sldId id="273" r:id="rId13"/>
    <p:sldId id="262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4B8E2"/>
    <a:srgbClr val="F1D5AA"/>
    <a:srgbClr val="FFE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47" autoAdjust="0"/>
    <p:restoredTop sz="94660"/>
  </p:normalViewPr>
  <p:slideViewPr>
    <p:cSldViewPr snapToGrid="0">
      <p:cViewPr>
        <p:scale>
          <a:sx n="75" d="100"/>
          <a:sy n="75" d="100"/>
        </p:scale>
        <p:origin x="2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F127-00EC-4118-B229-2FDD1A97EBE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1DEE-2C2D-4122-8AD6-414E9E597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1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2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3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0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7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8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E534-5BD0-4FBB-962C-6AD44208341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image" Target="../media/image64.jpeg"/><Relationship Id="rId3" Type="http://schemas.openxmlformats.org/officeDocument/2006/relationships/image" Target="../media/image54.jpeg"/><Relationship Id="rId7" Type="http://schemas.openxmlformats.org/officeDocument/2006/relationships/image" Target="../media/image58.jpeg"/><Relationship Id="rId12" Type="http://schemas.openxmlformats.org/officeDocument/2006/relationships/image" Target="../media/image63.jpeg"/><Relationship Id="rId2" Type="http://schemas.openxmlformats.org/officeDocument/2006/relationships/image" Target="../media/image53.jpeg"/><Relationship Id="rId16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11" Type="http://schemas.openxmlformats.org/officeDocument/2006/relationships/image" Target="../media/image62.jpeg"/><Relationship Id="rId5" Type="http://schemas.openxmlformats.org/officeDocument/2006/relationships/image" Target="../media/image56.jpeg"/><Relationship Id="rId15" Type="http://schemas.openxmlformats.org/officeDocument/2006/relationships/image" Target="../media/image66.jpeg"/><Relationship Id="rId10" Type="http://schemas.openxmlformats.org/officeDocument/2006/relationships/image" Target="../media/image61.jpeg"/><Relationship Id="rId4" Type="http://schemas.openxmlformats.org/officeDocument/2006/relationships/image" Target="../media/image55.jpeg"/><Relationship Id="rId9" Type="http://schemas.openxmlformats.org/officeDocument/2006/relationships/image" Target="../media/image60.jpeg"/><Relationship Id="rId14" Type="http://schemas.openxmlformats.org/officeDocument/2006/relationships/image" Target="../media/image6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8.jpeg"/><Relationship Id="rId18" Type="http://schemas.openxmlformats.org/officeDocument/2006/relationships/image" Target="../media/image43.jpeg"/><Relationship Id="rId26" Type="http://schemas.openxmlformats.org/officeDocument/2006/relationships/image" Target="../media/image51.jpeg"/><Relationship Id="rId3" Type="http://schemas.openxmlformats.org/officeDocument/2006/relationships/image" Target="../media/image28.jpeg"/><Relationship Id="rId21" Type="http://schemas.openxmlformats.org/officeDocument/2006/relationships/image" Target="../media/image46.jpe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17" Type="http://schemas.openxmlformats.org/officeDocument/2006/relationships/image" Target="../media/image42.jpeg"/><Relationship Id="rId25" Type="http://schemas.openxmlformats.org/officeDocument/2006/relationships/image" Target="../media/image50.jpeg"/><Relationship Id="rId2" Type="http://schemas.openxmlformats.org/officeDocument/2006/relationships/image" Target="../media/image27.jpeg"/><Relationship Id="rId16" Type="http://schemas.openxmlformats.org/officeDocument/2006/relationships/image" Target="../media/image41.jpeg"/><Relationship Id="rId20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24" Type="http://schemas.openxmlformats.org/officeDocument/2006/relationships/image" Target="../media/image49.jpeg"/><Relationship Id="rId5" Type="http://schemas.openxmlformats.org/officeDocument/2006/relationships/image" Target="../media/image30.jpeg"/><Relationship Id="rId15" Type="http://schemas.openxmlformats.org/officeDocument/2006/relationships/image" Target="../media/image40.jpeg"/><Relationship Id="rId23" Type="http://schemas.openxmlformats.org/officeDocument/2006/relationships/image" Target="../media/image48.jpeg"/><Relationship Id="rId10" Type="http://schemas.openxmlformats.org/officeDocument/2006/relationships/image" Target="../media/image35.jpeg"/><Relationship Id="rId19" Type="http://schemas.openxmlformats.org/officeDocument/2006/relationships/image" Target="../media/image44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Relationship Id="rId14" Type="http://schemas.openxmlformats.org/officeDocument/2006/relationships/image" Target="../media/image39.jpeg"/><Relationship Id="rId22" Type="http://schemas.openxmlformats.org/officeDocument/2006/relationships/image" Target="../media/image47.jpeg"/><Relationship Id="rId27" Type="http://schemas.openxmlformats.org/officeDocument/2006/relationships/image" Target="../media/image5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3" b="3379"/>
          <a:stretch/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8848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25695" y="2190320"/>
            <a:ext cx="5608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Website</a:t>
            </a:r>
          </a:p>
          <a:p>
            <a:r>
              <a:rPr lang="ko-KR" altLang="en-US" sz="48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건강 정보 </a:t>
            </a:r>
            <a:r>
              <a:rPr lang="en-US" altLang="ko-KR" sz="48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TMI</a:t>
            </a:r>
            <a:endParaRPr lang="ko-KR" altLang="en-US" sz="4800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10" y="2254024"/>
            <a:ext cx="4513199" cy="32121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6089" y="371199"/>
            <a:ext cx="1767839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7" y="410183"/>
            <a:ext cx="1217821" cy="623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6744" y="3577463"/>
            <a:ext cx="5235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Healthy Information.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Comfortable Approach.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Healthy Website.</a:t>
            </a:r>
            <a:endParaRPr lang="ko-KR" altLang="en-US" sz="24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75132" y="5899442"/>
            <a:ext cx="245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By. </a:t>
            </a:r>
            <a:r>
              <a:rPr lang="ko-KR" altLang="en-US" sz="32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서영석</a:t>
            </a:r>
            <a:endParaRPr lang="ko-KR" altLang="en-US" sz="4800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9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92985" y="2793719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7460" y="325353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47460" y="468451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47460" y="599316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2292" y="441426"/>
            <a:ext cx="3316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Media Query</a:t>
            </a:r>
          </a:p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Sub Page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3171" y="508148"/>
            <a:ext cx="48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Mobile </a:t>
            </a:r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size(media Max-width:699px</a:t>
            </a:r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)</a:t>
            </a:r>
            <a:endParaRPr lang="ko-KR" altLang="en-US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6859" y="2270901"/>
            <a:ext cx="47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Tablet size(media Min-width: 700px, </a:t>
            </a:r>
            <a:r>
              <a:rPr lang="en-US" altLang="ko-KR" dirty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Max-width:1159px)</a:t>
            </a:r>
            <a:endParaRPr lang="ko-KR" altLang="en-US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62931" y="3119155"/>
            <a:ext cx="1261527" cy="3130722"/>
            <a:chOff x="2480895" y="2991065"/>
            <a:chExt cx="1261527" cy="313072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895" y="2991065"/>
              <a:ext cx="1261525" cy="1223056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2480895" y="4214121"/>
              <a:ext cx="1261527" cy="1907666"/>
              <a:chOff x="1938111" y="2943571"/>
              <a:chExt cx="1261527" cy="1907666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8112" y="2943571"/>
                <a:ext cx="1261526" cy="1177867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8111" y="4121439"/>
                <a:ext cx="1261527" cy="729798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5306727" y="1024428"/>
            <a:ext cx="830258" cy="5651250"/>
            <a:chOff x="5306727" y="1024428"/>
            <a:chExt cx="830258" cy="565125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728" y="1024428"/>
              <a:ext cx="830257" cy="147636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728" y="2500793"/>
              <a:ext cx="830257" cy="150652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728" y="4007321"/>
              <a:ext cx="830257" cy="145096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727" y="5458286"/>
              <a:ext cx="830258" cy="121739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6439567" y="980035"/>
            <a:ext cx="830260" cy="5749260"/>
            <a:chOff x="6643378" y="1147878"/>
            <a:chExt cx="830260" cy="574926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380" y="1147878"/>
              <a:ext cx="830258" cy="151709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379" y="2664971"/>
              <a:ext cx="830259" cy="125337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378" y="3918343"/>
              <a:ext cx="830259" cy="145612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378" y="5381635"/>
              <a:ext cx="830260" cy="1515503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72" y="980035"/>
            <a:ext cx="854849" cy="83019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98823" y="3124235"/>
            <a:ext cx="1261527" cy="3307258"/>
            <a:chOff x="482290" y="2918280"/>
            <a:chExt cx="1261527" cy="330725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92" y="2918280"/>
              <a:ext cx="1261525" cy="120315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90" y="4965341"/>
              <a:ext cx="1261526" cy="126019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91" y="4121438"/>
              <a:ext cx="1261525" cy="843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9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0" y="1246459"/>
            <a:ext cx="4330611" cy="296817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74" y="3619535"/>
            <a:ext cx="4374942" cy="2968172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9323062">
            <a:off x="4715294" y="2687468"/>
            <a:ext cx="972458" cy="899886"/>
          </a:xfrm>
          <a:prstGeom prst="downArrow">
            <a:avLst/>
          </a:prstGeom>
          <a:solidFill>
            <a:srgbClr val="FFE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04970" y="2770136"/>
            <a:ext cx="235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E3AF"/>
                </a:solidFill>
              </a:rPr>
              <a:t>Time(5s) Set</a:t>
            </a:r>
            <a:endParaRPr lang="ko-KR" altLang="en-US" sz="2400" dirty="0">
              <a:solidFill>
                <a:srgbClr val="FFE3AF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8" y="4675460"/>
            <a:ext cx="3304458" cy="19521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2292" y="318829"/>
            <a:ext cx="590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Main Page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92984" y="4214631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47460" y="325353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47460" y="468451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47460" y="599316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1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192984" y="4214631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7460" y="325353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7460" y="468451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7460" y="599316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88" y="1319016"/>
            <a:ext cx="4142282" cy="338182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88" y="4901008"/>
            <a:ext cx="3978841" cy="16996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1003" y="482389"/>
            <a:ext cx="590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Sub Page 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1319016"/>
            <a:ext cx="4334534" cy="29675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1" y="4569964"/>
            <a:ext cx="3177120" cy="13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92" y="1181062"/>
            <a:ext cx="4656365" cy="567693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28914" y="928914"/>
            <a:ext cx="7837715" cy="5326743"/>
          </a:xfrm>
          <a:prstGeom prst="roundRect">
            <a:avLst>
              <a:gd name="adj" fmla="val 21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94088" y="1235369"/>
            <a:ext cx="223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4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2172" y="1235369"/>
            <a:ext cx="2724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E3AF"/>
                </a:solidFill>
                <a:latin typeface="세종병원체 Bold" pitchFamily="50" charset="-127"/>
                <a:ea typeface="세종병원체 Bold" pitchFamily="50" charset="-127"/>
              </a:rPr>
              <a:t>평점</a:t>
            </a:r>
            <a:r>
              <a:rPr lang="en-US" altLang="ko-KR" sz="4000" dirty="0" smtClean="0">
                <a:solidFill>
                  <a:srgbClr val="FFE3AF"/>
                </a:solidFill>
                <a:latin typeface="세종병원체 Bold" pitchFamily="50" charset="-127"/>
                <a:ea typeface="세종병원체 Bold" pitchFamily="50" charset="-127"/>
              </a:rPr>
              <a:t>: 4.0/5</a:t>
            </a:r>
            <a:endParaRPr lang="ko-KR" altLang="en-US" sz="4000" dirty="0">
              <a:solidFill>
                <a:srgbClr val="FFE3AF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7897" y="3425368"/>
            <a:ext cx="6992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처음 기획했을 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사용자인 저도 계속해서 볼 수 있게 되고 유익한 주제가 될 수 있도록 기획하였습니다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.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이번 프로젝트는 웹 사이트를 제작하면서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CSS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의 구성을 더 편리하고 효과적이게 배치될 수 있는 부분에 관해 큰 도움을 주었습니다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다만 아쉬운 점이 있다면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Javascript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효과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세종병원체 Light" pitchFamily="50" charset="-127"/>
              <a:ea typeface="세종병원체 Light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구성 기획을 많이 하였으나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기대보다 적게 사용했다는 점에서 많은 아쉬움이 느껴지게 됩니다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.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세종병원체 Light" pitchFamily="50" charset="-127"/>
              <a:ea typeface="세종병원체 Light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Healthinfo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’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사이트는 생각이 난다면 계속해서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보게될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 것 같습니다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세종병원체 Light" pitchFamily="50" charset="-127"/>
                <a:ea typeface="세종병원체 Light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99089" y="2079584"/>
            <a:ext cx="6226629" cy="1175657"/>
          </a:xfrm>
          <a:prstGeom prst="roundRect">
            <a:avLst>
              <a:gd name="adj" fmla="val 4506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2103688" y="2249711"/>
            <a:ext cx="740229" cy="740229"/>
          </a:xfrm>
          <a:prstGeom prst="star5">
            <a:avLst>
              <a:gd name="adj" fmla="val 24907"/>
              <a:gd name="hf" fmla="val 105146"/>
              <a:gd name="vf" fmla="val 110557"/>
            </a:avLst>
          </a:prstGeom>
          <a:solidFill>
            <a:srgbClr val="FFE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272989" y="2249712"/>
            <a:ext cx="740229" cy="740229"/>
          </a:xfrm>
          <a:prstGeom prst="star5">
            <a:avLst>
              <a:gd name="adj" fmla="val 24907"/>
              <a:gd name="hf" fmla="val 105146"/>
              <a:gd name="vf" fmla="val 110557"/>
            </a:avLst>
          </a:prstGeom>
          <a:solidFill>
            <a:srgbClr val="FFE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442290" y="2249713"/>
            <a:ext cx="740229" cy="740229"/>
          </a:xfrm>
          <a:prstGeom prst="star5">
            <a:avLst>
              <a:gd name="adj" fmla="val 24907"/>
              <a:gd name="hf" fmla="val 105146"/>
              <a:gd name="vf" fmla="val 110557"/>
            </a:avLst>
          </a:prstGeom>
          <a:solidFill>
            <a:srgbClr val="FFE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611591" y="2249713"/>
            <a:ext cx="740229" cy="740229"/>
          </a:xfrm>
          <a:prstGeom prst="star5">
            <a:avLst>
              <a:gd name="adj" fmla="val 24907"/>
              <a:gd name="hf" fmla="val 105146"/>
              <a:gd name="vf" fmla="val 110557"/>
            </a:avLst>
          </a:prstGeom>
          <a:solidFill>
            <a:srgbClr val="FFE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780892" y="2249713"/>
            <a:ext cx="740229" cy="740229"/>
          </a:xfrm>
          <a:prstGeom prst="star5">
            <a:avLst>
              <a:gd name="adj" fmla="val 24907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rgbClr val="FFE3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30767" y="2347049"/>
            <a:ext cx="5901640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T</a:t>
            </a:r>
            <a:r>
              <a:rPr lang="en-US" altLang="ko-KR" sz="54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hank</a:t>
            </a:r>
          </a:p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Y</a:t>
            </a:r>
            <a:r>
              <a:rPr lang="en-US" altLang="ko-KR" sz="54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ou!</a:t>
            </a:r>
            <a:endParaRPr lang="ko-KR" altLang="en-US" sz="5400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65" y="1514282"/>
            <a:ext cx="347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CONTENT</a:t>
            </a:r>
            <a:endParaRPr lang="ko-KR" altLang="en-US" sz="4400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8854" y="2388187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1. Research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8827" y="2329089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2. Subject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1174" y="5617748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3.Plan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2971" y="5587381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4.  Code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5193" y="5441076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5.Review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5192" y="5969993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Review</a:t>
            </a:r>
            <a:endParaRPr lang="ko-KR" altLang="en-US" sz="20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2970" y="6116298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8854" y="2852700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자료 조사</a:t>
            </a:r>
            <a:endParaRPr lang="ko-KR" altLang="en-US" sz="20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8854" y="3381617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Brain storming</a:t>
            </a:r>
            <a:endParaRPr lang="ko-KR" altLang="en-US" sz="20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8827" y="2793602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Persona</a:t>
            </a:r>
            <a:endParaRPr lang="ko-KR" altLang="en-US" sz="20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8827" y="3322519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Logo&amp;Color&amp;Font</a:t>
            </a:r>
            <a:endParaRPr lang="ko-KR" altLang="en-US" sz="20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1174" y="6017858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Prototype</a:t>
            </a:r>
            <a:endParaRPr lang="ko-KR" altLang="en-US" sz="20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11" y="546617"/>
            <a:ext cx="1505092" cy="1632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78" y="3904507"/>
            <a:ext cx="1211395" cy="14981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89" y="3904507"/>
            <a:ext cx="1283906" cy="12839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49" y="487519"/>
            <a:ext cx="1660361" cy="16603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9" y="3940781"/>
            <a:ext cx="1564021" cy="15120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21174" y="6370103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Media Query</a:t>
            </a:r>
            <a:endParaRPr lang="ko-KR" altLang="en-US" sz="2000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7460" y="3143892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7460" y="4465234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7460" y="578657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92986" y="-13426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763" y="577307"/>
            <a:ext cx="590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건강을 만족하지 않는 한국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763" y="1518620"/>
            <a:ext cx="5488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한국은 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OECD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국가의 </a:t>
            </a:r>
            <a:r>
              <a:rPr lang="ko-KR" altLang="en-US" sz="2000" dirty="0" err="1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아태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11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개국 중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건강상태의 긍정 비율이 가장 적다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. </a:t>
            </a:r>
          </a:p>
          <a:p>
            <a:endParaRPr lang="en-US" altLang="ko-KR" sz="2000" dirty="0">
              <a:solidFill>
                <a:schemeClr val="accent1"/>
              </a:solidFill>
              <a:latin typeface="세종병원체 Light" pitchFamily="50" charset="-127"/>
              <a:ea typeface="세종병원체 Light" pitchFamily="50" charset="-127"/>
            </a:endParaRPr>
          </a:p>
          <a:p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‘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정신 상태가 건강하다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.’ 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고 답한 비율은 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27%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로 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36%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보다 낮았고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, </a:t>
            </a:r>
          </a:p>
          <a:p>
            <a:endParaRPr lang="en-US" altLang="ko-KR" sz="2000" dirty="0">
              <a:solidFill>
                <a:schemeClr val="accent1"/>
              </a:solidFill>
              <a:latin typeface="세종병원체 Light" pitchFamily="50" charset="-127"/>
              <a:ea typeface="세종병원체 Light" pitchFamily="50" charset="-127"/>
            </a:endParaRPr>
          </a:p>
          <a:p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‘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신체가 건강하다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＇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고 답한 비율은 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17%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로 평균인 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29%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보다 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12% </a:t>
            </a:r>
            <a:r>
              <a:rPr lang="ko-KR" altLang="en-US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낮았다</a:t>
            </a:r>
            <a:r>
              <a:rPr lang="en-US" altLang="ko-KR" sz="20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.</a:t>
            </a:r>
            <a:endParaRPr lang="ko-KR" altLang="en-US" sz="2000" dirty="0">
              <a:solidFill>
                <a:schemeClr val="accent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pic>
        <p:nvPicPr>
          <p:cNvPr id="20" name="Picture 2" descr="Untitled-1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14" y="4057796"/>
            <a:ext cx="3570878" cy="25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86252" y="5187403"/>
            <a:ext cx="3985260" cy="1446971"/>
          </a:xfrm>
          <a:prstGeom prst="roundRect">
            <a:avLst>
              <a:gd name="adj" fmla="val 1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6252" y="4429703"/>
            <a:ext cx="1014542" cy="494653"/>
          </a:xfrm>
          <a:prstGeom prst="rect">
            <a:avLst/>
          </a:prstGeom>
          <a:solidFill>
            <a:srgbClr val="FFE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92528" y="449236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세종병원체 Light" pitchFamily="50" charset="-127"/>
                <a:ea typeface="세종병원체 Light" pitchFamily="50" charset="-127"/>
              </a:rPr>
              <a:t>출처</a:t>
            </a:r>
            <a:endParaRPr lang="ko-KR" altLang="en-US" dirty="0">
              <a:solidFill>
                <a:srgbClr val="333333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93523" y="5587722"/>
            <a:ext cx="2939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http://www.hnews.kr/news/view.php?no=61970</a:t>
            </a:r>
          </a:p>
        </p:txBody>
      </p:sp>
    </p:spTree>
    <p:extLst>
      <p:ext uri="{BB962C8B-B14F-4D97-AF65-F5344CB8AC3E}">
        <p14:creationId xmlns:p14="http://schemas.microsoft.com/office/powerpoint/2010/main" val="23494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7460" y="3143892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7460" y="4465234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7460" y="578657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92986" y="-13426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628" y="261257"/>
            <a:ext cx="8508167" cy="6368143"/>
          </a:xfrm>
          <a:prstGeom prst="roundRect">
            <a:avLst>
              <a:gd name="adj" fmla="val 53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09164" y="1206855"/>
            <a:ext cx="2390636" cy="3556000"/>
          </a:xfrm>
          <a:prstGeom prst="rect">
            <a:avLst/>
          </a:prstGeom>
          <a:solidFill>
            <a:srgbClr val="FFE3AF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0335" y="3876019"/>
            <a:ext cx="2857576" cy="2445492"/>
          </a:xfrm>
          <a:prstGeom prst="rect">
            <a:avLst/>
          </a:prstGeom>
          <a:solidFill>
            <a:srgbClr val="FFE3A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5942" y="4077147"/>
            <a:ext cx="1531059" cy="2141023"/>
          </a:xfrm>
          <a:prstGeom prst="rect">
            <a:avLst/>
          </a:prstGeom>
          <a:solidFill>
            <a:srgbClr val="FFE3AF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7592" y="1243686"/>
            <a:ext cx="2820862" cy="1157431"/>
          </a:xfrm>
          <a:prstGeom prst="rect">
            <a:avLst/>
          </a:prstGeom>
          <a:solidFill>
            <a:srgbClr val="FFE3A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74591" y="5056719"/>
            <a:ext cx="1337529" cy="1315647"/>
          </a:xfrm>
          <a:prstGeom prst="rect">
            <a:avLst/>
          </a:prstGeom>
          <a:solidFill>
            <a:srgbClr val="FFE3A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00353" y="4434994"/>
            <a:ext cx="1581131" cy="1895971"/>
          </a:xfrm>
          <a:prstGeom prst="rect">
            <a:avLst/>
          </a:prstGeom>
          <a:solidFill>
            <a:srgbClr val="FFE3A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76518" y="2621079"/>
            <a:ext cx="2059082" cy="1670368"/>
          </a:xfrm>
          <a:prstGeom prst="rect">
            <a:avLst/>
          </a:prstGeom>
          <a:solidFill>
            <a:srgbClr val="FFE3A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5942" y="2464772"/>
            <a:ext cx="1594326" cy="1492700"/>
          </a:xfrm>
          <a:prstGeom prst="rect">
            <a:avLst/>
          </a:prstGeom>
          <a:solidFill>
            <a:srgbClr val="FFE3A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96267" y="888573"/>
            <a:ext cx="2773621" cy="1699613"/>
          </a:xfrm>
          <a:prstGeom prst="rect">
            <a:avLst/>
          </a:prstGeom>
          <a:solidFill>
            <a:srgbClr val="FFE3A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46368" y="2659727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건강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9528" y="4855270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음식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0364" y="1530013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운동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5915" y="3174627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성분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53853" y="5459244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정보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6861" y="4751865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식품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05075" y="5169574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광고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1091" y="1445991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도움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5446" y="2809401"/>
            <a:ext cx="119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생활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4064" y="415895"/>
            <a:ext cx="395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- Brain Storming</a:t>
            </a:r>
            <a:endParaRPr lang="ko-KR" altLang="en-US" sz="32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68876" y="2464772"/>
            <a:ext cx="2308499" cy="1315647"/>
          </a:xfrm>
          <a:prstGeom prst="rect">
            <a:avLst/>
          </a:prstGeom>
          <a:solidFill>
            <a:srgbClr val="FFE3A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864010" y="2882357"/>
            <a:ext cx="206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다크효과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1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88246" y="208820"/>
            <a:ext cx="462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Persona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97" y="882592"/>
            <a:ext cx="161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Name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195526" y="1344257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647460" y="325353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647460" y="468451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47460" y="599316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2904" y="903563"/>
            <a:ext cx="161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Age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246" y="1977651"/>
            <a:ext cx="161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Job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2904" y="1948524"/>
            <a:ext cx="161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Gender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897" y="1458393"/>
            <a:ext cx="161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원 민철</a:t>
            </a:r>
            <a:endParaRPr lang="ko-KR" altLang="en-US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02904" y="1456821"/>
            <a:ext cx="161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36</a:t>
            </a:r>
            <a:endParaRPr lang="ko-KR" altLang="en-US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246" y="2667588"/>
            <a:ext cx="419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X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기업 사회정보부서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과장</a:t>
            </a:r>
            <a:endParaRPr lang="ko-KR" altLang="en-US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2904" y="2666802"/>
            <a:ext cx="161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Male</a:t>
            </a:r>
            <a:endParaRPr lang="ko-KR" altLang="en-US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084" y="4453683"/>
            <a:ext cx="161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Intro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946" y="3238328"/>
            <a:ext cx="2066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Character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897" y="3876783"/>
            <a:ext cx="82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과한 업무와 불규칙적인 식습관으로 입사 전보다 몸이 </a:t>
            </a:r>
            <a:r>
              <a:rPr lang="ko-KR" altLang="en-US" dirty="0" err="1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허약해짐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084" y="5033897"/>
            <a:ext cx="8584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사회 정보 과장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 원 </a:t>
            </a:r>
            <a:r>
              <a:rPr lang="ko-KR" altLang="en-US" dirty="0" err="1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민철씨는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 업무를 중시하기 </a:t>
            </a:r>
            <a:r>
              <a:rPr lang="ko-KR" altLang="en-US" dirty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때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문에 식사를 거르는 경우가 많다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그러던 어느 날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심한 두통을 겪게 된 </a:t>
            </a:r>
            <a:r>
              <a:rPr lang="ko-KR" altLang="en-US" dirty="0" err="1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민철씨는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 병원에서 탄수화물 부족 및 면역력 저하 진단을 받았다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규칙적인 건강관리를 시작하려고 했지만 효과적인 식습관을 잘 알지못해 조만간 잊어버리고 기존 습관으로 돌아가지 못할까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망설이며</a:t>
            </a:r>
            <a:r>
              <a:rPr lang="en-US" altLang="ko-KR" dirty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건강 사이트를 </a:t>
            </a:r>
            <a:r>
              <a:rPr lang="ko-KR" altLang="en-US" dirty="0" err="1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찻아보려고</a:t>
            </a:r>
            <a:r>
              <a:rPr lang="ko-KR" altLang="en-US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 한다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81" y="918223"/>
            <a:ext cx="2309891" cy="236706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8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6" y="1827470"/>
            <a:ext cx="3813625" cy="192344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8246" y="208820"/>
            <a:ext cx="462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Logo &amp; Color &amp; Font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22798" y="2208742"/>
            <a:ext cx="4346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Health(</a:t>
            </a:r>
            <a:r>
              <a:rPr lang="ko-KR" altLang="en-US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건강</a:t>
            </a:r>
            <a:r>
              <a:rPr lang="en-US" altLang="ko-KR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) + Information(</a:t>
            </a:r>
            <a:r>
              <a:rPr lang="ko-KR" altLang="en-US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정보</a:t>
            </a:r>
            <a:r>
              <a:rPr lang="en-US" altLang="ko-KR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머리에 좋은 견과류와 뇌의 이중적인 의미로 </a:t>
            </a:r>
            <a:r>
              <a:rPr lang="en-US" altLang="ko-KR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O</a:t>
            </a:r>
            <a:r>
              <a:rPr lang="ko-KR" altLang="en-US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를 변형했다</a:t>
            </a:r>
            <a:r>
              <a:rPr lang="en-US" altLang="ko-KR" sz="1600" dirty="0" smtClean="0">
                <a:solidFill>
                  <a:schemeClr val="accent1"/>
                </a:solidFill>
                <a:latin typeface="세종병원체 Light" pitchFamily="50" charset="-127"/>
                <a:ea typeface="세종병원체 Light" pitchFamily="50" charset="-127"/>
              </a:rPr>
              <a:t>.</a:t>
            </a:r>
            <a:endParaRPr lang="ko-KR" altLang="en-US" sz="1600" dirty="0">
              <a:solidFill>
                <a:schemeClr val="accent1"/>
              </a:solidFill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48045" y="1680546"/>
            <a:ext cx="364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Healthfo</a:t>
            </a:r>
            <a:endParaRPr lang="ko-KR" altLang="en-US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8246" y="4174802"/>
            <a:ext cx="143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Color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4189" y="4174802"/>
            <a:ext cx="364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Font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4190" y="5314953"/>
            <a:ext cx="3640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Sejong</a:t>
            </a:r>
            <a:r>
              <a:rPr lang="en-US" altLang="ko-KR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hospital </a:t>
            </a:r>
            <a:r>
              <a:rPr lang="en-US" altLang="ko-KR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Bold'</a:t>
            </a:r>
            <a:endParaRPr lang="en-US" altLang="ko-KR" b="0" dirty="0">
              <a:solidFill>
                <a:schemeClr val="bg1"/>
              </a:solidFill>
              <a:effectLst/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74189" y="4793500"/>
            <a:ext cx="219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dirty="0" smtClean="0">
                <a:solidFill>
                  <a:srgbClr val="FFFFFF"/>
                </a:solidFill>
                <a:effectLst/>
                <a:latin typeface="세종병원체 Light" pitchFamily="50" charset="-127"/>
                <a:ea typeface="세종병원체 Light" pitchFamily="50" charset="-127"/>
              </a:rPr>
              <a:t>세종 병원체</a:t>
            </a:r>
            <a:endParaRPr lang="en-US" altLang="ko-KR" b="0" dirty="0">
              <a:solidFill>
                <a:srgbClr val="FFFFFF"/>
              </a:solidFill>
              <a:effectLst/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74189" y="5840537"/>
            <a:ext cx="3640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Sejong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hospital </a:t>
            </a:r>
            <a:r>
              <a:rPr lang="en-US" altLang="ko-KR" dirty="0" smtClean="0">
                <a:solidFill>
                  <a:schemeClr val="bg1"/>
                </a:solidFill>
                <a:latin typeface="세종병원체 Light" pitchFamily="50" charset="-127"/>
                <a:ea typeface="세종병원체 Light" pitchFamily="50" charset="-127"/>
              </a:rPr>
              <a:t>Light'</a:t>
            </a:r>
            <a:endParaRPr lang="en-US" altLang="ko-KR" b="0" dirty="0">
              <a:solidFill>
                <a:schemeClr val="bg1"/>
              </a:solidFill>
              <a:effectLst/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24561" y="4706313"/>
            <a:ext cx="638628" cy="638628"/>
          </a:xfrm>
          <a:prstGeom prst="ellipse">
            <a:avLst/>
          </a:prstGeom>
          <a:solidFill>
            <a:srgbClr val="F1D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24561" y="5571241"/>
            <a:ext cx="638628" cy="638628"/>
          </a:xfrm>
          <a:prstGeom prst="ellipse">
            <a:avLst/>
          </a:prstGeom>
          <a:solidFill>
            <a:srgbClr val="A4B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02713" y="4852909"/>
            <a:ext cx="2199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rgbClr val="FFFFFF"/>
                </a:solidFill>
                <a:effectLst/>
                <a:latin typeface="세종병원체 Light" pitchFamily="50" charset="-127"/>
                <a:ea typeface="세종병원체 Light" pitchFamily="50" charset="-127"/>
              </a:rPr>
              <a:t>#</a:t>
            </a:r>
            <a:r>
              <a:rPr lang="en-US" altLang="ko-KR" sz="1600" dirty="0" smtClean="0">
                <a:solidFill>
                  <a:srgbClr val="FFFFFF"/>
                </a:solidFill>
                <a:latin typeface="세종병원체 Light" pitchFamily="50" charset="-127"/>
                <a:ea typeface="세종병원체 Light" pitchFamily="50" charset="-127"/>
              </a:rPr>
              <a:t>F2D6A5</a:t>
            </a:r>
            <a:endParaRPr lang="en-US" altLang="ko-KR" sz="1600" b="0" dirty="0">
              <a:solidFill>
                <a:srgbClr val="FFFFFF"/>
              </a:solidFill>
              <a:effectLst/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02713" y="5721278"/>
            <a:ext cx="2199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>
                <a:solidFill>
                  <a:srgbClr val="FFFFFF"/>
                </a:solidFill>
                <a:effectLst/>
                <a:latin typeface="세종병원체 Light" pitchFamily="50" charset="-127"/>
                <a:ea typeface="세종병원체 Light" pitchFamily="50" charset="-127"/>
              </a:rPr>
              <a:t>#A4B8E0</a:t>
            </a:r>
            <a:endParaRPr lang="en-US" altLang="ko-KR" sz="1600" b="0" dirty="0">
              <a:solidFill>
                <a:srgbClr val="FFFFFF"/>
              </a:solidFill>
              <a:effectLst/>
              <a:latin typeface="세종병원체 Light" pitchFamily="50" charset="-127"/>
              <a:ea typeface="세종병원체 Light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4388" y="1031770"/>
            <a:ext cx="364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Logo</a:t>
            </a:r>
            <a:endParaRPr lang="ko-KR" altLang="en-US" sz="20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195526" y="1344257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647460" y="325353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47460" y="468451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647460" y="599316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78" y="0"/>
            <a:ext cx="2176956" cy="688910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92985" y="2793719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7460" y="325353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47460" y="468451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47460" y="599316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479002" y="24016"/>
            <a:ext cx="1265612" cy="6833984"/>
            <a:chOff x="4069945" y="0"/>
            <a:chExt cx="1265612" cy="683398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46" y="0"/>
              <a:ext cx="1263802" cy="103263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46" y="1032632"/>
              <a:ext cx="1265610" cy="99386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46" y="2044887"/>
              <a:ext cx="1265611" cy="101423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46" y="3059124"/>
              <a:ext cx="1263802" cy="94675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46" y="4005882"/>
              <a:ext cx="1261993" cy="95846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46" y="4952640"/>
              <a:ext cx="1263802" cy="81049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45" y="5708984"/>
              <a:ext cx="1261994" cy="101068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45" y="6722024"/>
              <a:ext cx="1261995" cy="111960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482292" y="501208"/>
            <a:ext cx="3316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Prototype</a:t>
            </a:r>
          </a:p>
          <a:p>
            <a:r>
              <a:rPr lang="en-US" altLang="ko-KR" sz="24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Main Page</a:t>
            </a:r>
            <a:endParaRPr lang="ko-KR" altLang="en-US" sz="24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77" y="1341438"/>
            <a:ext cx="3107103" cy="538217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92985" y="2793719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7460" y="325353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47460" y="468451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47460" y="599316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2292" y="441426"/>
            <a:ext cx="3316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Prototype</a:t>
            </a:r>
          </a:p>
          <a:p>
            <a:r>
              <a:rPr lang="en-US" altLang="ko-KR" sz="24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Sub Page</a:t>
            </a:r>
            <a:endParaRPr lang="ko-KR" altLang="en-US" sz="24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163170" y="134382"/>
            <a:ext cx="2171369" cy="6589234"/>
            <a:chOff x="5406285" y="0"/>
            <a:chExt cx="2621511" cy="795523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575" y="0"/>
              <a:ext cx="2604887" cy="177258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242" y="1772583"/>
              <a:ext cx="2608219" cy="187008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576" y="3642669"/>
              <a:ext cx="2608220" cy="196179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620" y="5604465"/>
              <a:ext cx="2614841" cy="211849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285" y="7722959"/>
              <a:ext cx="2618176" cy="232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99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192986" y="-1"/>
            <a:ext cx="299901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47460" y="1822550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Subject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92985" y="2793719"/>
            <a:ext cx="2999014" cy="1436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7460" y="325353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Plan</a:t>
            </a:r>
            <a:endParaRPr lang="ko-KR" altLang="en-US" sz="28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47460" y="4684516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Code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47460" y="5993163"/>
            <a:ext cx="211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Review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47460" y="501208"/>
            <a:ext cx="2117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33333"/>
                </a:solidFill>
                <a:latin typeface="세종병원체 Bold" pitchFamily="50" charset="-127"/>
                <a:ea typeface="세종병원체 Bold" pitchFamily="50" charset="-127"/>
              </a:rPr>
              <a:t>Research</a:t>
            </a:r>
            <a:endParaRPr lang="ko-KR" altLang="en-US" sz="2800" dirty="0">
              <a:solidFill>
                <a:srgbClr val="333333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2292" y="441426"/>
            <a:ext cx="3316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Media Query</a:t>
            </a:r>
          </a:p>
          <a:p>
            <a:r>
              <a:rPr lang="en-US" altLang="ko-KR" sz="3200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Main Page</a:t>
            </a:r>
            <a:endParaRPr lang="ko-KR" altLang="en-US" sz="3200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33844" y="1024428"/>
            <a:ext cx="639595" cy="5802316"/>
            <a:chOff x="4389605" y="-1"/>
            <a:chExt cx="639595" cy="5802316"/>
          </a:xfrm>
        </p:grpSpPr>
        <p:grpSp>
          <p:nvGrpSpPr>
            <p:cNvPr id="6" name="그룹 5"/>
            <p:cNvGrpSpPr/>
            <p:nvPr/>
          </p:nvGrpSpPr>
          <p:grpSpPr>
            <a:xfrm>
              <a:off x="4389605" y="-1"/>
              <a:ext cx="639595" cy="4539502"/>
              <a:chOff x="4678363" y="-1229291"/>
              <a:chExt cx="1139462" cy="808729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8363" y="-1229291"/>
                <a:ext cx="1139461" cy="1937084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8363" y="707793"/>
                <a:ext cx="1139462" cy="1637977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8363" y="2345770"/>
                <a:ext cx="1139462" cy="2255284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8363" y="4614611"/>
                <a:ext cx="1139461" cy="2243388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605" y="4547111"/>
              <a:ext cx="639594" cy="1255204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7075135" y="1021136"/>
            <a:ext cx="673128" cy="5657633"/>
            <a:chOff x="5956271" y="0"/>
            <a:chExt cx="673128" cy="565763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273" y="0"/>
              <a:ext cx="673126" cy="132657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272" y="1326578"/>
              <a:ext cx="673127" cy="94041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271" y="2266997"/>
              <a:ext cx="673127" cy="102505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271" y="3292049"/>
              <a:ext cx="673128" cy="132251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271" y="4614564"/>
              <a:ext cx="673127" cy="1043069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8092665" y="730998"/>
            <a:ext cx="673129" cy="6091509"/>
            <a:chOff x="7289356" y="6856"/>
            <a:chExt cx="673129" cy="609150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56" y="6856"/>
              <a:ext cx="673128" cy="131972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56" y="1326578"/>
              <a:ext cx="673128" cy="128608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56" y="2612658"/>
              <a:ext cx="673129" cy="110754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57" y="3720198"/>
              <a:ext cx="673127" cy="130314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56" y="5006278"/>
              <a:ext cx="673128" cy="109208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662158" y="546332"/>
            <a:ext cx="432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Mobile </a:t>
            </a:r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size(media Max-width:699px</a:t>
            </a:r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)</a:t>
            </a:r>
            <a:endParaRPr lang="ko-KR" altLang="en-US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290" y="1954027"/>
            <a:ext cx="47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Tablet size(media Min-width: 700px, </a:t>
            </a:r>
            <a:r>
              <a:rPr lang="en-US" altLang="ko-KR" dirty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세종병원체 Bold" pitchFamily="50" charset="-127"/>
                <a:ea typeface="세종병원체 Bold" pitchFamily="50" charset="-127"/>
              </a:rPr>
              <a:t>Max-width:1159px)</a:t>
            </a:r>
            <a:endParaRPr lang="ko-KR" altLang="en-US" dirty="0">
              <a:solidFill>
                <a:schemeClr val="accent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02787" y="2693760"/>
            <a:ext cx="615756" cy="3757819"/>
            <a:chOff x="3692366" y="1312545"/>
            <a:chExt cx="804237" cy="490807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760" y="1312545"/>
              <a:ext cx="803843" cy="86483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499" y="2016128"/>
              <a:ext cx="804103" cy="79408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368" y="2807459"/>
              <a:ext cx="804104" cy="86251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368" y="3664117"/>
              <a:ext cx="804104" cy="843041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367" y="4506153"/>
              <a:ext cx="804105" cy="86770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366" y="5373860"/>
              <a:ext cx="804106" cy="846762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613166" y="2721185"/>
            <a:ext cx="641196" cy="2914515"/>
            <a:chOff x="2532991" y="3374457"/>
            <a:chExt cx="546904" cy="2485917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081" y="3374457"/>
              <a:ext cx="546725" cy="57932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081" y="3953777"/>
              <a:ext cx="546725" cy="58736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081" y="4533097"/>
              <a:ext cx="546814" cy="589496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080" y="5120457"/>
              <a:ext cx="546726" cy="56338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991" y="5683843"/>
              <a:ext cx="546815" cy="176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3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400</Words>
  <Application>Microsoft Office PowerPoint</Application>
  <PresentationFormat>와이드스크린</PresentationFormat>
  <Paragraphs>138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세종병원체 Bold</vt:lpstr>
      <vt:lpstr>세종병원체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42</cp:revision>
  <dcterms:created xsi:type="dcterms:W3CDTF">2024-02-19T23:54:32Z</dcterms:created>
  <dcterms:modified xsi:type="dcterms:W3CDTF">2024-03-12T01:58:03Z</dcterms:modified>
</cp:coreProperties>
</file>