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7" r:id="rId6"/>
    <p:sldId id="269" r:id="rId7"/>
    <p:sldId id="266" r:id="rId8"/>
    <p:sldId id="258" r:id="rId9"/>
    <p:sldId id="259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6"/>
    <a:srgbClr val="1F7CF3"/>
    <a:srgbClr val="013986"/>
    <a:srgbClr val="043A7F"/>
    <a:srgbClr val="D71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5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3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1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1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8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4FED-576A-4F67-945F-4CE49509589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5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0.jp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03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7" y="2317787"/>
            <a:ext cx="208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Prototype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37" y="1539507"/>
            <a:ext cx="1657499" cy="47678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67" y="1539507"/>
            <a:ext cx="2283676" cy="4677756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3611187" y="1431877"/>
            <a:ext cx="363869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11187" y="924138"/>
            <a:ext cx="140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Index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684531" y="1431877"/>
            <a:ext cx="363869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4531" y="924138"/>
            <a:ext cx="303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Book information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667" y="241791"/>
            <a:ext cx="853233" cy="8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4637" y="929918"/>
            <a:ext cx="1016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04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7" y="2317787"/>
            <a:ext cx="208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Code</a:t>
            </a:r>
            <a:endParaRPr lang="en-US" altLang="ko-KR" sz="24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11187" y="1431877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1187" y="924138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AJAX</a:t>
            </a:r>
            <a:r>
              <a:rPr lang="ko-KR" altLang="en-US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를 활용한 오픈 </a:t>
            </a:r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API </a:t>
            </a:r>
            <a:r>
              <a:rPr lang="ko-KR" altLang="en-US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도서 적용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1816706"/>
            <a:ext cx="5685905" cy="2564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69" y="4045281"/>
            <a:ext cx="3906635" cy="22481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667" y="314459"/>
            <a:ext cx="800096" cy="7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4637" y="929918"/>
            <a:ext cx="1016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04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7" y="2317787"/>
            <a:ext cx="208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Code</a:t>
            </a:r>
            <a:endParaRPr lang="en-US" altLang="ko-KR" sz="24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11187" y="1431877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1187" y="924138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복잡한 텍스트 문단 구분 정리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31" y="4995592"/>
            <a:ext cx="4650242" cy="12481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18" y="2317787"/>
            <a:ext cx="3252490" cy="3643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41"/>
          <a:stretch/>
        </p:blipFill>
        <p:spPr>
          <a:xfrm>
            <a:off x="6271533" y="3170119"/>
            <a:ext cx="3621807" cy="1086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754" y="2419408"/>
            <a:ext cx="2762250" cy="98583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613618" y="2040946"/>
            <a:ext cx="3252490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1515" y="1705093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Section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384279" y="2035212"/>
            <a:ext cx="5178725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32176" y="1699359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테마 색상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384279" y="4781447"/>
            <a:ext cx="5178725" cy="0"/>
          </a:xfrm>
          <a:prstGeom prst="line">
            <a:avLst/>
          </a:prstGeom>
          <a:ln>
            <a:solidFill>
              <a:srgbClr val="013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176" y="4445594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Code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667" y="314459"/>
            <a:ext cx="800096" cy="7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4637" y="929918"/>
            <a:ext cx="1016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04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7" y="2317787"/>
            <a:ext cx="208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Code</a:t>
            </a:r>
            <a:endParaRPr lang="en-US" altLang="ko-KR" sz="24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11187" y="1431877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1187" y="924138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자세히 보기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070451" y="2173884"/>
            <a:ext cx="1826270" cy="4143743"/>
            <a:chOff x="4360109" y="2111828"/>
            <a:chExt cx="1784728" cy="404948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109" y="2111828"/>
              <a:ext cx="1784728" cy="404948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957" y="3210099"/>
              <a:ext cx="1215696" cy="781131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87" y="2216913"/>
            <a:ext cx="3485968" cy="1742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87" y="4935596"/>
            <a:ext cx="3026229" cy="115284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3717033" y="1923347"/>
            <a:ext cx="3252490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64930" y="1587494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Section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717033" y="4615459"/>
            <a:ext cx="3252490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64930" y="4279606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Code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095637" y="1922634"/>
            <a:ext cx="3252490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43534" y="1586781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Open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667" y="314459"/>
            <a:ext cx="800096" cy="7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4637" y="929918"/>
            <a:ext cx="1016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05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7" y="2317787"/>
            <a:ext cx="188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Review</a:t>
            </a:r>
            <a:endParaRPr lang="en-US" altLang="ko-KR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088672" y="1715959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88672" y="1208220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개인 평가 점수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667" y="216189"/>
            <a:ext cx="796337" cy="841790"/>
          </a:xfrm>
          <a:prstGeom prst="rect">
            <a:avLst/>
          </a:prstGeom>
        </p:spPr>
      </p:pic>
      <p:sp>
        <p:nvSpPr>
          <p:cNvPr id="3" name="포인트가 5개인 별 2"/>
          <p:cNvSpPr/>
          <p:nvPr/>
        </p:nvSpPr>
        <p:spPr>
          <a:xfrm>
            <a:off x="3374573" y="2071247"/>
            <a:ext cx="821620" cy="821620"/>
          </a:xfrm>
          <a:prstGeom prst="star5">
            <a:avLst>
              <a:gd name="adj" fmla="val 27321"/>
              <a:gd name="hf" fmla="val 105146"/>
              <a:gd name="vf" fmla="val 110557"/>
            </a:avLst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포인트가 5개인 별 32"/>
          <p:cNvSpPr/>
          <p:nvPr/>
        </p:nvSpPr>
        <p:spPr>
          <a:xfrm>
            <a:off x="4321630" y="2071247"/>
            <a:ext cx="821620" cy="821620"/>
          </a:xfrm>
          <a:prstGeom prst="star5">
            <a:avLst>
              <a:gd name="adj" fmla="val 27321"/>
              <a:gd name="hf" fmla="val 105146"/>
              <a:gd name="vf" fmla="val 110557"/>
            </a:avLst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포인트가 5개인 별 33"/>
          <p:cNvSpPr/>
          <p:nvPr/>
        </p:nvSpPr>
        <p:spPr>
          <a:xfrm>
            <a:off x="5268687" y="2071247"/>
            <a:ext cx="821620" cy="821620"/>
          </a:xfrm>
          <a:prstGeom prst="star5">
            <a:avLst>
              <a:gd name="adj" fmla="val 27321"/>
              <a:gd name="hf" fmla="val 105146"/>
              <a:gd name="vf" fmla="val 110557"/>
            </a:avLst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포인트가 5개인 별 34"/>
          <p:cNvSpPr/>
          <p:nvPr/>
        </p:nvSpPr>
        <p:spPr>
          <a:xfrm>
            <a:off x="6215744" y="2071247"/>
            <a:ext cx="821620" cy="821620"/>
          </a:xfrm>
          <a:prstGeom prst="star5">
            <a:avLst>
              <a:gd name="adj" fmla="val 27321"/>
              <a:gd name="hf" fmla="val 105146"/>
              <a:gd name="vf" fmla="val 110557"/>
            </a:avLst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7162801" y="2071247"/>
            <a:ext cx="821620" cy="821620"/>
          </a:xfrm>
          <a:prstGeom prst="star5">
            <a:avLst>
              <a:gd name="adj" fmla="val 27321"/>
              <a:gd name="hf" fmla="val 105146"/>
              <a:gd name="vf" fmla="val 110557"/>
            </a:avLst>
          </a:prstGeom>
          <a:noFill/>
          <a:ln>
            <a:solidFill>
              <a:srgbClr val="1F7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45847" y="3223111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이번 프로젝트는 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0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86" y="419100"/>
            <a:ext cx="1545772" cy="1545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29" y="2879272"/>
            <a:ext cx="2264229" cy="226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8" y="5143501"/>
            <a:ext cx="1371599" cy="137159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22514" y="1333501"/>
            <a:ext cx="8730342" cy="0"/>
          </a:xfrm>
          <a:prstGeom prst="straightConnector1">
            <a:avLst/>
          </a:prstGeom>
          <a:ln w="57150"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4711" y="545655"/>
            <a:ext cx="24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1F7CF3"/>
                </a:solidFill>
                <a:latin typeface="Playfair Display Black" pitchFamily="2" charset="0"/>
                <a:ea typeface="SUIT ExtraBold" pitchFamily="50" charset="-127"/>
              </a:rPr>
              <a:t>Content</a:t>
            </a:r>
            <a:endParaRPr lang="ko-KR" altLang="en-US" sz="3600" dirty="0">
              <a:solidFill>
                <a:srgbClr val="626266"/>
              </a:solidFill>
              <a:latin typeface="Playfair Display Black" pitchFamily="2" charset="0"/>
              <a:ea typeface="SUIT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3" y="2162184"/>
            <a:ext cx="255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Research</a:t>
            </a:r>
          </a:p>
          <a:p>
            <a:endParaRPr lang="en-US" altLang="ko-KR" sz="1600" dirty="0" smtClean="0">
              <a:solidFill>
                <a:srgbClr val="013986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13986"/>
                </a:solidFill>
                <a:latin typeface="SUIT SemiBold" pitchFamily="50" charset="-127"/>
                <a:ea typeface="SUIT SemiBold" pitchFamily="50" charset="-127"/>
              </a:rPr>
              <a:t>Brand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13986"/>
                </a:solidFill>
                <a:latin typeface="SUIT SemiBold" pitchFamily="50" charset="-127"/>
                <a:ea typeface="SUIT SemiBold" pitchFamily="50" charset="-127"/>
              </a:rPr>
              <a:t>Brand research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6669" y="2162184"/>
            <a:ext cx="1902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2. Subject</a:t>
            </a:r>
          </a:p>
          <a:p>
            <a:pPr algn="ctr"/>
            <a:endParaRPr lang="en-US" altLang="ko-KR" sz="16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13986"/>
                </a:solidFill>
                <a:latin typeface="SUIT SemiBold" pitchFamily="50" charset="-127"/>
                <a:ea typeface="SUIT SemiBold" pitchFamily="50" charset="-127"/>
              </a:rPr>
              <a:t>Persona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13986"/>
                </a:solidFill>
                <a:latin typeface="SUIT SemiBold" pitchFamily="50" charset="-127"/>
                <a:ea typeface="SUIT SemiBold" pitchFamily="50" charset="-127"/>
              </a:rPr>
              <a:t>Logo&amp; Color&amp; Font</a:t>
            </a:r>
            <a:endParaRPr lang="ko-KR" altLang="en-US" sz="1600" dirty="0">
              <a:solidFill>
                <a:srgbClr val="013986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3102" y="2162184"/>
            <a:ext cx="2264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3. Prototype</a:t>
            </a:r>
          </a:p>
          <a:p>
            <a:pPr algn="ctr"/>
            <a:endParaRPr lang="en-US" altLang="ko-KR" sz="16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13986"/>
                </a:solidFill>
                <a:latin typeface="SUIT SemiBold" pitchFamily="50" charset="-127"/>
                <a:ea typeface="SUIT SemiBold" pitchFamily="50" charset="-127"/>
              </a:rPr>
              <a:t>Prototype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8818" y="4382868"/>
            <a:ext cx="190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4. Code</a:t>
            </a:r>
          </a:p>
          <a:p>
            <a:pPr algn="ctr"/>
            <a:endParaRPr lang="en-US" altLang="ko-KR" sz="16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13986"/>
                </a:solidFill>
                <a:latin typeface="SUIT SemiBold" pitchFamily="50" charset="-127"/>
                <a:ea typeface="SUIT SemiBold" pitchFamily="50" charset="-127"/>
              </a:rPr>
              <a:t>Code</a:t>
            </a:r>
            <a:endParaRPr lang="ko-KR" altLang="en-US" sz="1600" dirty="0">
              <a:solidFill>
                <a:srgbClr val="013986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6817" y="4382869"/>
            <a:ext cx="2264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5. Review</a:t>
            </a:r>
          </a:p>
          <a:p>
            <a:pPr algn="ctr"/>
            <a:endParaRPr lang="en-US" altLang="ko-KR" sz="16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13986"/>
                </a:solidFill>
                <a:latin typeface="SUIT SemiBold" pitchFamily="50" charset="-127"/>
                <a:ea typeface="SUIT SemiBold" pitchFamily="50" charset="-127"/>
              </a:rPr>
              <a:t>Review</a:t>
            </a:r>
            <a:endParaRPr lang="ko-KR" altLang="en-US" sz="1600" dirty="0">
              <a:solidFill>
                <a:srgbClr val="013986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0" y="5055864"/>
            <a:ext cx="1310122" cy="13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01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Brand information</a:t>
            </a: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Brand research</a:t>
            </a:r>
            <a:endParaRPr lang="ko-KR" altLang="en-US" sz="2400" dirty="0">
              <a:solidFill>
                <a:srgbClr val="626266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9" y="2059685"/>
            <a:ext cx="2965443" cy="391600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911502" y="1590240"/>
            <a:ext cx="3252490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9399" y="1254387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원본 사이트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49120" y="1590240"/>
            <a:ext cx="3252490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97017" y="1254387"/>
            <a:ext cx="162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북코아</a:t>
            </a:r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(</a:t>
            </a:r>
            <a:r>
              <a:rPr lang="en-US" altLang="ko-KR" sz="1400" dirty="0" err="1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Bookoa</a:t>
            </a:r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)</a:t>
            </a:r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는</a:t>
            </a:r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?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7017" y="1839566"/>
            <a:ext cx="3485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북코아</a:t>
            </a:r>
            <a:r>
              <a:rPr lang="ko-KR" altLang="en-US" sz="14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는</a:t>
            </a:r>
            <a:r>
              <a:rPr lang="ko-KR" altLang="en-US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 </a:t>
            </a:r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2003</a:t>
            </a:r>
            <a:r>
              <a:rPr lang="ko-KR" altLang="en-US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년에 창설된 </a:t>
            </a:r>
            <a:r>
              <a:rPr lang="ko-KR" altLang="en-US" sz="14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중고도서와</a:t>
            </a:r>
            <a:r>
              <a:rPr lang="ko-KR" altLang="en-US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 온라인 </a:t>
            </a:r>
            <a:r>
              <a:rPr lang="ko-KR" altLang="en-US" sz="14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중고마켓</a:t>
            </a:r>
            <a:r>
              <a:rPr lang="ko-KR" altLang="en-US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 </a:t>
            </a:r>
            <a:r>
              <a:rPr lang="ko-KR" altLang="en-US" sz="14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오픈매장입니다</a:t>
            </a:r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.</a:t>
            </a:r>
            <a:r>
              <a:rPr lang="ko-KR" altLang="en-US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 </a:t>
            </a:r>
            <a:endParaRPr lang="en-US" altLang="ko-KR" sz="1400" dirty="0" smtClean="0">
              <a:solidFill>
                <a:srgbClr val="626266"/>
              </a:solidFill>
              <a:latin typeface="SUIT SemiBold" pitchFamily="50" charset="-127"/>
              <a:ea typeface="SUIT SemiBold" pitchFamily="50" charset="-127"/>
            </a:endParaRPr>
          </a:p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2024</a:t>
            </a:r>
            <a:r>
              <a:rPr lang="ko-KR" altLang="en-US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년에 현재는 </a:t>
            </a:r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115</a:t>
            </a:r>
            <a:r>
              <a:rPr lang="ko-KR" altLang="en-US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만명의 회원 수를 보유하고 있습니다</a:t>
            </a:r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.</a:t>
            </a:r>
            <a:endParaRPr lang="en-US" altLang="ko-KR" sz="1400" dirty="0" smtClean="0">
              <a:solidFill>
                <a:srgbClr val="626266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17" y="4045404"/>
            <a:ext cx="3433584" cy="14795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71" y="319278"/>
            <a:ext cx="703078" cy="7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01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Brand information</a:t>
            </a:r>
            <a:endParaRPr lang="en-US" altLang="ko-KR" sz="2400" dirty="0" smtClean="0">
              <a:solidFill>
                <a:srgbClr val="626266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Brand research</a:t>
            </a:r>
            <a:endParaRPr lang="ko-KR" altLang="en-US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078687" y="1502509"/>
            <a:ext cx="1824048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78687" y="1154969"/>
            <a:ext cx="182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단골 서점 소개 페이지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1" r="18448"/>
          <a:stretch/>
        </p:blipFill>
        <p:spPr>
          <a:xfrm>
            <a:off x="9078687" y="1939605"/>
            <a:ext cx="1983142" cy="42891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33" y="1939605"/>
            <a:ext cx="2405076" cy="4233844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3210370" y="1447253"/>
            <a:ext cx="1824048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370" y="1099713"/>
            <a:ext cx="182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도서 정보 페이지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35" y="1939605"/>
            <a:ext cx="2404933" cy="423864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71" y="319278"/>
            <a:ext cx="703078" cy="7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01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Brand information</a:t>
            </a:r>
            <a:endParaRPr lang="en-US" altLang="ko-KR" sz="2400" dirty="0" smtClean="0">
              <a:solidFill>
                <a:srgbClr val="626266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Brand research</a:t>
            </a:r>
            <a:endParaRPr lang="ko-KR" altLang="en-US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195458" y="1502509"/>
            <a:ext cx="1824048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458" y="1154969"/>
            <a:ext cx="182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최종 정리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99" y="1994861"/>
            <a:ext cx="2667104" cy="1915886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3046167" y="1502509"/>
            <a:ext cx="1824048" cy="0"/>
          </a:xfrm>
          <a:prstGeom prst="line">
            <a:avLst/>
          </a:prstGeom>
          <a:ln>
            <a:solidFill>
              <a:srgbClr val="043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6167" y="1154969"/>
            <a:ext cx="182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이벤트 페이지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5457" y="1685677"/>
            <a:ext cx="3363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회사 소개가 없음</a:t>
            </a:r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도서 판매의 기능을 중점으로 설계된 웹 사이트로 추정되어 사이트의 구조가 시각보다는 정보 전달의 느낌이 강함</a:t>
            </a:r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해당 인증 서점의 어필이 잘 전달되지 않음</a:t>
            </a:r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도서 정보는 있지만 작가 정보는 없음</a:t>
            </a:r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최근 이벤트가 시각적으로 잘 드러나지 않음</a:t>
            </a:r>
            <a:r>
              <a:rPr lang="en-US" altLang="ko-KR" sz="1400" dirty="0" smtClean="0">
                <a:solidFill>
                  <a:srgbClr val="013986"/>
                </a:solidFill>
                <a:latin typeface="SUIT Light" pitchFamily="50" charset="-127"/>
                <a:ea typeface="SUIT Light" pitchFamily="50" charset="-127"/>
              </a:rPr>
              <a:t>.</a:t>
            </a:r>
            <a:endParaRPr lang="en-US" altLang="ko-KR" sz="1400" dirty="0" smtClean="0">
              <a:solidFill>
                <a:srgbClr val="013986"/>
              </a:solidFill>
              <a:latin typeface="SUIT Light" pitchFamily="50" charset="-127"/>
              <a:ea typeface="SUIT Light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71" y="319278"/>
            <a:ext cx="703078" cy="7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201562" y="929316"/>
            <a:ext cx="1889274" cy="2737114"/>
          </a:xfrm>
          <a:prstGeom prst="rect">
            <a:avLst/>
          </a:prstGeom>
          <a:noFill/>
          <a:ln>
            <a:solidFill>
              <a:srgbClr val="1F7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02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424" y="319278"/>
            <a:ext cx="659136" cy="70307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Persona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Logo&amp; Color&amp; Font</a:t>
            </a:r>
            <a:endParaRPr lang="ko-KR" altLang="en-US" sz="2400" dirty="0">
              <a:solidFill>
                <a:srgbClr val="626266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33810" y="1452102"/>
            <a:ext cx="6076604" cy="0"/>
          </a:xfrm>
          <a:prstGeom prst="straightConnector1">
            <a:avLst/>
          </a:prstGeom>
          <a:ln>
            <a:solidFill>
              <a:srgbClr val="1F7CF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3810" y="900003"/>
            <a:ext cx="2764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Profile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33810" y="1406383"/>
            <a:ext cx="2100649" cy="77763"/>
          </a:xfrm>
          <a:prstGeom prst="roundRect">
            <a:avLst/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276284" y="4334113"/>
            <a:ext cx="8177253" cy="0"/>
          </a:xfrm>
          <a:prstGeom prst="straightConnector1">
            <a:avLst/>
          </a:prstGeom>
          <a:ln>
            <a:solidFill>
              <a:srgbClr val="1F7CF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276284" y="4288394"/>
            <a:ext cx="2100649" cy="77763"/>
          </a:xfrm>
          <a:prstGeom prst="roundRect">
            <a:avLst/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28330" y="3803001"/>
            <a:ext cx="2764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Intro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3810" y="1662592"/>
            <a:ext cx="5718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Name:  </a:t>
            </a:r>
            <a:r>
              <a:rPr lang="ko-KR" altLang="en-US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장 호용</a:t>
            </a: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(Ho </a:t>
            </a:r>
            <a:r>
              <a:rPr lang="en-US" altLang="ko-KR" sz="1600" dirty="0" err="1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yong</a:t>
            </a: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, Jang)</a:t>
            </a:r>
            <a:endParaRPr lang="en-US" altLang="ko-KR" sz="1600" dirty="0" smtClean="0">
              <a:solidFill>
                <a:srgbClr val="1F7CF3"/>
              </a:solidFill>
              <a:latin typeface="SUIT SemiBold" pitchFamily="50" charset="-127"/>
              <a:ea typeface="SUIT Semi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Age: 38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Gender: male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Job: </a:t>
            </a:r>
            <a:r>
              <a:rPr lang="ko-KR" altLang="en-US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국내 베스트셀러 작가</a:t>
            </a:r>
            <a:endParaRPr lang="en-US" altLang="ko-KR" sz="1600" dirty="0" smtClean="0">
              <a:solidFill>
                <a:srgbClr val="1F7CF3"/>
              </a:solidFill>
              <a:latin typeface="SUIT SemiBold" pitchFamily="50" charset="-127"/>
              <a:ea typeface="SUIT Semi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Location</a:t>
            </a:r>
            <a:r>
              <a:rPr lang="en-US" altLang="ko-KR" sz="20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: </a:t>
            </a:r>
            <a:r>
              <a:rPr lang="ko-KR" altLang="en-US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경기도 파주시 </a:t>
            </a:r>
            <a:r>
              <a:rPr lang="ko-KR" altLang="en-US" sz="1600" dirty="0" err="1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금천동</a:t>
            </a:r>
            <a:endParaRPr lang="en-US" altLang="ko-KR" sz="1600" dirty="0" smtClean="0">
              <a:solidFill>
                <a:srgbClr val="1F7CF3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8330" y="4419397"/>
            <a:ext cx="8082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국내 디자인 서적 작가로 유명한 장 호용 씨는 취미인 독서와 이해능력을 발휘해 유명한 베스트셀러 작가로 등극했다</a:t>
            </a:r>
            <a:r>
              <a:rPr lang="en-US" altLang="ko-KR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. </a:t>
            </a:r>
            <a:r>
              <a:rPr lang="ko-KR" altLang="en-US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독서를 좋아하는 장 호용 씨는 책을 좋아해  유명한 도서 사이트를 다수 알고 있는데</a:t>
            </a:r>
            <a:r>
              <a:rPr lang="en-US" altLang="ko-KR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그 중에서 중고서점 사이트 </a:t>
            </a:r>
            <a:r>
              <a:rPr lang="en-US" altLang="ko-KR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‘</a:t>
            </a:r>
            <a:r>
              <a:rPr lang="ko-KR" altLang="en-US" sz="16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북코아</a:t>
            </a:r>
            <a:r>
              <a:rPr lang="en-US" altLang="ko-KR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’ </a:t>
            </a:r>
            <a:r>
              <a:rPr lang="ko-KR" altLang="en-US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또한 애용하는 전자 서점 플랫폼이다</a:t>
            </a:r>
            <a:r>
              <a:rPr lang="en-US" altLang="ko-KR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. </a:t>
            </a:r>
            <a:r>
              <a:rPr lang="ko-KR" altLang="en-US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그런데 </a:t>
            </a:r>
            <a:r>
              <a:rPr lang="ko-KR" altLang="en-US" sz="16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북코아</a:t>
            </a:r>
            <a:r>
              <a:rPr lang="ko-KR" altLang="en-US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 웹 사이트의판매정보 중심적인 웹 디자인 구성을 보며 재미를 잃은 장 호용 씨는 언젠가부터 더욱 책과 작가의 분위기를 잘 전달해주고 보편화된 다른 전자 서점의 웹 사이트의 플랫폼을 사용하고 있다</a:t>
            </a:r>
            <a:r>
              <a:rPr lang="en-US" altLang="ko-KR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.</a:t>
            </a:r>
            <a:endParaRPr lang="en-US" altLang="ko-KR" sz="2000" dirty="0" smtClean="0">
              <a:solidFill>
                <a:srgbClr val="626266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33" y="1084037"/>
            <a:ext cx="1626332" cy="24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02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424" y="319278"/>
            <a:ext cx="659136" cy="70307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Persona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Logo&amp; Color&amp; Font</a:t>
            </a:r>
            <a:endParaRPr lang="ko-KR" altLang="en-US" sz="2400" dirty="0">
              <a:solidFill>
                <a:srgbClr val="626266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33810" y="1452102"/>
            <a:ext cx="6076604" cy="0"/>
          </a:xfrm>
          <a:prstGeom prst="straightConnector1">
            <a:avLst/>
          </a:prstGeom>
          <a:ln>
            <a:solidFill>
              <a:srgbClr val="1F7CF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3810" y="900003"/>
            <a:ext cx="2764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Profile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33810" y="1406383"/>
            <a:ext cx="2100649" cy="77763"/>
          </a:xfrm>
          <a:prstGeom prst="roundRect">
            <a:avLst/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276284" y="4334113"/>
            <a:ext cx="8177253" cy="0"/>
          </a:xfrm>
          <a:prstGeom prst="straightConnector1">
            <a:avLst/>
          </a:prstGeom>
          <a:ln>
            <a:solidFill>
              <a:srgbClr val="1F7CF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276284" y="4288394"/>
            <a:ext cx="2100649" cy="77763"/>
          </a:xfrm>
          <a:prstGeom prst="roundRect">
            <a:avLst/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28330" y="3803001"/>
            <a:ext cx="2764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Intro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3810" y="1662592"/>
            <a:ext cx="5718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Name:  </a:t>
            </a:r>
            <a:r>
              <a:rPr lang="ko-KR" altLang="en-US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신 효영</a:t>
            </a: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(</a:t>
            </a:r>
            <a:r>
              <a:rPr lang="en-US" altLang="ko-KR" sz="1600" dirty="0" err="1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Hyo</a:t>
            </a: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 </a:t>
            </a:r>
            <a:r>
              <a:rPr lang="en-US" altLang="ko-KR" sz="1600" dirty="0" err="1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yound</a:t>
            </a: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, Sin</a:t>
            </a: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)</a:t>
            </a:r>
            <a:endParaRPr lang="en-US" altLang="ko-KR" sz="1600" dirty="0" smtClean="0">
              <a:solidFill>
                <a:srgbClr val="1F7CF3"/>
              </a:solidFill>
              <a:latin typeface="SUIT SemiBold" pitchFamily="50" charset="-127"/>
              <a:ea typeface="SUIT Semi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Age: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Gender: female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Job: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Location</a:t>
            </a:r>
            <a:r>
              <a:rPr lang="en-US" altLang="ko-KR" sz="2000" dirty="0" smtClean="0">
                <a:solidFill>
                  <a:srgbClr val="1F7CF3"/>
                </a:solidFill>
                <a:latin typeface="SUIT SemiBold" pitchFamily="50" charset="-127"/>
                <a:ea typeface="SUIT SemiBold" pitchFamily="50" charset="-127"/>
              </a:rPr>
              <a:t>: </a:t>
            </a:r>
            <a:endParaRPr lang="en-US" altLang="ko-KR" sz="1600" dirty="0" smtClean="0">
              <a:solidFill>
                <a:srgbClr val="1F7CF3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8330" y="4419397"/>
            <a:ext cx="808208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설명</a:t>
            </a:r>
            <a:endParaRPr lang="en-US" altLang="ko-KR" sz="2000" dirty="0" smtClean="0">
              <a:solidFill>
                <a:srgbClr val="626266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1528491"/>
            <a:ext cx="1696700" cy="183539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201562" y="1406382"/>
            <a:ext cx="1889274" cy="2090797"/>
          </a:xfrm>
          <a:prstGeom prst="rect">
            <a:avLst/>
          </a:prstGeom>
          <a:noFill/>
          <a:ln>
            <a:solidFill>
              <a:srgbClr val="1F7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02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74" y="1978634"/>
            <a:ext cx="2219325" cy="69532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611187" y="1431877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1187" y="924138"/>
            <a:ext cx="124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Logo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05003" y="1927976"/>
            <a:ext cx="348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북코아</a:t>
            </a:r>
            <a:r>
              <a:rPr lang="ko-KR" altLang="en-US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 브랜드의 원본 로고 사용</a:t>
            </a:r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.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611187" y="3688693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11187" y="3180954"/>
            <a:ext cx="124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Color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87" y="3996819"/>
            <a:ext cx="1985253" cy="899684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6498573" y="4363706"/>
            <a:ext cx="274320" cy="274320"/>
          </a:xfrm>
          <a:prstGeom prst="ellipse">
            <a:avLst/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709760" y="4360413"/>
            <a:ext cx="274320" cy="274320"/>
          </a:xfrm>
          <a:prstGeom prst="ellipse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843249" y="4339541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#237AF6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08614" y="4346977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#003c85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6450676" y="4195689"/>
            <a:ext cx="4713316" cy="0"/>
          </a:xfrm>
          <a:prstGeom prst="line">
            <a:avLst/>
          </a:prstGeom>
          <a:ln>
            <a:solidFill>
              <a:srgbClr val="1F7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98573" y="3859836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F7CF3"/>
                </a:solidFill>
                <a:latin typeface="SUIT Light" pitchFamily="50" charset="-127"/>
                <a:ea typeface="SUIT Light" pitchFamily="50" charset="-127"/>
              </a:rPr>
              <a:t>테마 색상</a:t>
            </a:r>
            <a:endParaRPr lang="en-US" altLang="ko-KR" sz="1400" dirty="0" smtClean="0">
              <a:solidFill>
                <a:srgbClr val="1F7CF3"/>
              </a:solidFill>
              <a:latin typeface="SUIT Light" pitchFamily="50" charset="-127"/>
              <a:ea typeface="SUIT Light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498573" y="5441377"/>
            <a:ext cx="274320" cy="274320"/>
          </a:xfrm>
          <a:prstGeom prst="ellipse">
            <a:avLst/>
          </a:prstGeom>
          <a:solidFill>
            <a:srgbClr val="D71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709760" y="5438084"/>
            <a:ext cx="274320" cy="274320"/>
          </a:xfrm>
          <a:prstGeom prst="ellipse">
            <a:avLst/>
          </a:prstGeom>
          <a:solidFill>
            <a:srgbClr val="626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893125" y="5417212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#db1037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82348" y="5424648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#616161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6450676" y="5273360"/>
            <a:ext cx="4713316" cy="0"/>
          </a:xfrm>
          <a:prstGeom prst="line">
            <a:avLst/>
          </a:prstGeom>
          <a:ln>
            <a:solidFill>
              <a:srgbClr val="1F7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98573" y="4937507"/>
            <a:ext cx="141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1F7CF3"/>
                </a:solidFill>
                <a:latin typeface="SUIT Light" pitchFamily="50" charset="-127"/>
                <a:ea typeface="SUIT Light" pitchFamily="50" charset="-127"/>
              </a:rPr>
              <a:t>구분</a:t>
            </a:r>
            <a:r>
              <a:rPr lang="ko-KR" altLang="en-US" sz="1400">
                <a:solidFill>
                  <a:srgbClr val="1F7CF3"/>
                </a:solidFill>
                <a:latin typeface="SUIT Light" pitchFamily="50" charset="-127"/>
                <a:ea typeface="SUIT Light" pitchFamily="50" charset="-127"/>
              </a:rPr>
              <a:t>용</a:t>
            </a:r>
            <a:r>
              <a:rPr lang="ko-KR" altLang="en-US" sz="1400" dirty="0" smtClean="0">
                <a:solidFill>
                  <a:srgbClr val="1F7CF3"/>
                </a:solidFill>
                <a:latin typeface="SUIT Light" pitchFamily="50" charset="-127"/>
                <a:ea typeface="SUIT Light" pitchFamily="50" charset="-127"/>
              </a:rPr>
              <a:t> 색상</a:t>
            </a:r>
            <a:endParaRPr lang="en-US" altLang="ko-KR" sz="1400" dirty="0" smtClean="0">
              <a:solidFill>
                <a:srgbClr val="1F7CF3"/>
              </a:solidFill>
              <a:latin typeface="SUIT Light" pitchFamily="50" charset="-127"/>
              <a:ea typeface="SUIT Light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498573" y="5923568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893125" y="5899403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</a:t>
            </a:r>
            <a:r>
              <a:rPr lang="en-US" altLang="ko-KR" sz="14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ffffff</a:t>
            </a:r>
            <a:endParaRPr lang="en-US" altLang="ko-KR" sz="1400" dirty="0" smtClean="0">
              <a:solidFill>
                <a:srgbClr val="626266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424" y="319278"/>
            <a:ext cx="659136" cy="70307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Persona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Logo&amp; Color&amp; Font</a:t>
            </a:r>
            <a:endParaRPr lang="ko-KR" altLang="en-US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11187" y="1431877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66809" y="2351315"/>
            <a:ext cx="286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layfair Display ExtraBold" pitchFamily="2" charset="0"/>
              </a:rPr>
              <a:t>Google font “</a:t>
            </a:r>
            <a:r>
              <a:rPr lang="en-US" altLang="ko-KR" sz="1400" dirty="0" err="1" smtClean="0">
                <a:latin typeface="Playfair Display ExtraBold" pitchFamily="2" charset="0"/>
              </a:rPr>
              <a:t>Playfair</a:t>
            </a:r>
            <a:r>
              <a:rPr lang="en-US" altLang="ko-KR" sz="1400" dirty="0" smtClean="0">
                <a:latin typeface="Playfair Display ExtraBold" pitchFamily="2" charset="0"/>
              </a:rPr>
              <a:t> display”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주요 타이틀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영문체</a:t>
            </a:r>
            <a:r>
              <a:rPr lang="ko-KR" altLang="en-US" sz="1400" dirty="0" smtClean="0"/>
              <a:t> 용도로 사용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866809" y="4060667"/>
            <a:ext cx="329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 smtClean="0">
                <a:latin typeface="SUIT ExtraBold" pitchFamily="50" charset="-127"/>
                <a:ea typeface="SUIT ExtraBold" pitchFamily="50" charset="-127"/>
              </a:rPr>
              <a:t>눈누</a:t>
            </a:r>
            <a:r>
              <a:rPr lang="ko-KR" altLang="en-US" dirty="0" smtClean="0">
                <a:latin typeface="SUIT ExtraBold" pitchFamily="50" charset="-127"/>
                <a:ea typeface="SUIT ExtraBold" pitchFamily="50" charset="-127"/>
              </a:rPr>
              <a:t> 폰트 </a:t>
            </a:r>
            <a:r>
              <a:rPr lang="en-US" altLang="ko-KR" dirty="0" smtClean="0">
                <a:latin typeface="SUIT ExtraBold" pitchFamily="50" charset="-127"/>
                <a:ea typeface="SUIT ExtraBold" pitchFamily="50" charset="-127"/>
              </a:rPr>
              <a:t>“SUIT-regular”</a:t>
            </a:r>
          </a:p>
          <a:p>
            <a:pPr fontAlgn="base"/>
            <a:endParaRPr lang="en-US" altLang="ko-KR" dirty="0">
              <a:latin typeface="SUIT ExtraBold" pitchFamily="50" charset="-127"/>
              <a:ea typeface="SUIT ExtraBold" pitchFamily="50" charset="-127"/>
            </a:endParaRPr>
          </a:p>
          <a:p>
            <a:pPr fontAlgn="base"/>
            <a:r>
              <a:rPr lang="ko-KR" altLang="en-US" dirty="0" smtClean="0">
                <a:latin typeface="SUIT Light" pitchFamily="50" charset="-127"/>
                <a:ea typeface="SUIT Light" pitchFamily="50" charset="-127"/>
              </a:rPr>
              <a:t>주요 텍스트 페이지로 사용</a:t>
            </a:r>
            <a:r>
              <a:rPr lang="en-US" altLang="ko-KR" dirty="0" smtClean="0">
                <a:latin typeface="SUIT Light" pitchFamily="50" charset="-127"/>
                <a:ea typeface="SUIT Light" pitchFamily="50" charset="-127"/>
              </a:rPr>
              <a:t>.</a:t>
            </a:r>
            <a:endParaRPr lang="en-US" altLang="ko-KR" dirty="0">
              <a:latin typeface="SUIT Light" pitchFamily="50" charset="-127"/>
              <a:ea typeface="SUIT Light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52" y="3763695"/>
            <a:ext cx="2642755" cy="16581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52" y="2239858"/>
            <a:ext cx="2642755" cy="10891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02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1187" y="924138"/>
            <a:ext cx="124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Font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424" y="319278"/>
            <a:ext cx="659136" cy="70307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Persona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Logo&amp; Color&amp; Font</a:t>
            </a:r>
            <a:endParaRPr lang="ko-KR" altLang="en-US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9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360</Words>
  <Application>Microsoft Office PowerPoint</Application>
  <PresentationFormat>와이드스크린</PresentationFormat>
  <Paragraphs>120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SUIT ExtraBold</vt:lpstr>
      <vt:lpstr>SUIT Light</vt:lpstr>
      <vt:lpstr>SUIT SemiBold</vt:lpstr>
      <vt:lpstr>맑은 고딕</vt:lpstr>
      <vt:lpstr>Arial</vt:lpstr>
      <vt:lpstr>Playfair Display Black</vt:lpstr>
      <vt:lpstr>Playfair Display ExtraBold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42</cp:revision>
  <dcterms:created xsi:type="dcterms:W3CDTF">2024-03-27T07:16:59Z</dcterms:created>
  <dcterms:modified xsi:type="dcterms:W3CDTF">2024-03-28T08:38:14Z</dcterms:modified>
</cp:coreProperties>
</file>