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87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3" d="100"/>
          <a:sy n="53" d="100"/>
        </p:scale>
        <p:origin x="1660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D82411-0881-45F4-ADEC-978F3E3B06B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3DAB1E-B012-4F4D-8FE9-89F9D90ADC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Importance of studying phase transitions and critical phenomena </a:t>
          </a:r>
          <a:endParaRPr lang="en-US"/>
        </a:p>
      </dgm:t>
    </dgm:pt>
    <dgm:pt modelId="{9291D61C-2015-4F2F-8257-13AF8D99179F}" type="parTrans" cxnId="{B17CBFB8-2F03-4D57-8738-07189ED0EB0A}">
      <dgm:prSet/>
      <dgm:spPr/>
      <dgm:t>
        <a:bodyPr/>
        <a:lstStyle/>
        <a:p>
          <a:endParaRPr lang="en-US"/>
        </a:p>
      </dgm:t>
    </dgm:pt>
    <dgm:pt modelId="{678B1F15-608F-46F9-9A1B-07D123E39BB3}" type="sibTrans" cxnId="{B17CBFB8-2F03-4D57-8738-07189ED0EB0A}">
      <dgm:prSet/>
      <dgm:spPr/>
      <dgm:t>
        <a:bodyPr/>
        <a:lstStyle/>
        <a:p>
          <a:endParaRPr lang="en-US"/>
        </a:p>
      </dgm:t>
    </dgm:pt>
    <dgm:pt modelId="{066BC45B-DDC4-48DD-AD03-57343F29DA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Significance of the 2D Ising model </a:t>
          </a:r>
          <a:endParaRPr lang="en-US"/>
        </a:p>
      </dgm:t>
    </dgm:pt>
    <dgm:pt modelId="{4290C76E-739A-40C6-805C-103744318193}" type="parTrans" cxnId="{688B4767-87C4-424A-B33C-72C68F056862}">
      <dgm:prSet/>
      <dgm:spPr/>
      <dgm:t>
        <a:bodyPr/>
        <a:lstStyle/>
        <a:p>
          <a:endParaRPr lang="en-US"/>
        </a:p>
      </dgm:t>
    </dgm:pt>
    <dgm:pt modelId="{3939A8DF-23D0-4EAE-925E-7DA9525F512A}" type="sibTrans" cxnId="{688B4767-87C4-424A-B33C-72C68F056862}">
      <dgm:prSet/>
      <dgm:spPr/>
      <dgm:t>
        <a:bodyPr/>
        <a:lstStyle/>
        <a:p>
          <a:endParaRPr lang="en-US"/>
        </a:p>
      </dgm:t>
    </dgm:pt>
    <dgm:pt modelId="{5AEAA0DF-3308-40E5-8D01-961F9C05B4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 dirty="0"/>
            <a:t>Challenges in computational studies: critical slowing down </a:t>
          </a:r>
          <a:endParaRPr lang="en-US" dirty="0"/>
        </a:p>
      </dgm:t>
    </dgm:pt>
    <dgm:pt modelId="{281E17F2-CB9E-462F-8DFF-5B61DBD79875}" type="parTrans" cxnId="{0840D78A-997F-4697-8E34-F3291D2A956E}">
      <dgm:prSet/>
      <dgm:spPr/>
      <dgm:t>
        <a:bodyPr/>
        <a:lstStyle/>
        <a:p>
          <a:endParaRPr lang="en-US"/>
        </a:p>
      </dgm:t>
    </dgm:pt>
    <dgm:pt modelId="{685ED26F-BC9F-495A-93DD-117E95A14168}" type="sibTrans" cxnId="{0840D78A-997F-4697-8E34-F3291D2A956E}">
      <dgm:prSet/>
      <dgm:spPr/>
      <dgm:t>
        <a:bodyPr/>
        <a:lstStyle/>
        <a:p>
          <a:endParaRPr lang="en-US"/>
        </a:p>
      </dgm:t>
    </dgm:pt>
    <dgm:pt modelId="{1B609D9B-88E9-4123-9B4B-986E42AC9310}" type="pres">
      <dgm:prSet presAssocID="{34D82411-0881-45F4-ADEC-978F3E3B06B8}" presName="diagram" presStyleCnt="0">
        <dgm:presLayoutVars>
          <dgm:dir/>
          <dgm:resizeHandles val="exact"/>
        </dgm:presLayoutVars>
      </dgm:prSet>
      <dgm:spPr/>
    </dgm:pt>
    <dgm:pt modelId="{DAAD95A6-8E1A-41E5-82C4-D105D2C5D93E}" type="pres">
      <dgm:prSet presAssocID="{863DAB1E-B012-4F4D-8FE9-89F9D90ADCAD}" presName="node" presStyleLbl="node1" presStyleIdx="0" presStyleCnt="3">
        <dgm:presLayoutVars>
          <dgm:bulletEnabled val="1"/>
        </dgm:presLayoutVars>
      </dgm:prSet>
      <dgm:spPr/>
    </dgm:pt>
    <dgm:pt modelId="{C420DD2F-7173-4350-8D52-2E816BF7D2A3}" type="pres">
      <dgm:prSet presAssocID="{678B1F15-608F-46F9-9A1B-07D123E39BB3}" presName="sibTrans" presStyleCnt="0"/>
      <dgm:spPr/>
    </dgm:pt>
    <dgm:pt modelId="{01AD2EAF-EB10-4304-AF75-3DB4E1990866}" type="pres">
      <dgm:prSet presAssocID="{066BC45B-DDC4-48DD-AD03-57343F29DADC}" presName="node" presStyleLbl="node1" presStyleIdx="1" presStyleCnt="3">
        <dgm:presLayoutVars>
          <dgm:bulletEnabled val="1"/>
        </dgm:presLayoutVars>
      </dgm:prSet>
      <dgm:spPr/>
    </dgm:pt>
    <dgm:pt modelId="{D5FA0B60-7260-4C5A-8F48-136115B2A0D8}" type="pres">
      <dgm:prSet presAssocID="{3939A8DF-23D0-4EAE-925E-7DA9525F512A}" presName="sibTrans" presStyleCnt="0"/>
      <dgm:spPr/>
    </dgm:pt>
    <dgm:pt modelId="{7E3511D0-CE6B-41D4-AE79-8809EE9E13D7}" type="pres">
      <dgm:prSet presAssocID="{5AEAA0DF-3308-40E5-8D01-961F9C05B467}" presName="node" presStyleLbl="node1" presStyleIdx="2" presStyleCnt="3">
        <dgm:presLayoutVars>
          <dgm:bulletEnabled val="1"/>
        </dgm:presLayoutVars>
      </dgm:prSet>
      <dgm:spPr/>
    </dgm:pt>
  </dgm:ptLst>
  <dgm:cxnLst>
    <dgm:cxn modelId="{DE2F551D-4B1F-43D9-A255-ABE870EB0654}" type="presOf" srcId="{34D82411-0881-45F4-ADEC-978F3E3B06B8}" destId="{1B609D9B-88E9-4123-9B4B-986E42AC9310}" srcOrd="0" destOrd="0" presId="urn:microsoft.com/office/officeart/2005/8/layout/default"/>
    <dgm:cxn modelId="{B5198830-D25B-4B7C-9B09-1245EB3098B9}" type="presOf" srcId="{066BC45B-DDC4-48DD-AD03-57343F29DADC}" destId="{01AD2EAF-EB10-4304-AF75-3DB4E1990866}" srcOrd="0" destOrd="0" presId="urn:microsoft.com/office/officeart/2005/8/layout/default"/>
    <dgm:cxn modelId="{688B4767-87C4-424A-B33C-72C68F056862}" srcId="{34D82411-0881-45F4-ADEC-978F3E3B06B8}" destId="{066BC45B-DDC4-48DD-AD03-57343F29DADC}" srcOrd="1" destOrd="0" parTransId="{4290C76E-739A-40C6-805C-103744318193}" sibTransId="{3939A8DF-23D0-4EAE-925E-7DA9525F512A}"/>
    <dgm:cxn modelId="{0840D78A-997F-4697-8E34-F3291D2A956E}" srcId="{34D82411-0881-45F4-ADEC-978F3E3B06B8}" destId="{5AEAA0DF-3308-40E5-8D01-961F9C05B467}" srcOrd="2" destOrd="0" parTransId="{281E17F2-CB9E-462F-8DFF-5B61DBD79875}" sibTransId="{685ED26F-BC9F-495A-93DD-117E95A14168}"/>
    <dgm:cxn modelId="{094CCF8C-59C1-421D-8AE4-AE88A954C1B3}" type="presOf" srcId="{863DAB1E-B012-4F4D-8FE9-89F9D90ADCAD}" destId="{DAAD95A6-8E1A-41E5-82C4-D105D2C5D93E}" srcOrd="0" destOrd="0" presId="urn:microsoft.com/office/officeart/2005/8/layout/default"/>
    <dgm:cxn modelId="{B8AEB1A3-B0BE-4AAC-93F1-94C04053690C}" type="presOf" srcId="{5AEAA0DF-3308-40E5-8D01-961F9C05B467}" destId="{7E3511D0-CE6B-41D4-AE79-8809EE9E13D7}" srcOrd="0" destOrd="0" presId="urn:microsoft.com/office/officeart/2005/8/layout/default"/>
    <dgm:cxn modelId="{B17CBFB8-2F03-4D57-8738-07189ED0EB0A}" srcId="{34D82411-0881-45F4-ADEC-978F3E3B06B8}" destId="{863DAB1E-B012-4F4D-8FE9-89F9D90ADCAD}" srcOrd="0" destOrd="0" parTransId="{9291D61C-2015-4F2F-8257-13AF8D99179F}" sibTransId="{678B1F15-608F-46F9-9A1B-07D123E39BB3}"/>
    <dgm:cxn modelId="{3001A2D5-4440-4F56-B55C-D91FED7DB687}" type="presParOf" srcId="{1B609D9B-88E9-4123-9B4B-986E42AC9310}" destId="{DAAD95A6-8E1A-41E5-82C4-D105D2C5D93E}" srcOrd="0" destOrd="0" presId="urn:microsoft.com/office/officeart/2005/8/layout/default"/>
    <dgm:cxn modelId="{F9CC0D8D-493C-47A3-BEF2-3DDCDB08F7AB}" type="presParOf" srcId="{1B609D9B-88E9-4123-9B4B-986E42AC9310}" destId="{C420DD2F-7173-4350-8D52-2E816BF7D2A3}" srcOrd="1" destOrd="0" presId="urn:microsoft.com/office/officeart/2005/8/layout/default"/>
    <dgm:cxn modelId="{56420D75-9841-4FE3-A252-51B9D644A7E4}" type="presParOf" srcId="{1B609D9B-88E9-4123-9B4B-986E42AC9310}" destId="{01AD2EAF-EB10-4304-AF75-3DB4E1990866}" srcOrd="2" destOrd="0" presId="urn:microsoft.com/office/officeart/2005/8/layout/default"/>
    <dgm:cxn modelId="{1BAAFFA8-760B-47E5-BB22-19D744BB1575}" type="presParOf" srcId="{1B609D9B-88E9-4123-9B4B-986E42AC9310}" destId="{D5FA0B60-7260-4C5A-8F48-136115B2A0D8}" srcOrd="3" destOrd="0" presId="urn:microsoft.com/office/officeart/2005/8/layout/default"/>
    <dgm:cxn modelId="{44FB1BF3-3156-4D43-98E5-F4D3645ED266}" type="presParOf" srcId="{1B609D9B-88E9-4123-9B4B-986E42AC9310}" destId="{7E3511D0-CE6B-41D4-AE79-8809EE9E13D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465F71-9AE3-4CC3-82D7-075FEB82BE0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E52485-7157-4394-B94F-6C4B79032707}">
      <dgm:prSet custT="1"/>
      <dgm:spPr/>
      <dgm:t>
        <a:bodyPr/>
        <a:lstStyle/>
        <a:p>
          <a:r>
            <a:rPr lang="en-US" sz="2800" b="0" i="0" baseline="0" dirty="0"/>
            <a:t>Role of cluster algorithms (Wolff and </a:t>
          </a:r>
          <a:r>
            <a:rPr lang="en-US" sz="2800" b="0" i="0" baseline="0" dirty="0" err="1"/>
            <a:t>Swendsen</a:t>
          </a:r>
          <a:r>
            <a:rPr lang="en-US" sz="2800" b="0" i="0" baseline="0" dirty="0"/>
            <a:t>-Wang) in overcoming critical slowing down</a:t>
          </a:r>
          <a:endParaRPr lang="en-US" sz="2800" dirty="0"/>
        </a:p>
      </dgm:t>
    </dgm:pt>
    <dgm:pt modelId="{C70AEB67-4415-42AE-89FB-18FFDD24710C}" type="parTrans" cxnId="{58723D6E-6068-4E61-8AD0-D838373AAC09}">
      <dgm:prSet/>
      <dgm:spPr/>
      <dgm:t>
        <a:bodyPr/>
        <a:lstStyle/>
        <a:p>
          <a:endParaRPr lang="en-US"/>
        </a:p>
      </dgm:t>
    </dgm:pt>
    <dgm:pt modelId="{572B9949-5731-40E4-AAE8-BA1ED1E9471E}" type="sibTrans" cxnId="{58723D6E-6068-4E61-8AD0-D838373AAC09}">
      <dgm:prSet/>
      <dgm:spPr/>
      <dgm:t>
        <a:bodyPr/>
        <a:lstStyle/>
        <a:p>
          <a:endParaRPr lang="en-US"/>
        </a:p>
      </dgm:t>
    </dgm:pt>
    <dgm:pt modelId="{246F8CE3-FFB2-41AF-A928-CE15ED32ED72}">
      <dgm:prSet/>
      <dgm:spPr/>
      <dgm:t>
        <a:bodyPr/>
        <a:lstStyle/>
        <a:p>
          <a:r>
            <a:rPr lang="en-US" b="0" i="0" baseline="0"/>
            <a:t>Project objectives: </a:t>
          </a:r>
          <a:endParaRPr lang="en-US"/>
        </a:p>
      </dgm:t>
    </dgm:pt>
    <dgm:pt modelId="{EA071996-EF3E-4478-91D2-F69938FA08C3}" type="parTrans" cxnId="{B2528875-D658-4063-8289-9DC8D7664705}">
      <dgm:prSet/>
      <dgm:spPr/>
      <dgm:t>
        <a:bodyPr/>
        <a:lstStyle/>
        <a:p>
          <a:endParaRPr lang="en-US"/>
        </a:p>
      </dgm:t>
    </dgm:pt>
    <dgm:pt modelId="{89CBB1BD-7E1C-450E-93A2-0D534DE2D528}" type="sibTrans" cxnId="{B2528875-D658-4063-8289-9DC8D7664705}">
      <dgm:prSet/>
      <dgm:spPr/>
      <dgm:t>
        <a:bodyPr/>
        <a:lstStyle/>
        <a:p>
          <a:endParaRPr lang="en-US"/>
        </a:p>
      </dgm:t>
    </dgm:pt>
    <dgm:pt modelId="{ABB3E2B7-A137-4E22-B409-4DF93A2B644E}">
      <dgm:prSet/>
      <dgm:spPr/>
      <dgm:t>
        <a:bodyPr/>
        <a:lstStyle/>
        <a:p>
          <a:r>
            <a:rPr lang="en-US" b="0" i="0" baseline="0"/>
            <a:t>comparative analysis </a:t>
          </a:r>
          <a:endParaRPr lang="en-US"/>
        </a:p>
      </dgm:t>
    </dgm:pt>
    <dgm:pt modelId="{C6812C82-8470-4295-AFF3-CA483B738CEF}" type="parTrans" cxnId="{EBE90D2A-2C00-4F52-904B-E744EFB2C60A}">
      <dgm:prSet/>
      <dgm:spPr/>
      <dgm:t>
        <a:bodyPr/>
        <a:lstStyle/>
        <a:p>
          <a:endParaRPr lang="en-US"/>
        </a:p>
      </dgm:t>
    </dgm:pt>
    <dgm:pt modelId="{C7FA4E02-4AF3-4249-8576-6E9361C0C9B6}" type="sibTrans" cxnId="{EBE90D2A-2C00-4F52-904B-E744EFB2C60A}">
      <dgm:prSet/>
      <dgm:spPr/>
      <dgm:t>
        <a:bodyPr/>
        <a:lstStyle/>
        <a:p>
          <a:endParaRPr lang="en-US"/>
        </a:p>
      </dgm:t>
    </dgm:pt>
    <dgm:pt modelId="{C9EC5E24-B757-4911-8B36-4F47680BB96D}">
      <dgm:prSet/>
      <dgm:spPr/>
      <dgm:t>
        <a:bodyPr/>
        <a:lstStyle/>
        <a:p>
          <a:r>
            <a:rPr lang="en-US" b="0" i="0" baseline="0" dirty="0"/>
            <a:t>Efficiency</a:t>
          </a:r>
          <a:endParaRPr lang="en-US" dirty="0"/>
        </a:p>
      </dgm:t>
    </dgm:pt>
    <dgm:pt modelId="{689CB461-5796-4A97-B512-85AD41C020E4}" type="parTrans" cxnId="{1D826EB1-73F1-40AB-9E8B-A0A528B6072E}">
      <dgm:prSet/>
      <dgm:spPr/>
      <dgm:t>
        <a:bodyPr/>
        <a:lstStyle/>
        <a:p>
          <a:endParaRPr lang="en-US"/>
        </a:p>
      </dgm:t>
    </dgm:pt>
    <dgm:pt modelId="{5D14FB98-C82B-450F-983F-76F668D6D12E}" type="sibTrans" cxnId="{1D826EB1-73F1-40AB-9E8B-A0A528B6072E}">
      <dgm:prSet/>
      <dgm:spPr/>
      <dgm:t>
        <a:bodyPr/>
        <a:lstStyle/>
        <a:p>
          <a:endParaRPr lang="en-US"/>
        </a:p>
      </dgm:t>
    </dgm:pt>
    <dgm:pt modelId="{0F2008F8-3D04-466D-A70E-072B6D6390FF}">
      <dgm:prSet/>
      <dgm:spPr/>
      <dgm:t>
        <a:bodyPr/>
        <a:lstStyle/>
        <a:p>
          <a:r>
            <a:rPr lang="en-US" b="0" i="0" baseline="0"/>
            <a:t>critical exponents </a:t>
          </a:r>
          <a:endParaRPr lang="en-US"/>
        </a:p>
      </dgm:t>
    </dgm:pt>
    <dgm:pt modelId="{B9EE5209-29E6-42DB-875D-AB2DF4C69515}" type="parTrans" cxnId="{ABD311BE-CF88-45DE-890C-A6E39E1170F7}">
      <dgm:prSet/>
      <dgm:spPr/>
      <dgm:t>
        <a:bodyPr/>
        <a:lstStyle/>
        <a:p>
          <a:endParaRPr lang="en-US"/>
        </a:p>
      </dgm:t>
    </dgm:pt>
    <dgm:pt modelId="{5E12A85C-09BD-45E0-A426-997D3A67620E}" type="sibTrans" cxnId="{ABD311BE-CF88-45DE-890C-A6E39E1170F7}">
      <dgm:prSet/>
      <dgm:spPr/>
      <dgm:t>
        <a:bodyPr/>
        <a:lstStyle/>
        <a:p>
          <a:endParaRPr lang="en-US"/>
        </a:p>
      </dgm:t>
    </dgm:pt>
    <dgm:pt modelId="{3C5BCA08-3EBA-4F48-8053-D6AB87D3FF5D}" type="pres">
      <dgm:prSet presAssocID="{12465F71-9AE3-4CC3-82D7-075FEB82BE06}" presName="diagram" presStyleCnt="0">
        <dgm:presLayoutVars>
          <dgm:dir/>
          <dgm:resizeHandles val="exact"/>
        </dgm:presLayoutVars>
      </dgm:prSet>
      <dgm:spPr/>
    </dgm:pt>
    <dgm:pt modelId="{3C6B4B40-ABB6-47FA-A50F-5688F78010A8}" type="pres">
      <dgm:prSet presAssocID="{94E52485-7157-4394-B94F-6C4B79032707}" presName="node" presStyleLbl="node1" presStyleIdx="0" presStyleCnt="2">
        <dgm:presLayoutVars>
          <dgm:bulletEnabled val="1"/>
        </dgm:presLayoutVars>
      </dgm:prSet>
      <dgm:spPr/>
    </dgm:pt>
    <dgm:pt modelId="{C950E809-C52A-42CA-8256-C7E96C63B1CC}" type="pres">
      <dgm:prSet presAssocID="{572B9949-5731-40E4-AAE8-BA1ED1E9471E}" presName="sibTrans" presStyleCnt="0"/>
      <dgm:spPr/>
    </dgm:pt>
    <dgm:pt modelId="{E76F89CA-7375-4325-9EFF-245A375E4354}" type="pres">
      <dgm:prSet presAssocID="{246F8CE3-FFB2-41AF-A928-CE15ED32ED72}" presName="node" presStyleLbl="node1" presStyleIdx="1" presStyleCnt="2">
        <dgm:presLayoutVars>
          <dgm:bulletEnabled val="1"/>
        </dgm:presLayoutVars>
      </dgm:prSet>
      <dgm:spPr/>
    </dgm:pt>
  </dgm:ptLst>
  <dgm:cxnLst>
    <dgm:cxn modelId="{EBE90D2A-2C00-4F52-904B-E744EFB2C60A}" srcId="{246F8CE3-FFB2-41AF-A928-CE15ED32ED72}" destId="{ABB3E2B7-A137-4E22-B409-4DF93A2B644E}" srcOrd="0" destOrd="0" parTransId="{C6812C82-8470-4295-AFF3-CA483B738CEF}" sibTransId="{C7FA4E02-4AF3-4249-8576-6E9361C0C9B6}"/>
    <dgm:cxn modelId="{66A87264-E679-49E6-80BA-FFFA39617DD3}" type="presOf" srcId="{ABB3E2B7-A137-4E22-B409-4DF93A2B644E}" destId="{E76F89CA-7375-4325-9EFF-245A375E4354}" srcOrd="0" destOrd="1" presId="urn:microsoft.com/office/officeart/2005/8/layout/default"/>
    <dgm:cxn modelId="{58723D6E-6068-4E61-8AD0-D838373AAC09}" srcId="{12465F71-9AE3-4CC3-82D7-075FEB82BE06}" destId="{94E52485-7157-4394-B94F-6C4B79032707}" srcOrd="0" destOrd="0" parTransId="{C70AEB67-4415-42AE-89FB-18FFDD24710C}" sibTransId="{572B9949-5731-40E4-AAE8-BA1ED1E9471E}"/>
    <dgm:cxn modelId="{B2528875-D658-4063-8289-9DC8D7664705}" srcId="{12465F71-9AE3-4CC3-82D7-075FEB82BE06}" destId="{246F8CE3-FFB2-41AF-A928-CE15ED32ED72}" srcOrd="1" destOrd="0" parTransId="{EA071996-EF3E-4478-91D2-F69938FA08C3}" sibTransId="{89CBB1BD-7E1C-450E-93A2-0D534DE2D528}"/>
    <dgm:cxn modelId="{A1E96083-F7AF-4492-87C0-D554CCB029A7}" type="presOf" srcId="{246F8CE3-FFB2-41AF-A928-CE15ED32ED72}" destId="{E76F89CA-7375-4325-9EFF-245A375E4354}" srcOrd="0" destOrd="0" presId="urn:microsoft.com/office/officeart/2005/8/layout/default"/>
    <dgm:cxn modelId="{0C1E538E-6223-4F82-8966-423D5FE9715B}" type="presOf" srcId="{C9EC5E24-B757-4911-8B36-4F47680BB96D}" destId="{E76F89CA-7375-4325-9EFF-245A375E4354}" srcOrd="0" destOrd="2" presId="urn:microsoft.com/office/officeart/2005/8/layout/default"/>
    <dgm:cxn modelId="{1D826EB1-73F1-40AB-9E8B-A0A528B6072E}" srcId="{246F8CE3-FFB2-41AF-A928-CE15ED32ED72}" destId="{C9EC5E24-B757-4911-8B36-4F47680BB96D}" srcOrd="1" destOrd="0" parTransId="{689CB461-5796-4A97-B512-85AD41C020E4}" sibTransId="{5D14FB98-C82B-450F-983F-76F668D6D12E}"/>
    <dgm:cxn modelId="{ABD311BE-CF88-45DE-890C-A6E39E1170F7}" srcId="{246F8CE3-FFB2-41AF-A928-CE15ED32ED72}" destId="{0F2008F8-3D04-466D-A70E-072B6D6390FF}" srcOrd="2" destOrd="0" parTransId="{B9EE5209-29E6-42DB-875D-AB2DF4C69515}" sibTransId="{5E12A85C-09BD-45E0-A426-997D3A67620E}"/>
    <dgm:cxn modelId="{BEBCD2BE-1518-4E0C-AD1A-B5F15F9F9794}" type="presOf" srcId="{12465F71-9AE3-4CC3-82D7-075FEB82BE06}" destId="{3C5BCA08-3EBA-4F48-8053-D6AB87D3FF5D}" srcOrd="0" destOrd="0" presId="urn:microsoft.com/office/officeart/2005/8/layout/default"/>
    <dgm:cxn modelId="{6D0E92CB-D189-4572-8DCE-49AC78169714}" type="presOf" srcId="{0F2008F8-3D04-466D-A70E-072B6D6390FF}" destId="{E76F89CA-7375-4325-9EFF-245A375E4354}" srcOrd="0" destOrd="3" presId="urn:microsoft.com/office/officeart/2005/8/layout/default"/>
    <dgm:cxn modelId="{25860AFC-EBF2-45B5-AE41-9A16A007A71A}" type="presOf" srcId="{94E52485-7157-4394-B94F-6C4B79032707}" destId="{3C6B4B40-ABB6-47FA-A50F-5688F78010A8}" srcOrd="0" destOrd="0" presId="urn:microsoft.com/office/officeart/2005/8/layout/default"/>
    <dgm:cxn modelId="{F65E7E1A-755B-42D8-AA30-91410BF662D4}" type="presParOf" srcId="{3C5BCA08-3EBA-4F48-8053-D6AB87D3FF5D}" destId="{3C6B4B40-ABB6-47FA-A50F-5688F78010A8}" srcOrd="0" destOrd="0" presId="urn:microsoft.com/office/officeart/2005/8/layout/default"/>
    <dgm:cxn modelId="{2CDFA0C7-B5F8-42B8-96E7-3388B28278AC}" type="presParOf" srcId="{3C5BCA08-3EBA-4F48-8053-D6AB87D3FF5D}" destId="{C950E809-C52A-42CA-8256-C7E96C63B1CC}" srcOrd="1" destOrd="0" presId="urn:microsoft.com/office/officeart/2005/8/layout/default"/>
    <dgm:cxn modelId="{0E932258-595A-4F2F-9E74-FA62C78E719E}" type="presParOf" srcId="{3C5BCA08-3EBA-4F48-8053-D6AB87D3FF5D}" destId="{E76F89CA-7375-4325-9EFF-245A375E435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28EDFE-4C91-4C26-B1B7-685CED294513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670E712-2C59-4C1A-881C-C930BB5DA001}">
      <dgm:prSet custT="1"/>
      <dgm:spPr/>
      <dgm:t>
        <a:bodyPr/>
        <a:lstStyle/>
        <a:p>
          <a:r>
            <a:rPr lang="en-US" sz="2400" b="0" i="0" baseline="0" dirty="0"/>
            <a:t>Brief overview of the 2D </a:t>
          </a:r>
          <a:r>
            <a:rPr lang="en-US" sz="2400" b="0" i="0" baseline="0" dirty="0" err="1"/>
            <a:t>Ising</a:t>
          </a:r>
          <a:r>
            <a:rPr lang="en-US" sz="2400" b="0" i="0" baseline="0" dirty="0"/>
            <a:t> model </a:t>
          </a:r>
          <a:endParaRPr lang="en-US" sz="2400" dirty="0"/>
        </a:p>
      </dgm:t>
    </dgm:pt>
    <dgm:pt modelId="{16C55125-ECAC-419D-8294-842D9CD3E3FC}" type="parTrans" cxnId="{F5F7B603-593A-4189-ACA6-E2FC99C321FE}">
      <dgm:prSet/>
      <dgm:spPr/>
      <dgm:t>
        <a:bodyPr/>
        <a:lstStyle/>
        <a:p>
          <a:endParaRPr lang="en-US"/>
        </a:p>
      </dgm:t>
    </dgm:pt>
    <dgm:pt modelId="{F07323AA-547E-42E4-A6C9-3D168C48A128}" type="sibTrans" cxnId="{F5F7B603-593A-4189-ACA6-E2FC99C321FE}">
      <dgm:prSet/>
      <dgm:spPr/>
      <dgm:t>
        <a:bodyPr/>
        <a:lstStyle/>
        <a:p>
          <a:endParaRPr lang="en-US"/>
        </a:p>
      </dgm:t>
    </dgm:pt>
    <dgm:pt modelId="{FCC7EAB6-8142-47C3-87A2-BF76B7A73958}">
      <dgm:prSet/>
      <dgm:spPr/>
      <dgm:t>
        <a:bodyPr/>
        <a:lstStyle/>
        <a:p>
          <a:r>
            <a:rPr lang="en-US" b="0" i="0" baseline="0" dirty="0"/>
            <a:t>Hamiltonian and order parameter</a:t>
          </a:r>
        </a:p>
        <a:p>
          <a:endParaRPr lang="en-US" b="0" i="0" baseline="0" dirty="0"/>
        </a:p>
        <a:p>
          <a:endParaRPr lang="en-US" b="0" i="0" baseline="0" dirty="0"/>
        </a:p>
        <a:p>
          <a:r>
            <a:rPr lang="en-US" b="0" i="0" baseline="0" dirty="0"/>
            <a:t> </a:t>
          </a:r>
          <a:endParaRPr lang="en-US" dirty="0"/>
        </a:p>
      </dgm:t>
    </dgm:pt>
    <dgm:pt modelId="{AB0BF908-32E4-4033-A2F6-C30775C8467C}" type="parTrans" cxnId="{69673D0F-F850-46D0-AC2D-7ABD722322C7}">
      <dgm:prSet/>
      <dgm:spPr/>
      <dgm:t>
        <a:bodyPr/>
        <a:lstStyle/>
        <a:p>
          <a:endParaRPr lang="en-US"/>
        </a:p>
      </dgm:t>
    </dgm:pt>
    <dgm:pt modelId="{87EB1BA2-CD72-4895-8CD6-D585282AAC18}" type="sibTrans" cxnId="{69673D0F-F850-46D0-AC2D-7ABD722322C7}">
      <dgm:prSet/>
      <dgm:spPr/>
      <dgm:t>
        <a:bodyPr/>
        <a:lstStyle/>
        <a:p>
          <a:endParaRPr lang="en-US"/>
        </a:p>
      </dgm:t>
    </dgm:pt>
    <dgm:pt modelId="{5568A7CD-0A61-47A7-873A-C462BA553675}">
      <dgm:prSet/>
      <dgm:spPr/>
      <dgm:t>
        <a:bodyPr/>
        <a:lstStyle/>
        <a:p>
          <a:r>
            <a:rPr lang="en-US" b="0" i="0" baseline="0" dirty="0"/>
            <a:t>Exact solution by Onsager </a:t>
          </a:r>
        </a:p>
      </dgm:t>
    </dgm:pt>
    <dgm:pt modelId="{5C248893-4391-44BF-BFE3-5152ABC9AB31}" type="parTrans" cxnId="{8D52BA09-CA6B-426A-8744-EEF2B24666F2}">
      <dgm:prSet/>
      <dgm:spPr/>
      <dgm:t>
        <a:bodyPr/>
        <a:lstStyle/>
        <a:p>
          <a:endParaRPr lang="en-US"/>
        </a:p>
      </dgm:t>
    </dgm:pt>
    <dgm:pt modelId="{C4AF6BDC-4193-4D23-8014-FE2A73DD61A0}" type="sibTrans" cxnId="{8D52BA09-CA6B-426A-8744-EEF2B24666F2}">
      <dgm:prSet/>
      <dgm:spPr/>
      <dgm:t>
        <a:bodyPr/>
        <a:lstStyle/>
        <a:p>
          <a:endParaRPr lang="en-US"/>
        </a:p>
      </dgm:t>
    </dgm:pt>
    <dgm:pt modelId="{95C0D23C-C3B4-468B-900F-72F60413941F}" type="pres">
      <dgm:prSet presAssocID="{9528EDFE-4C91-4C26-B1B7-685CED294513}" presName="vert0" presStyleCnt="0">
        <dgm:presLayoutVars>
          <dgm:dir/>
          <dgm:animOne val="branch"/>
          <dgm:animLvl val="lvl"/>
        </dgm:presLayoutVars>
      </dgm:prSet>
      <dgm:spPr/>
    </dgm:pt>
    <dgm:pt modelId="{A87B3FAF-3C27-4ABF-956B-2DB47ABB2ABF}" type="pres">
      <dgm:prSet presAssocID="{F670E712-2C59-4C1A-881C-C930BB5DA001}" presName="thickLine" presStyleLbl="alignNode1" presStyleIdx="0" presStyleCnt="3"/>
      <dgm:spPr/>
    </dgm:pt>
    <dgm:pt modelId="{EF1DE8AF-5A21-4802-AF1A-F5646E3D9AEF}" type="pres">
      <dgm:prSet presAssocID="{F670E712-2C59-4C1A-881C-C930BB5DA001}" presName="horz1" presStyleCnt="0"/>
      <dgm:spPr/>
    </dgm:pt>
    <dgm:pt modelId="{30750991-A06F-4DB0-ADDF-21EC5F7305D9}" type="pres">
      <dgm:prSet presAssocID="{F670E712-2C59-4C1A-881C-C930BB5DA001}" presName="tx1" presStyleLbl="revTx" presStyleIdx="0" presStyleCnt="3"/>
      <dgm:spPr/>
    </dgm:pt>
    <dgm:pt modelId="{B2F39BF0-295B-493B-9445-3FAEFEDA4C85}" type="pres">
      <dgm:prSet presAssocID="{F670E712-2C59-4C1A-881C-C930BB5DA001}" presName="vert1" presStyleCnt="0"/>
      <dgm:spPr/>
    </dgm:pt>
    <dgm:pt modelId="{B8846823-4A7A-4AFD-B0A9-7C7E82C7AACB}" type="pres">
      <dgm:prSet presAssocID="{FCC7EAB6-8142-47C3-87A2-BF76B7A73958}" presName="thickLine" presStyleLbl="alignNode1" presStyleIdx="1" presStyleCnt="3"/>
      <dgm:spPr/>
    </dgm:pt>
    <dgm:pt modelId="{D4CE7782-A78E-443C-BFC3-50F36AE18FA9}" type="pres">
      <dgm:prSet presAssocID="{FCC7EAB6-8142-47C3-87A2-BF76B7A73958}" presName="horz1" presStyleCnt="0"/>
      <dgm:spPr/>
    </dgm:pt>
    <dgm:pt modelId="{80478123-4B7C-4B65-B51B-D0210C2D3AD2}" type="pres">
      <dgm:prSet presAssocID="{FCC7EAB6-8142-47C3-87A2-BF76B7A73958}" presName="tx1" presStyleLbl="revTx" presStyleIdx="1" presStyleCnt="3"/>
      <dgm:spPr/>
    </dgm:pt>
    <dgm:pt modelId="{1940EE4B-F511-4316-9212-B2F6A5488A9A}" type="pres">
      <dgm:prSet presAssocID="{FCC7EAB6-8142-47C3-87A2-BF76B7A73958}" presName="vert1" presStyleCnt="0"/>
      <dgm:spPr/>
    </dgm:pt>
    <dgm:pt modelId="{FACD26FD-2854-44B6-83F5-91AFDFA92B29}" type="pres">
      <dgm:prSet presAssocID="{5568A7CD-0A61-47A7-873A-C462BA553675}" presName="thickLine" presStyleLbl="alignNode1" presStyleIdx="2" presStyleCnt="3"/>
      <dgm:spPr/>
    </dgm:pt>
    <dgm:pt modelId="{B9FF7026-9022-4657-A3BC-282E03852142}" type="pres">
      <dgm:prSet presAssocID="{5568A7CD-0A61-47A7-873A-C462BA553675}" presName="horz1" presStyleCnt="0"/>
      <dgm:spPr/>
    </dgm:pt>
    <dgm:pt modelId="{1357D7B5-D490-4031-9A0B-EF9E934DD191}" type="pres">
      <dgm:prSet presAssocID="{5568A7CD-0A61-47A7-873A-C462BA553675}" presName="tx1" presStyleLbl="revTx" presStyleIdx="2" presStyleCnt="3"/>
      <dgm:spPr/>
    </dgm:pt>
    <dgm:pt modelId="{37F5BC4B-99C8-4A1C-82DC-4F65BC8CA6DD}" type="pres">
      <dgm:prSet presAssocID="{5568A7CD-0A61-47A7-873A-C462BA553675}" presName="vert1" presStyleCnt="0"/>
      <dgm:spPr/>
    </dgm:pt>
  </dgm:ptLst>
  <dgm:cxnLst>
    <dgm:cxn modelId="{F5F7B603-593A-4189-ACA6-E2FC99C321FE}" srcId="{9528EDFE-4C91-4C26-B1B7-685CED294513}" destId="{F670E712-2C59-4C1A-881C-C930BB5DA001}" srcOrd="0" destOrd="0" parTransId="{16C55125-ECAC-419D-8294-842D9CD3E3FC}" sibTransId="{F07323AA-547E-42E4-A6C9-3D168C48A128}"/>
    <dgm:cxn modelId="{8D52BA09-CA6B-426A-8744-EEF2B24666F2}" srcId="{9528EDFE-4C91-4C26-B1B7-685CED294513}" destId="{5568A7CD-0A61-47A7-873A-C462BA553675}" srcOrd="2" destOrd="0" parTransId="{5C248893-4391-44BF-BFE3-5152ABC9AB31}" sibTransId="{C4AF6BDC-4193-4D23-8014-FE2A73DD61A0}"/>
    <dgm:cxn modelId="{69673D0F-F850-46D0-AC2D-7ABD722322C7}" srcId="{9528EDFE-4C91-4C26-B1B7-685CED294513}" destId="{FCC7EAB6-8142-47C3-87A2-BF76B7A73958}" srcOrd="1" destOrd="0" parTransId="{AB0BF908-32E4-4033-A2F6-C30775C8467C}" sibTransId="{87EB1BA2-CD72-4895-8CD6-D585282AAC18}"/>
    <dgm:cxn modelId="{EC6E4020-06C9-4720-B5CD-242D28CEA4E8}" type="presOf" srcId="{FCC7EAB6-8142-47C3-87A2-BF76B7A73958}" destId="{80478123-4B7C-4B65-B51B-D0210C2D3AD2}" srcOrd="0" destOrd="0" presId="urn:microsoft.com/office/officeart/2008/layout/LinedList"/>
    <dgm:cxn modelId="{CE211E34-D627-4BC0-99AD-B02054FEA936}" type="presOf" srcId="{F670E712-2C59-4C1A-881C-C930BB5DA001}" destId="{30750991-A06F-4DB0-ADDF-21EC5F7305D9}" srcOrd="0" destOrd="0" presId="urn:microsoft.com/office/officeart/2008/layout/LinedList"/>
    <dgm:cxn modelId="{F559064B-1D1D-4EAF-A24E-62FE8C83264F}" type="presOf" srcId="{9528EDFE-4C91-4C26-B1B7-685CED294513}" destId="{95C0D23C-C3B4-468B-900F-72F60413941F}" srcOrd="0" destOrd="0" presId="urn:microsoft.com/office/officeart/2008/layout/LinedList"/>
    <dgm:cxn modelId="{8DE7AF89-BCA3-42CB-B41A-F7D87C6441ED}" type="presOf" srcId="{5568A7CD-0A61-47A7-873A-C462BA553675}" destId="{1357D7B5-D490-4031-9A0B-EF9E934DD191}" srcOrd="0" destOrd="0" presId="urn:microsoft.com/office/officeart/2008/layout/LinedList"/>
    <dgm:cxn modelId="{0DD77685-03EB-459B-AA28-9198578CFCB4}" type="presParOf" srcId="{95C0D23C-C3B4-468B-900F-72F60413941F}" destId="{A87B3FAF-3C27-4ABF-956B-2DB47ABB2ABF}" srcOrd="0" destOrd="0" presId="urn:microsoft.com/office/officeart/2008/layout/LinedList"/>
    <dgm:cxn modelId="{2B7CC8B4-3498-422B-A475-899E3600CC4F}" type="presParOf" srcId="{95C0D23C-C3B4-468B-900F-72F60413941F}" destId="{EF1DE8AF-5A21-4802-AF1A-F5646E3D9AEF}" srcOrd="1" destOrd="0" presId="urn:microsoft.com/office/officeart/2008/layout/LinedList"/>
    <dgm:cxn modelId="{A932BD0D-616C-42E3-AAF5-666462E98F66}" type="presParOf" srcId="{EF1DE8AF-5A21-4802-AF1A-F5646E3D9AEF}" destId="{30750991-A06F-4DB0-ADDF-21EC5F7305D9}" srcOrd="0" destOrd="0" presId="urn:microsoft.com/office/officeart/2008/layout/LinedList"/>
    <dgm:cxn modelId="{3158D6E5-3B2A-4FB4-AE51-544ACE42B547}" type="presParOf" srcId="{EF1DE8AF-5A21-4802-AF1A-F5646E3D9AEF}" destId="{B2F39BF0-295B-493B-9445-3FAEFEDA4C85}" srcOrd="1" destOrd="0" presId="urn:microsoft.com/office/officeart/2008/layout/LinedList"/>
    <dgm:cxn modelId="{1850BE4E-304C-4731-9203-21B583B537D8}" type="presParOf" srcId="{95C0D23C-C3B4-468B-900F-72F60413941F}" destId="{B8846823-4A7A-4AFD-B0A9-7C7E82C7AACB}" srcOrd="2" destOrd="0" presId="urn:microsoft.com/office/officeart/2008/layout/LinedList"/>
    <dgm:cxn modelId="{06F2B333-88D1-406B-A377-E7ECD5935BDF}" type="presParOf" srcId="{95C0D23C-C3B4-468B-900F-72F60413941F}" destId="{D4CE7782-A78E-443C-BFC3-50F36AE18FA9}" srcOrd="3" destOrd="0" presId="urn:microsoft.com/office/officeart/2008/layout/LinedList"/>
    <dgm:cxn modelId="{E5CBDF13-2F15-4729-A628-F11C7E4A204C}" type="presParOf" srcId="{D4CE7782-A78E-443C-BFC3-50F36AE18FA9}" destId="{80478123-4B7C-4B65-B51B-D0210C2D3AD2}" srcOrd="0" destOrd="0" presId="urn:microsoft.com/office/officeart/2008/layout/LinedList"/>
    <dgm:cxn modelId="{A8A63673-38D4-4886-AFFD-F5FE4F19E506}" type="presParOf" srcId="{D4CE7782-A78E-443C-BFC3-50F36AE18FA9}" destId="{1940EE4B-F511-4316-9212-B2F6A5488A9A}" srcOrd="1" destOrd="0" presId="urn:microsoft.com/office/officeart/2008/layout/LinedList"/>
    <dgm:cxn modelId="{0F7D8148-CC9B-47FB-A0BA-A5B1F9A37D1A}" type="presParOf" srcId="{95C0D23C-C3B4-468B-900F-72F60413941F}" destId="{FACD26FD-2854-44B6-83F5-91AFDFA92B29}" srcOrd="4" destOrd="0" presId="urn:microsoft.com/office/officeart/2008/layout/LinedList"/>
    <dgm:cxn modelId="{BA58CA04-FBCE-4587-A183-28DE075EDFD1}" type="presParOf" srcId="{95C0D23C-C3B4-468B-900F-72F60413941F}" destId="{B9FF7026-9022-4657-A3BC-282E03852142}" srcOrd="5" destOrd="0" presId="urn:microsoft.com/office/officeart/2008/layout/LinedList"/>
    <dgm:cxn modelId="{F0C33555-6928-451F-BA8E-6C5938C8D3EA}" type="presParOf" srcId="{B9FF7026-9022-4657-A3BC-282E03852142}" destId="{1357D7B5-D490-4031-9A0B-EF9E934DD191}" srcOrd="0" destOrd="0" presId="urn:microsoft.com/office/officeart/2008/layout/LinedList"/>
    <dgm:cxn modelId="{C4B114DE-41F7-489E-94DD-72277EA3D411}" type="presParOf" srcId="{B9FF7026-9022-4657-A3BC-282E03852142}" destId="{37F5BC4B-99C8-4A1C-82DC-4F65BC8CA6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17D32F-099A-4CE6-890B-081422776DB4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1803D1-9C4C-4A6E-8A65-0172A37FF980}">
      <dgm:prSet/>
      <dgm:spPr/>
      <dgm:t>
        <a:bodyPr/>
        <a:lstStyle/>
        <a:p>
          <a:r>
            <a:rPr lang="en-US" b="0" i="0" baseline="0"/>
            <a:t>Brief explanation of finite-size scaling techniques: </a:t>
          </a:r>
          <a:endParaRPr lang="en-US"/>
        </a:p>
      </dgm:t>
    </dgm:pt>
    <dgm:pt modelId="{6D6ECBF5-CCEB-4DFC-9049-1D42B99EA6D0}" type="parTrans" cxnId="{4A6FD707-CAF5-4711-89B9-BBF19EBBE11F}">
      <dgm:prSet/>
      <dgm:spPr/>
      <dgm:t>
        <a:bodyPr/>
        <a:lstStyle/>
        <a:p>
          <a:endParaRPr lang="en-US"/>
        </a:p>
      </dgm:t>
    </dgm:pt>
    <dgm:pt modelId="{8D3A915C-10AD-4717-B783-EBA3EB727A18}" type="sibTrans" cxnId="{4A6FD707-CAF5-4711-89B9-BBF19EBBE11F}">
      <dgm:prSet/>
      <dgm:spPr/>
      <dgm:t>
        <a:bodyPr/>
        <a:lstStyle/>
        <a:p>
          <a:endParaRPr lang="en-US"/>
        </a:p>
      </dgm:t>
    </dgm:pt>
    <dgm:pt modelId="{40256464-FD79-4CC3-991C-45D78F55E415}">
      <dgm:prSet/>
      <dgm:spPr/>
      <dgm:t>
        <a:bodyPr/>
        <a:lstStyle/>
        <a:p>
          <a:r>
            <a:rPr lang="en-US" b="0" i="0" baseline="0"/>
            <a:t>Scaling of observables with system size </a:t>
          </a:r>
          <a:endParaRPr lang="en-US"/>
        </a:p>
      </dgm:t>
    </dgm:pt>
    <dgm:pt modelId="{B71153B4-2737-46D9-AB80-C53DCB9D0757}" type="parTrans" cxnId="{9163A15F-5022-4EE3-9B7D-F09826DB8AB4}">
      <dgm:prSet/>
      <dgm:spPr/>
      <dgm:t>
        <a:bodyPr/>
        <a:lstStyle/>
        <a:p>
          <a:endParaRPr lang="en-US"/>
        </a:p>
      </dgm:t>
    </dgm:pt>
    <dgm:pt modelId="{FD25F6CF-98C2-40DD-AA2D-DE3FEECBED53}" type="sibTrans" cxnId="{9163A15F-5022-4EE3-9B7D-F09826DB8AB4}">
      <dgm:prSet/>
      <dgm:spPr/>
      <dgm:t>
        <a:bodyPr/>
        <a:lstStyle/>
        <a:p>
          <a:endParaRPr lang="en-US"/>
        </a:p>
      </dgm:t>
    </dgm:pt>
    <dgm:pt modelId="{D09DE4ED-1A4D-4BEB-84A6-CC40973D5533}">
      <dgm:prSet/>
      <dgm:spPr/>
      <dgm:t>
        <a:bodyPr/>
        <a:lstStyle/>
        <a:p>
          <a:r>
            <a:rPr lang="en-US" b="0" i="0" baseline="0"/>
            <a:t>Extraction of critical exponents </a:t>
          </a:r>
          <a:endParaRPr lang="en-US"/>
        </a:p>
      </dgm:t>
    </dgm:pt>
    <dgm:pt modelId="{3527860F-38BD-450E-B3C4-53974DBDBE5A}" type="parTrans" cxnId="{F070ED59-AFC3-4877-9006-B18C7CE7D78B}">
      <dgm:prSet/>
      <dgm:spPr/>
      <dgm:t>
        <a:bodyPr/>
        <a:lstStyle/>
        <a:p>
          <a:endParaRPr lang="en-US"/>
        </a:p>
      </dgm:t>
    </dgm:pt>
    <dgm:pt modelId="{221DAFE7-9762-44EC-AB4B-01F976F32E45}" type="sibTrans" cxnId="{F070ED59-AFC3-4877-9006-B18C7CE7D78B}">
      <dgm:prSet/>
      <dgm:spPr/>
      <dgm:t>
        <a:bodyPr/>
        <a:lstStyle/>
        <a:p>
          <a:endParaRPr lang="en-US"/>
        </a:p>
      </dgm:t>
    </dgm:pt>
    <dgm:pt modelId="{4DAB3708-84C8-4011-807F-B248A80738E2}">
      <dgm:prSet/>
      <dgm:spPr/>
      <dgm:t>
        <a:bodyPr/>
        <a:lstStyle/>
        <a:p>
          <a:r>
            <a:rPr lang="en-US" b="0" i="0" baseline="0"/>
            <a:t>Setup verification </a:t>
          </a:r>
          <a:endParaRPr lang="en-US"/>
        </a:p>
      </dgm:t>
    </dgm:pt>
    <dgm:pt modelId="{33950EB5-A22D-4C1D-A96B-D68F7C62BEEE}" type="parTrans" cxnId="{F82CAF4D-C8A0-4FFD-B7A4-7156D3D951A8}">
      <dgm:prSet/>
      <dgm:spPr/>
      <dgm:t>
        <a:bodyPr/>
        <a:lstStyle/>
        <a:p>
          <a:endParaRPr lang="en-US"/>
        </a:p>
      </dgm:t>
    </dgm:pt>
    <dgm:pt modelId="{D5301E0D-D8CF-47F7-888B-25E8AD5F237F}" type="sibTrans" cxnId="{F82CAF4D-C8A0-4FFD-B7A4-7156D3D951A8}">
      <dgm:prSet/>
      <dgm:spPr/>
      <dgm:t>
        <a:bodyPr/>
        <a:lstStyle/>
        <a:p>
          <a:endParaRPr lang="en-US"/>
        </a:p>
      </dgm:t>
    </dgm:pt>
    <dgm:pt modelId="{C8BB23B8-07AC-480B-B815-FE4F141191DC}">
      <dgm:prSet/>
      <dgm:spPr/>
      <dgm:t>
        <a:bodyPr/>
        <a:lstStyle/>
        <a:p>
          <a:r>
            <a:rPr lang="en-US" b="0" i="0" baseline="0"/>
            <a:t>Initial spin configuration </a:t>
          </a:r>
          <a:endParaRPr lang="en-US"/>
        </a:p>
      </dgm:t>
    </dgm:pt>
    <dgm:pt modelId="{95F0968B-5209-4714-A93D-90C817A443A3}" type="parTrans" cxnId="{301D778C-5B59-4D32-8827-B1282904B554}">
      <dgm:prSet/>
      <dgm:spPr/>
      <dgm:t>
        <a:bodyPr/>
        <a:lstStyle/>
        <a:p>
          <a:endParaRPr lang="en-US"/>
        </a:p>
      </dgm:t>
    </dgm:pt>
    <dgm:pt modelId="{71EDF039-DB5D-441B-989A-3F36E6EF6E10}" type="sibTrans" cxnId="{301D778C-5B59-4D32-8827-B1282904B554}">
      <dgm:prSet/>
      <dgm:spPr/>
      <dgm:t>
        <a:bodyPr/>
        <a:lstStyle/>
        <a:p>
          <a:endParaRPr lang="en-US"/>
        </a:p>
      </dgm:t>
    </dgm:pt>
    <dgm:pt modelId="{2C835D36-DE31-4139-9885-9BC55FE531A3}">
      <dgm:prSet/>
      <dgm:spPr/>
      <dgm:t>
        <a:bodyPr/>
        <a:lstStyle/>
        <a:p>
          <a:r>
            <a:rPr lang="en-US" b="0" i="0" baseline="0"/>
            <a:t>Local energy distribution</a:t>
          </a:r>
          <a:endParaRPr lang="en-US"/>
        </a:p>
      </dgm:t>
    </dgm:pt>
    <dgm:pt modelId="{13D32B0A-D8A0-408B-A689-B9A9A104A901}" type="parTrans" cxnId="{792DB544-658C-40B1-A3B5-1281C95C67FF}">
      <dgm:prSet/>
      <dgm:spPr/>
      <dgm:t>
        <a:bodyPr/>
        <a:lstStyle/>
        <a:p>
          <a:endParaRPr lang="en-US"/>
        </a:p>
      </dgm:t>
    </dgm:pt>
    <dgm:pt modelId="{AF181DF3-36B1-4E88-8FA3-A4F6676E17A6}" type="sibTrans" cxnId="{792DB544-658C-40B1-A3B5-1281C95C67FF}">
      <dgm:prSet/>
      <dgm:spPr/>
      <dgm:t>
        <a:bodyPr/>
        <a:lstStyle/>
        <a:p>
          <a:endParaRPr lang="en-US"/>
        </a:p>
      </dgm:t>
    </dgm:pt>
    <dgm:pt modelId="{DE7A2FAA-F12E-4501-BA8D-25E1864F4E23}" type="pres">
      <dgm:prSet presAssocID="{2817D32F-099A-4CE6-890B-081422776DB4}" presName="Name0" presStyleCnt="0">
        <dgm:presLayoutVars>
          <dgm:dir/>
          <dgm:animLvl val="lvl"/>
          <dgm:resizeHandles val="exact"/>
        </dgm:presLayoutVars>
      </dgm:prSet>
      <dgm:spPr/>
    </dgm:pt>
    <dgm:pt modelId="{363A2C2F-E13E-4A90-AC83-7DEC59ED14AD}" type="pres">
      <dgm:prSet presAssocID="{111803D1-9C4C-4A6E-8A65-0172A37FF980}" presName="linNode" presStyleCnt="0"/>
      <dgm:spPr/>
    </dgm:pt>
    <dgm:pt modelId="{1B8DFE44-111B-4D3E-83AE-8E08F8315594}" type="pres">
      <dgm:prSet presAssocID="{111803D1-9C4C-4A6E-8A65-0172A37FF98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1FAD79E-3DBC-4F37-9A9D-CC1825BDD51D}" type="pres">
      <dgm:prSet presAssocID="{111803D1-9C4C-4A6E-8A65-0172A37FF980}" presName="descendantText" presStyleLbl="alignAccFollowNode1" presStyleIdx="0" presStyleCnt="2">
        <dgm:presLayoutVars>
          <dgm:bulletEnabled val="1"/>
        </dgm:presLayoutVars>
      </dgm:prSet>
      <dgm:spPr/>
    </dgm:pt>
    <dgm:pt modelId="{62CCE357-E292-4852-A2FD-63027E5A30A4}" type="pres">
      <dgm:prSet presAssocID="{8D3A915C-10AD-4717-B783-EBA3EB727A18}" presName="sp" presStyleCnt="0"/>
      <dgm:spPr/>
    </dgm:pt>
    <dgm:pt modelId="{3E9F2614-F60C-4997-AFE5-D3A25CFB1950}" type="pres">
      <dgm:prSet presAssocID="{4DAB3708-84C8-4011-807F-B248A80738E2}" presName="linNode" presStyleCnt="0"/>
      <dgm:spPr/>
    </dgm:pt>
    <dgm:pt modelId="{5CA96A55-1B34-4B63-94E1-2F418BA33332}" type="pres">
      <dgm:prSet presAssocID="{4DAB3708-84C8-4011-807F-B248A80738E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5EA612F-3AD0-41F3-A778-AE5BA6DAD09B}" type="pres">
      <dgm:prSet presAssocID="{4DAB3708-84C8-4011-807F-B248A80738E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A6FD707-CAF5-4711-89B9-BBF19EBBE11F}" srcId="{2817D32F-099A-4CE6-890B-081422776DB4}" destId="{111803D1-9C4C-4A6E-8A65-0172A37FF980}" srcOrd="0" destOrd="0" parTransId="{6D6ECBF5-CCEB-4DFC-9049-1D42B99EA6D0}" sibTransId="{8D3A915C-10AD-4717-B783-EBA3EB727A18}"/>
    <dgm:cxn modelId="{5315AF08-967F-4304-98C2-F90041BC80B5}" type="presOf" srcId="{111803D1-9C4C-4A6E-8A65-0172A37FF980}" destId="{1B8DFE44-111B-4D3E-83AE-8E08F8315594}" srcOrd="0" destOrd="0" presId="urn:microsoft.com/office/officeart/2005/8/layout/vList5"/>
    <dgm:cxn modelId="{7CAF0A25-16B6-45D1-A9CA-5C16E648C9F0}" type="presOf" srcId="{40256464-FD79-4CC3-991C-45D78F55E415}" destId="{A1FAD79E-3DBC-4F37-9A9D-CC1825BDD51D}" srcOrd="0" destOrd="0" presId="urn:microsoft.com/office/officeart/2005/8/layout/vList5"/>
    <dgm:cxn modelId="{792BF332-FB8B-47CE-8352-C457DBBE381B}" type="presOf" srcId="{2817D32F-099A-4CE6-890B-081422776DB4}" destId="{DE7A2FAA-F12E-4501-BA8D-25E1864F4E23}" srcOrd="0" destOrd="0" presId="urn:microsoft.com/office/officeart/2005/8/layout/vList5"/>
    <dgm:cxn modelId="{FCD9883F-CB1A-444B-B99C-A4A2701DBF5C}" type="presOf" srcId="{D09DE4ED-1A4D-4BEB-84A6-CC40973D5533}" destId="{A1FAD79E-3DBC-4F37-9A9D-CC1825BDD51D}" srcOrd="0" destOrd="1" presId="urn:microsoft.com/office/officeart/2005/8/layout/vList5"/>
    <dgm:cxn modelId="{9D8EE15B-1FF3-45A7-A634-D3F48C808A4E}" type="presOf" srcId="{2C835D36-DE31-4139-9885-9BC55FE531A3}" destId="{E5EA612F-3AD0-41F3-A778-AE5BA6DAD09B}" srcOrd="0" destOrd="1" presId="urn:microsoft.com/office/officeart/2005/8/layout/vList5"/>
    <dgm:cxn modelId="{9163A15F-5022-4EE3-9B7D-F09826DB8AB4}" srcId="{111803D1-9C4C-4A6E-8A65-0172A37FF980}" destId="{40256464-FD79-4CC3-991C-45D78F55E415}" srcOrd="0" destOrd="0" parTransId="{B71153B4-2737-46D9-AB80-C53DCB9D0757}" sibTransId="{FD25F6CF-98C2-40DD-AA2D-DE3FEECBED53}"/>
    <dgm:cxn modelId="{792DB544-658C-40B1-A3B5-1281C95C67FF}" srcId="{4DAB3708-84C8-4011-807F-B248A80738E2}" destId="{2C835D36-DE31-4139-9885-9BC55FE531A3}" srcOrd="1" destOrd="0" parTransId="{13D32B0A-D8A0-408B-A689-B9A9A104A901}" sibTransId="{AF181DF3-36B1-4E88-8FA3-A4F6676E17A6}"/>
    <dgm:cxn modelId="{F82CAF4D-C8A0-4FFD-B7A4-7156D3D951A8}" srcId="{2817D32F-099A-4CE6-890B-081422776DB4}" destId="{4DAB3708-84C8-4011-807F-B248A80738E2}" srcOrd="1" destOrd="0" parTransId="{33950EB5-A22D-4C1D-A96B-D68F7C62BEEE}" sibTransId="{D5301E0D-D8CF-47F7-888B-25E8AD5F237F}"/>
    <dgm:cxn modelId="{F070ED59-AFC3-4877-9006-B18C7CE7D78B}" srcId="{111803D1-9C4C-4A6E-8A65-0172A37FF980}" destId="{D09DE4ED-1A4D-4BEB-84A6-CC40973D5533}" srcOrd="1" destOrd="0" parTransId="{3527860F-38BD-450E-B3C4-53974DBDBE5A}" sibTransId="{221DAFE7-9762-44EC-AB4B-01F976F32E45}"/>
    <dgm:cxn modelId="{301D778C-5B59-4D32-8827-B1282904B554}" srcId="{4DAB3708-84C8-4011-807F-B248A80738E2}" destId="{C8BB23B8-07AC-480B-B815-FE4F141191DC}" srcOrd="0" destOrd="0" parTransId="{95F0968B-5209-4714-A93D-90C817A443A3}" sibTransId="{71EDF039-DB5D-441B-989A-3F36E6EF6E10}"/>
    <dgm:cxn modelId="{066B59AE-CFDE-41E2-85E5-89D114959B83}" type="presOf" srcId="{4DAB3708-84C8-4011-807F-B248A80738E2}" destId="{5CA96A55-1B34-4B63-94E1-2F418BA33332}" srcOrd="0" destOrd="0" presId="urn:microsoft.com/office/officeart/2005/8/layout/vList5"/>
    <dgm:cxn modelId="{D7C2F0FB-3C01-4AC6-95C7-64774F02CA1B}" type="presOf" srcId="{C8BB23B8-07AC-480B-B815-FE4F141191DC}" destId="{E5EA612F-3AD0-41F3-A778-AE5BA6DAD09B}" srcOrd="0" destOrd="0" presId="urn:microsoft.com/office/officeart/2005/8/layout/vList5"/>
    <dgm:cxn modelId="{E6FC1FF6-E3D8-48D1-A7BF-10FD61C85868}" type="presParOf" srcId="{DE7A2FAA-F12E-4501-BA8D-25E1864F4E23}" destId="{363A2C2F-E13E-4A90-AC83-7DEC59ED14AD}" srcOrd="0" destOrd="0" presId="urn:microsoft.com/office/officeart/2005/8/layout/vList5"/>
    <dgm:cxn modelId="{CCC6AABB-78AC-4F55-8240-AC0A3EAED027}" type="presParOf" srcId="{363A2C2F-E13E-4A90-AC83-7DEC59ED14AD}" destId="{1B8DFE44-111B-4D3E-83AE-8E08F8315594}" srcOrd="0" destOrd="0" presId="urn:microsoft.com/office/officeart/2005/8/layout/vList5"/>
    <dgm:cxn modelId="{54A8C93D-16AB-429D-9A21-EA810D1DBC82}" type="presParOf" srcId="{363A2C2F-E13E-4A90-AC83-7DEC59ED14AD}" destId="{A1FAD79E-3DBC-4F37-9A9D-CC1825BDD51D}" srcOrd="1" destOrd="0" presId="urn:microsoft.com/office/officeart/2005/8/layout/vList5"/>
    <dgm:cxn modelId="{3977A853-CAB3-426C-98BF-46018766E670}" type="presParOf" srcId="{DE7A2FAA-F12E-4501-BA8D-25E1864F4E23}" destId="{62CCE357-E292-4852-A2FD-63027E5A30A4}" srcOrd="1" destOrd="0" presId="urn:microsoft.com/office/officeart/2005/8/layout/vList5"/>
    <dgm:cxn modelId="{F035AA49-41B8-4749-9BCB-D4652365AAFC}" type="presParOf" srcId="{DE7A2FAA-F12E-4501-BA8D-25E1864F4E23}" destId="{3E9F2614-F60C-4997-AFE5-D3A25CFB1950}" srcOrd="2" destOrd="0" presId="urn:microsoft.com/office/officeart/2005/8/layout/vList5"/>
    <dgm:cxn modelId="{44C4CF66-1B50-41C0-8C41-3D37761721FC}" type="presParOf" srcId="{3E9F2614-F60C-4997-AFE5-D3A25CFB1950}" destId="{5CA96A55-1B34-4B63-94E1-2F418BA33332}" srcOrd="0" destOrd="0" presId="urn:microsoft.com/office/officeart/2005/8/layout/vList5"/>
    <dgm:cxn modelId="{3EF10AC5-39DD-41D0-92F8-6D2A86ABF4C6}" type="presParOf" srcId="{3E9F2614-F60C-4997-AFE5-D3A25CFB1950}" destId="{E5EA612F-3AD0-41F3-A778-AE5BA6DAD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DB4C3A-BC4C-4548-A3E0-CFAE94FFB4D2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302E3EC-6A31-4EB2-91D1-2849588A2B2B}">
      <dgm:prSet/>
      <dgm:spPr/>
      <dgm:t>
        <a:bodyPr/>
        <a:lstStyle/>
        <a:p>
          <a:r>
            <a:rPr lang="en-US" b="0" i="0" baseline="0" dirty="0"/>
            <a:t>Binder cumulant and data collapse </a:t>
          </a:r>
          <a:endParaRPr lang="en-US" dirty="0"/>
        </a:p>
      </dgm:t>
    </dgm:pt>
    <dgm:pt modelId="{672CE261-129F-4D60-A66F-3EF6C4A35C91}" type="parTrans" cxnId="{3D9B6951-5364-4E05-8ABC-75F516040334}">
      <dgm:prSet/>
      <dgm:spPr/>
      <dgm:t>
        <a:bodyPr/>
        <a:lstStyle/>
        <a:p>
          <a:endParaRPr lang="en-US"/>
        </a:p>
      </dgm:t>
    </dgm:pt>
    <dgm:pt modelId="{706CD425-07D9-4E43-ADAA-5A211B846C68}" type="sibTrans" cxnId="{3D9B6951-5364-4E05-8ABC-75F516040334}">
      <dgm:prSet/>
      <dgm:spPr/>
      <dgm:t>
        <a:bodyPr/>
        <a:lstStyle/>
        <a:p>
          <a:endParaRPr lang="en-US"/>
        </a:p>
      </dgm:t>
    </dgm:pt>
    <dgm:pt modelId="{F61449BB-E3B3-489C-BC80-418768322583}">
      <dgm:prSet/>
      <dgm:spPr/>
      <dgm:t>
        <a:bodyPr/>
        <a:lstStyle/>
        <a:p>
          <a:r>
            <a:rPr lang="en-US" dirty="0"/>
            <a:t>Data collapse plot, validating the finite-size scaling hypothesis.</a:t>
          </a:r>
        </a:p>
      </dgm:t>
    </dgm:pt>
    <dgm:pt modelId="{3796240E-E8FB-4482-840B-8540667D6E3A}" type="parTrans" cxnId="{B85ABAE5-7614-43E4-86EE-CF44BE840B30}">
      <dgm:prSet/>
      <dgm:spPr/>
      <dgm:t>
        <a:bodyPr/>
        <a:lstStyle/>
        <a:p>
          <a:endParaRPr lang="en-US"/>
        </a:p>
      </dgm:t>
    </dgm:pt>
    <dgm:pt modelId="{28D6C16C-AAA3-4CF2-928F-9C3FB3A1E7A5}" type="sibTrans" cxnId="{B85ABAE5-7614-43E4-86EE-CF44BE840B30}">
      <dgm:prSet/>
      <dgm:spPr/>
      <dgm:t>
        <a:bodyPr/>
        <a:lstStyle/>
        <a:p>
          <a:endParaRPr lang="en-US"/>
        </a:p>
      </dgm:t>
    </dgm:pt>
    <dgm:pt modelId="{8F6AF29A-6A99-41ED-8610-2184A53687CE}">
      <dgm:prSet/>
      <dgm:spPr/>
      <dgm:t>
        <a:bodyPr/>
        <a:lstStyle/>
        <a:p>
          <a:r>
            <a:rPr lang="en-US" b="0" i="0" baseline="0" dirty="0"/>
            <a:t>Consistency between algorithms and agreement with theoretical predictions </a:t>
          </a:r>
          <a:endParaRPr lang="en-US" dirty="0"/>
        </a:p>
      </dgm:t>
    </dgm:pt>
    <dgm:pt modelId="{6758D010-E411-498D-9A18-4CC22AA68726}" type="parTrans" cxnId="{947D6705-F283-499C-9BC6-91651C780821}">
      <dgm:prSet/>
      <dgm:spPr/>
      <dgm:t>
        <a:bodyPr/>
        <a:lstStyle/>
        <a:p>
          <a:endParaRPr lang="en-US"/>
        </a:p>
      </dgm:t>
    </dgm:pt>
    <dgm:pt modelId="{CDE25C59-2F4F-4216-926E-120E52B8352C}" type="sibTrans" cxnId="{947D6705-F283-499C-9BC6-91651C780821}">
      <dgm:prSet/>
      <dgm:spPr/>
      <dgm:t>
        <a:bodyPr/>
        <a:lstStyle/>
        <a:p>
          <a:endParaRPr lang="en-US"/>
        </a:p>
      </dgm:t>
    </dgm:pt>
    <dgm:pt modelId="{302E7405-17DE-4A08-8718-1AD98B715B30}" type="pres">
      <dgm:prSet presAssocID="{3EDB4C3A-BC4C-4548-A3E0-CFAE94FFB4D2}" presName="vert0" presStyleCnt="0">
        <dgm:presLayoutVars>
          <dgm:dir/>
          <dgm:animOne val="branch"/>
          <dgm:animLvl val="lvl"/>
        </dgm:presLayoutVars>
      </dgm:prSet>
      <dgm:spPr/>
    </dgm:pt>
    <dgm:pt modelId="{44E7A24E-F182-4DEF-8575-1EBC0B547559}" type="pres">
      <dgm:prSet presAssocID="{B302E3EC-6A31-4EB2-91D1-2849588A2B2B}" presName="thickLine" presStyleLbl="alignNode1" presStyleIdx="0" presStyleCnt="3"/>
      <dgm:spPr/>
    </dgm:pt>
    <dgm:pt modelId="{4B70520D-936F-4C5F-B237-096EF0CB442D}" type="pres">
      <dgm:prSet presAssocID="{B302E3EC-6A31-4EB2-91D1-2849588A2B2B}" presName="horz1" presStyleCnt="0"/>
      <dgm:spPr/>
    </dgm:pt>
    <dgm:pt modelId="{EB469C77-BD77-43C1-A6BD-59CD5193E67D}" type="pres">
      <dgm:prSet presAssocID="{B302E3EC-6A31-4EB2-91D1-2849588A2B2B}" presName="tx1" presStyleLbl="revTx" presStyleIdx="0" presStyleCnt="3"/>
      <dgm:spPr/>
    </dgm:pt>
    <dgm:pt modelId="{E44DAF2C-A865-4F4C-9414-48CAFAF64BAE}" type="pres">
      <dgm:prSet presAssocID="{B302E3EC-6A31-4EB2-91D1-2849588A2B2B}" presName="vert1" presStyleCnt="0"/>
      <dgm:spPr/>
    </dgm:pt>
    <dgm:pt modelId="{F74839A4-54B2-4341-8341-ECEE037FA49E}" type="pres">
      <dgm:prSet presAssocID="{F61449BB-E3B3-489C-BC80-418768322583}" presName="thickLine" presStyleLbl="alignNode1" presStyleIdx="1" presStyleCnt="3"/>
      <dgm:spPr/>
    </dgm:pt>
    <dgm:pt modelId="{9EE66F97-B7EB-41E3-8D58-6B8BD7061CA6}" type="pres">
      <dgm:prSet presAssocID="{F61449BB-E3B3-489C-BC80-418768322583}" presName="horz1" presStyleCnt="0"/>
      <dgm:spPr/>
    </dgm:pt>
    <dgm:pt modelId="{F6CAB3AA-93B0-4D09-91DF-678FD075C20C}" type="pres">
      <dgm:prSet presAssocID="{F61449BB-E3B3-489C-BC80-418768322583}" presName="tx1" presStyleLbl="revTx" presStyleIdx="1" presStyleCnt="3"/>
      <dgm:spPr/>
    </dgm:pt>
    <dgm:pt modelId="{D455BACB-A052-4D81-A76E-5D4FB71CE7E8}" type="pres">
      <dgm:prSet presAssocID="{F61449BB-E3B3-489C-BC80-418768322583}" presName="vert1" presStyleCnt="0"/>
      <dgm:spPr/>
    </dgm:pt>
    <dgm:pt modelId="{C874FD49-CA9A-49BA-8449-5284208E560E}" type="pres">
      <dgm:prSet presAssocID="{8F6AF29A-6A99-41ED-8610-2184A53687CE}" presName="thickLine" presStyleLbl="alignNode1" presStyleIdx="2" presStyleCnt="3"/>
      <dgm:spPr/>
    </dgm:pt>
    <dgm:pt modelId="{24375738-1B65-43A6-8C36-69040C1B987F}" type="pres">
      <dgm:prSet presAssocID="{8F6AF29A-6A99-41ED-8610-2184A53687CE}" presName="horz1" presStyleCnt="0"/>
      <dgm:spPr/>
    </dgm:pt>
    <dgm:pt modelId="{D8061656-9C61-421B-AD5F-E83B3EF79649}" type="pres">
      <dgm:prSet presAssocID="{8F6AF29A-6A99-41ED-8610-2184A53687CE}" presName="tx1" presStyleLbl="revTx" presStyleIdx="2" presStyleCnt="3"/>
      <dgm:spPr/>
    </dgm:pt>
    <dgm:pt modelId="{1694710B-720D-4A0C-A6B9-0ED9B476B21A}" type="pres">
      <dgm:prSet presAssocID="{8F6AF29A-6A99-41ED-8610-2184A53687CE}" presName="vert1" presStyleCnt="0"/>
      <dgm:spPr/>
    </dgm:pt>
  </dgm:ptLst>
  <dgm:cxnLst>
    <dgm:cxn modelId="{A748D103-A6E7-4D28-B611-85D8A577CDE4}" type="presOf" srcId="{3EDB4C3A-BC4C-4548-A3E0-CFAE94FFB4D2}" destId="{302E7405-17DE-4A08-8718-1AD98B715B30}" srcOrd="0" destOrd="0" presId="urn:microsoft.com/office/officeart/2008/layout/LinedList"/>
    <dgm:cxn modelId="{947D6705-F283-499C-9BC6-91651C780821}" srcId="{3EDB4C3A-BC4C-4548-A3E0-CFAE94FFB4D2}" destId="{8F6AF29A-6A99-41ED-8610-2184A53687CE}" srcOrd="2" destOrd="0" parTransId="{6758D010-E411-498D-9A18-4CC22AA68726}" sibTransId="{CDE25C59-2F4F-4216-926E-120E52B8352C}"/>
    <dgm:cxn modelId="{3D9B6951-5364-4E05-8ABC-75F516040334}" srcId="{3EDB4C3A-BC4C-4548-A3E0-CFAE94FFB4D2}" destId="{B302E3EC-6A31-4EB2-91D1-2849588A2B2B}" srcOrd="0" destOrd="0" parTransId="{672CE261-129F-4D60-A66F-3EF6C4A35C91}" sibTransId="{706CD425-07D9-4E43-ADAA-5A211B846C68}"/>
    <dgm:cxn modelId="{A53DD1C8-15A2-4B72-A5FF-1B4678336DCE}" type="presOf" srcId="{B302E3EC-6A31-4EB2-91D1-2849588A2B2B}" destId="{EB469C77-BD77-43C1-A6BD-59CD5193E67D}" srcOrd="0" destOrd="0" presId="urn:microsoft.com/office/officeart/2008/layout/LinedList"/>
    <dgm:cxn modelId="{6ADA6CCE-9CD6-4A63-B77D-82D5159D3F83}" type="presOf" srcId="{8F6AF29A-6A99-41ED-8610-2184A53687CE}" destId="{D8061656-9C61-421B-AD5F-E83B3EF79649}" srcOrd="0" destOrd="0" presId="urn:microsoft.com/office/officeart/2008/layout/LinedList"/>
    <dgm:cxn modelId="{B85ABAE5-7614-43E4-86EE-CF44BE840B30}" srcId="{3EDB4C3A-BC4C-4548-A3E0-CFAE94FFB4D2}" destId="{F61449BB-E3B3-489C-BC80-418768322583}" srcOrd="1" destOrd="0" parTransId="{3796240E-E8FB-4482-840B-8540667D6E3A}" sibTransId="{28D6C16C-AAA3-4CF2-928F-9C3FB3A1E7A5}"/>
    <dgm:cxn modelId="{875600FC-446D-4E41-B432-59A0324215A2}" type="presOf" srcId="{F61449BB-E3B3-489C-BC80-418768322583}" destId="{F6CAB3AA-93B0-4D09-91DF-678FD075C20C}" srcOrd="0" destOrd="0" presId="urn:microsoft.com/office/officeart/2008/layout/LinedList"/>
    <dgm:cxn modelId="{2DC0A894-F4C9-428A-A34B-1FA20E54361D}" type="presParOf" srcId="{302E7405-17DE-4A08-8718-1AD98B715B30}" destId="{44E7A24E-F182-4DEF-8575-1EBC0B547559}" srcOrd="0" destOrd="0" presId="urn:microsoft.com/office/officeart/2008/layout/LinedList"/>
    <dgm:cxn modelId="{4CBD2A4F-9FEE-4B54-926E-7D879EF92918}" type="presParOf" srcId="{302E7405-17DE-4A08-8718-1AD98B715B30}" destId="{4B70520D-936F-4C5F-B237-096EF0CB442D}" srcOrd="1" destOrd="0" presId="urn:microsoft.com/office/officeart/2008/layout/LinedList"/>
    <dgm:cxn modelId="{EF186F4F-4D41-4106-B2C1-38F295272F9A}" type="presParOf" srcId="{4B70520D-936F-4C5F-B237-096EF0CB442D}" destId="{EB469C77-BD77-43C1-A6BD-59CD5193E67D}" srcOrd="0" destOrd="0" presId="urn:microsoft.com/office/officeart/2008/layout/LinedList"/>
    <dgm:cxn modelId="{E75DD7A1-A6A8-4036-A168-1A2111DD7711}" type="presParOf" srcId="{4B70520D-936F-4C5F-B237-096EF0CB442D}" destId="{E44DAF2C-A865-4F4C-9414-48CAFAF64BAE}" srcOrd="1" destOrd="0" presId="urn:microsoft.com/office/officeart/2008/layout/LinedList"/>
    <dgm:cxn modelId="{46DEFF27-8169-41D1-91EF-71B1BB4C2F2D}" type="presParOf" srcId="{302E7405-17DE-4A08-8718-1AD98B715B30}" destId="{F74839A4-54B2-4341-8341-ECEE037FA49E}" srcOrd="2" destOrd="0" presId="urn:microsoft.com/office/officeart/2008/layout/LinedList"/>
    <dgm:cxn modelId="{D3581AA1-31CE-4B2B-90AE-6A7F26212EA6}" type="presParOf" srcId="{302E7405-17DE-4A08-8718-1AD98B715B30}" destId="{9EE66F97-B7EB-41E3-8D58-6B8BD7061CA6}" srcOrd="3" destOrd="0" presId="urn:microsoft.com/office/officeart/2008/layout/LinedList"/>
    <dgm:cxn modelId="{906C80F8-C6A6-48F9-B0EA-D5E59024C3A0}" type="presParOf" srcId="{9EE66F97-B7EB-41E3-8D58-6B8BD7061CA6}" destId="{F6CAB3AA-93B0-4D09-91DF-678FD075C20C}" srcOrd="0" destOrd="0" presId="urn:microsoft.com/office/officeart/2008/layout/LinedList"/>
    <dgm:cxn modelId="{CAAA955A-842B-46FE-A3F1-646DA2A0121C}" type="presParOf" srcId="{9EE66F97-B7EB-41E3-8D58-6B8BD7061CA6}" destId="{D455BACB-A052-4D81-A76E-5D4FB71CE7E8}" srcOrd="1" destOrd="0" presId="urn:microsoft.com/office/officeart/2008/layout/LinedList"/>
    <dgm:cxn modelId="{F0A94A48-AD8D-4A81-9616-FF47304D867A}" type="presParOf" srcId="{302E7405-17DE-4A08-8718-1AD98B715B30}" destId="{C874FD49-CA9A-49BA-8449-5284208E560E}" srcOrd="4" destOrd="0" presId="urn:microsoft.com/office/officeart/2008/layout/LinedList"/>
    <dgm:cxn modelId="{57F1F0DB-0E3E-4701-9B07-700986C228F9}" type="presParOf" srcId="{302E7405-17DE-4A08-8718-1AD98B715B30}" destId="{24375738-1B65-43A6-8C36-69040C1B987F}" srcOrd="5" destOrd="0" presId="urn:microsoft.com/office/officeart/2008/layout/LinedList"/>
    <dgm:cxn modelId="{46829F15-B446-4952-BE7F-D77303F452F8}" type="presParOf" srcId="{24375738-1B65-43A6-8C36-69040C1B987F}" destId="{D8061656-9C61-421B-AD5F-E83B3EF79649}" srcOrd="0" destOrd="0" presId="urn:microsoft.com/office/officeart/2008/layout/LinedList"/>
    <dgm:cxn modelId="{EADEAE2C-C97D-45DA-914A-C58B5F1052C0}" type="presParOf" srcId="{24375738-1B65-43A6-8C36-69040C1B987F}" destId="{1694710B-720D-4A0C-A6B9-0ED9B476B2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A8C9D5-F649-4CD8-8F6F-27A8BADF14B6}" type="doc">
      <dgm:prSet loTypeId="urn:microsoft.com/office/officeart/2005/8/layout/process4" loCatId="process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7589ED-5AC8-48CA-9BD5-815F6269A276}">
      <dgm:prSet/>
      <dgm:spPr/>
      <dgm:t>
        <a:bodyPr/>
        <a:lstStyle/>
        <a:p>
          <a:r>
            <a:rPr lang="en-US" b="0" i="0" baseline="0"/>
            <a:t>Summary of the main findings and insights </a:t>
          </a:r>
          <a:endParaRPr lang="en-US"/>
        </a:p>
      </dgm:t>
    </dgm:pt>
    <dgm:pt modelId="{E854452F-6EF2-4EF0-9784-06E4ECBABC2A}" type="parTrans" cxnId="{2779B508-39ED-4306-B559-BC9EB90F8F18}">
      <dgm:prSet/>
      <dgm:spPr/>
      <dgm:t>
        <a:bodyPr/>
        <a:lstStyle/>
        <a:p>
          <a:endParaRPr lang="en-US"/>
        </a:p>
      </dgm:t>
    </dgm:pt>
    <dgm:pt modelId="{52DEBD61-63C0-4184-8E5C-77C583AF1553}" type="sibTrans" cxnId="{2779B508-39ED-4306-B559-BC9EB90F8F18}">
      <dgm:prSet/>
      <dgm:spPr/>
      <dgm:t>
        <a:bodyPr/>
        <a:lstStyle/>
        <a:p>
          <a:endParaRPr lang="en-US"/>
        </a:p>
      </dgm:t>
    </dgm:pt>
    <dgm:pt modelId="{86ACC4D2-4583-4FE3-BC2C-1C1FC1658EF1}">
      <dgm:prSet/>
      <dgm:spPr/>
      <dgm:t>
        <a:bodyPr/>
        <a:lstStyle/>
        <a:p>
          <a:r>
            <a:rPr lang="en-US" b="0" i="0" baseline="0"/>
            <a:t>Strengths and limitations of the Wolff and Swendsen-Wang algorithms </a:t>
          </a:r>
          <a:endParaRPr lang="en-US"/>
        </a:p>
      </dgm:t>
    </dgm:pt>
    <dgm:pt modelId="{05604C3E-7CFC-4C29-B34B-5D737AD672C5}" type="parTrans" cxnId="{304676BB-75AE-4C51-8FF6-CCABBE27DD24}">
      <dgm:prSet/>
      <dgm:spPr/>
      <dgm:t>
        <a:bodyPr/>
        <a:lstStyle/>
        <a:p>
          <a:endParaRPr lang="en-US"/>
        </a:p>
      </dgm:t>
    </dgm:pt>
    <dgm:pt modelId="{ABA5D499-AA3A-4E7D-961C-33FF7621E286}" type="sibTrans" cxnId="{304676BB-75AE-4C51-8FF6-CCABBE27DD24}">
      <dgm:prSet/>
      <dgm:spPr/>
      <dgm:t>
        <a:bodyPr/>
        <a:lstStyle/>
        <a:p>
          <a:endParaRPr lang="en-US"/>
        </a:p>
      </dgm:t>
    </dgm:pt>
    <dgm:pt modelId="{6A45A859-73EB-44BA-A90C-192A411802D0}" type="pres">
      <dgm:prSet presAssocID="{D6A8C9D5-F649-4CD8-8F6F-27A8BADF14B6}" presName="Name0" presStyleCnt="0">
        <dgm:presLayoutVars>
          <dgm:dir/>
          <dgm:animLvl val="lvl"/>
          <dgm:resizeHandles val="exact"/>
        </dgm:presLayoutVars>
      </dgm:prSet>
      <dgm:spPr/>
    </dgm:pt>
    <dgm:pt modelId="{014187F3-ED40-405B-9099-3860E7113D4D}" type="pres">
      <dgm:prSet presAssocID="{86ACC4D2-4583-4FE3-BC2C-1C1FC1658EF1}" presName="boxAndChildren" presStyleCnt="0"/>
      <dgm:spPr/>
    </dgm:pt>
    <dgm:pt modelId="{49AFB1B6-9235-44FA-A973-A847A7F20E36}" type="pres">
      <dgm:prSet presAssocID="{86ACC4D2-4583-4FE3-BC2C-1C1FC1658EF1}" presName="parentTextBox" presStyleLbl="node1" presStyleIdx="0" presStyleCnt="2"/>
      <dgm:spPr/>
    </dgm:pt>
    <dgm:pt modelId="{F5ED4036-C6BD-4926-9A1E-0412D14B051B}" type="pres">
      <dgm:prSet presAssocID="{52DEBD61-63C0-4184-8E5C-77C583AF1553}" presName="sp" presStyleCnt="0"/>
      <dgm:spPr/>
    </dgm:pt>
    <dgm:pt modelId="{A21E7C17-A5D5-4DDB-B2F9-A37AD894D6A0}" type="pres">
      <dgm:prSet presAssocID="{5C7589ED-5AC8-48CA-9BD5-815F6269A276}" presName="arrowAndChildren" presStyleCnt="0"/>
      <dgm:spPr/>
    </dgm:pt>
    <dgm:pt modelId="{893664F9-2E9D-4732-A606-599D8CAB5292}" type="pres">
      <dgm:prSet presAssocID="{5C7589ED-5AC8-48CA-9BD5-815F6269A276}" presName="parentTextArrow" presStyleLbl="node1" presStyleIdx="1" presStyleCnt="2"/>
      <dgm:spPr/>
    </dgm:pt>
  </dgm:ptLst>
  <dgm:cxnLst>
    <dgm:cxn modelId="{2779B508-39ED-4306-B559-BC9EB90F8F18}" srcId="{D6A8C9D5-F649-4CD8-8F6F-27A8BADF14B6}" destId="{5C7589ED-5AC8-48CA-9BD5-815F6269A276}" srcOrd="0" destOrd="0" parTransId="{E854452F-6EF2-4EF0-9784-06E4ECBABC2A}" sibTransId="{52DEBD61-63C0-4184-8E5C-77C583AF1553}"/>
    <dgm:cxn modelId="{6DE21F4F-1BDC-4A5F-BB5C-73396F9545C3}" type="presOf" srcId="{86ACC4D2-4583-4FE3-BC2C-1C1FC1658EF1}" destId="{49AFB1B6-9235-44FA-A973-A847A7F20E36}" srcOrd="0" destOrd="0" presId="urn:microsoft.com/office/officeart/2005/8/layout/process4"/>
    <dgm:cxn modelId="{6CEA2CA6-0D27-4972-A339-A92C7B7287A3}" type="presOf" srcId="{5C7589ED-5AC8-48CA-9BD5-815F6269A276}" destId="{893664F9-2E9D-4732-A606-599D8CAB5292}" srcOrd="0" destOrd="0" presId="urn:microsoft.com/office/officeart/2005/8/layout/process4"/>
    <dgm:cxn modelId="{304676BB-75AE-4C51-8FF6-CCABBE27DD24}" srcId="{D6A8C9D5-F649-4CD8-8F6F-27A8BADF14B6}" destId="{86ACC4D2-4583-4FE3-BC2C-1C1FC1658EF1}" srcOrd="1" destOrd="0" parTransId="{05604C3E-7CFC-4C29-B34B-5D737AD672C5}" sibTransId="{ABA5D499-AA3A-4E7D-961C-33FF7621E286}"/>
    <dgm:cxn modelId="{D0EEEED9-A0B6-4F1E-B609-9A948D3FFF80}" type="presOf" srcId="{D6A8C9D5-F649-4CD8-8F6F-27A8BADF14B6}" destId="{6A45A859-73EB-44BA-A90C-192A411802D0}" srcOrd="0" destOrd="0" presId="urn:microsoft.com/office/officeart/2005/8/layout/process4"/>
    <dgm:cxn modelId="{C8CC39BE-BE6F-4FAE-A098-854A10079CB7}" type="presParOf" srcId="{6A45A859-73EB-44BA-A90C-192A411802D0}" destId="{014187F3-ED40-405B-9099-3860E7113D4D}" srcOrd="0" destOrd="0" presId="urn:microsoft.com/office/officeart/2005/8/layout/process4"/>
    <dgm:cxn modelId="{88884B7B-53CE-44A9-A696-8B6256D433EC}" type="presParOf" srcId="{014187F3-ED40-405B-9099-3860E7113D4D}" destId="{49AFB1B6-9235-44FA-A973-A847A7F20E36}" srcOrd="0" destOrd="0" presId="urn:microsoft.com/office/officeart/2005/8/layout/process4"/>
    <dgm:cxn modelId="{CEE42172-52F1-4EF4-AE1F-6E4203758827}" type="presParOf" srcId="{6A45A859-73EB-44BA-A90C-192A411802D0}" destId="{F5ED4036-C6BD-4926-9A1E-0412D14B051B}" srcOrd="1" destOrd="0" presId="urn:microsoft.com/office/officeart/2005/8/layout/process4"/>
    <dgm:cxn modelId="{AABF04BA-5AC0-4003-92E1-D5DC9E02174D}" type="presParOf" srcId="{6A45A859-73EB-44BA-A90C-192A411802D0}" destId="{A21E7C17-A5D5-4DDB-B2F9-A37AD894D6A0}" srcOrd="2" destOrd="0" presId="urn:microsoft.com/office/officeart/2005/8/layout/process4"/>
    <dgm:cxn modelId="{34FB928E-3E1A-42D4-B3EA-2B39DC66DCC6}" type="presParOf" srcId="{A21E7C17-A5D5-4DDB-B2F9-A37AD894D6A0}" destId="{893664F9-2E9D-4732-A606-599D8CAB529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98E9DF-EC10-4BC4-A386-8CCC4DE29AA6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FC895B9-B0B4-40CE-985A-BEB9182966B3}">
      <dgm:prSet/>
      <dgm:spPr/>
      <dgm:t>
        <a:bodyPr/>
        <a:lstStyle/>
        <a:p>
          <a:r>
            <a:rPr lang="en-US" b="0" i="0" baseline="0"/>
            <a:t>Implications for the study of critical phenomena in more complex systems </a:t>
          </a:r>
          <a:endParaRPr lang="en-US"/>
        </a:p>
      </dgm:t>
    </dgm:pt>
    <dgm:pt modelId="{DE70F05C-D183-40FF-9B45-61A14668EBF1}" type="parTrans" cxnId="{01371FCE-2265-47AB-8033-F5A3A7FA4E67}">
      <dgm:prSet/>
      <dgm:spPr/>
      <dgm:t>
        <a:bodyPr/>
        <a:lstStyle/>
        <a:p>
          <a:endParaRPr lang="en-US"/>
        </a:p>
      </dgm:t>
    </dgm:pt>
    <dgm:pt modelId="{E8869FC2-8D28-4458-9B15-F2BCB7BEA0B6}" type="sibTrans" cxnId="{01371FCE-2265-47AB-8033-F5A3A7FA4E67}">
      <dgm:prSet/>
      <dgm:spPr/>
      <dgm:t>
        <a:bodyPr/>
        <a:lstStyle/>
        <a:p>
          <a:endParaRPr lang="en-US"/>
        </a:p>
      </dgm:t>
    </dgm:pt>
    <dgm:pt modelId="{76857C11-3376-4453-A8B1-388F8CADCC5B}">
      <dgm:prSet/>
      <dgm:spPr/>
      <dgm:t>
        <a:bodyPr/>
        <a:lstStyle/>
        <a:p>
          <a:r>
            <a:rPr lang="en-US" b="0" i="0" baseline="0"/>
            <a:t>Future directions and potential extensions </a:t>
          </a:r>
          <a:endParaRPr lang="en-US"/>
        </a:p>
      </dgm:t>
    </dgm:pt>
    <dgm:pt modelId="{C990873C-4E45-4852-8F5F-ADAF2BF5E644}" type="parTrans" cxnId="{9A09C3E7-4891-4E8A-A37F-85A6AE0E4DE9}">
      <dgm:prSet/>
      <dgm:spPr/>
      <dgm:t>
        <a:bodyPr/>
        <a:lstStyle/>
        <a:p>
          <a:endParaRPr lang="en-US"/>
        </a:p>
      </dgm:t>
    </dgm:pt>
    <dgm:pt modelId="{DCB2D97A-EF70-477D-BDD4-E01A4308FD38}" type="sibTrans" cxnId="{9A09C3E7-4891-4E8A-A37F-85A6AE0E4DE9}">
      <dgm:prSet/>
      <dgm:spPr/>
      <dgm:t>
        <a:bodyPr/>
        <a:lstStyle/>
        <a:p>
          <a:endParaRPr lang="en-US"/>
        </a:p>
      </dgm:t>
    </dgm:pt>
    <dgm:pt modelId="{B11CF3CA-B88A-4D50-9EB2-2D70F0FD0B37}" type="pres">
      <dgm:prSet presAssocID="{B698E9DF-EC10-4BC4-A386-8CCC4DE29AA6}" presName="linear" presStyleCnt="0">
        <dgm:presLayoutVars>
          <dgm:animLvl val="lvl"/>
          <dgm:resizeHandles val="exact"/>
        </dgm:presLayoutVars>
      </dgm:prSet>
      <dgm:spPr/>
    </dgm:pt>
    <dgm:pt modelId="{15EB8CB7-131F-4C89-A6C6-598B99A66760}" type="pres">
      <dgm:prSet presAssocID="{9FC895B9-B0B4-40CE-985A-BEB9182966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EB952AD-5F37-4853-8EE5-444CA6A34A18}" type="pres">
      <dgm:prSet presAssocID="{E8869FC2-8D28-4458-9B15-F2BCB7BEA0B6}" presName="spacer" presStyleCnt="0"/>
      <dgm:spPr/>
    </dgm:pt>
    <dgm:pt modelId="{1073215C-D0BE-443A-B55E-DF9110B15108}" type="pres">
      <dgm:prSet presAssocID="{76857C11-3376-4453-A8B1-388F8CADCC5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54B123-DA5B-407E-9B2E-C769C152C2F4}" type="presOf" srcId="{76857C11-3376-4453-A8B1-388F8CADCC5B}" destId="{1073215C-D0BE-443A-B55E-DF9110B15108}" srcOrd="0" destOrd="0" presId="urn:microsoft.com/office/officeart/2005/8/layout/vList2"/>
    <dgm:cxn modelId="{E59EE94F-8432-44F6-AD45-86D7D6118794}" type="presOf" srcId="{B698E9DF-EC10-4BC4-A386-8CCC4DE29AA6}" destId="{B11CF3CA-B88A-4D50-9EB2-2D70F0FD0B37}" srcOrd="0" destOrd="0" presId="urn:microsoft.com/office/officeart/2005/8/layout/vList2"/>
    <dgm:cxn modelId="{01371FCE-2265-47AB-8033-F5A3A7FA4E67}" srcId="{B698E9DF-EC10-4BC4-A386-8CCC4DE29AA6}" destId="{9FC895B9-B0B4-40CE-985A-BEB9182966B3}" srcOrd="0" destOrd="0" parTransId="{DE70F05C-D183-40FF-9B45-61A14668EBF1}" sibTransId="{E8869FC2-8D28-4458-9B15-F2BCB7BEA0B6}"/>
    <dgm:cxn modelId="{C9A514D9-A2C9-4DE7-B67A-85E9624A426B}" type="presOf" srcId="{9FC895B9-B0B4-40CE-985A-BEB9182966B3}" destId="{15EB8CB7-131F-4C89-A6C6-598B99A66760}" srcOrd="0" destOrd="0" presId="urn:microsoft.com/office/officeart/2005/8/layout/vList2"/>
    <dgm:cxn modelId="{9A09C3E7-4891-4E8A-A37F-85A6AE0E4DE9}" srcId="{B698E9DF-EC10-4BC4-A386-8CCC4DE29AA6}" destId="{76857C11-3376-4453-A8B1-388F8CADCC5B}" srcOrd="1" destOrd="0" parTransId="{C990873C-4E45-4852-8F5F-ADAF2BF5E644}" sibTransId="{DCB2D97A-EF70-477D-BDD4-E01A4308FD38}"/>
    <dgm:cxn modelId="{E135FCAA-FF68-4385-9904-52E5E6BC42C2}" type="presParOf" srcId="{B11CF3CA-B88A-4D50-9EB2-2D70F0FD0B37}" destId="{15EB8CB7-131F-4C89-A6C6-598B99A66760}" srcOrd="0" destOrd="0" presId="urn:microsoft.com/office/officeart/2005/8/layout/vList2"/>
    <dgm:cxn modelId="{F0B8FFBA-E955-4701-A622-3CA2C116F2CE}" type="presParOf" srcId="{B11CF3CA-B88A-4D50-9EB2-2D70F0FD0B37}" destId="{6EB952AD-5F37-4853-8EE5-444CA6A34A18}" srcOrd="1" destOrd="0" presId="urn:microsoft.com/office/officeart/2005/8/layout/vList2"/>
    <dgm:cxn modelId="{7E0B7BDB-E291-4FF2-A7DA-7208BD0F0453}" type="presParOf" srcId="{B11CF3CA-B88A-4D50-9EB2-2D70F0FD0B37}" destId="{1073215C-D0BE-443A-B55E-DF9110B1510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2A1E2F-CBCA-4213-B869-05C3AA10E66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AF154B-ABA5-4D7E-AB8B-179DF62DDD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Acknowledge any support, funding, or collaborations </a:t>
          </a:r>
          <a:endParaRPr lang="en-US"/>
        </a:p>
      </dgm:t>
    </dgm:pt>
    <dgm:pt modelId="{36EBCF7D-085E-4F49-8B4C-CE3110913889}" type="parTrans" cxnId="{2EB0F8C5-1A0D-4FDB-B12F-5E84896CD7AE}">
      <dgm:prSet/>
      <dgm:spPr/>
      <dgm:t>
        <a:bodyPr/>
        <a:lstStyle/>
        <a:p>
          <a:endParaRPr lang="en-US"/>
        </a:p>
      </dgm:t>
    </dgm:pt>
    <dgm:pt modelId="{BE5A3AB9-DCB3-411D-BA5B-E46F75986D4A}" type="sibTrans" cxnId="{2EB0F8C5-1A0D-4FDB-B12F-5E84896CD7AE}">
      <dgm:prSet/>
      <dgm:spPr/>
      <dgm:t>
        <a:bodyPr/>
        <a:lstStyle/>
        <a:p>
          <a:endParaRPr lang="en-US"/>
        </a:p>
      </dgm:t>
    </dgm:pt>
    <dgm:pt modelId="{B13E8EAB-13BA-4313-9A33-7E5B47726E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List key references </a:t>
          </a:r>
          <a:endParaRPr lang="en-US"/>
        </a:p>
      </dgm:t>
    </dgm:pt>
    <dgm:pt modelId="{95C5E585-D8E5-4FF2-B980-A954E659816B}" type="parTrans" cxnId="{3A911955-429C-4D92-967F-67F99FB47EFC}">
      <dgm:prSet/>
      <dgm:spPr/>
      <dgm:t>
        <a:bodyPr/>
        <a:lstStyle/>
        <a:p>
          <a:endParaRPr lang="en-US"/>
        </a:p>
      </dgm:t>
    </dgm:pt>
    <dgm:pt modelId="{6AD2FE72-E2C0-42B3-B315-9BE50F707622}" type="sibTrans" cxnId="{3A911955-429C-4D92-967F-67F99FB47EFC}">
      <dgm:prSet/>
      <dgm:spPr/>
      <dgm:t>
        <a:bodyPr/>
        <a:lstStyle/>
        <a:p>
          <a:endParaRPr lang="en-US"/>
        </a:p>
      </dgm:t>
    </dgm:pt>
    <dgm:pt modelId="{C53FD1BB-4CCC-491A-9C4F-B4C651C46028}" type="pres">
      <dgm:prSet presAssocID="{442A1E2F-CBCA-4213-B869-05C3AA10E667}" presName="root" presStyleCnt="0">
        <dgm:presLayoutVars>
          <dgm:dir/>
          <dgm:resizeHandles val="exact"/>
        </dgm:presLayoutVars>
      </dgm:prSet>
      <dgm:spPr/>
    </dgm:pt>
    <dgm:pt modelId="{A1B6E6F2-721F-4D52-BC8F-68C9DAC34479}" type="pres">
      <dgm:prSet presAssocID="{75AF154B-ABA5-4D7E-AB8B-179DF62DDD5A}" presName="compNode" presStyleCnt="0"/>
      <dgm:spPr/>
    </dgm:pt>
    <dgm:pt modelId="{C2433F28-D38B-4283-A98F-D7F799B5B23C}" type="pres">
      <dgm:prSet presAssocID="{75AF154B-ABA5-4D7E-AB8B-179DF62DDD5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FB0669D-DC6C-4BCC-AF07-3D213B40A036}" type="pres">
      <dgm:prSet presAssocID="{75AF154B-ABA5-4D7E-AB8B-179DF62DDD5A}" presName="spaceRect" presStyleCnt="0"/>
      <dgm:spPr/>
    </dgm:pt>
    <dgm:pt modelId="{2A9ACB7D-6FFD-487D-B7E1-FC8F7E9D8AD8}" type="pres">
      <dgm:prSet presAssocID="{75AF154B-ABA5-4D7E-AB8B-179DF62DDD5A}" presName="textRect" presStyleLbl="revTx" presStyleIdx="0" presStyleCnt="2">
        <dgm:presLayoutVars>
          <dgm:chMax val="1"/>
          <dgm:chPref val="1"/>
        </dgm:presLayoutVars>
      </dgm:prSet>
      <dgm:spPr/>
    </dgm:pt>
    <dgm:pt modelId="{F8F7DC0D-7E41-429F-8A0B-A6C30FB77F19}" type="pres">
      <dgm:prSet presAssocID="{BE5A3AB9-DCB3-411D-BA5B-E46F75986D4A}" presName="sibTrans" presStyleCnt="0"/>
      <dgm:spPr/>
    </dgm:pt>
    <dgm:pt modelId="{7D6D80DA-A7AF-454F-BCDD-C955CA1B96F1}" type="pres">
      <dgm:prSet presAssocID="{B13E8EAB-13BA-4313-9A33-7E5B47726EDC}" presName="compNode" presStyleCnt="0"/>
      <dgm:spPr/>
    </dgm:pt>
    <dgm:pt modelId="{E961BA04-1CA4-4EF1-AE27-D1566BAC21A4}" type="pres">
      <dgm:prSet presAssocID="{B13E8EAB-13BA-4313-9A33-7E5B47726E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F00FFFD-4A97-4120-A977-71A68D300A95}" type="pres">
      <dgm:prSet presAssocID="{B13E8EAB-13BA-4313-9A33-7E5B47726EDC}" presName="spaceRect" presStyleCnt="0"/>
      <dgm:spPr/>
    </dgm:pt>
    <dgm:pt modelId="{45284264-0DEC-4622-BC54-93733DB5703A}" type="pres">
      <dgm:prSet presAssocID="{B13E8EAB-13BA-4313-9A33-7E5B47726ED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7DC2926-358C-4845-B8A8-E24B71AA368E}" type="presOf" srcId="{442A1E2F-CBCA-4213-B869-05C3AA10E667}" destId="{C53FD1BB-4CCC-491A-9C4F-B4C651C46028}" srcOrd="0" destOrd="0" presId="urn:microsoft.com/office/officeart/2018/2/layout/IconLabelList"/>
    <dgm:cxn modelId="{3A911955-429C-4D92-967F-67F99FB47EFC}" srcId="{442A1E2F-CBCA-4213-B869-05C3AA10E667}" destId="{B13E8EAB-13BA-4313-9A33-7E5B47726EDC}" srcOrd="1" destOrd="0" parTransId="{95C5E585-D8E5-4FF2-B980-A954E659816B}" sibTransId="{6AD2FE72-E2C0-42B3-B315-9BE50F707622}"/>
    <dgm:cxn modelId="{1F656A86-CC96-4536-86A7-89FA3F53CE2F}" type="presOf" srcId="{B13E8EAB-13BA-4313-9A33-7E5B47726EDC}" destId="{45284264-0DEC-4622-BC54-93733DB5703A}" srcOrd="0" destOrd="0" presId="urn:microsoft.com/office/officeart/2018/2/layout/IconLabelList"/>
    <dgm:cxn modelId="{A1603E99-3C3D-4356-8E37-F99A40600049}" type="presOf" srcId="{75AF154B-ABA5-4D7E-AB8B-179DF62DDD5A}" destId="{2A9ACB7D-6FFD-487D-B7E1-FC8F7E9D8AD8}" srcOrd="0" destOrd="0" presId="urn:microsoft.com/office/officeart/2018/2/layout/IconLabelList"/>
    <dgm:cxn modelId="{2EB0F8C5-1A0D-4FDB-B12F-5E84896CD7AE}" srcId="{442A1E2F-CBCA-4213-B869-05C3AA10E667}" destId="{75AF154B-ABA5-4D7E-AB8B-179DF62DDD5A}" srcOrd="0" destOrd="0" parTransId="{36EBCF7D-085E-4F49-8B4C-CE3110913889}" sibTransId="{BE5A3AB9-DCB3-411D-BA5B-E46F75986D4A}"/>
    <dgm:cxn modelId="{27574B0A-9856-443D-8FA5-12513DC74429}" type="presParOf" srcId="{C53FD1BB-4CCC-491A-9C4F-B4C651C46028}" destId="{A1B6E6F2-721F-4D52-BC8F-68C9DAC34479}" srcOrd="0" destOrd="0" presId="urn:microsoft.com/office/officeart/2018/2/layout/IconLabelList"/>
    <dgm:cxn modelId="{55A3FF6D-AF41-4F3D-9478-082C6903D9FA}" type="presParOf" srcId="{A1B6E6F2-721F-4D52-BC8F-68C9DAC34479}" destId="{C2433F28-D38B-4283-A98F-D7F799B5B23C}" srcOrd="0" destOrd="0" presId="urn:microsoft.com/office/officeart/2018/2/layout/IconLabelList"/>
    <dgm:cxn modelId="{051418FB-9C61-4338-8DF5-64532C368623}" type="presParOf" srcId="{A1B6E6F2-721F-4D52-BC8F-68C9DAC34479}" destId="{EFB0669D-DC6C-4BCC-AF07-3D213B40A036}" srcOrd="1" destOrd="0" presId="urn:microsoft.com/office/officeart/2018/2/layout/IconLabelList"/>
    <dgm:cxn modelId="{06CFC6EB-4209-4313-A2A1-8099834074DC}" type="presParOf" srcId="{A1B6E6F2-721F-4D52-BC8F-68C9DAC34479}" destId="{2A9ACB7D-6FFD-487D-B7E1-FC8F7E9D8AD8}" srcOrd="2" destOrd="0" presId="urn:microsoft.com/office/officeart/2018/2/layout/IconLabelList"/>
    <dgm:cxn modelId="{A7649756-3B5B-49E5-8E35-47F30C1E5CE6}" type="presParOf" srcId="{C53FD1BB-4CCC-491A-9C4F-B4C651C46028}" destId="{F8F7DC0D-7E41-429F-8A0B-A6C30FB77F19}" srcOrd="1" destOrd="0" presId="urn:microsoft.com/office/officeart/2018/2/layout/IconLabelList"/>
    <dgm:cxn modelId="{0A15DE81-4F85-470B-B2B7-3C47B0D1BDB1}" type="presParOf" srcId="{C53FD1BB-4CCC-491A-9C4F-B4C651C46028}" destId="{7D6D80DA-A7AF-454F-BCDD-C955CA1B96F1}" srcOrd="2" destOrd="0" presId="urn:microsoft.com/office/officeart/2018/2/layout/IconLabelList"/>
    <dgm:cxn modelId="{2426F2E9-67D8-4277-B707-3646E0DAE5B3}" type="presParOf" srcId="{7D6D80DA-A7AF-454F-BCDD-C955CA1B96F1}" destId="{E961BA04-1CA4-4EF1-AE27-D1566BAC21A4}" srcOrd="0" destOrd="0" presId="urn:microsoft.com/office/officeart/2018/2/layout/IconLabelList"/>
    <dgm:cxn modelId="{37D09BF6-AC67-41B5-B8BC-23A4008F69B3}" type="presParOf" srcId="{7D6D80DA-A7AF-454F-BCDD-C955CA1B96F1}" destId="{DF00FFFD-4A97-4120-A977-71A68D300A95}" srcOrd="1" destOrd="0" presId="urn:microsoft.com/office/officeart/2018/2/layout/IconLabelList"/>
    <dgm:cxn modelId="{EE65F0A2-4AA5-4672-9EC7-923A2CCD9DC7}" type="presParOf" srcId="{7D6D80DA-A7AF-454F-BCDD-C955CA1B96F1}" destId="{45284264-0DEC-4622-BC54-93733DB570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D95A6-8E1A-41E5-82C4-D105D2C5D93E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 baseline="0"/>
            <a:t>Importance of studying phase transitions and critical phenomena </a:t>
          </a:r>
          <a:endParaRPr lang="en-US" sz="2500" kern="1200"/>
        </a:p>
      </dsp:txBody>
      <dsp:txXfrm>
        <a:off x="715337" y="2413"/>
        <a:ext cx="3221521" cy="1932912"/>
      </dsp:txXfrm>
    </dsp:sp>
    <dsp:sp modelId="{01AD2EAF-EB10-4304-AF75-3DB4E1990866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 baseline="0"/>
            <a:t>Significance of the 2D Ising model </a:t>
          </a:r>
          <a:endParaRPr lang="en-US" sz="2500" kern="1200"/>
        </a:p>
      </dsp:txBody>
      <dsp:txXfrm>
        <a:off x="4259011" y="2413"/>
        <a:ext cx="3221521" cy="1932912"/>
      </dsp:txXfrm>
    </dsp:sp>
    <dsp:sp modelId="{7E3511D0-CE6B-41D4-AE79-8809EE9E13D7}">
      <dsp:nvSpPr>
        <dsp:cNvPr id="0" name=""/>
        <dsp:cNvSpPr/>
      </dsp:nvSpPr>
      <dsp:spPr>
        <a:xfrm>
          <a:off x="2487174" y="2257478"/>
          <a:ext cx="3221521" cy="19329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 baseline="0" dirty="0"/>
            <a:t>Challenges in computational studies: critical slowing down </a:t>
          </a:r>
          <a:endParaRPr lang="en-US" sz="2500" kern="1200" dirty="0"/>
        </a:p>
      </dsp:txBody>
      <dsp:txXfrm>
        <a:off x="2487174" y="2257478"/>
        <a:ext cx="3221521" cy="1932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B4B40-ABB6-47FA-A50F-5688F78010A8}">
      <dsp:nvSpPr>
        <dsp:cNvPr id="0" name=""/>
        <dsp:cNvSpPr/>
      </dsp:nvSpPr>
      <dsp:spPr>
        <a:xfrm>
          <a:off x="1000" y="925849"/>
          <a:ext cx="3901842" cy="23411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 dirty="0"/>
            <a:t>Role of cluster algorithms (Wolff and </a:t>
          </a:r>
          <a:r>
            <a:rPr lang="en-US" sz="2800" b="0" i="0" kern="1200" baseline="0" dirty="0" err="1"/>
            <a:t>Swendsen</a:t>
          </a:r>
          <a:r>
            <a:rPr lang="en-US" sz="2800" b="0" i="0" kern="1200" baseline="0" dirty="0"/>
            <a:t>-Wang) in overcoming critical slowing down</a:t>
          </a:r>
          <a:endParaRPr lang="en-US" sz="2800" kern="1200" dirty="0"/>
        </a:p>
      </dsp:txBody>
      <dsp:txXfrm>
        <a:off x="1000" y="925849"/>
        <a:ext cx="3901842" cy="2341105"/>
      </dsp:txXfrm>
    </dsp:sp>
    <dsp:sp modelId="{E76F89CA-7375-4325-9EFF-245A375E4354}">
      <dsp:nvSpPr>
        <dsp:cNvPr id="0" name=""/>
        <dsp:cNvSpPr/>
      </dsp:nvSpPr>
      <dsp:spPr>
        <a:xfrm>
          <a:off x="4293027" y="925849"/>
          <a:ext cx="3901842" cy="234110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/>
            <a:t>Project objectives: </a:t>
          </a:r>
          <a:endParaRPr lang="en-US" sz="36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baseline="0"/>
            <a:t>comparative analysis 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baseline="0" dirty="0"/>
            <a:t>Efficiency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baseline="0"/>
            <a:t>critical exponents </a:t>
          </a:r>
          <a:endParaRPr lang="en-US" sz="2800" kern="1200"/>
        </a:p>
      </dsp:txBody>
      <dsp:txXfrm>
        <a:off x="4293027" y="925849"/>
        <a:ext cx="3901842" cy="2341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B3FAF-3C27-4ABF-956B-2DB47ABB2ABF}">
      <dsp:nvSpPr>
        <dsp:cNvPr id="0" name=""/>
        <dsp:cNvSpPr/>
      </dsp:nvSpPr>
      <dsp:spPr>
        <a:xfrm>
          <a:off x="0" y="1683"/>
          <a:ext cx="259186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50991-A06F-4DB0-ADDF-21EC5F7305D9}">
      <dsp:nvSpPr>
        <dsp:cNvPr id="0" name=""/>
        <dsp:cNvSpPr/>
      </dsp:nvSpPr>
      <dsp:spPr>
        <a:xfrm>
          <a:off x="0" y="1683"/>
          <a:ext cx="2591866" cy="114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Brief overview of the 2D </a:t>
          </a:r>
          <a:r>
            <a:rPr lang="en-US" sz="2400" b="0" i="0" kern="1200" baseline="0" dirty="0" err="1"/>
            <a:t>Ising</a:t>
          </a:r>
          <a:r>
            <a:rPr lang="en-US" sz="2400" b="0" i="0" kern="1200" baseline="0" dirty="0"/>
            <a:t> model </a:t>
          </a:r>
          <a:endParaRPr lang="en-US" sz="2400" kern="1200" dirty="0"/>
        </a:p>
      </dsp:txBody>
      <dsp:txXfrm>
        <a:off x="0" y="1683"/>
        <a:ext cx="2591866" cy="1148154"/>
      </dsp:txXfrm>
    </dsp:sp>
    <dsp:sp modelId="{B8846823-4A7A-4AFD-B0A9-7C7E82C7AACB}">
      <dsp:nvSpPr>
        <dsp:cNvPr id="0" name=""/>
        <dsp:cNvSpPr/>
      </dsp:nvSpPr>
      <dsp:spPr>
        <a:xfrm>
          <a:off x="0" y="1149838"/>
          <a:ext cx="259186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78123-4B7C-4B65-B51B-D0210C2D3AD2}">
      <dsp:nvSpPr>
        <dsp:cNvPr id="0" name=""/>
        <dsp:cNvSpPr/>
      </dsp:nvSpPr>
      <dsp:spPr>
        <a:xfrm>
          <a:off x="0" y="1149838"/>
          <a:ext cx="2591866" cy="114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Hamiltonian and order parameter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baseline="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baseline="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 </a:t>
          </a:r>
          <a:endParaRPr lang="en-US" sz="1400" kern="1200" dirty="0"/>
        </a:p>
      </dsp:txBody>
      <dsp:txXfrm>
        <a:off x="0" y="1149838"/>
        <a:ext cx="2591866" cy="1148154"/>
      </dsp:txXfrm>
    </dsp:sp>
    <dsp:sp modelId="{FACD26FD-2854-44B6-83F5-91AFDFA92B29}">
      <dsp:nvSpPr>
        <dsp:cNvPr id="0" name=""/>
        <dsp:cNvSpPr/>
      </dsp:nvSpPr>
      <dsp:spPr>
        <a:xfrm>
          <a:off x="0" y="2297993"/>
          <a:ext cx="259186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7D7B5-D490-4031-9A0B-EF9E934DD191}">
      <dsp:nvSpPr>
        <dsp:cNvPr id="0" name=""/>
        <dsp:cNvSpPr/>
      </dsp:nvSpPr>
      <dsp:spPr>
        <a:xfrm>
          <a:off x="0" y="2297993"/>
          <a:ext cx="2591866" cy="114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Exact solution by Onsager </a:t>
          </a:r>
        </a:p>
      </dsp:txBody>
      <dsp:txXfrm>
        <a:off x="0" y="2297993"/>
        <a:ext cx="2591866" cy="1148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AD79E-3DBC-4F37-9A9D-CC1825BDD51D}">
      <dsp:nvSpPr>
        <dsp:cNvPr id="0" name=""/>
        <dsp:cNvSpPr/>
      </dsp:nvSpPr>
      <dsp:spPr>
        <a:xfrm rot="5400000">
          <a:off x="4513935" y="-1462414"/>
          <a:ext cx="1698041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baseline="0"/>
            <a:t>Scaling of observables with system size 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baseline="0"/>
            <a:t>Extraction of critical exponents </a:t>
          </a:r>
          <a:endParaRPr lang="en-US" sz="2800" kern="1200"/>
        </a:p>
      </dsp:txBody>
      <dsp:txXfrm rot="-5400000">
        <a:off x="2839212" y="295201"/>
        <a:ext cx="4964596" cy="1532257"/>
      </dsp:txXfrm>
    </dsp:sp>
    <dsp:sp modelId="{1B8DFE44-111B-4D3E-83AE-8E08F8315594}">
      <dsp:nvSpPr>
        <dsp:cNvPr id="0" name=""/>
        <dsp:cNvSpPr/>
      </dsp:nvSpPr>
      <dsp:spPr>
        <a:xfrm>
          <a:off x="0" y="53"/>
          <a:ext cx="2839212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Brief explanation of finite-size scaling techniques: </a:t>
          </a:r>
          <a:endParaRPr lang="en-US" sz="2700" kern="1200"/>
        </a:p>
      </dsp:txBody>
      <dsp:txXfrm>
        <a:off x="103614" y="103667"/>
        <a:ext cx="2631984" cy="1915324"/>
      </dsp:txXfrm>
    </dsp:sp>
    <dsp:sp modelId="{E5EA612F-3AD0-41F3-A778-AE5BA6DAD09B}">
      <dsp:nvSpPr>
        <dsp:cNvPr id="0" name=""/>
        <dsp:cNvSpPr/>
      </dsp:nvSpPr>
      <dsp:spPr>
        <a:xfrm rot="5400000">
          <a:off x="4513935" y="766264"/>
          <a:ext cx="1698041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baseline="0"/>
            <a:t>Initial spin configuration 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baseline="0"/>
            <a:t>Local energy distribution</a:t>
          </a:r>
          <a:endParaRPr lang="en-US" sz="2800" kern="1200"/>
        </a:p>
      </dsp:txBody>
      <dsp:txXfrm rot="-5400000">
        <a:off x="2839212" y="2523879"/>
        <a:ext cx="4964596" cy="1532257"/>
      </dsp:txXfrm>
    </dsp:sp>
    <dsp:sp modelId="{5CA96A55-1B34-4B63-94E1-2F418BA33332}">
      <dsp:nvSpPr>
        <dsp:cNvPr id="0" name=""/>
        <dsp:cNvSpPr/>
      </dsp:nvSpPr>
      <dsp:spPr>
        <a:xfrm>
          <a:off x="0" y="2228732"/>
          <a:ext cx="2839212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Setup verification </a:t>
          </a:r>
          <a:endParaRPr lang="en-US" sz="2700" kern="1200"/>
        </a:p>
      </dsp:txBody>
      <dsp:txXfrm>
        <a:off x="103614" y="2332346"/>
        <a:ext cx="2631984" cy="1915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7A24E-F182-4DEF-8575-1EBC0B547559}">
      <dsp:nvSpPr>
        <dsp:cNvPr id="0" name=""/>
        <dsp:cNvSpPr/>
      </dsp:nvSpPr>
      <dsp:spPr>
        <a:xfrm>
          <a:off x="0" y="843"/>
          <a:ext cx="554006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469C77-BD77-43C1-A6BD-59CD5193E67D}">
      <dsp:nvSpPr>
        <dsp:cNvPr id="0" name=""/>
        <dsp:cNvSpPr/>
      </dsp:nvSpPr>
      <dsp:spPr>
        <a:xfrm>
          <a:off x="0" y="843"/>
          <a:ext cx="5540068" cy="574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Binder cumulant and data collapse </a:t>
          </a:r>
          <a:endParaRPr lang="en-US" sz="1600" kern="1200" dirty="0"/>
        </a:p>
      </dsp:txBody>
      <dsp:txXfrm>
        <a:off x="0" y="843"/>
        <a:ext cx="5540068" cy="574929"/>
      </dsp:txXfrm>
    </dsp:sp>
    <dsp:sp modelId="{F74839A4-54B2-4341-8341-ECEE037FA49E}">
      <dsp:nvSpPr>
        <dsp:cNvPr id="0" name=""/>
        <dsp:cNvSpPr/>
      </dsp:nvSpPr>
      <dsp:spPr>
        <a:xfrm>
          <a:off x="0" y="575772"/>
          <a:ext cx="554006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CAB3AA-93B0-4D09-91DF-678FD075C20C}">
      <dsp:nvSpPr>
        <dsp:cNvPr id="0" name=""/>
        <dsp:cNvSpPr/>
      </dsp:nvSpPr>
      <dsp:spPr>
        <a:xfrm>
          <a:off x="0" y="575772"/>
          <a:ext cx="5540068" cy="574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collapse plot, validating the finite-size scaling hypothesis.</a:t>
          </a:r>
        </a:p>
      </dsp:txBody>
      <dsp:txXfrm>
        <a:off x="0" y="575772"/>
        <a:ext cx="5540068" cy="574929"/>
      </dsp:txXfrm>
    </dsp:sp>
    <dsp:sp modelId="{C874FD49-CA9A-49BA-8449-5284208E560E}">
      <dsp:nvSpPr>
        <dsp:cNvPr id="0" name=""/>
        <dsp:cNvSpPr/>
      </dsp:nvSpPr>
      <dsp:spPr>
        <a:xfrm>
          <a:off x="0" y="1150701"/>
          <a:ext cx="554006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061656-9C61-421B-AD5F-E83B3EF79649}">
      <dsp:nvSpPr>
        <dsp:cNvPr id="0" name=""/>
        <dsp:cNvSpPr/>
      </dsp:nvSpPr>
      <dsp:spPr>
        <a:xfrm>
          <a:off x="0" y="1150701"/>
          <a:ext cx="5540068" cy="574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Consistency between algorithms and agreement with theoretical predictions </a:t>
          </a:r>
          <a:endParaRPr lang="en-US" sz="1600" kern="1200" dirty="0"/>
        </a:p>
      </dsp:txBody>
      <dsp:txXfrm>
        <a:off x="0" y="1150701"/>
        <a:ext cx="5540068" cy="5749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FB1B6-9235-44FA-A973-A847A7F20E36}">
      <dsp:nvSpPr>
        <dsp:cNvPr id="0" name=""/>
        <dsp:cNvSpPr/>
      </dsp:nvSpPr>
      <dsp:spPr>
        <a:xfrm>
          <a:off x="0" y="3427105"/>
          <a:ext cx="4358346" cy="22485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/>
            <a:t>Strengths and limitations of the Wolff and Swendsen-Wang algorithms </a:t>
          </a:r>
          <a:endParaRPr lang="en-US" sz="3200" kern="1200"/>
        </a:p>
      </dsp:txBody>
      <dsp:txXfrm>
        <a:off x="0" y="3427105"/>
        <a:ext cx="4358346" cy="2248552"/>
      </dsp:txXfrm>
    </dsp:sp>
    <dsp:sp modelId="{893664F9-2E9D-4732-A606-599D8CAB5292}">
      <dsp:nvSpPr>
        <dsp:cNvPr id="0" name=""/>
        <dsp:cNvSpPr/>
      </dsp:nvSpPr>
      <dsp:spPr>
        <a:xfrm rot="10800000">
          <a:off x="0" y="2560"/>
          <a:ext cx="4358346" cy="3458273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/>
            <a:t>Summary of the main findings and insights </a:t>
          </a:r>
          <a:endParaRPr lang="en-US" sz="3200" kern="1200"/>
        </a:p>
      </dsp:txBody>
      <dsp:txXfrm rot="10800000">
        <a:off x="0" y="2560"/>
        <a:ext cx="4358346" cy="22470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B8CB7-131F-4C89-A6C6-598B99A66760}">
      <dsp:nvSpPr>
        <dsp:cNvPr id="0" name=""/>
        <dsp:cNvSpPr/>
      </dsp:nvSpPr>
      <dsp:spPr>
        <a:xfrm>
          <a:off x="0" y="217949"/>
          <a:ext cx="4358346" cy="25693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/>
            <a:t>Implications for the study of critical phenomena in more complex systems </a:t>
          </a:r>
          <a:endParaRPr lang="en-US" sz="3600" kern="1200"/>
        </a:p>
      </dsp:txBody>
      <dsp:txXfrm>
        <a:off x="125424" y="343373"/>
        <a:ext cx="4107498" cy="2318471"/>
      </dsp:txXfrm>
    </dsp:sp>
    <dsp:sp modelId="{1073215C-D0BE-443A-B55E-DF9110B15108}">
      <dsp:nvSpPr>
        <dsp:cNvPr id="0" name=""/>
        <dsp:cNvSpPr/>
      </dsp:nvSpPr>
      <dsp:spPr>
        <a:xfrm>
          <a:off x="0" y="2890949"/>
          <a:ext cx="4358346" cy="256931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/>
            <a:t>Future directions and potential extensions </a:t>
          </a:r>
          <a:endParaRPr lang="en-US" sz="3600" kern="1200"/>
        </a:p>
      </dsp:txBody>
      <dsp:txXfrm>
        <a:off x="125424" y="3016373"/>
        <a:ext cx="4107498" cy="23184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33F28-D38B-4283-A98F-D7F799B5B23C}">
      <dsp:nvSpPr>
        <dsp:cNvPr id="0" name=""/>
        <dsp:cNvSpPr/>
      </dsp:nvSpPr>
      <dsp:spPr>
        <a:xfrm>
          <a:off x="1052690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ACB7D-6FFD-487D-B7E1-FC8F7E9D8AD8}">
      <dsp:nvSpPr>
        <dsp:cNvPr id="0" name=""/>
        <dsp:cNvSpPr/>
      </dsp:nvSpPr>
      <dsp:spPr>
        <a:xfrm>
          <a:off x="16284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Acknowledge any support, funding, or collaborations </a:t>
          </a:r>
          <a:endParaRPr lang="en-US" sz="2300" kern="1200"/>
        </a:p>
      </dsp:txBody>
      <dsp:txXfrm>
        <a:off x="16284" y="2964165"/>
        <a:ext cx="3768750" cy="720000"/>
      </dsp:txXfrm>
    </dsp:sp>
    <dsp:sp modelId="{E961BA04-1CA4-4EF1-AE27-D1566BAC21A4}">
      <dsp:nvSpPr>
        <dsp:cNvPr id="0" name=""/>
        <dsp:cNvSpPr/>
      </dsp:nvSpPr>
      <dsp:spPr>
        <a:xfrm>
          <a:off x="5480971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84264-0DEC-4622-BC54-93733DB5703A}">
      <dsp:nvSpPr>
        <dsp:cNvPr id="0" name=""/>
        <dsp:cNvSpPr/>
      </dsp:nvSpPr>
      <dsp:spPr>
        <a:xfrm>
          <a:off x="4444565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List key references </a:t>
          </a:r>
          <a:endParaRPr lang="en-US" sz="2300" kern="1200"/>
        </a:p>
      </dsp:txBody>
      <dsp:txXfrm>
        <a:off x="4444565" y="2964165"/>
        <a:ext cx="37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A1507C1-9078-399D-2937-42A4F7A7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68" r="25023" b="242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900"/>
              <a:t>Critical Phenomena and Cluster Algorithms: A Comparative Analysis of the 2D Ising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PHYS 514 - Computational Physics</a:t>
            </a:r>
          </a:p>
          <a:p>
            <a:pPr algn="l"/>
            <a:r>
              <a:rPr lang="en-US" sz="1700"/>
              <a:t>Naishal Patel, Fall 2024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97" name="Rectangle 719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26F18-3BF1-BF91-C17F-8973F7E0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en-US" sz="4700"/>
              <a:t>Our Results</a:t>
            </a:r>
          </a:p>
        </p:txBody>
      </p:sp>
      <p:sp>
        <p:nvSpPr>
          <p:cNvPr id="719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4E74F2-2E65-8E63-79D4-5CC8B66DC2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3202" y="2807208"/>
            <a:ext cx="257175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Our full figure with magnetization, susceptibility, Binder cumulant, and data collapse plots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Emphasize the achievement of similar results with smaller system sizes and fewer measurements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Highlight the consistency between our results and the paper, validating our implementation 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1A57E02C-CFE0-58A0-83F4-24D64443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4952" y="484398"/>
            <a:ext cx="6099048" cy="500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56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8F14E-8174-3B18-444D-A807C897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11" y="4495568"/>
            <a:ext cx="2896470" cy="1905232"/>
          </a:xfrm>
        </p:spPr>
        <p:txBody>
          <a:bodyPr anchor="ctr">
            <a:normAutofit/>
          </a:bodyPr>
          <a:lstStyle/>
          <a:p>
            <a:r>
              <a:rPr lang="en-US" sz="2800"/>
              <a:t>Results - Performance Analysis (1)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-1"/>
            <a:ext cx="8423809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3B810DC4-780D-C34F-0BF3-35F2E11531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94" r="610" b="-2"/>
          <a:stretch/>
        </p:blipFill>
        <p:spPr>
          <a:xfrm>
            <a:off x="628650" y="405426"/>
            <a:ext cx="3852596" cy="3343895"/>
          </a:xfrm>
          <a:prstGeom prst="rect">
            <a:avLst/>
          </a:prstGeom>
        </p:spPr>
      </p:pic>
      <p:pic>
        <p:nvPicPr>
          <p:cNvPr id="19" name="Picture 1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C403CF8-8810-37C9-0E0F-BA45DDF9A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948" y="555598"/>
            <a:ext cx="3852596" cy="304355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54287" y="5465924"/>
            <a:ext cx="1790365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E8D7118-2E1E-CBD8-0214-A4566500C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039" y="4495568"/>
            <a:ext cx="4940186" cy="1905232"/>
          </a:xfrm>
        </p:spPr>
        <p:txBody>
          <a:bodyPr anchor="ctr">
            <a:normAutofit/>
          </a:bodyPr>
          <a:lstStyle/>
          <a:p>
            <a:pPr lvl="0"/>
            <a:r>
              <a:rPr lang="en-US" sz="1600" dirty="0"/>
              <a:t>Update time scaling and autocorrelation analysis</a:t>
            </a:r>
          </a:p>
          <a:p>
            <a:pPr lvl="0"/>
            <a:r>
              <a:rPr lang="en-US" sz="1600" dirty="0"/>
              <a:t>Autocorrelation function plot for magnetization at the critical temperature</a:t>
            </a:r>
          </a:p>
        </p:txBody>
      </p:sp>
    </p:spTree>
    <p:extLst>
      <p:ext uri="{BB962C8B-B14F-4D97-AF65-F5344CB8AC3E}">
        <p14:creationId xmlns:p14="http://schemas.microsoft.com/office/powerpoint/2010/main" val="99890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FC782-87A3-4F15-68B9-B99CEAEA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11" y="4495568"/>
            <a:ext cx="2896470" cy="1905232"/>
          </a:xfrm>
        </p:spPr>
        <p:txBody>
          <a:bodyPr anchor="ctr">
            <a:normAutofit/>
          </a:bodyPr>
          <a:lstStyle/>
          <a:p>
            <a:r>
              <a:rPr lang="en-US" sz="2800"/>
              <a:t>Results - Performance Analysis (2)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-1"/>
            <a:ext cx="8423809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ECA3A-4D39-8D2E-34F1-5C9DE45E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13" y="123890"/>
            <a:ext cx="4504962" cy="3809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906334-8941-D54D-3418-1829F4486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947" y="216310"/>
            <a:ext cx="4340613" cy="382269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54287" y="5465924"/>
            <a:ext cx="1790365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D705EA-011B-79B2-1394-594A108760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72039" y="4495568"/>
            <a:ext cx="4940186" cy="19052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Cluster properties and update efficiency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Comparative advantages of Wolff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Swendsen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-Wang algorithms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7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07256-04B1-AC41-5CFB-81693BE4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Results - Physical Observables (1)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7C28-F9E8-DD5C-3008-A17D51DF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r>
              <a:rPr lang="en-US" sz="1900" dirty="0"/>
              <a:t>Magnetization and susceptibility</a:t>
            </a:r>
          </a:p>
          <a:p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Susceptibility versus temperature plot, showing the divergence at the critical point</a:t>
            </a:r>
          </a:p>
          <a:p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54818-0534-2158-0259-473289BF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5473"/>
            <a:ext cx="9075363" cy="37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30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58CBD-0B7F-4D96-5820-7026FD8C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Results - Physical Observables (2)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CEFC682-0DE7-6852-1771-341739124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8" y="2386149"/>
            <a:ext cx="9246920" cy="3814353"/>
          </a:xfrm>
          <a:prstGeom prst="rect">
            <a:avLst/>
          </a:prstGeom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258F2EA-A28D-5824-C86A-E9E11E3DA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290170"/>
              </p:ext>
            </p:extLst>
          </p:nvPr>
        </p:nvGraphicFramePr>
        <p:xfrm>
          <a:off x="3490721" y="502920"/>
          <a:ext cx="5540068" cy="1726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437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F4718-167C-503E-A05C-400936C4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Results - Cluster Geometry Analysis (1)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B9C203-2863-7432-B118-4B455255F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 lvl="0">
              <a:defRPr cap="all"/>
            </a:pPr>
            <a:r>
              <a:rPr lang="en-US" sz="1900" b="0" i="0" baseline="0"/>
              <a:t>Cluster size distribution and scaling </a:t>
            </a:r>
            <a:endParaRPr lang="en-US" sz="1900"/>
          </a:p>
          <a:p>
            <a:pPr lvl="0">
              <a:defRPr cap="all"/>
            </a:pPr>
            <a:r>
              <a:rPr lang="en-US" sz="1900" b="0" i="0" baseline="0"/>
              <a:t>Cluster formation dynamics </a:t>
            </a:r>
            <a:endParaRPr lang="en-US" sz="1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328D2-63BA-6FF4-E0D1-962EFD02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71" y="2072640"/>
            <a:ext cx="9218882" cy="40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8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999F9-4C61-4BE6-20F3-CAD55230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Results - Cluster Geometry Analysis (2)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B87490-5764-E701-E547-E221C0C90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300" b="0" i="0" baseline="0"/>
              <a:t>Percolation strength plot, illustrating the critical behavior and finite-size effects </a:t>
            </a:r>
            <a:endParaRPr lang="en-US" sz="1300"/>
          </a:p>
          <a:p>
            <a:pPr lvl="0">
              <a:lnSpc>
                <a:spcPct val="90000"/>
              </a:lnSpc>
            </a:pPr>
            <a:r>
              <a:rPr lang="en-US" sz="1300" b="0" i="0" baseline="0"/>
              <a:t>Algorithm efficiency plot, comparing the fraction of spins flipped per update as a function of temperature </a:t>
            </a:r>
            <a:endParaRPr lang="en-US" sz="1300"/>
          </a:p>
          <a:p>
            <a:pPr lvl="0">
              <a:lnSpc>
                <a:spcPct val="90000"/>
              </a:lnSpc>
            </a:pPr>
            <a:r>
              <a:rPr lang="en-US" sz="1300" b="0" i="0" baseline="0"/>
              <a:t>Critical behavior and algorithm efficiency </a:t>
            </a:r>
            <a:endParaRPr lang="en-US" sz="1300"/>
          </a:p>
          <a:p>
            <a:pPr lvl="0">
              <a:lnSpc>
                <a:spcPct val="90000"/>
              </a:lnSpc>
            </a:pPr>
            <a:r>
              <a:rPr lang="en-US" sz="1300" b="0" i="0" baseline="0"/>
              <a:t>Differences between Wolff and Swendsen-Wang algorithms in cluster properties</a:t>
            </a:r>
            <a:endParaRPr lang="en-US" sz="13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C34D46-CA33-EF5C-7ED1-609C7CEE0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55" y="2124892"/>
            <a:ext cx="9232116" cy="400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0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695560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C8831-9A65-58DF-4514-C81A7CD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978408"/>
            <a:ext cx="3042397" cy="1106424"/>
          </a:xfrm>
        </p:spPr>
        <p:txBody>
          <a:bodyPr>
            <a:normAutofit/>
          </a:bodyPr>
          <a:lstStyle/>
          <a:p>
            <a:r>
              <a:rPr lang="en-US" sz="2400"/>
              <a:t>Critical Exponents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043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121408"/>
            <a:ext cx="296898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F95C85-D110-3607-1555-A653FD3D6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359152"/>
            <a:ext cx="3042397" cy="3429000"/>
          </a:xfrm>
        </p:spPr>
        <p:txBody>
          <a:bodyPr>
            <a:normAutofit/>
          </a:bodyPr>
          <a:lstStyle/>
          <a:p>
            <a:pPr lvl="0"/>
            <a:r>
              <a:rPr lang="en-US" sz="1600" b="0" i="0" baseline="0"/>
              <a:t>Estimation of magnetization exponent β and susceptibility exponent γ using finite-size scaling </a:t>
            </a:r>
            <a:endParaRPr lang="en-US" sz="1600"/>
          </a:p>
          <a:p>
            <a:pPr lvl="0"/>
            <a:r>
              <a:rPr lang="en-US" sz="1600" b="0" i="0" baseline="0"/>
              <a:t>Comparison with exact values and discussion of algorithm performance</a:t>
            </a:r>
            <a:endParaRPr lang="en-US" sz="1600"/>
          </a:p>
        </p:txBody>
      </p:sp>
      <p:pic>
        <p:nvPicPr>
          <p:cNvPr id="9" name="Picture 8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C6D25B0-5B0C-42D0-1044-B38D4A253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005" y="301409"/>
            <a:ext cx="4159496" cy="3213210"/>
          </a:xfrm>
          <a:prstGeom prst="rect">
            <a:avLst/>
          </a:prstGeom>
        </p:spPr>
      </p:pic>
      <p:pic>
        <p:nvPicPr>
          <p:cNvPr id="13" name="Picture 12" descr="A graph with a line and a blue line&#10;&#10;Description automatically generated">
            <a:extLst>
              <a:ext uri="{FF2B5EF4-FFF2-40B4-BE49-F238E27FC236}">
                <a16:creationId xmlns:a16="http://schemas.microsoft.com/office/drawing/2014/main" id="{ADB8336C-7930-9E71-83EB-9A41E89C5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177" y="3590439"/>
            <a:ext cx="4085648" cy="3094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7ABAF6-AC2D-9D7E-92E3-C9EDE18A7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17958"/>
            <a:ext cx="4491996" cy="110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E32F0-DAAE-AE24-B385-6ADA70DB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Conclusions (1)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D78E62E-D9EB-DDF0-5387-CB3E82815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518655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139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5FCCC-071A-A0ED-0024-8747BD65D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Conclusions (2)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C4F6150-8159-381E-1ECE-B1D91009D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024778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402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Motivation - Importance and Challenges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75411893-D0AA-CEBA-1E0D-CF2BF16D5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81084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7A87-5C8D-179A-F554-6BB89CB6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 and References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51213BC-CDC6-DB8A-8810-DBA8F84EFB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684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C39D0-EBD2-EB62-2466-C82ED848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Thank You and Q&amp;A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B7176A-C919-25B0-0265-E9D8E114D7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351" y="2743200"/>
            <a:ext cx="3485179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"Thank you for your attention!"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"Questions?" </a:t>
            </a:r>
          </a:p>
        </p:txBody>
      </p:sp>
      <p:pic>
        <p:nvPicPr>
          <p:cNvPr id="6" name="Picture 5" descr="Yellow and blue symbols">
            <a:extLst>
              <a:ext uri="{FF2B5EF4-FFF2-40B4-BE49-F238E27FC236}">
                <a16:creationId xmlns:a16="http://schemas.microsoft.com/office/drawing/2014/main" id="{FD9BD9FE-EE45-9179-C851-A744DF11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14" r="27030" b="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23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97770-79A1-9939-0D5F-07D5E9FD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Directory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omputer">
            <a:extLst>
              <a:ext uri="{FF2B5EF4-FFF2-40B4-BE49-F238E27FC236}">
                <a16:creationId xmlns:a16="http://schemas.microsoft.com/office/drawing/2014/main" id="{1969AA38-FEDB-0D7E-9150-616C16AAB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5" y="3045278"/>
            <a:ext cx="9144000" cy="19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2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32FA5-0C39-7340-B9AE-EADB8408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Motivation - Cluster Algorithms and Project Objectives</a:t>
            </a:r>
          </a:p>
        </p:txBody>
      </p:sp>
      <p:graphicFrame>
        <p:nvGraphicFramePr>
          <p:cNvPr id="37" name="Rectangle 1">
            <a:extLst>
              <a:ext uri="{FF2B5EF4-FFF2-40B4-BE49-F238E27FC236}">
                <a16:creationId xmlns:a16="http://schemas.microsoft.com/office/drawing/2014/main" id="{5068ABB8-FF17-DDFD-E456-26D6C779C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55447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752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D6D5-D94B-50AA-65B1-0D954515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US" sz="2800" dirty="0"/>
              <a:t>Methods - 2D </a:t>
            </a:r>
            <a:r>
              <a:rPr lang="en-US" sz="2800" dirty="0" err="1"/>
              <a:t>Ising</a:t>
            </a:r>
            <a:r>
              <a:rPr lang="en-US" sz="2800" dirty="0"/>
              <a:t>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C1A45-562A-918A-EB0A-404C6D50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1385071"/>
            <a:ext cx="4792009" cy="409716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47F723B-6092-338C-1048-3F6CEEB76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146443"/>
              </p:ext>
            </p:extLst>
          </p:nvPr>
        </p:nvGraphicFramePr>
        <p:xfrm>
          <a:off x="657519" y="2533476"/>
          <a:ext cx="2591866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235C552-7998-268A-C540-046F6D774B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237" y="5152517"/>
            <a:ext cx="2772162" cy="8287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E0DF2A-CA08-698F-C48F-4F41843E95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683" y="3966998"/>
            <a:ext cx="180047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18CB7-1DC5-3962-A5EF-5F349830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70" y="609599"/>
            <a:ext cx="2764630" cy="1322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Methods - Cluster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8F00E7-BFD2-F3BD-39AA-F0D8B08A7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70" y="2194101"/>
            <a:ext cx="2657473" cy="3973337"/>
          </a:xfrm>
        </p:spPr>
        <p:txBody>
          <a:bodyPr>
            <a:normAutofit/>
          </a:bodyPr>
          <a:lstStyle/>
          <a:p>
            <a:pPr lvl="0"/>
            <a:r>
              <a:rPr lang="en-US" sz="1700" b="0" i="0" baseline="0" dirty="0"/>
              <a:t>Explanation of the Wolff single-cluster algorithm </a:t>
            </a:r>
            <a:endParaRPr lang="en-US" sz="1700" dirty="0"/>
          </a:p>
          <a:p>
            <a:pPr lvl="0"/>
            <a:r>
              <a:rPr lang="en-US" sz="1700" b="0" i="0" baseline="0" dirty="0"/>
              <a:t>Explanation of the </a:t>
            </a:r>
            <a:r>
              <a:rPr lang="en-US" sz="1700" b="0" i="0" baseline="0" dirty="0" err="1"/>
              <a:t>Swendsen</a:t>
            </a:r>
            <a:r>
              <a:rPr lang="en-US" sz="1700" b="0" i="0" baseline="0" dirty="0"/>
              <a:t>-Wang multi-cluster algorithm </a:t>
            </a:r>
            <a:endParaRPr lang="en-US" sz="1700" dirty="0"/>
          </a:p>
        </p:txBody>
      </p:sp>
      <p:pic>
        <p:nvPicPr>
          <p:cNvPr id="12" name="Picture 11" descr="A diagram of a diagram&#10;&#10;Description automatically generated">
            <a:extLst>
              <a:ext uri="{FF2B5EF4-FFF2-40B4-BE49-F238E27FC236}">
                <a16:creationId xmlns:a16="http://schemas.microsoft.com/office/drawing/2014/main" id="{7ABBDEB0-D146-8FB5-818F-237628BE57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0" r="1663" b="3"/>
          <a:stretch/>
        </p:blipFill>
        <p:spPr>
          <a:xfrm>
            <a:off x="3808230" y="963386"/>
            <a:ext cx="2626941" cy="51316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773E4B-9CAD-AD55-3E75-3A9361219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961" y="1167493"/>
            <a:ext cx="2679887" cy="386987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377E273-3E7F-ED63-DEBF-9617CAA37125}"/>
              </a:ext>
            </a:extLst>
          </p:cNvPr>
          <p:cNvSpPr/>
          <p:nvPr/>
        </p:nvSpPr>
        <p:spPr>
          <a:xfrm>
            <a:off x="7120631" y="537986"/>
            <a:ext cx="11878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Wolff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D20F52-0436-D7D9-DE3F-BDF3373FECE2}"/>
              </a:ext>
            </a:extLst>
          </p:cNvPr>
          <p:cNvSpPr/>
          <p:nvPr/>
        </p:nvSpPr>
        <p:spPr>
          <a:xfrm>
            <a:off x="3928489" y="550615"/>
            <a:ext cx="26614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Swendsen</a:t>
            </a:r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-Wang</a:t>
            </a:r>
          </a:p>
        </p:txBody>
      </p:sp>
    </p:spTree>
    <p:extLst>
      <p:ext uri="{BB962C8B-B14F-4D97-AF65-F5344CB8AC3E}">
        <p14:creationId xmlns:p14="http://schemas.microsoft.com/office/powerpoint/2010/main" val="5928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B2BEA-49FD-168A-711B-55413EB2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Methods - Implementation and Analysis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A49796-18EA-75FE-B8AF-7FE15261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 fontScale="92500" lnSpcReduction="10000"/>
          </a:bodyPr>
          <a:lstStyle/>
          <a:p>
            <a:pPr lvl="0"/>
            <a:r>
              <a:rPr lang="en-US" sz="1900" b="0" i="0" baseline="0" dirty="0"/>
              <a:t>Implementation details and optimization techniques </a:t>
            </a:r>
            <a:endParaRPr lang="en-US" sz="1900" dirty="0"/>
          </a:p>
          <a:p>
            <a:pPr lvl="0"/>
            <a:r>
              <a:rPr lang="en-US" sz="1900" b="0" i="0" baseline="0" dirty="0"/>
              <a:t>Measurement and analysis techniques (observables, error analysis)</a:t>
            </a:r>
          </a:p>
          <a:p>
            <a:pPr lvl="0"/>
            <a:r>
              <a:rPr lang="en-US" sz="1900" dirty="0"/>
              <a:t>Flow chart describing code flow</a:t>
            </a:r>
          </a:p>
        </p:txBody>
      </p:sp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6F282EBF-5EBF-3AA2-A745-62586FF4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92" y="2018210"/>
            <a:ext cx="5074998" cy="473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0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7E1C5B54-97A8-7703-1B64-46E106747E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325" r="21675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E9BEC-6458-7A4F-973D-B1BBE817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Methods - Finite-Size Scaling and Setup Verification</a:t>
            </a:r>
          </a:p>
        </p:txBody>
      </p:sp>
      <p:graphicFrame>
        <p:nvGraphicFramePr>
          <p:cNvPr id="54" name="Rectangle 2">
            <a:extLst>
              <a:ext uri="{FF2B5EF4-FFF2-40B4-BE49-F238E27FC236}">
                <a16:creationId xmlns:a16="http://schemas.microsoft.com/office/drawing/2014/main" id="{60BFB6A8-BC54-3B94-A352-E09A44418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84020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639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946181-387A-D53B-2D52-341AA3E90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40" y="321734"/>
            <a:ext cx="3320194" cy="2905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0E3AF-CF99-7237-A98F-0D6CCF18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853426"/>
            <a:ext cx="4070073" cy="23159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710" y="0"/>
            <a:ext cx="6858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5DCFD3-5773-A54E-2250-D4AECEEF7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025" y="1276349"/>
            <a:ext cx="4522353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9233" y="0"/>
            <a:ext cx="78476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333" y="0"/>
            <a:ext cx="4556665" cy="6858000"/>
          </a:xfrm>
          <a:prstGeom prst="rect">
            <a:avLst/>
          </a:prstGeom>
          <a:ln>
            <a:noFill/>
          </a:ln>
          <a:effectLst>
            <a:outerShdw blurRad="508000" dist="190500" dir="5460000" sx="93000" sy="93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6CF21-6B5B-D758-E721-D3C97DEF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324" y="762001"/>
            <a:ext cx="3416010" cy="1708243"/>
          </a:xfrm>
        </p:spPr>
        <p:txBody>
          <a:bodyPr anchor="ctr">
            <a:normAutofit/>
          </a:bodyPr>
          <a:lstStyle/>
          <a:p>
            <a:r>
              <a:rPr lang="en-US" sz="3500"/>
              <a:t>Replication of Paper Results 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AA47960B-C782-5F89-69B5-AACBD53E08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91" r="1493"/>
          <a:stretch/>
        </p:blipFill>
        <p:spPr>
          <a:xfrm>
            <a:off x="364047" y="-132520"/>
            <a:ext cx="4132613" cy="712303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F89A94-CAA9-8999-84F7-4989B40FD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324" y="2470244"/>
            <a:ext cx="3416010" cy="3769835"/>
          </a:xfrm>
        </p:spPr>
        <p:txBody>
          <a:bodyPr anchor="ctr">
            <a:normAutofit/>
          </a:bodyPr>
          <a:lstStyle/>
          <a:p>
            <a:pPr lvl="0"/>
            <a:r>
              <a:rPr lang="en-US" sz="1700"/>
              <a:t>The</a:t>
            </a:r>
            <a:r>
              <a:rPr lang="en-US" sz="1700" baseline="0"/>
              <a:t> Magnetization and Binning Cummulant plots from the paper</a:t>
            </a:r>
            <a:endParaRPr lang="en-US" sz="1700"/>
          </a:p>
          <a:p>
            <a:pPr lvl="0"/>
            <a:r>
              <a:rPr lang="en-US" sz="1700"/>
              <a:t>Key differences in system sizes and measurement protocols: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700"/>
              <a:t>Paper: L up to 256, 1,280,000 measurements per point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700"/>
              <a:t>Our work: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 ≤ 64; 10,000 measurements per point</a:t>
            </a:r>
            <a:endParaRPr lang="en-US" sz="1700"/>
          </a:p>
          <a:p>
            <a:pPr lvl="0">
              <a:buFont typeface="Wingdings" panose="05000000000000000000" pitchFamily="2" charset="2"/>
              <a:buChar char="v"/>
            </a:pPr>
            <a:endParaRPr lang="en-US" sz="1700"/>
          </a:p>
          <a:p>
            <a:pPr>
              <a:buFont typeface="Wingdings" panose="05000000000000000000" pitchFamily="2" charset="2"/>
              <a:buChar char="§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1886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8025</TotalTime>
  <Words>518</Words>
  <Application>Microsoft Office PowerPoint</Application>
  <PresentationFormat>On-screen Show (4:3)</PresentationFormat>
  <Paragraphs>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Critical Phenomena and Cluster Algorithms: A Comparative Analysis of the 2D Ising Model</vt:lpstr>
      <vt:lpstr>Motivation - Importance and Challenges</vt:lpstr>
      <vt:lpstr>Motivation - Cluster Algorithms and Project Objectives</vt:lpstr>
      <vt:lpstr>Methods - 2D Ising Model</vt:lpstr>
      <vt:lpstr>Methods - Cluster Algorithms</vt:lpstr>
      <vt:lpstr>Methods - Implementation and Analysis</vt:lpstr>
      <vt:lpstr>Methods - Finite-Size Scaling and Setup Verification</vt:lpstr>
      <vt:lpstr>PowerPoint Presentation</vt:lpstr>
      <vt:lpstr>Replication of Paper Results </vt:lpstr>
      <vt:lpstr>Our Results</vt:lpstr>
      <vt:lpstr>Results - Performance Analysis (1)</vt:lpstr>
      <vt:lpstr>Results - Performance Analysis (2)</vt:lpstr>
      <vt:lpstr>Results - Physical Observables (1)</vt:lpstr>
      <vt:lpstr>Results - Physical Observables (2)</vt:lpstr>
      <vt:lpstr>Results - Cluster Geometry Analysis (1)</vt:lpstr>
      <vt:lpstr>Results - Cluster Geometry Analysis (2)</vt:lpstr>
      <vt:lpstr>Critical Exponents Analysis</vt:lpstr>
      <vt:lpstr>Conclusions (1)</vt:lpstr>
      <vt:lpstr>Conclusions (2)</vt:lpstr>
      <vt:lpstr>Acknowledgments and References</vt:lpstr>
      <vt:lpstr>Thank You and Q&amp;A</vt:lpstr>
      <vt:lpstr>Project Directory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Naishal Patel</dc:creator>
  <cp:keywords/>
  <dc:description>generated using python-pptx</dc:description>
  <cp:lastModifiedBy>Patel, Naishal</cp:lastModifiedBy>
  <cp:revision>3</cp:revision>
  <dcterms:created xsi:type="dcterms:W3CDTF">2013-01-27T09:14:16Z</dcterms:created>
  <dcterms:modified xsi:type="dcterms:W3CDTF">2024-12-09T22:34:12Z</dcterms:modified>
  <cp:category/>
</cp:coreProperties>
</file>