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3" r:id="rId5"/>
    <p:sldId id="258"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5332" autoAdjust="0"/>
  </p:normalViewPr>
  <p:slideViewPr>
    <p:cSldViewPr snapToGrid="0">
      <p:cViewPr varScale="1">
        <p:scale>
          <a:sx n="88" d="100"/>
          <a:sy n="88" d="100"/>
        </p:scale>
        <p:origin x="36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95F3903-2A81-4DD9-AA6B-EA64E5D92C8F}" type="datetimeFigureOut">
              <a:rPr lang="en-US" smtClean="0"/>
              <a:t>1/5/2024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CD58D81-256A-4C0F-8384-009671B4AA66}" type="slidenum">
              <a:rPr lang="en-US" smtClean="0"/>
              <a:t>‹#›</a:t>
            </a:fld>
            <a:endParaRPr lang="en-US"/>
          </a:p>
        </p:txBody>
      </p:sp>
    </p:spTree>
    <p:extLst>
      <p:ext uri="{BB962C8B-B14F-4D97-AF65-F5344CB8AC3E}">
        <p14:creationId xmlns:p14="http://schemas.microsoft.com/office/powerpoint/2010/main" val="70170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95F3903-2A81-4DD9-AA6B-EA64E5D92C8F}" type="datetimeFigureOut">
              <a:rPr lang="en-US" smtClean="0"/>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D58D81-256A-4C0F-8384-009671B4AA66}" type="slidenum">
              <a:rPr lang="en-US" smtClean="0"/>
              <a:t>‹#›</a:t>
            </a:fld>
            <a:endParaRPr lang="en-US"/>
          </a:p>
        </p:txBody>
      </p:sp>
    </p:spTree>
    <p:extLst>
      <p:ext uri="{BB962C8B-B14F-4D97-AF65-F5344CB8AC3E}">
        <p14:creationId xmlns:p14="http://schemas.microsoft.com/office/powerpoint/2010/main" val="181214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5F3903-2A81-4DD9-AA6B-EA64E5D92C8F}"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58D81-256A-4C0F-8384-009671B4AA66}" type="slidenum">
              <a:rPr lang="en-US" smtClean="0"/>
              <a:t>‹#›</a:t>
            </a:fld>
            <a:endParaRPr lang="en-US"/>
          </a:p>
        </p:txBody>
      </p:sp>
    </p:spTree>
    <p:extLst>
      <p:ext uri="{BB962C8B-B14F-4D97-AF65-F5344CB8AC3E}">
        <p14:creationId xmlns:p14="http://schemas.microsoft.com/office/powerpoint/2010/main" val="3436736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5F3903-2A81-4DD9-AA6B-EA64E5D92C8F}"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58D81-256A-4C0F-8384-009671B4AA66}" type="slidenum">
              <a:rPr lang="en-US" smtClean="0"/>
              <a:t>‹#›</a:t>
            </a:fld>
            <a:endParaRPr lang="en-US"/>
          </a:p>
        </p:txBody>
      </p:sp>
    </p:spTree>
    <p:extLst>
      <p:ext uri="{BB962C8B-B14F-4D97-AF65-F5344CB8AC3E}">
        <p14:creationId xmlns:p14="http://schemas.microsoft.com/office/powerpoint/2010/main" val="567031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5F3903-2A81-4DD9-AA6B-EA64E5D92C8F}"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58D81-256A-4C0F-8384-009671B4AA66}" type="slidenum">
              <a:rPr lang="en-US" smtClean="0"/>
              <a:t>‹#›</a:t>
            </a:fld>
            <a:endParaRPr lang="en-US"/>
          </a:p>
        </p:txBody>
      </p:sp>
    </p:spTree>
    <p:extLst>
      <p:ext uri="{BB962C8B-B14F-4D97-AF65-F5344CB8AC3E}">
        <p14:creationId xmlns:p14="http://schemas.microsoft.com/office/powerpoint/2010/main" val="3722363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5F3903-2A81-4DD9-AA6B-EA64E5D92C8F}"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58D81-256A-4C0F-8384-009671B4AA66}" type="slidenum">
              <a:rPr lang="en-US" smtClean="0"/>
              <a:t>‹#›</a:t>
            </a:fld>
            <a:endParaRPr lang="en-US"/>
          </a:p>
        </p:txBody>
      </p:sp>
    </p:spTree>
    <p:extLst>
      <p:ext uri="{BB962C8B-B14F-4D97-AF65-F5344CB8AC3E}">
        <p14:creationId xmlns:p14="http://schemas.microsoft.com/office/powerpoint/2010/main" val="3031688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5F3903-2A81-4DD9-AA6B-EA64E5D92C8F}"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58D81-256A-4C0F-8384-009671B4AA66}" type="slidenum">
              <a:rPr lang="en-US" smtClean="0"/>
              <a:t>‹#›</a:t>
            </a:fld>
            <a:endParaRPr lang="en-US"/>
          </a:p>
        </p:txBody>
      </p:sp>
    </p:spTree>
    <p:extLst>
      <p:ext uri="{BB962C8B-B14F-4D97-AF65-F5344CB8AC3E}">
        <p14:creationId xmlns:p14="http://schemas.microsoft.com/office/powerpoint/2010/main" val="3304775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5F3903-2A81-4DD9-AA6B-EA64E5D92C8F}"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58D81-256A-4C0F-8384-009671B4AA66}" type="slidenum">
              <a:rPr lang="en-US" smtClean="0"/>
              <a:t>‹#›</a:t>
            </a:fld>
            <a:endParaRPr lang="en-US"/>
          </a:p>
        </p:txBody>
      </p:sp>
    </p:spTree>
    <p:extLst>
      <p:ext uri="{BB962C8B-B14F-4D97-AF65-F5344CB8AC3E}">
        <p14:creationId xmlns:p14="http://schemas.microsoft.com/office/powerpoint/2010/main" val="15672895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5F3903-2A81-4DD9-AA6B-EA64E5D92C8F}"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58D81-256A-4C0F-8384-009671B4AA66}" type="slidenum">
              <a:rPr lang="en-US" smtClean="0"/>
              <a:t>‹#›</a:t>
            </a:fld>
            <a:endParaRPr lang="en-US"/>
          </a:p>
        </p:txBody>
      </p:sp>
    </p:spTree>
    <p:extLst>
      <p:ext uri="{BB962C8B-B14F-4D97-AF65-F5344CB8AC3E}">
        <p14:creationId xmlns:p14="http://schemas.microsoft.com/office/powerpoint/2010/main" val="682865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5F3903-2A81-4DD9-AA6B-EA64E5D92C8F}"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CD58D81-256A-4C0F-8384-009671B4AA66}" type="slidenum">
              <a:rPr lang="en-US" smtClean="0"/>
              <a:t>‹#›</a:t>
            </a:fld>
            <a:endParaRPr lang="en-US"/>
          </a:p>
        </p:txBody>
      </p:sp>
    </p:spTree>
    <p:extLst>
      <p:ext uri="{BB962C8B-B14F-4D97-AF65-F5344CB8AC3E}">
        <p14:creationId xmlns:p14="http://schemas.microsoft.com/office/powerpoint/2010/main" val="3951534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5F3903-2A81-4DD9-AA6B-EA64E5D92C8F}"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58D81-256A-4C0F-8384-009671B4AA66}" type="slidenum">
              <a:rPr lang="en-US" smtClean="0"/>
              <a:t>‹#›</a:t>
            </a:fld>
            <a:endParaRPr lang="en-US"/>
          </a:p>
        </p:txBody>
      </p:sp>
    </p:spTree>
    <p:extLst>
      <p:ext uri="{BB962C8B-B14F-4D97-AF65-F5344CB8AC3E}">
        <p14:creationId xmlns:p14="http://schemas.microsoft.com/office/powerpoint/2010/main" val="332341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95F3903-2A81-4DD9-AA6B-EA64E5D92C8F}" type="datetimeFigureOut">
              <a:rPr lang="en-US" smtClean="0"/>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D58D81-256A-4C0F-8384-009671B4AA66}" type="slidenum">
              <a:rPr lang="en-US" smtClean="0"/>
              <a:t>‹#›</a:t>
            </a:fld>
            <a:endParaRPr lang="en-US"/>
          </a:p>
        </p:txBody>
      </p:sp>
    </p:spTree>
    <p:extLst>
      <p:ext uri="{BB962C8B-B14F-4D97-AF65-F5344CB8AC3E}">
        <p14:creationId xmlns:p14="http://schemas.microsoft.com/office/powerpoint/2010/main" val="3374274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95F3903-2A81-4DD9-AA6B-EA64E5D92C8F}" type="datetimeFigureOut">
              <a:rPr lang="en-US" smtClean="0"/>
              <a:t>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D58D81-256A-4C0F-8384-009671B4AA66}" type="slidenum">
              <a:rPr lang="en-US" smtClean="0"/>
              <a:t>‹#›</a:t>
            </a:fld>
            <a:endParaRPr lang="en-US"/>
          </a:p>
        </p:txBody>
      </p:sp>
    </p:spTree>
    <p:extLst>
      <p:ext uri="{BB962C8B-B14F-4D97-AF65-F5344CB8AC3E}">
        <p14:creationId xmlns:p14="http://schemas.microsoft.com/office/powerpoint/2010/main" val="3026194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95F3903-2A81-4DD9-AA6B-EA64E5D92C8F}" type="datetimeFigureOut">
              <a:rPr lang="en-US" smtClean="0"/>
              <a:t>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D58D81-256A-4C0F-8384-009671B4AA66}" type="slidenum">
              <a:rPr lang="en-US" smtClean="0"/>
              <a:t>‹#›</a:t>
            </a:fld>
            <a:endParaRPr lang="en-US"/>
          </a:p>
        </p:txBody>
      </p:sp>
    </p:spTree>
    <p:extLst>
      <p:ext uri="{BB962C8B-B14F-4D97-AF65-F5344CB8AC3E}">
        <p14:creationId xmlns:p14="http://schemas.microsoft.com/office/powerpoint/2010/main" val="673412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5F3903-2A81-4DD9-AA6B-EA64E5D92C8F}" type="datetimeFigureOut">
              <a:rPr lang="en-US" smtClean="0"/>
              <a:t>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D58D81-256A-4C0F-8384-009671B4AA66}" type="slidenum">
              <a:rPr lang="en-US" smtClean="0"/>
              <a:t>‹#›</a:t>
            </a:fld>
            <a:endParaRPr lang="en-US"/>
          </a:p>
        </p:txBody>
      </p:sp>
    </p:spTree>
    <p:extLst>
      <p:ext uri="{BB962C8B-B14F-4D97-AF65-F5344CB8AC3E}">
        <p14:creationId xmlns:p14="http://schemas.microsoft.com/office/powerpoint/2010/main" val="888747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95F3903-2A81-4DD9-AA6B-EA64E5D92C8F}" type="datetimeFigureOut">
              <a:rPr lang="en-US" smtClean="0"/>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D58D81-256A-4C0F-8384-009671B4AA66}" type="slidenum">
              <a:rPr lang="en-US" smtClean="0"/>
              <a:t>‹#›</a:t>
            </a:fld>
            <a:endParaRPr lang="en-US"/>
          </a:p>
        </p:txBody>
      </p:sp>
    </p:spTree>
    <p:extLst>
      <p:ext uri="{BB962C8B-B14F-4D97-AF65-F5344CB8AC3E}">
        <p14:creationId xmlns:p14="http://schemas.microsoft.com/office/powerpoint/2010/main" val="2214388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95F3903-2A81-4DD9-AA6B-EA64E5D92C8F}" type="datetimeFigureOut">
              <a:rPr lang="en-US" smtClean="0"/>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D58D81-256A-4C0F-8384-009671B4AA66}" type="slidenum">
              <a:rPr lang="en-US" smtClean="0"/>
              <a:t>‹#›</a:t>
            </a:fld>
            <a:endParaRPr lang="en-US"/>
          </a:p>
        </p:txBody>
      </p:sp>
    </p:spTree>
    <p:extLst>
      <p:ext uri="{BB962C8B-B14F-4D97-AF65-F5344CB8AC3E}">
        <p14:creationId xmlns:p14="http://schemas.microsoft.com/office/powerpoint/2010/main" val="1946323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95F3903-2A81-4DD9-AA6B-EA64E5D92C8F}" type="datetimeFigureOut">
              <a:rPr lang="en-US" smtClean="0"/>
              <a:t>1/5/2024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CD58D81-256A-4C0F-8384-009671B4AA66}" type="slidenum">
              <a:rPr lang="en-US" smtClean="0"/>
              <a:t>‹#›</a:t>
            </a:fld>
            <a:endParaRPr lang="en-US"/>
          </a:p>
        </p:txBody>
      </p:sp>
    </p:spTree>
    <p:extLst>
      <p:ext uri="{BB962C8B-B14F-4D97-AF65-F5344CB8AC3E}">
        <p14:creationId xmlns:p14="http://schemas.microsoft.com/office/powerpoint/2010/main" val="22204992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builtin.com/company/css" TargetMode="External"/><Relationship Id="rId2" Type="http://schemas.openxmlformats.org/officeDocument/2006/relationships/hyperlink" Target="https://builtin.com/learn/tech-dictionary/html" TargetMode="External"/><Relationship Id="rId1" Type="http://schemas.openxmlformats.org/officeDocument/2006/relationships/slideLayout" Target="../slideLayouts/slideLayout2.xml"/><Relationship Id="rId4" Type="http://schemas.openxmlformats.org/officeDocument/2006/relationships/hyperlink" Target="https://builtin.com/learn/tech-dictionary/javascrip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introduction-to-javascrip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artificial-intelligence-an-introduc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FRONT END DEVELOPMENT</a:t>
            </a:r>
            <a:endParaRPr lang="en-US" dirty="0"/>
          </a:p>
        </p:txBody>
      </p:sp>
      <p:sp>
        <p:nvSpPr>
          <p:cNvPr id="3" name="Subtitle 2"/>
          <p:cNvSpPr>
            <a:spLocks noGrp="1"/>
          </p:cNvSpPr>
          <p:nvPr>
            <p:ph type="subTitle" idx="1"/>
          </p:nvPr>
        </p:nvSpPr>
        <p:spPr/>
        <p:txBody>
          <a:bodyPr/>
          <a:lstStyle/>
          <a:p>
            <a:pPr algn="l"/>
            <a:r>
              <a:rPr lang="en-US" dirty="0" smtClean="0"/>
              <a:t>Details About Front End Developer and its Market Trends</a:t>
            </a:r>
            <a:endParaRPr lang="en-US" dirty="0"/>
          </a:p>
        </p:txBody>
      </p:sp>
    </p:spTree>
    <p:extLst>
      <p:ext uri="{BB962C8B-B14F-4D97-AF65-F5344CB8AC3E}">
        <p14:creationId xmlns:p14="http://schemas.microsoft.com/office/powerpoint/2010/main" val="1409811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094" y="1576251"/>
            <a:ext cx="10018713" cy="775062"/>
          </a:xfrm>
        </p:spPr>
        <p:txBody>
          <a:bodyPr/>
          <a:lstStyle/>
          <a:p>
            <a:r>
              <a:rPr lang="en-US" dirty="0" smtClean="0"/>
              <a:t>What </a:t>
            </a:r>
            <a:r>
              <a:rPr lang="en-US" dirty="0"/>
              <a:t>is </a:t>
            </a:r>
            <a:r>
              <a:rPr lang="en-US" dirty="0" smtClean="0"/>
              <a:t>Front End </a:t>
            </a:r>
            <a:r>
              <a:rPr lang="en-US" dirty="0"/>
              <a:t>D</a:t>
            </a:r>
            <a:r>
              <a:rPr lang="en-US" dirty="0" smtClean="0"/>
              <a:t>evelopment ?</a:t>
            </a:r>
            <a:endParaRPr lang="en-US" dirty="0"/>
          </a:p>
        </p:txBody>
      </p:sp>
      <p:sp>
        <p:nvSpPr>
          <p:cNvPr id="3" name="Content Placeholder 2"/>
          <p:cNvSpPr>
            <a:spLocks noGrp="1"/>
          </p:cNvSpPr>
          <p:nvPr>
            <p:ph idx="1"/>
          </p:nvPr>
        </p:nvSpPr>
        <p:spPr>
          <a:xfrm>
            <a:off x="1593167" y="2621279"/>
            <a:ext cx="10018713" cy="2063932"/>
          </a:xfrm>
        </p:spPr>
        <p:txBody>
          <a:bodyPr>
            <a:normAutofit/>
          </a:bodyPr>
          <a:lstStyle/>
          <a:p>
            <a:pPr>
              <a:buFont typeface="Arial" panose="020B0604020202020204" pitchFamily="34" charset="0"/>
              <a:buChar char="•"/>
            </a:pPr>
            <a:r>
              <a:rPr lang="en-US" sz="2000" dirty="0" smtClean="0">
                <a:solidFill>
                  <a:srgbClr val="002060"/>
                </a:solidFill>
                <a:latin typeface="Calibri" panose="020F0502020204030204" pitchFamily="34" charset="0"/>
                <a:cs typeface="Calibri" panose="020F0502020204030204" pitchFamily="34" charset="0"/>
              </a:rPr>
              <a:t>Front-end </a:t>
            </a:r>
            <a:r>
              <a:rPr lang="en-US" sz="2000" dirty="0">
                <a:solidFill>
                  <a:srgbClr val="002060"/>
                </a:solidFill>
                <a:latin typeface="Calibri" panose="020F0502020204030204" pitchFamily="34" charset="0"/>
                <a:cs typeface="Calibri" panose="020F0502020204030204" pitchFamily="34" charset="0"/>
              </a:rPr>
              <a:t>web development</a:t>
            </a:r>
            <a:r>
              <a:rPr lang="en-US" sz="2000" b="1" dirty="0">
                <a:solidFill>
                  <a:srgbClr val="002060"/>
                </a:solidFill>
                <a:latin typeface="Calibri" panose="020F0502020204030204" pitchFamily="34" charset="0"/>
                <a:cs typeface="Calibri" panose="020F0502020204030204" pitchFamily="34" charset="0"/>
              </a:rPr>
              <a:t> </a:t>
            </a:r>
            <a:r>
              <a:rPr lang="en-US" sz="2000" dirty="0">
                <a:solidFill>
                  <a:srgbClr val="002060"/>
                </a:solidFill>
                <a:latin typeface="Calibri" panose="020F0502020204030204" pitchFamily="34" charset="0"/>
                <a:cs typeface="Calibri" panose="020F0502020204030204" pitchFamily="34" charset="0"/>
              </a:rPr>
              <a:t>is the process of designing and building the graphical user interface (GUI) of any website. Sometimes called client-side development, front-end development refers to the development of the parts of a website the user interacts with, such as buttons and text boxes. We usually perform front-end development using </a:t>
            </a:r>
            <a:r>
              <a:rPr lang="en-US" sz="2000" dirty="0">
                <a:solidFill>
                  <a:srgbClr val="002060"/>
                </a:solidFill>
                <a:latin typeface="Calibri" panose="020F0502020204030204" pitchFamily="34" charset="0"/>
                <a:cs typeface="Calibri" panose="020F0502020204030204" pitchFamily="34" charset="0"/>
                <a:hlinkClick r:id="rId2"/>
              </a:rPr>
              <a:t>HTML</a:t>
            </a:r>
            <a:r>
              <a:rPr lang="en-US" sz="2000" dirty="0">
                <a:solidFill>
                  <a:srgbClr val="002060"/>
                </a:solidFill>
                <a:latin typeface="Calibri" panose="020F0502020204030204" pitchFamily="34" charset="0"/>
                <a:cs typeface="Calibri" panose="020F0502020204030204" pitchFamily="34" charset="0"/>
              </a:rPr>
              <a:t>, </a:t>
            </a:r>
            <a:r>
              <a:rPr lang="en-US" sz="2000" dirty="0">
                <a:solidFill>
                  <a:srgbClr val="002060"/>
                </a:solidFill>
                <a:latin typeface="Calibri" panose="020F0502020204030204" pitchFamily="34" charset="0"/>
                <a:cs typeface="Calibri" panose="020F0502020204030204" pitchFamily="34" charset="0"/>
                <a:hlinkClick r:id="rId3"/>
              </a:rPr>
              <a:t>CSS</a:t>
            </a:r>
            <a:r>
              <a:rPr lang="en-US" sz="2000" dirty="0">
                <a:solidFill>
                  <a:srgbClr val="002060"/>
                </a:solidFill>
                <a:latin typeface="Calibri" panose="020F0502020204030204" pitchFamily="34" charset="0"/>
                <a:cs typeface="Calibri" panose="020F0502020204030204" pitchFamily="34" charset="0"/>
              </a:rPr>
              <a:t> and </a:t>
            </a:r>
            <a:r>
              <a:rPr lang="en-US" sz="2000" dirty="0">
                <a:solidFill>
                  <a:srgbClr val="002060"/>
                </a:solidFill>
                <a:latin typeface="Calibri" panose="020F0502020204030204" pitchFamily="34" charset="0"/>
                <a:cs typeface="Calibri" panose="020F0502020204030204" pitchFamily="34" charset="0"/>
                <a:hlinkClick r:id="rId4"/>
              </a:rPr>
              <a:t>JavaScript</a:t>
            </a:r>
            <a:r>
              <a:rPr lang="en-US" sz="2000" dirty="0">
                <a:solidFill>
                  <a:srgbClr val="002060"/>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406217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Technical skills</a:t>
            </a:r>
            <a:endParaRPr lang="en-US" dirty="0"/>
          </a:p>
        </p:txBody>
      </p:sp>
      <p:sp>
        <p:nvSpPr>
          <p:cNvPr id="3" name="Content Placeholder 2"/>
          <p:cNvSpPr>
            <a:spLocks noGrp="1"/>
          </p:cNvSpPr>
          <p:nvPr>
            <p:ph idx="1"/>
          </p:nvPr>
        </p:nvSpPr>
        <p:spPr/>
        <p:txBody>
          <a:bodyPr>
            <a:normAutofit fontScale="92500"/>
          </a:bodyPr>
          <a:lstStyle/>
          <a:p>
            <a:r>
              <a:rPr lang="en-US" dirty="0">
                <a:solidFill>
                  <a:srgbClr val="002060"/>
                </a:solidFill>
              </a:rPr>
              <a:t>Programming languages</a:t>
            </a:r>
          </a:p>
          <a:p>
            <a:pPr marL="0" indent="0">
              <a:buNone/>
            </a:pPr>
            <a:r>
              <a:rPr lang="en-US" dirty="0">
                <a:solidFill>
                  <a:srgbClr val="002060"/>
                </a:solidFill>
              </a:rPr>
              <a:t>The base languages of front end development used for coding webpages are hypertext markup language (HTML), JavaScript (JS) and cascading style sheets (CSS). HTML is the structural component of a website that provides an initial layout and decides the position of different elements. CSS adds styles and headings to the website at the desired location. JS adds interactive features such as games, animations and maps that update in real-time. Fluency in these three languages is essential for anyone looking to start their career in front end development.</a:t>
            </a:r>
          </a:p>
        </p:txBody>
      </p:sp>
    </p:spTree>
    <p:extLst>
      <p:ext uri="{BB962C8B-B14F-4D97-AF65-F5344CB8AC3E}">
        <p14:creationId xmlns:p14="http://schemas.microsoft.com/office/powerpoint/2010/main" val="3160714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Choose Front End </a:t>
            </a:r>
            <a:endParaRPr lang="en-US" dirty="0"/>
          </a:p>
        </p:txBody>
      </p:sp>
      <p:sp>
        <p:nvSpPr>
          <p:cNvPr id="3" name="Content Placeholder 2"/>
          <p:cNvSpPr>
            <a:spLocks noGrp="1"/>
          </p:cNvSpPr>
          <p:nvPr>
            <p:ph idx="1"/>
          </p:nvPr>
        </p:nvSpPr>
        <p:spPr>
          <a:xfrm>
            <a:off x="1484310" y="1227909"/>
            <a:ext cx="10018713" cy="4563291"/>
          </a:xfrm>
        </p:spPr>
        <p:txBody>
          <a:bodyPr>
            <a:normAutofit/>
          </a:bodyPr>
          <a:lstStyle/>
          <a:p>
            <a:r>
              <a:rPr lang="en-US" sz="2000" dirty="0">
                <a:solidFill>
                  <a:srgbClr val="002060"/>
                </a:solidFill>
                <a:latin typeface="Calibri" panose="020F0502020204030204" pitchFamily="34" charset="0"/>
                <a:cs typeface="Calibri" panose="020F0502020204030204" pitchFamily="34" charset="0"/>
              </a:rPr>
              <a:t>Although I am </a:t>
            </a:r>
            <a:r>
              <a:rPr lang="en-US" sz="2000" dirty="0" smtClean="0">
                <a:solidFill>
                  <a:srgbClr val="002060"/>
                </a:solidFill>
                <a:latin typeface="Calibri" panose="020F0502020204030204" pitchFamily="34" charset="0"/>
                <a:cs typeface="Calibri" panose="020F0502020204030204" pitchFamily="34" charset="0"/>
              </a:rPr>
              <a:t>coming </a:t>
            </a:r>
            <a:r>
              <a:rPr lang="en-US" sz="2000" dirty="0">
                <a:solidFill>
                  <a:srgbClr val="002060"/>
                </a:solidFill>
                <a:latin typeface="Calibri" panose="020F0502020204030204" pitchFamily="34" charset="0"/>
                <a:cs typeface="Calibri" panose="020F0502020204030204" pitchFamily="34" charset="0"/>
              </a:rPr>
              <a:t>from IT background but I have so much Interest  to Learn about coding and Web Related  Technology.</a:t>
            </a:r>
          </a:p>
          <a:p>
            <a:r>
              <a:rPr lang="en-US" sz="2000" dirty="0">
                <a:solidFill>
                  <a:srgbClr val="002060"/>
                </a:solidFill>
                <a:latin typeface="Calibri" panose="020F0502020204030204" pitchFamily="34" charset="0"/>
                <a:cs typeface="Calibri" panose="020F0502020204030204" pitchFamily="34" charset="0"/>
              </a:rPr>
              <a:t> I am very Good In Math and Logics Building That’s skill help me to learn </a:t>
            </a:r>
            <a:r>
              <a:rPr lang="en-US" sz="2000" dirty="0" smtClean="0">
                <a:solidFill>
                  <a:srgbClr val="002060"/>
                </a:solidFill>
                <a:latin typeface="Calibri" panose="020F0502020204030204" pitchFamily="34" charset="0"/>
                <a:cs typeface="Calibri" panose="020F0502020204030204" pitchFamily="34" charset="0"/>
              </a:rPr>
              <a:t>Frond End</a:t>
            </a:r>
            <a:endParaRPr lang="en-US" sz="2000"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33981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740228"/>
            <a:ext cx="10018713" cy="2638697"/>
          </a:xfrm>
        </p:spPr>
        <p:txBody>
          <a:bodyPr/>
          <a:lstStyle/>
          <a:p>
            <a:r>
              <a:rPr lang="en-US" dirty="0" smtClean="0">
                <a:latin typeface="Calibri" panose="020F0502020204030204" pitchFamily="34" charset="0"/>
                <a:cs typeface="Calibri" panose="020F0502020204030204" pitchFamily="34" charset="0"/>
              </a:rPr>
              <a:t>Current </a:t>
            </a:r>
            <a:r>
              <a:rPr lang="en-US" dirty="0" smtClean="0">
                <a:latin typeface="Corbel (Headings)"/>
                <a:cs typeface="Calibri" panose="020F0502020204030204" pitchFamily="34" charset="0"/>
              </a:rPr>
              <a:t>Trends</a:t>
            </a:r>
            <a:r>
              <a:rPr lang="en-US" dirty="0" smtClean="0">
                <a:latin typeface="Calibri" panose="020F0502020204030204" pitchFamily="34" charset="0"/>
                <a:cs typeface="Calibri" panose="020F0502020204030204" pitchFamily="34" charset="0"/>
              </a:rPr>
              <a:t> of Front-End Developer</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484310" y="336368"/>
            <a:ext cx="10018713" cy="7335883"/>
          </a:xfrm>
        </p:spPr>
        <p:txBody>
          <a:bodyPr>
            <a:noAutofit/>
          </a:bodyPr>
          <a:lstStyle/>
          <a:p>
            <a:pPr fontAlgn="base"/>
            <a:r>
              <a:rPr lang="en-US" sz="2000" dirty="0" smtClean="0">
                <a:solidFill>
                  <a:srgbClr val="002060"/>
                </a:solidFill>
                <a:latin typeface="Calibri" panose="020F0502020204030204" pitchFamily="34" charset="0"/>
                <a:cs typeface="Calibri" panose="020F0502020204030204" pitchFamily="34" charset="0"/>
              </a:rPr>
              <a:t>No </a:t>
            </a:r>
            <a:r>
              <a:rPr lang="en-US" sz="2000" dirty="0">
                <a:solidFill>
                  <a:srgbClr val="002060"/>
                </a:solidFill>
                <a:latin typeface="Calibri" panose="020F0502020204030204" pitchFamily="34" charset="0"/>
                <a:cs typeface="Calibri" panose="020F0502020204030204" pitchFamily="34" charset="0"/>
              </a:rPr>
              <a:t>Code/Low Code</a:t>
            </a:r>
          </a:p>
          <a:p>
            <a:pPr marL="0" indent="0" fontAlgn="base">
              <a:buNone/>
            </a:pPr>
            <a:r>
              <a:rPr lang="en-US" sz="2000" dirty="0" smtClean="0">
                <a:solidFill>
                  <a:srgbClr val="002060"/>
                </a:solidFill>
                <a:latin typeface="Calibri" panose="020F0502020204030204" pitchFamily="34" charset="0"/>
                <a:cs typeface="Calibri" panose="020F0502020204030204" pitchFamily="34" charset="0"/>
              </a:rPr>
              <a:t>It </a:t>
            </a:r>
            <a:r>
              <a:rPr lang="en-US" sz="2000" dirty="0">
                <a:solidFill>
                  <a:srgbClr val="002060"/>
                </a:solidFill>
                <a:latin typeface="Calibri" panose="020F0502020204030204" pitchFamily="34" charset="0"/>
                <a:cs typeface="Calibri" panose="020F0502020204030204" pitchFamily="34" charset="0"/>
              </a:rPr>
              <a:t>is the method of designing and developing apps using drag-and-drop tools that avoid the traditional method of writing code by developers. It helps developers to create solutions for businesses quickly and efficiently. More than 65% of the development will depend on low-code/no-code trends. Some of the benefits include reducing in errors, automation capabilities, greater accessibility, and shorter turnaround times</a:t>
            </a:r>
            <a:r>
              <a:rPr lang="en-US" sz="2000" dirty="0" smtClean="0">
                <a:solidFill>
                  <a:srgbClr val="002060"/>
                </a:solidFill>
                <a:latin typeface="Calibri" panose="020F0502020204030204" pitchFamily="34" charset="0"/>
                <a:cs typeface="Calibri" panose="020F0502020204030204" pitchFamily="34" charset="0"/>
              </a:rPr>
              <a:t>.</a:t>
            </a:r>
          </a:p>
          <a:p>
            <a:pPr fontAlgn="base"/>
            <a:r>
              <a:rPr lang="en-US" sz="2000" dirty="0" smtClean="0">
                <a:solidFill>
                  <a:srgbClr val="002060"/>
                </a:solidFill>
                <a:latin typeface="Calibri" panose="020F0502020204030204" pitchFamily="34" charset="0"/>
                <a:cs typeface="Calibri" panose="020F0502020204030204" pitchFamily="34" charset="0"/>
              </a:rPr>
              <a:t>Progressive </a:t>
            </a:r>
            <a:r>
              <a:rPr lang="en-US" sz="2000" dirty="0">
                <a:solidFill>
                  <a:srgbClr val="002060"/>
                </a:solidFill>
                <a:latin typeface="Calibri" panose="020F0502020204030204" pitchFamily="34" charset="0"/>
                <a:cs typeface="Calibri" panose="020F0502020204030204" pitchFamily="34" charset="0"/>
              </a:rPr>
              <a:t>Web Apps</a:t>
            </a:r>
          </a:p>
          <a:p>
            <a:pPr marL="0" indent="0" fontAlgn="base">
              <a:buNone/>
            </a:pPr>
            <a:r>
              <a:rPr lang="en-US" sz="2000" dirty="0">
                <a:solidFill>
                  <a:srgbClr val="002060"/>
                </a:solidFill>
                <a:latin typeface="Calibri" panose="020F0502020204030204" pitchFamily="34" charset="0"/>
                <a:cs typeface="Calibri" panose="020F0502020204030204" pitchFamily="34" charset="0"/>
              </a:rPr>
              <a:t>The very important front-end development trend you must follow is </a:t>
            </a:r>
            <a:r>
              <a:rPr lang="en-US" sz="2000" dirty="0" smtClean="0">
                <a:solidFill>
                  <a:srgbClr val="002060"/>
                </a:solidFill>
                <a:latin typeface="Calibri" panose="020F0502020204030204" pitchFamily="34" charset="0"/>
                <a:cs typeface="Calibri" panose="020F0502020204030204" pitchFamily="34" charset="0"/>
              </a:rPr>
              <a:t>Progressive Web(PWAs</a:t>
            </a:r>
            <a:r>
              <a:rPr lang="en-US" sz="2000" dirty="0">
                <a:solidFill>
                  <a:srgbClr val="002060"/>
                </a:solidFill>
                <a:latin typeface="Calibri" panose="020F0502020204030204" pitchFamily="34" charset="0"/>
                <a:cs typeface="Calibri" panose="020F0502020204030204" pitchFamily="34" charset="0"/>
              </a:rPr>
              <a:t>). It fills the gap between conventional websites and native mobile applications. It gives you a similar experience of working with an app from their web browser. The best thing about PWAs is you can operate them offline. It provides push notifications, caching, and background synchronization. Because of the service workers and app shell structures, they are very quick and </a:t>
            </a:r>
            <a:r>
              <a:rPr lang="en-US" sz="2000" dirty="0" err="1" smtClean="0">
                <a:solidFill>
                  <a:srgbClr val="002060"/>
                </a:solidFill>
                <a:latin typeface="Calibri" panose="020F0502020204030204" pitchFamily="34" charset="0"/>
                <a:cs typeface="Calibri" panose="020F0502020204030204" pitchFamily="34" charset="0"/>
              </a:rPr>
              <a:t>responsive.To</a:t>
            </a:r>
            <a:r>
              <a:rPr lang="en-US" sz="2000" dirty="0">
                <a:solidFill>
                  <a:srgbClr val="002060"/>
                </a:solidFill>
                <a:latin typeface="Calibri" panose="020F0502020204030204" pitchFamily="34" charset="0"/>
                <a:cs typeface="Calibri" panose="020F0502020204030204" pitchFamily="34" charset="0"/>
              </a:rPr>
              <a:t> lower the cost and development process </a:t>
            </a:r>
            <a:r>
              <a:rPr lang="en-US" sz="2000" dirty="0" smtClean="0">
                <a:solidFill>
                  <a:srgbClr val="002060"/>
                </a:solidFill>
                <a:latin typeface="Calibri" panose="020F0502020204030204" pitchFamily="34" charset="0"/>
                <a:cs typeface="Calibri" panose="020F0502020204030204" pitchFamily="34" charset="0"/>
              </a:rPr>
              <a:t>time.</a:t>
            </a:r>
            <a:endParaRPr lang="en-US" sz="2000"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27586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706880"/>
            <a:ext cx="10018713" cy="722811"/>
          </a:xfrm>
        </p:spPr>
        <p:txBody>
          <a:bodyPr/>
          <a:lstStyle/>
          <a:p>
            <a:endParaRPr lang="en-US" dirty="0"/>
          </a:p>
        </p:txBody>
      </p:sp>
      <p:sp>
        <p:nvSpPr>
          <p:cNvPr id="3" name="Content Placeholder 2"/>
          <p:cNvSpPr>
            <a:spLocks noGrp="1"/>
          </p:cNvSpPr>
          <p:nvPr>
            <p:ph idx="1"/>
          </p:nvPr>
        </p:nvSpPr>
        <p:spPr/>
        <p:txBody>
          <a:bodyPr>
            <a:noAutofit/>
          </a:bodyPr>
          <a:lstStyle/>
          <a:p>
            <a:r>
              <a:rPr lang="en-US" sz="2000" dirty="0">
                <a:solidFill>
                  <a:srgbClr val="002060"/>
                </a:solidFill>
              </a:rPr>
              <a:t>Single Page Applications</a:t>
            </a:r>
          </a:p>
          <a:p>
            <a:pPr marL="0" indent="0">
              <a:buNone/>
            </a:pPr>
            <a:r>
              <a:rPr lang="en-US" sz="2000" dirty="0" smtClean="0">
                <a:solidFill>
                  <a:srgbClr val="002060"/>
                </a:solidFill>
              </a:rPr>
              <a:t>Single Page Application(SPAs</a:t>
            </a:r>
            <a:r>
              <a:rPr lang="en-US" sz="2000" dirty="0">
                <a:solidFill>
                  <a:srgbClr val="002060"/>
                </a:solidFill>
              </a:rPr>
              <a:t>) are another top front-end development trend that provides a dynamic user experience. You get all the required resources on a single page rather than switching numerous tabs resulting in a quicker and more responsive application. SPAs also offer dynamic features like live chat, real-time data updates, and interactive maps. It provides fewer server classes, quicker load times, and an interesting user experience by loading content on a single page and updating it dynamically</a:t>
            </a:r>
            <a:r>
              <a:rPr lang="en-US" sz="2000" dirty="0" smtClean="0">
                <a:solidFill>
                  <a:srgbClr val="002060"/>
                </a:solidFill>
              </a:rPr>
              <a:t>.</a:t>
            </a:r>
          </a:p>
          <a:p>
            <a:pPr fontAlgn="base"/>
            <a:r>
              <a:rPr lang="en-US" sz="2000" dirty="0" smtClean="0">
                <a:solidFill>
                  <a:srgbClr val="002060"/>
                </a:solidFill>
              </a:rPr>
              <a:t>JavaScript</a:t>
            </a:r>
            <a:endParaRPr lang="en-US" sz="2000" dirty="0">
              <a:solidFill>
                <a:srgbClr val="002060"/>
              </a:solidFill>
            </a:endParaRPr>
          </a:p>
          <a:p>
            <a:pPr marL="0" indent="0" fontAlgn="base">
              <a:buNone/>
            </a:pPr>
            <a:r>
              <a:rPr lang="en-US" sz="2000" dirty="0">
                <a:solidFill>
                  <a:srgbClr val="002060"/>
                </a:solidFill>
              </a:rPr>
              <a:t>JavaScript is and will always be the versatile and most-demanding programming language in web development. It helps developers to build scalable, dynamic, and interactive websites. </a:t>
            </a:r>
            <a:r>
              <a:rPr lang="en-US" sz="2000" dirty="0">
                <a:solidFill>
                  <a:srgbClr val="002060"/>
                </a:solidFill>
                <a:hlinkClick r:id="rId2"/>
              </a:rPr>
              <a:t>JavaScript</a:t>
            </a:r>
            <a:r>
              <a:rPr lang="en-US" sz="2000" dirty="0">
                <a:solidFill>
                  <a:srgbClr val="002060"/>
                </a:solidFill>
              </a:rPr>
              <a:t> keeps on upgrading itself with some new features day by day. It is used by more than 75% of the developer community.</a:t>
            </a:r>
          </a:p>
          <a:p>
            <a:pPr marL="0" indent="0" fontAlgn="base">
              <a:buNone/>
            </a:pPr>
            <a:r>
              <a:rPr lang="en-US" sz="2000" dirty="0">
                <a:solidFill>
                  <a:srgbClr val="002060"/>
                </a:solidFill>
              </a:rPr>
              <a:t>The introduction of new features in ES6 will definitely help developers to build elements efficiently in web applications. Thus, JavaScript is one of the top trends used in frontend </a:t>
            </a:r>
            <a:r>
              <a:rPr lang="en-US" sz="2000" dirty="0" smtClean="0">
                <a:solidFill>
                  <a:srgbClr val="002060"/>
                </a:solidFill>
              </a:rPr>
              <a:t>development</a:t>
            </a:r>
          </a:p>
          <a:p>
            <a:pPr fontAlgn="base"/>
            <a:endParaRPr lang="en-US" sz="2000" dirty="0" smtClean="0">
              <a:solidFill>
                <a:srgbClr val="002060"/>
              </a:solidFill>
            </a:endParaRPr>
          </a:p>
          <a:p>
            <a:pPr marL="0" indent="0" fontAlgn="base">
              <a:buNone/>
            </a:pPr>
            <a:endParaRPr lang="en-US" sz="2000" dirty="0">
              <a:solidFill>
                <a:srgbClr val="002060"/>
              </a:solidFill>
            </a:endParaRPr>
          </a:p>
          <a:p>
            <a:endParaRPr lang="en-US" sz="2000" dirty="0">
              <a:solidFill>
                <a:srgbClr val="002060"/>
              </a:solidFill>
            </a:endParaRPr>
          </a:p>
        </p:txBody>
      </p:sp>
    </p:spTree>
    <p:extLst>
      <p:ext uri="{BB962C8B-B14F-4D97-AF65-F5344CB8AC3E}">
        <p14:creationId xmlns:p14="http://schemas.microsoft.com/office/powerpoint/2010/main" val="2937099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463039"/>
            <a:ext cx="10018713" cy="731520"/>
          </a:xfrm>
        </p:spPr>
        <p:txBody>
          <a:bodyPr/>
          <a:lstStyle/>
          <a:p>
            <a:endParaRPr lang="en-US" dirty="0"/>
          </a:p>
        </p:txBody>
      </p:sp>
      <p:sp>
        <p:nvSpPr>
          <p:cNvPr id="3" name="Content Placeholder 2"/>
          <p:cNvSpPr>
            <a:spLocks noGrp="1"/>
          </p:cNvSpPr>
          <p:nvPr>
            <p:ph idx="1"/>
          </p:nvPr>
        </p:nvSpPr>
        <p:spPr/>
        <p:txBody>
          <a:bodyPr>
            <a:noAutofit/>
          </a:bodyPr>
          <a:lstStyle/>
          <a:p>
            <a:pPr fontAlgn="base"/>
            <a:r>
              <a:rPr lang="en-US" sz="2000" dirty="0" smtClean="0">
                <a:solidFill>
                  <a:srgbClr val="002060"/>
                </a:solidFill>
              </a:rPr>
              <a:t>Server-Side </a:t>
            </a:r>
            <a:r>
              <a:rPr lang="en-US" sz="2000" dirty="0">
                <a:solidFill>
                  <a:srgbClr val="002060"/>
                </a:solidFill>
              </a:rPr>
              <a:t>Rendering</a:t>
            </a:r>
          </a:p>
          <a:p>
            <a:pPr marL="0" indent="0" fontAlgn="base">
              <a:buNone/>
            </a:pPr>
            <a:r>
              <a:rPr lang="en-US" sz="2000" dirty="0">
                <a:solidFill>
                  <a:srgbClr val="002060"/>
                </a:solidFill>
              </a:rPr>
              <a:t>Server-side rendering is a method that shifts the rendering process to the server and thereby enhancing the performance and user experience of web applications. It allows devices with limited processing power to access web applications. It offers benefits like improved SEO, faster initial page loads, enhanced performance, and better accessibility.</a:t>
            </a:r>
          </a:p>
          <a:p>
            <a:pPr marL="0" indent="0" fontAlgn="base">
              <a:buNone/>
            </a:pPr>
            <a:r>
              <a:rPr lang="en-US" sz="2000" dirty="0">
                <a:solidFill>
                  <a:srgbClr val="002060"/>
                </a:solidFill>
              </a:rPr>
              <a:t>It is more faster and efficient because the server generates the complete HTML content and sends it to the user’s browser. It comes with other benefits like offering excellent social media optimization. ideal for static websites, and easy to index</a:t>
            </a:r>
            <a:r>
              <a:rPr lang="en-US" sz="2000" dirty="0" smtClean="0">
                <a:solidFill>
                  <a:srgbClr val="002060"/>
                </a:solidFill>
              </a:rPr>
              <a:t>.</a:t>
            </a:r>
          </a:p>
          <a:p>
            <a:pPr fontAlgn="base"/>
            <a:r>
              <a:rPr lang="en-US" sz="2000" dirty="0" err="1" smtClean="0">
                <a:solidFill>
                  <a:srgbClr val="002060"/>
                </a:solidFill>
              </a:rPr>
              <a:t>Chatbots</a:t>
            </a:r>
            <a:r>
              <a:rPr lang="en-US" sz="2000" dirty="0" smtClean="0">
                <a:solidFill>
                  <a:srgbClr val="002060"/>
                </a:solidFill>
              </a:rPr>
              <a:t> </a:t>
            </a:r>
            <a:r>
              <a:rPr lang="en-US" sz="2000" dirty="0">
                <a:solidFill>
                  <a:srgbClr val="002060"/>
                </a:solidFill>
              </a:rPr>
              <a:t>and </a:t>
            </a:r>
            <a:r>
              <a:rPr lang="en-US" sz="2000" dirty="0" smtClean="0">
                <a:solidFill>
                  <a:srgbClr val="002060"/>
                </a:solidFill>
              </a:rPr>
              <a:t>AI</a:t>
            </a:r>
          </a:p>
          <a:p>
            <a:pPr marL="0" indent="0" fontAlgn="base">
              <a:buNone/>
            </a:pPr>
            <a:r>
              <a:rPr lang="en-US" sz="2000" dirty="0" smtClean="0">
                <a:solidFill>
                  <a:srgbClr val="002060"/>
                </a:solidFill>
              </a:rPr>
              <a:t>Another important trend in frontend development is the innovation of </a:t>
            </a:r>
            <a:r>
              <a:rPr lang="en-US" sz="2000" dirty="0" err="1" smtClean="0">
                <a:solidFill>
                  <a:srgbClr val="002060"/>
                </a:solidFill>
              </a:rPr>
              <a:t>chatbots</a:t>
            </a:r>
            <a:r>
              <a:rPr lang="en-US" sz="2000" dirty="0" smtClean="0">
                <a:solidFill>
                  <a:srgbClr val="002060"/>
                </a:solidFill>
              </a:rPr>
              <a:t> and </a:t>
            </a:r>
            <a:r>
              <a:rPr lang="en-US" sz="2000" u="sng" dirty="0" smtClean="0">
                <a:solidFill>
                  <a:srgbClr val="002060"/>
                </a:solidFill>
                <a:hlinkClick r:id="rId2"/>
              </a:rPr>
              <a:t>AI</a:t>
            </a:r>
            <a:r>
              <a:rPr lang="en-US" sz="2000" dirty="0" smtClean="0">
                <a:solidFill>
                  <a:srgbClr val="002060"/>
                </a:solidFill>
              </a:rPr>
              <a:t> which helps in code development. Rather than working on building codes for each feature, </a:t>
            </a:r>
            <a:r>
              <a:rPr lang="en-US" sz="2000" dirty="0" err="1" smtClean="0">
                <a:solidFill>
                  <a:srgbClr val="002060"/>
                </a:solidFill>
              </a:rPr>
              <a:t>chatbots</a:t>
            </a:r>
            <a:r>
              <a:rPr lang="en-US" sz="2000" dirty="0" smtClean="0">
                <a:solidFill>
                  <a:srgbClr val="002060"/>
                </a:solidFill>
              </a:rPr>
              <a:t> and AI offer you an automated code for each of the requirements. Thus, developers can use these and build web applications in no time.</a:t>
            </a:r>
          </a:p>
          <a:p>
            <a:pPr marL="0" indent="0" fontAlgn="base">
              <a:buNone/>
            </a:pPr>
            <a:r>
              <a:rPr lang="en-US" sz="2000" dirty="0" smtClean="0">
                <a:solidFill>
                  <a:srgbClr val="002060"/>
                </a:solidFill>
              </a:rPr>
              <a:t>Along </a:t>
            </a:r>
            <a:r>
              <a:rPr lang="en-US" sz="2000" dirty="0">
                <a:solidFill>
                  <a:srgbClr val="002060"/>
                </a:solidFill>
              </a:rPr>
              <a:t>with automated code generation, </a:t>
            </a:r>
            <a:r>
              <a:rPr lang="en-US" sz="2000" dirty="0" err="1">
                <a:solidFill>
                  <a:srgbClr val="002060"/>
                </a:solidFill>
              </a:rPr>
              <a:t>chatbots</a:t>
            </a:r>
            <a:r>
              <a:rPr lang="en-US" sz="2000" dirty="0">
                <a:solidFill>
                  <a:srgbClr val="002060"/>
                </a:solidFill>
              </a:rPr>
              <a:t>, and AI also help with intelligent code suggestions, data analysis and insights, and testing and debugging. These tools assist developers in creating amazing applications.</a:t>
            </a:r>
          </a:p>
          <a:p>
            <a:pPr fontAlgn="base"/>
            <a:endParaRPr lang="en-US" sz="2000" dirty="0" smtClean="0">
              <a:solidFill>
                <a:srgbClr val="002060"/>
              </a:solidFill>
            </a:endParaRPr>
          </a:p>
          <a:p>
            <a:pPr fontAlgn="base"/>
            <a:endParaRPr lang="en-US" sz="2000" dirty="0">
              <a:solidFill>
                <a:srgbClr val="002060"/>
              </a:solidFill>
            </a:endParaRPr>
          </a:p>
          <a:p>
            <a:endParaRPr lang="en-US" sz="2000" dirty="0">
              <a:solidFill>
                <a:srgbClr val="002060"/>
              </a:solidFill>
            </a:endParaRPr>
          </a:p>
        </p:txBody>
      </p:sp>
    </p:spTree>
    <p:extLst>
      <p:ext uri="{BB962C8B-B14F-4D97-AF65-F5344CB8AC3E}">
        <p14:creationId xmlns:p14="http://schemas.microsoft.com/office/powerpoint/2010/main" val="2850931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706880"/>
            <a:ext cx="10018713" cy="809897"/>
          </a:xfrm>
        </p:spPr>
        <p:txBody>
          <a:bodyPr/>
          <a:lstStyle/>
          <a:p>
            <a:endParaRPr lang="en-US" dirty="0"/>
          </a:p>
        </p:txBody>
      </p:sp>
      <p:sp>
        <p:nvSpPr>
          <p:cNvPr id="3" name="Content Placeholder 2"/>
          <p:cNvSpPr>
            <a:spLocks noGrp="1"/>
          </p:cNvSpPr>
          <p:nvPr>
            <p:ph idx="1"/>
          </p:nvPr>
        </p:nvSpPr>
        <p:spPr>
          <a:xfrm>
            <a:off x="1484310" y="121921"/>
            <a:ext cx="10018713" cy="5669280"/>
          </a:xfrm>
        </p:spPr>
        <p:txBody>
          <a:bodyPr>
            <a:normAutofit/>
          </a:bodyPr>
          <a:lstStyle/>
          <a:p>
            <a:pPr fontAlgn="base"/>
            <a:r>
              <a:rPr lang="en-US" sz="2000" dirty="0" smtClean="0">
                <a:solidFill>
                  <a:srgbClr val="002060"/>
                </a:solidFill>
              </a:rPr>
              <a:t>Offline </a:t>
            </a:r>
            <a:r>
              <a:rPr lang="en-US" sz="2000" dirty="0">
                <a:solidFill>
                  <a:srgbClr val="002060"/>
                </a:solidFill>
              </a:rPr>
              <a:t>Accessibility</a:t>
            </a:r>
          </a:p>
          <a:p>
            <a:pPr marL="0" indent="0" fontAlgn="base">
              <a:buNone/>
            </a:pPr>
            <a:r>
              <a:rPr lang="en-US" sz="2000" dirty="0" smtClean="0">
                <a:solidFill>
                  <a:srgbClr val="002060"/>
                </a:solidFill>
              </a:rPr>
              <a:t>The </a:t>
            </a:r>
            <a:r>
              <a:rPr lang="en-US" sz="2000" dirty="0">
                <a:solidFill>
                  <a:srgbClr val="002060"/>
                </a:solidFill>
              </a:rPr>
              <a:t>next top trend front-end developers follow is offline accessibility in web applications. Everyone is solely dependent on mobile phones for any kind of resources, but sometimes due to low networks, they could face problems in retrieving information. Now you can also access content offline and can get the updated content when the network is restored.</a:t>
            </a:r>
          </a:p>
          <a:p>
            <a:pPr marL="0" indent="0" fontAlgn="base">
              <a:buNone/>
            </a:pPr>
            <a:r>
              <a:rPr lang="en-US" sz="2000" dirty="0" smtClean="0">
                <a:solidFill>
                  <a:srgbClr val="002060"/>
                </a:solidFill>
              </a:rPr>
              <a:t>Offline </a:t>
            </a:r>
            <a:r>
              <a:rPr lang="en-US" sz="2000" dirty="0">
                <a:solidFill>
                  <a:srgbClr val="002060"/>
                </a:solidFill>
              </a:rPr>
              <a:t>accessibility means accessing valuable content from the browser even when the internet is not connected. Some of the technologies and techniques that enable offline accessibility are app caching, service workers, PWAs, and local data sync.</a:t>
            </a:r>
          </a:p>
          <a:p>
            <a:endParaRPr lang="en-US" sz="2000" dirty="0">
              <a:solidFill>
                <a:srgbClr val="002060"/>
              </a:solidFill>
            </a:endParaRPr>
          </a:p>
        </p:txBody>
      </p:sp>
    </p:spTree>
    <p:extLst>
      <p:ext uri="{BB962C8B-B14F-4D97-AF65-F5344CB8AC3E}">
        <p14:creationId xmlns:p14="http://schemas.microsoft.com/office/powerpoint/2010/main" val="10563563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3275</TotalTime>
  <Words>905</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Corbel</vt:lpstr>
      <vt:lpstr>Corbel (Headings)</vt:lpstr>
      <vt:lpstr>Parallax</vt:lpstr>
      <vt:lpstr>FRONT END DEVELOPMENT</vt:lpstr>
      <vt:lpstr>What is Front End Development ?</vt:lpstr>
      <vt:lpstr>Technical skills</vt:lpstr>
      <vt:lpstr>Why Choose Front End </vt:lpstr>
      <vt:lpstr>Current Trends of Front-End Developer</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 END DEVELOPMENT</dc:title>
  <dc:creator>Naishedh</dc:creator>
  <cp:lastModifiedBy>Naishedh</cp:lastModifiedBy>
  <cp:revision>16</cp:revision>
  <dcterms:created xsi:type="dcterms:W3CDTF">2024-01-03T06:26:32Z</dcterms:created>
  <dcterms:modified xsi:type="dcterms:W3CDTF">2024-01-06T07:32:29Z</dcterms:modified>
</cp:coreProperties>
</file>