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3074A0-ACA5-4089-A6A5-9721162F1E1C}" v="30" dt="2021-09-20T20:11:14.149"/>
    <p1510:client id="{246504FA-6C7F-4828-B67D-9CE8D0836523}" v="447" dt="2021-09-20T20:06:29.962"/>
    <p1510:client id="{B6543FD2-B64D-493C-BE84-AE2BBB96C738}" v="59" dt="2021-09-20T20:22:34.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font" Target="fonts/font2.fntdata" Id="rId13" /><Relationship Type="http://schemas.openxmlformats.org/officeDocument/2006/relationships/font" Target="fonts/font7.fntdata" Id="rId18" /><Relationship Type="http://schemas.openxmlformats.org/officeDocument/2006/relationships/slide" Target="slides/slide2.xml" Id="rId3" /><Relationship Type="http://schemas.openxmlformats.org/officeDocument/2006/relationships/viewProps" Target="viewProps.xml" Id="rId21" /><Relationship Type="http://schemas.openxmlformats.org/officeDocument/2006/relationships/slide" Target="slides/slide6.xml" Id="rId7" /><Relationship Type="http://schemas.openxmlformats.org/officeDocument/2006/relationships/font" Target="fonts/font1.fntdata" Id="rId12" /><Relationship Type="http://schemas.openxmlformats.org/officeDocument/2006/relationships/font" Target="fonts/font6.fntdata" Id="rId17" /><Relationship Type="http://schemas.microsoft.com/office/2015/10/relationships/revisionInfo" Target="revisionInfo.xml" Id="rId25" /><Relationship Type="http://schemas.openxmlformats.org/officeDocument/2006/relationships/slide" Target="slides/slide1.xml" Id="rId2" /><Relationship Type="http://schemas.openxmlformats.org/officeDocument/2006/relationships/font" Target="fonts/font5.fntdata" Id="rId16" /><Relationship Type="http://schemas.openxmlformats.org/officeDocument/2006/relationships/presProps" Target="presProp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notesMaster" Target="notesMasters/notesMaster1.xml" Id="rId11" /><Relationship Type="http://schemas.openxmlformats.org/officeDocument/2006/relationships/slide" Target="slides/slide4.xml" Id="rId5" /><Relationship Type="http://schemas.openxmlformats.org/officeDocument/2006/relationships/font" Target="fonts/font4.fntdata" Id="rId15" /><Relationship Type="http://schemas.openxmlformats.org/officeDocument/2006/relationships/tableStyles" Target="tableStyles.xml" Id="rId23" /><Relationship Type="http://schemas.openxmlformats.org/officeDocument/2006/relationships/slide" Target="slides/slide9.xml" Id="rId10" /><Relationship Type="http://schemas.openxmlformats.org/officeDocument/2006/relationships/font" Target="fonts/font8.fntdata"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font" Target="fonts/font3.fntdata" Id="rId14" /><Relationship Type="http://schemas.openxmlformats.org/officeDocument/2006/relationships/theme" Target="theme/theme1.xml" Id="rId22"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74a859f1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74a859f1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74a859f1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74a859f1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69ff363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69ff363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69ff363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69ff363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74a859f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74a859f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74a859f1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4a859f1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74a859f1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74a859f1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74a2c8e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74a2c8e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
        <p:cNvGrpSpPr/>
        <p:nvPr/>
      </p:nvGrpSpPr>
      <p:grpSpPr>
        <a:xfrm>
          <a:off x="0" y="0"/>
          <a:ext cx="0" cy="0"/>
          <a:chOff x="0" y="0"/>
          <a:chExt cx="0" cy="0"/>
        </a:xfrm>
      </p:grpSpPr>
      <p:pic>
        <p:nvPicPr>
          <p:cNvPr id="9" name="Google Shape;9;p2"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bg>
      <p:bgPr>
        <a:solidFill>
          <a:schemeClr val="accent4"/>
        </a:solidFill>
        <a:effectLst/>
      </p:bgPr>
    </p:bg>
    <p:spTree>
      <p:nvGrpSpPr>
        <p:cNvPr id="1" name="Shape 49"/>
        <p:cNvGrpSpPr/>
        <p:nvPr/>
      </p:nvGrpSpPr>
      <p:grpSpPr>
        <a:xfrm>
          <a:off x="0" y="0"/>
          <a:ext cx="0" cy="0"/>
          <a:chOff x="0" y="0"/>
          <a:chExt cx="0" cy="0"/>
        </a:xfrm>
      </p:grpSpPr>
      <p:pic>
        <p:nvPicPr>
          <p:cNvPr id="50" name="Google Shape;50;p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Google Shape;52;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3" name="Google Shape;53;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Font typeface="Montserrat"/>
              <a:buNone/>
              <a:defRPr sz="4200" b="1">
                <a:latin typeface="Montserrat"/>
                <a:ea typeface="Montserrat"/>
                <a:cs typeface="Montserrat"/>
                <a:sym typeface="Montserrat"/>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pic>
        <p:nvPicPr>
          <p:cNvPr id="12" name="Google Shape;12;p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p:nvPr/>
        </p:nvSpPr>
        <p:spPr>
          <a:xfrm rot="10800000" flipH="1">
            <a:off x="0" y="1686000"/>
            <a:ext cx="9144000" cy="3457500"/>
          </a:xfrm>
          <a:prstGeom prst="rect">
            <a:avLst/>
          </a:prstGeom>
          <a:solidFill>
            <a:srgbClr val="35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 name="Google Shape;16;p4"/>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pic>
        <p:nvPicPr>
          <p:cNvPr id="17" name="Google Shape;17;p4"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p:nvPr/>
        </p:nvSpPr>
        <p:spPr>
          <a:xfrm rot="10800000" flipH="1">
            <a:off x="0" y="1686000"/>
            <a:ext cx="9144000" cy="3457500"/>
          </a:xfrm>
          <a:prstGeom prst="rect">
            <a:avLst/>
          </a:prstGeom>
          <a:solidFill>
            <a:srgbClr val="35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Clr>
                <a:srgbClr val="5B93CE"/>
              </a:buClr>
              <a:buSzPts val="3200"/>
              <a:buNone/>
              <a:defRPr>
                <a:solidFill>
                  <a:srgbClr val="5B93CE"/>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pic>
        <p:nvPicPr>
          <p:cNvPr id="23" name="Google Shape;23;p5"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p:nvPr/>
        </p:nvSpPr>
        <p:spPr>
          <a:xfrm rot="10800000" flipH="1">
            <a:off x="0" y="656400"/>
            <a:ext cx="9144000" cy="4487100"/>
          </a:xfrm>
          <a:prstGeom prst="rect">
            <a:avLst/>
          </a:prstGeom>
          <a:solidFill>
            <a:srgbClr val="35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pic>
        <p:nvPicPr>
          <p:cNvPr id="27" name="Google Shape;27;p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pic>
        <p:nvPicPr>
          <p:cNvPr id="33" name="Google Shape;33;p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pic>
        <p:nvPicPr>
          <p:cNvPr id="36" name="Google Shape;36;p8"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54A5F"/>
              </a:buClr>
              <a:buSzPts val="4200"/>
              <a:buNone/>
              <a:defRPr sz="4200">
                <a:solidFill>
                  <a:srgbClr val="354A5F"/>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1" name="Google Shape;41;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CCCCCC"/>
              </a:buClr>
              <a:buSzPts val="1800"/>
              <a:buChar char="●"/>
              <a:defRPr>
                <a:solidFill>
                  <a:srgbClr val="CCCCCC"/>
                </a:solidFill>
              </a:defRPr>
            </a:lvl1pPr>
            <a:lvl2pPr marL="914400" lvl="1" indent="-317500">
              <a:spcBef>
                <a:spcPts val="1600"/>
              </a:spcBef>
              <a:spcAft>
                <a:spcPts val="0"/>
              </a:spcAft>
              <a:buClr>
                <a:srgbClr val="CCCCCC"/>
              </a:buClr>
              <a:buSzPts val="1400"/>
              <a:buChar char="○"/>
              <a:defRPr>
                <a:solidFill>
                  <a:srgbClr val="CCCCCC"/>
                </a:solidFill>
              </a:defRPr>
            </a:lvl2pPr>
            <a:lvl3pPr marL="1371600" lvl="2" indent="-317500">
              <a:spcBef>
                <a:spcPts val="1600"/>
              </a:spcBef>
              <a:spcAft>
                <a:spcPts val="0"/>
              </a:spcAft>
              <a:buClr>
                <a:srgbClr val="CCCCCC"/>
              </a:buClr>
              <a:buSzPts val="1400"/>
              <a:buChar char="■"/>
              <a:defRPr>
                <a:solidFill>
                  <a:srgbClr val="CCCCCC"/>
                </a:solidFill>
              </a:defRPr>
            </a:lvl3pPr>
            <a:lvl4pPr marL="1828800" lvl="3" indent="-317500">
              <a:spcBef>
                <a:spcPts val="1600"/>
              </a:spcBef>
              <a:spcAft>
                <a:spcPts val="0"/>
              </a:spcAft>
              <a:buClr>
                <a:srgbClr val="CCCCCC"/>
              </a:buClr>
              <a:buSzPts val="1400"/>
              <a:buChar char="●"/>
              <a:defRPr>
                <a:solidFill>
                  <a:srgbClr val="CCCCCC"/>
                </a:solidFill>
              </a:defRPr>
            </a:lvl4pPr>
            <a:lvl5pPr marL="2286000" lvl="4" indent="-317500">
              <a:spcBef>
                <a:spcPts val="1600"/>
              </a:spcBef>
              <a:spcAft>
                <a:spcPts val="0"/>
              </a:spcAft>
              <a:buClr>
                <a:srgbClr val="CCCCCC"/>
              </a:buClr>
              <a:buSzPts val="1400"/>
              <a:buChar char="○"/>
              <a:defRPr>
                <a:solidFill>
                  <a:srgbClr val="CCCCCC"/>
                </a:solidFill>
              </a:defRPr>
            </a:lvl5pPr>
            <a:lvl6pPr marL="2743200" lvl="5" indent="-317500">
              <a:spcBef>
                <a:spcPts val="1600"/>
              </a:spcBef>
              <a:spcAft>
                <a:spcPts val="0"/>
              </a:spcAft>
              <a:buClr>
                <a:srgbClr val="CCCCCC"/>
              </a:buClr>
              <a:buSzPts val="1400"/>
              <a:buChar char="■"/>
              <a:defRPr>
                <a:solidFill>
                  <a:srgbClr val="CCCCCC"/>
                </a:solidFill>
              </a:defRPr>
            </a:lvl6pPr>
            <a:lvl7pPr marL="3200400" lvl="6" indent="-317500">
              <a:spcBef>
                <a:spcPts val="1600"/>
              </a:spcBef>
              <a:spcAft>
                <a:spcPts val="0"/>
              </a:spcAft>
              <a:buClr>
                <a:srgbClr val="CCCCCC"/>
              </a:buClr>
              <a:buSzPts val="1400"/>
              <a:buChar char="●"/>
              <a:defRPr>
                <a:solidFill>
                  <a:srgbClr val="CCCCCC"/>
                </a:solidFill>
              </a:defRPr>
            </a:lvl7pPr>
            <a:lvl8pPr marL="3657600" lvl="7" indent="-317500">
              <a:spcBef>
                <a:spcPts val="1600"/>
              </a:spcBef>
              <a:spcAft>
                <a:spcPts val="0"/>
              </a:spcAft>
              <a:buClr>
                <a:srgbClr val="CCCCCC"/>
              </a:buClr>
              <a:buSzPts val="1400"/>
              <a:buChar char="○"/>
              <a:defRPr>
                <a:solidFill>
                  <a:srgbClr val="CCCCCC"/>
                </a:solidFill>
              </a:defRPr>
            </a:lvl8pPr>
            <a:lvl9pPr marL="4114800" lvl="8" indent="-317500">
              <a:spcBef>
                <a:spcPts val="1600"/>
              </a:spcBef>
              <a:spcAft>
                <a:spcPts val="1600"/>
              </a:spcAft>
              <a:buClr>
                <a:srgbClr val="CCCCCC"/>
              </a:buClr>
              <a:buSzPts val="1400"/>
              <a:buChar char="■"/>
              <a:defRPr>
                <a:solidFill>
                  <a:srgbClr val="CCCCCC"/>
                </a:solidFill>
              </a:defRPr>
            </a:lvl9pPr>
          </a:lstStyle>
          <a:p>
            <a:endParaRPr/>
          </a:p>
        </p:txBody>
      </p:sp>
      <p:pic>
        <p:nvPicPr>
          <p:cNvPr id="43" name="Google Shape;43;p9"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54A5F"/>
              </a:buClr>
              <a:buSzPts val="12000"/>
              <a:buNone/>
              <a:defRPr sz="12000">
                <a:solidFill>
                  <a:srgbClr val="354A5F"/>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46" name="Google Shape;46;p10"/>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rgbClr val="547899"/>
              </a:buClr>
              <a:buSzPts val="1800"/>
              <a:buChar char="●"/>
              <a:defRPr>
                <a:solidFill>
                  <a:srgbClr val="547899"/>
                </a:solidFill>
              </a:defRPr>
            </a:lvl1pPr>
            <a:lvl2pPr marL="914400" lvl="1" indent="-317500" algn="ctr">
              <a:spcBef>
                <a:spcPts val="1600"/>
              </a:spcBef>
              <a:spcAft>
                <a:spcPts val="0"/>
              </a:spcAft>
              <a:buClr>
                <a:srgbClr val="547899"/>
              </a:buClr>
              <a:buSzPts val="1400"/>
              <a:buChar char="○"/>
              <a:defRPr>
                <a:solidFill>
                  <a:srgbClr val="547899"/>
                </a:solidFill>
              </a:defRPr>
            </a:lvl2pPr>
            <a:lvl3pPr marL="1371600" lvl="2" indent="-317500" algn="ctr">
              <a:spcBef>
                <a:spcPts val="1600"/>
              </a:spcBef>
              <a:spcAft>
                <a:spcPts val="0"/>
              </a:spcAft>
              <a:buClr>
                <a:srgbClr val="547899"/>
              </a:buClr>
              <a:buSzPts val="1400"/>
              <a:buChar char="■"/>
              <a:defRPr>
                <a:solidFill>
                  <a:srgbClr val="547899"/>
                </a:solidFill>
              </a:defRPr>
            </a:lvl3pPr>
            <a:lvl4pPr marL="1828800" lvl="3" indent="-317500" algn="ctr">
              <a:spcBef>
                <a:spcPts val="1600"/>
              </a:spcBef>
              <a:spcAft>
                <a:spcPts val="0"/>
              </a:spcAft>
              <a:buClr>
                <a:srgbClr val="547899"/>
              </a:buClr>
              <a:buSzPts val="1400"/>
              <a:buChar char="●"/>
              <a:defRPr>
                <a:solidFill>
                  <a:srgbClr val="547899"/>
                </a:solidFill>
              </a:defRPr>
            </a:lvl4pPr>
            <a:lvl5pPr marL="2286000" lvl="4" indent="-317500" algn="ctr">
              <a:spcBef>
                <a:spcPts val="1600"/>
              </a:spcBef>
              <a:spcAft>
                <a:spcPts val="0"/>
              </a:spcAft>
              <a:buClr>
                <a:srgbClr val="547899"/>
              </a:buClr>
              <a:buSzPts val="1400"/>
              <a:buChar char="○"/>
              <a:defRPr>
                <a:solidFill>
                  <a:srgbClr val="547899"/>
                </a:solidFill>
              </a:defRPr>
            </a:lvl5pPr>
            <a:lvl6pPr marL="2743200" lvl="5" indent="-317500" algn="ctr">
              <a:spcBef>
                <a:spcPts val="1600"/>
              </a:spcBef>
              <a:spcAft>
                <a:spcPts val="0"/>
              </a:spcAft>
              <a:buClr>
                <a:srgbClr val="547899"/>
              </a:buClr>
              <a:buSzPts val="1400"/>
              <a:buChar char="■"/>
              <a:defRPr>
                <a:solidFill>
                  <a:srgbClr val="547899"/>
                </a:solidFill>
              </a:defRPr>
            </a:lvl6pPr>
            <a:lvl7pPr marL="3200400" lvl="6" indent="-317500" algn="ctr">
              <a:spcBef>
                <a:spcPts val="1600"/>
              </a:spcBef>
              <a:spcAft>
                <a:spcPts val="0"/>
              </a:spcAft>
              <a:buClr>
                <a:srgbClr val="547899"/>
              </a:buClr>
              <a:buSzPts val="1400"/>
              <a:buChar char="●"/>
              <a:defRPr>
                <a:solidFill>
                  <a:srgbClr val="547899"/>
                </a:solidFill>
              </a:defRPr>
            </a:lvl7pPr>
            <a:lvl8pPr marL="3657600" lvl="7" indent="-317500" algn="ctr">
              <a:spcBef>
                <a:spcPts val="1600"/>
              </a:spcBef>
              <a:spcAft>
                <a:spcPts val="0"/>
              </a:spcAft>
              <a:buClr>
                <a:srgbClr val="547899"/>
              </a:buClr>
              <a:buSzPts val="1400"/>
              <a:buChar char="○"/>
              <a:defRPr>
                <a:solidFill>
                  <a:srgbClr val="547899"/>
                </a:solidFill>
              </a:defRPr>
            </a:lvl8pPr>
            <a:lvl9pPr marL="4114800" lvl="8" indent="-317500" algn="ctr">
              <a:spcBef>
                <a:spcPts val="1600"/>
              </a:spcBef>
              <a:spcAft>
                <a:spcPts val="1600"/>
              </a:spcAft>
              <a:buClr>
                <a:srgbClr val="547899"/>
              </a:buClr>
              <a:buSzPts val="1400"/>
              <a:buChar char="■"/>
              <a:defRPr>
                <a:solidFill>
                  <a:srgbClr val="547899"/>
                </a:solidFill>
              </a:defRPr>
            </a:lvl9pPr>
          </a:lstStyle>
          <a:p>
            <a:endParaRPr/>
          </a:p>
        </p:txBody>
      </p:sp>
      <p:pic>
        <p:nvPicPr>
          <p:cNvPr id="47" name="Google Shape;47;p1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Arvo"/>
              <a:buChar char="●"/>
              <a:defRPr sz="1800">
                <a:solidFill>
                  <a:srgbClr val="FFFFFF"/>
                </a:solidFill>
                <a:latin typeface="Arvo"/>
                <a:ea typeface="Arvo"/>
                <a:cs typeface="Arvo"/>
                <a:sym typeface="Arvo"/>
              </a:defRPr>
            </a:lvl1pPr>
            <a:lvl2pPr marL="914400" lvl="1" indent="-317500">
              <a:lnSpc>
                <a:spcPct val="115000"/>
              </a:lnSpc>
              <a:spcBef>
                <a:spcPts val="1600"/>
              </a:spcBef>
              <a:spcAft>
                <a:spcPts val="0"/>
              </a:spcAft>
              <a:buClr>
                <a:srgbClr val="FFFFFF"/>
              </a:buClr>
              <a:buSzPts val="1400"/>
              <a:buFont typeface="Arvo"/>
              <a:buChar char="○"/>
              <a:defRPr u="sng">
                <a:solidFill>
                  <a:srgbClr val="FFFFFF"/>
                </a:solidFill>
                <a:latin typeface="Arvo"/>
                <a:ea typeface="Arvo"/>
                <a:cs typeface="Arvo"/>
                <a:sym typeface="Arvo"/>
              </a:defRPr>
            </a:lvl2pPr>
            <a:lvl3pPr marL="1371600" lvl="2"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3pPr>
            <a:lvl4pPr marL="1828800" lvl="3"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4pPr>
            <a:lvl5pPr marL="2286000" lvl="4"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5pPr>
            <a:lvl6pPr marL="2743200" lvl="5"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6pPr>
            <a:lvl7pPr marL="3200400" lvl="6"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7pPr>
            <a:lvl8pPr marL="3657600" lvl="7"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8pPr>
            <a:lvl9pPr marL="4114800" lvl="8" indent="-317500">
              <a:lnSpc>
                <a:spcPct val="115000"/>
              </a:lnSpc>
              <a:spcBef>
                <a:spcPts val="160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r>
              <a:rPr lang="en-US"/>
              <a:t>St Louis Attractions </a:t>
            </a:r>
          </a:p>
        </p:txBody>
      </p:sp>
      <p:sp>
        <p:nvSpPr>
          <p:cNvPr id="60" name="Google Shape;60;p14"/>
          <p:cNvSpPr txBox="1">
            <a:spLocks noGrp="1"/>
          </p:cNvSpPr>
          <p:nvPr>
            <p:ph type="subTitle" idx="1"/>
          </p:nvPr>
        </p:nvSpPr>
        <p:spPr>
          <a:xfrm>
            <a:off x="311700" y="2834125"/>
            <a:ext cx="8520600" cy="1189200"/>
          </a:xfrm>
          <a:prstGeom prst="rect">
            <a:avLst/>
          </a:prstGeom>
        </p:spPr>
        <p:txBody>
          <a:bodyPr spcFirstLastPara="1" wrap="square" lIns="91425" tIns="91425" rIns="91425" bIns="91425" anchor="t" anchorCtr="0">
            <a:noAutofit/>
          </a:bodyPr>
          <a:lstStyle/>
          <a:p>
            <a:pPr marL="0" indent="0"/>
            <a:r>
              <a:rPr lang="en"/>
              <a:t>Sharon Ngetich</a:t>
            </a:r>
          </a:p>
          <a:p>
            <a:pPr marL="0" lvl="0" indent="0" algn="ctr" rtl="0">
              <a:spcBef>
                <a:spcPts val="0"/>
              </a:spcBef>
              <a:spcAft>
                <a:spcPts val="0"/>
              </a:spcAft>
              <a:buNone/>
            </a:pPr>
            <a:r>
              <a:rPr lang="en"/>
              <a:t>@naisiaye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sp>
        <p:nvSpPr>
          <p:cNvPr id="66" name="Google Shape;66;p15"/>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285750" indent="-285750">
              <a:lnSpc>
                <a:spcPct val="114999"/>
              </a:lnSpc>
            </a:pPr>
            <a:r>
              <a:rPr lang="en"/>
              <a:t>This App will guide the visitors with available attractions in St. Louis City.</a:t>
            </a:r>
            <a:endParaRPr lang="en-US"/>
          </a:p>
          <a:p>
            <a:pPr marL="285750" indent="-285750">
              <a:lnSpc>
                <a:spcPct val="114999"/>
              </a:lnSpc>
            </a:pPr>
            <a:r>
              <a:rPr lang="en"/>
              <a:t>The app also interacts with other websites in order to provide the user with additional information including events, hours of operation, and location with google maps.</a:t>
            </a:r>
          </a:p>
          <a:p>
            <a:pPr marL="285750" indent="-285750">
              <a:lnSpc>
                <a:spcPct val="114999"/>
              </a:lnSpc>
            </a:pPr>
            <a:r>
              <a:rPr lang="en"/>
              <a:t>This idea come about to provide ease in finding all the information you need to find attractions in the city.</a:t>
            </a:r>
          </a:p>
          <a:p>
            <a:pPr marL="0" lvl="0" indent="0" algn="l">
              <a:lnSpc>
                <a:spcPct val="114999"/>
              </a:lnSpc>
              <a:spcBef>
                <a:spcPts val="0"/>
              </a:spcBef>
              <a:spcAft>
                <a:spcPts val="1600"/>
              </a:spcAft>
              <a:buNone/>
            </a:pPr>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a:t>
            </a:r>
            <a:endParaRPr/>
          </a:p>
        </p:txBody>
      </p:sp>
      <p:sp>
        <p:nvSpPr>
          <p:cNvPr id="72" name="Google Shape;72;p16"/>
          <p:cNvSpPr txBox="1">
            <a:spLocks noGrp="1"/>
          </p:cNvSpPr>
          <p:nvPr>
            <p:ph type="body" idx="1"/>
          </p:nvPr>
        </p:nvSpPr>
        <p:spPr>
          <a:xfrm>
            <a:off x="249650" y="2218712"/>
            <a:ext cx="8222100" cy="2402700"/>
          </a:xfrm>
          <a:prstGeom prst="rect">
            <a:avLst/>
          </a:prstGeom>
        </p:spPr>
        <p:txBody>
          <a:bodyPr spcFirstLastPara="1" wrap="square" lIns="91425" tIns="91425" rIns="91425" bIns="91425" anchor="t" anchorCtr="0">
            <a:noAutofit/>
          </a:bodyPr>
          <a:lstStyle/>
          <a:p>
            <a:r>
              <a:rPr lang="en"/>
              <a:t>This application allows the users to search  attractions.</a:t>
            </a:r>
          </a:p>
          <a:p>
            <a:pPr>
              <a:lnSpc>
                <a:spcPct val="114999"/>
              </a:lnSpc>
            </a:pPr>
            <a:r>
              <a:rPr lang="en"/>
              <a:t>Users can search attractions by category, location, name, hours of operation, website link  users can see all categories.</a:t>
            </a:r>
          </a:p>
          <a:p>
            <a:pPr>
              <a:lnSpc>
                <a:spcPct val="114999"/>
              </a:lnSpc>
            </a:pPr>
            <a:r>
              <a:rPr lang="en"/>
              <a:t>Users and admin can post attractions users will be able to give feedback on the app/attractions.</a:t>
            </a:r>
          </a:p>
          <a:p>
            <a:pPr marL="457200" lvl="0" indent="-342900" algn="l">
              <a:lnSpc>
                <a:spcPct val="114999"/>
              </a:lnSpc>
              <a:spcBef>
                <a:spcPts val="0"/>
              </a:spcBef>
              <a:spcAft>
                <a:spcPts val="0"/>
              </a:spcAft>
              <a:buSzPts val="1800"/>
              <a:buChar char="●"/>
            </a:pPr>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Planning - User Stories</a:t>
            </a:r>
            <a:endParaRPr/>
          </a:p>
        </p:txBody>
      </p:sp>
      <p:sp>
        <p:nvSpPr>
          <p:cNvPr id="78" name="Google Shape;78;p17"/>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285750" indent="-285750">
              <a:lnSpc>
                <a:spcPct val="114999"/>
              </a:lnSpc>
            </a:pPr>
            <a:r>
              <a:rPr lang="en"/>
              <a:t>Given that the number of attractions is typically large and that tourists are also restricted to time and/or money budgets, they need to optimize and sometimes compromise on the selection of relevant attractions. Therefore, St. Louis City Attractions app has been developed for assisting tourists in planning their trips.</a:t>
            </a:r>
            <a:endParaRPr lang="en-US"/>
          </a:p>
          <a:p>
            <a:pPr marL="285750" indent="-285750">
              <a:lnSpc>
                <a:spcPct val="114999"/>
              </a:lnSpc>
            </a:pPr>
            <a:r>
              <a:rPr lang="en"/>
              <a:t>Useful for visitors to search attractions based on category. Provides attractions with website links and google maps, distance, hours of operation etc.</a:t>
            </a:r>
          </a:p>
          <a:p>
            <a:pPr marL="0" lvl="0" indent="0" algn="l">
              <a:lnSpc>
                <a:spcPct val="114999"/>
              </a:lnSpc>
              <a:spcBef>
                <a:spcPts val="0"/>
              </a:spcBef>
              <a:spcAft>
                <a:spcPts val="1600"/>
              </a:spcAft>
              <a:buNone/>
            </a:pPr>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71900" y="214850"/>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Planning - Database</a:t>
            </a:r>
            <a:endParaRPr/>
          </a:p>
        </p:txBody>
      </p:sp>
      <p:sp>
        <p:nvSpPr>
          <p:cNvPr id="84" name="Google Shape;84;p18"/>
          <p:cNvSpPr txBox="1">
            <a:spLocks noGrp="1"/>
          </p:cNvSpPr>
          <p:nvPr>
            <p:ph type="body" idx="1"/>
          </p:nvPr>
        </p:nvSpPr>
        <p:spPr>
          <a:xfrm>
            <a:off x="471900" y="1750400"/>
            <a:ext cx="8309412" cy="3347262"/>
          </a:xfrm>
          <a:prstGeom prst="rect">
            <a:avLst/>
          </a:prstGeom>
        </p:spPr>
        <p:txBody>
          <a:bodyPr spcFirstLastPara="1" wrap="square" lIns="91425" tIns="91425" rIns="91425" bIns="91425" anchor="t" anchorCtr="0">
            <a:noAutofit/>
          </a:bodyPr>
          <a:lstStyle/>
          <a:p>
            <a:pPr marL="285750" indent="-285750">
              <a:spcAft>
                <a:spcPts val="1600"/>
              </a:spcAft>
            </a:pPr>
            <a:r>
              <a:rPr lang="en"/>
              <a:t>The database has a  user table that stores username  and user password hash . User is able to review and create attractions</a:t>
            </a:r>
            <a:endParaRPr lang="en-US"/>
          </a:p>
          <a:p>
            <a:pPr marL="285750" indent="-285750">
              <a:lnSpc>
                <a:spcPct val="114999"/>
              </a:lnSpc>
              <a:spcAft>
                <a:spcPts val="1600"/>
              </a:spcAft>
            </a:pPr>
            <a:r>
              <a:rPr lang="en"/>
              <a:t>It  also has an  attraction table whereby each attraction has a unique id for identification ,description, website, hours of operation and address. We have many attractions linking to one category</a:t>
            </a:r>
          </a:p>
          <a:p>
            <a:pPr marL="285750" indent="-285750">
              <a:lnSpc>
                <a:spcPct val="114999"/>
              </a:lnSpc>
              <a:spcAft>
                <a:spcPts val="1600"/>
              </a:spcAft>
            </a:pPr>
            <a:r>
              <a:rPr lang="en"/>
              <a:t>It has a review table in which users are able to review the attraction</a:t>
            </a:r>
          </a:p>
          <a:p>
            <a:pPr marL="285750" indent="-285750">
              <a:lnSpc>
                <a:spcPct val="114999"/>
              </a:lnSpc>
              <a:spcAft>
                <a:spcPts val="1600"/>
              </a:spcAft>
            </a:pPr>
            <a:r>
              <a:rPr lang="en"/>
              <a:t>It has a category table that contains the category name. </a:t>
            </a:r>
          </a:p>
          <a:p>
            <a:pPr marL="285750" indent="-285750">
              <a:lnSpc>
                <a:spcPct val="114999"/>
              </a:lnSpc>
              <a:spcAft>
                <a:spcPts val="1600"/>
              </a:spcAft>
            </a:pPr>
            <a:endParaRPr lang="en"/>
          </a:p>
          <a:p>
            <a:pPr marL="285750" indent="-285750">
              <a:lnSpc>
                <a:spcPct val="114999"/>
              </a:lnSpc>
              <a:spcAft>
                <a:spcPts val="1600"/>
              </a:spcAft>
            </a:pPr>
            <a:endParaRPr lang="en"/>
          </a:p>
          <a:p>
            <a:pPr marL="285750" indent="-285750">
              <a:lnSpc>
                <a:spcPct val="114999"/>
              </a:lnSpc>
              <a:spcAft>
                <a:spcPts val="1600"/>
              </a:spcAft>
              <a:buFont typeface="Arial"/>
              <a:buChar char="•"/>
            </a:pPr>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Technology Stack</a:t>
            </a:r>
            <a:endParaRPr/>
          </a:p>
        </p:txBody>
      </p:sp>
      <p:sp>
        <p:nvSpPr>
          <p:cNvPr id="90" name="Google Shape;90;p19"/>
          <p:cNvSpPr txBox="1">
            <a:spLocks noGrp="1"/>
          </p:cNvSpPr>
          <p:nvPr>
            <p:ph type="body" idx="1"/>
          </p:nvPr>
        </p:nvSpPr>
        <p:spPr>
          <a:xfrm>
            <a:off x="424275" y="2107587"/>
            <a:ext cx="8222100" cy="2402700"/>
          </a:xfrm>
          <a:prstGeom prst="rect">
            <a:avLst/>
          </a:prstGeom>
        </p:spPr>
        <p:txBody>
          <a:bodyPr spcFirstLastPara="1" wrap="square" lIns="91425" tIns="91425" rIns="91425" bIns="91425" anchor="t" anchorCtr="0">
            <a:noAutofit/>
          </a:bodyPr>
          <a:lstStyle/>
          <a:p>
            <a:r>
              <a:rPr lang="en"/>
              <a:t>Java</a:t>
            </a:r>
          </a:p>
          <a:p>
            <a:pPr>
              <a:lnSpc>
                <a:spcPct val="114999"/>
              </a:lnSpc>
            </a:pPr>
            <a:r>
              <a:rPr lang="en"/>
              <a:t>IntelliJ IDE</a:t>
            </a:r>
          </a:p>
          <a:p>
            <a:pPr>
              <a:lnSpc>
                <a:spcPct val="114999"/>
              </a:lnSpc>
            </a:pPr>
            <a:r>
              <a:rPr lang="en"/>
              <a:t>Spring Boot Framework</a:t>
            </a:r>
          </a:p>
          <a:p>
            <a:pPr>
              <a:lnSpc>
                <a:spcPct val="114999"/>
              </a:lnSpc>
            </a:pPr>
            <a:r>
              <a:rPr lang="en" err="1"/>
              <a:t>Thymeleaf</a:t>
            </a:r>
            <a:r>
              <a:rPr lang="en"/>
              <a:t> Templates</a:t>
            </a:r>
          </a:p>
          <a:p>
            <a:pPr>
              <a:lnSpc>
                <a:spcPct val="114999"/>
              </a:lnSpc>
            </a:pPr>
            <a:r>
              <a:rPr lang="en"/>
              <a:t>MySQL Database </a:t>
            </a:r>
          </a:p>
          <a:p>
            <a:pPr>
              <a:lnSpc>
                <a:spcPct val="114999"/>
              </a:lnSpc>
            </a:pPr>
            <a:r>
              <a:rPr lang="en"/>
              <a:t>CSS</a:t>
            </a:r>
          </a:p>
          <a:p>
            <a:pPr marL="457200" lvl="0" indent="-342900" algn="l">
              <a:lnSpc>
                <a:spcPct val="114999"/>
              </a:lnSpc>
              <a:spcBef>
                <a:spcPts val="0"/>
              </a:spcBef>
              <a:spcAft>
                <a:spcPts val="0"/>
              </a:spcAft>
              <a:buSzPts val="1800"/>
              <a:buChar char="●"/>
            </a:pPr>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 Learned</a:t>
            </a:r>
            <a:endParaRPr/>
          </a:p>
        </p:txBody>
      </p:sp>
      <p:sp>
        <p:nvSpPr>
          <p:cNvPr id="101" name="Google Shape;101;p21"/>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r>
              <a:rPr lang="en"/>
              <a:t>Google Maps(Location, Distance)</a:t>
            </a:r>
          </a:p>
          <a:p>
            <a:pPr>
              <a:lnSpc>
                <a:spcPct val="114999"/>
              </a:lnSpc>
            </a:pPr>
            <a:r>
              <a:rPr lang="en"/>
              <a:t>More about SQL server</a:t>
            </a:r>
          </a:p>
          <a:p>
            <a:pPr>
              <a:lnSpc>
                <a:spcPct val="114999"/>
              </a:lnSpc>
            </a:pPr>
            <a:r>
              <a:rPr lang="en"/>
              <a:t>Search by id, name and website and location</a:t>
            </a:r>
          </a:p>
          <a:p>
            <a:pPr>
              <a:lnSpc>
                <a:spcPct val="114999"/>
              </a:lnSpc>
            </a:pPr>
            <a:endParaRPr lang="en"/>
          </a:p>
          <a:p>
            <a:pPr marL="457200" lvl="0" indent="-342900" algn="l">
              <a:lnSpc>
                <a:spcPct val="114999"/>
              </a:lnSpc>
              <a:spcBef>
                <a:spcPts val="0"/>
              </a:spcBef>
              <a:spcAft>
                <a:spcPts val="0"/>
              </a:spcAft>
              <a:buSzPts val="1800"/>
              <a:buChar char="●"/>
            </a:pPr>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Next</a:t>
            </a:r>
            <a:endParaRPr/>
          </a:p>
        </p:txBody>
      </p:sp>
      <p:sp>
        <p:nvSpPr>
          <p:cNvPr id="107" name="Google Shape;107;p22"/>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r>
              <a:rPr lang="en"/>
              <a:t>User can give feedback to the website and attraction.</a:t>
            </a:r>
          </a:p>
          <a:p>
            <a:pPr>
              <a:lnSpc>
                <a:spcPct val="114999"/>
              </a:lnSpc>
            </a:pPr>
            <a:r>
              <a:rPr lang="en"/>
              <a:t>More impressive user interface</a:t>
            </a:r>
          </a:p>
          <a:p>
            <a:pPr>
              <a:lnSpc>
                <a:spcPct val="114999"/>
              </a:lnSpc>
            </a:pPr>
            <a:r>
              <a:rPr lang="en"/>
              <a:t>Learning something else new!</a:t>
            </a:r>
          </a:p>
          <a:p>
            <a:pPr marL="457200" lvl="0" indent="-342900" algn="l">
              <a:lnSpc>
                <a:spcPct val="114999"/>
              </a:lnSpc>
              <a:spcBef>
                <a:spcPts val="0"/>
              </a:spcBef>
              <a:spcAft>
                <a:spcPts val="0"/>
              </a:spcAft>
              <a:buSzPts val="1800"/>
              <a:buChar char="●"/>
            </a:pPr>
            <a:endParaRPr lang="en"/>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Material</vt:lpstr>
      <vt:lpstr>St Louis Attractions </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cp:revision>1</cp:revision>
  <dcterms:modified xsi:type="dcterms:W3CDTF">2021-09-20T20:22:38Z</dcterms:modified>
</cp:coreProperties>
</file>