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5" r:id="rId4"/>
    <p:sldId id="258" r:id="rId5"/>
    <p:sldId id="265" r:id="rId6"/>
    <p:sldId id="261" r:id="rId7"/>
    <p:sldId id="270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2" r:id="rId18"/>
    <p:sldId id="283" r:id="rId19"/>
    <p:sldId id="292" r:id="rId20"/>
    <p:sldId id="285" r:id="rId21"/>
    <p:sldId id="293" r:id="rId22"/>
    <p:sldId id="297" r:id="rId23"/>
    <p:sldId id="294" r:id="rId24"/>
    <p:sldId id="295" r:id="rId25"/>
    <p:sldId id="296" r:id="rId26"/>
    <p:sldId id="291" r:id="rId27"/>
    <p:sldId id="286" r:id="rId28"/>
    <p:sldId id="287" r:id="rId29"/>
    <p:sldId id="263" r:id="rId30"/>
    <p:sldId id="284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1" userDrawn="1">
          <p15:clr>
            <a:srgbClr val="A4A3A4"/>
          </p15:clr>
        </p15:guide>
        <p15:guide id="2" orient="horz" pos="2409" userDrawn="1">
          <p15:clr>
            <a:srgbClr val="A4A3A4"/>
          </p15:clr>
        </p15:guide>
        <p15:guide id="3" pos="3432" userDrawn="1">
          <p15:clr>
            <a:srgbClr val="A4A3A4"/>
          </p15:clr>
        </p15:guide>
        <p15:guide id="4" orient="horz" pos="12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2BF"/>
    <a:srgbClr val="204B8F"/>
    <a:srgbClr val="25ACFF"/>
    <a:srgbClr val="007B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50" d="100"/>
          <a:sy n="50" d="100"/>
        </p:scale>
        <p:origin x="1326" y="1170"/>
      </p:cViewPr>
      <p:guideLst>
        <p:guide pos="461"/>
        <p:guide orient="horz" pos="2409"/>
        <p:guide pos="3432"/>
        <p:guide orient="horz" pos="12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C678-81CD-4974-AF36-DBC85801FF94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4503-B00F-40E8-9A34-E106A10144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4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A1FA2-AF3B-176C-9B07-34F47B27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11738-FE2A-9B55-C289-2D60B99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3E46-7EC1-B71C-56D6-0EDA4D2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88A-DA6A-41A9-866D-41A8415B32C1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E5B5B-B9C9-B453-C71E-C4A6E25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6A82-C882-7036-5147-C386C87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0856-423F-2268-73FC-3CF1888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7A443-4FC6-03D3-F389-91608002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E4DF-5962-F29E-9DF5-F16AF06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DCE-3C0D-437E-9D31-E42EE0976A5E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0B56-0F7C-BD48-2646-957EA7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3B61B-6695-E4C6-FDAB-8084F68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BBD57-EFFC-0FB5-D944-87271522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B076E-307A-3D1A-AA69-DC6D8411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F30E-8255-8315-7E2C-C75E48A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3A02-5D7B-4FB5-A088-32B7F9468713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B6EE-D7B1-248E-87F0-3F89169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DFF4-0182-21F6-F732-8362F368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C587D-C373-F9B9-298B-65394CB5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8EFD-67E6-38A3-5DAE-2757564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6725-7CA0-E581-54D3-ED97D6C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F9EB-FB3D-4C8C-8A79-CB0B21C8E1B1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B2E5-1256-33D7-4EE1-49BB246F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DA03-2DF3-EB0D-46C2-D68ACCC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F7B58-163A-AB3F-A4A4-F44EB2B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65BFE-F2C2-9B2D-37E1-AA5A4510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7E6B-8B3A-7E23-A740-731E1C0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3F02-C732-44F5-9B09-6C7B7CC728B0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2D907-740A-94B5-31AC-C4F06B50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E99D-D558-5559-AAB0-6CB8D91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FEC1-0CAC-1B3B-E2A7-E932B68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EA3B-7C68-D7E0-D7CA-20E4B1A2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0B3CE-0622-B29E-9477-E94A7DF3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E29BA-67F6-9B1F-A100-B90A47E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3DF-6B61-4DE7-B50A-76162C511290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40118-5D1D-24BC-AE8D-9EAA00B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E2389-9671-F41E-EEF8-F28147FE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D48B-B8E6-E2EC-9BC8-42D2FF5A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84F0B-89AB-BA47-EF00-87CE7123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B066-1231-D03D-D9CA-533C9225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2A6F2-5C97-314B-35BC-5D386C94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F899E-48BC-64F7-48B7-45788254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8C1D7-B679-8670-1507-5A2C5646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B351-6351-4002-A6E2-0735F82C9670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44307-3FFD-6302-0261-63808C4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2FE34-61B3-2A87-599B-59D4BC9F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681D-93A7-771E-39F0-1697F7D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6DB4E-DE7F-003C-4268-335E9CE9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FB3-75BA-4474-A042-C56309DF6FCD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4E368E-63E9-6E96-76F8-E20663FB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3D67-0D88-B69C-04BB-E373005B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6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A4DFD-0B7E-D35C-2A64-149C8CC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D75C-66DF-4266-A72B-B6CD4D6D10A6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40060-96A3-4C87-32CB-9C8B8BC8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F4959-12AF-AB20-6A57-43B2E84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ACA0-4C8A-A0D9-A984-EE44652A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97F2-4D72-DB05-07B3-D014D0AD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3A223-C24B-F559-1A2C-E3BE7C0A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F8073-FA03-E26D-87E5-9054541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548-C3D9-4182-80F1-6A8667E61A77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FC4C5-F770-79A7-7A23-D2C52A1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336BB-04A0-80DC-7ACB-78243B9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BDFC-99A1-F86B-C501-0DB5D6F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642DE-9D7C-3F50-38BB-D36EC1B81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188FF-F360-D5E0-28C9-531F203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CB525-EE90-0F81-FE2B-6455ACE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4025-3B82-47B7-BAD6-65D3E60FF7AB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A21C-BE77-E894-59D0-E3A51BE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79640-06F0-B263-91DE-75E2572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1A392-2D0C-1467-2FD6-A78AEBA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1438C-0E65-9308-295A-47844D01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B144A-FA49-5CD1-00A0-191DE386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0372A-88D4-465D-BC67-FB17CB37D6F5}" type="datetime1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0234-E25A-F419-CC12-467A989A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B1C28-1B3B-7062-BA9D-763CCF31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3D51D-AAB8-5F8F-C1FD-0ABA19D34CBD}"/>
              </a:ext>
            </a:extLst>
          </p:cNvPr>
          <p:cNvSpPr/>
          <p:nvPr/>
        </p:nvSpPr>
        <p:spPr>
          <a:xfrm>
            <a:off x="695325" y="596900"/>
            <a:ext cx="10801350" cy="5664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우리은행 - BAT">
            <a:extLst>
              <a:ext uri="{FF2B5EF4-FFF2-40B4-BE49-F238E27FC236}">
                <a16:creationId xmlns:a16="http://schemas.microsoft.com/office/drawing/2014/main" id="{855537B1-65CC-0C99-BB26-F4D1FAA5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3381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27149-89CC-70F3-868D-3C6EC4C2EAC0}"/>
              </a:ext>
            </a:extLst>
          </p:cNvPr>
          <p:cNvSpPr/>
          <p:nvPr/>
        </p:nvSpPr>
        <p:spPr>
          <a:xfrm>
            <a:off x="4983843" y="370167"/>
            <a:ext cx="2224314" cy="453465"/>
          </a:xfrm>
          <a:prstGeom prst="rect">
            <a:avLst/>
          </a:prstGeom>
          <a:solidFill>
            <a:srgbClr val="F5E447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우리 </a:t>
            </a:r>
            <a:r>
              <a:rPr lang="en-US" altLang="ko-KR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FISA</a:t>
            </a:r>
            <a:endParaRPr lang="ko-KR" altLang="en-US" sz="2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3D11F05-D996-58CC-F4C6-81EEDAE26FE7}"/>
              </a:ext>
            </a:extLst>
          </p:cNvPr>
          <p:cNvSpPr txBox="1"/>
          <p:nvPr/>
        </p:nvSpPr>
        <p:spPr>
          <a:xfrm>
            <a:off x="2235200" y="2984544"/>
            <a:ext cx="7721600" cy="1179193"/>
          </a:xfrm>
          <a:prstGeom prst="rect">
            <a:avLst/>
          </a:prstGeom>
        </p:spPr>
        <p:txBody>
          <a:bodyPr lIns="0" tIns="162560" rIns="0" bIns="16256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800" b="0" i="0" u="none" strike="noStrike" spc="128" dirty="0">
                <a:solidFill>
                  <a:srgbClr val="000000"/>
                </a:solidFill>
                <a:latin typeface="구름 산스 700" pitchFamily="2" charset="-127"/>
                <a:ea typeface="구름 산스 700" pitchFamily="2" charset="-127"/>
              </a:rPr>
              <a:t>OCR</a:t>
            </a:r>
            <a:r>
              <a:rPr lang="ko-KR" altLang="en-US" sz="8000" b="0" i="0" u="none" strike="noStrike" spc="128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알아보기</a:t>
            </a:r>
            <a:endParaRPr lang="ko-KR" sz="8800" b="0" i="0" u="none" strike="noStrike" spc="128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2BC86-E5BE-3F1F-E916-EEA9BB103944}"/>
              </a:ext>
            </a:extLst>
          </p:cNvPr>
          <p:cNvSpPr txBox="1"/>
          <p:nvPr/>
        </p:nvSpPr>
        <p:spPr>
          <a:xfrm>
            <a:off x="2590800" y="2209844"/>
            <a:ext cx="7010400" cy="774700"/>
          </a:xfrm>
          <a:prstGeom prst="rect">
            <a:avLst/>
          </a:prstGeom>
        </p:spPr>
        <p:txBody>
          <a:bodyPr lIns="0" tIns="159173" rIns="0" bIns="159173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컴퓨터는 어떻게 텍스트 이미지를 읽을까</a:t>
            </a:r>
            <a:r>
              <a:rPr lang="en-US" altLang="ko-KR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sz="3200" b="0" i="0" u="none" strike="noStrike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ECD7CF-A25D-27BB-3F8B-189FE61369F4}"/>
              </a:ext>
            </a:extLst>
          </p:cNvPr>
          <p:cNvSpPr/>
          <p:nvPr/>
        </p:nvSpPr>
        <p:spPr>
          <a:xfrm>
            <a:off x="4822825" y="4974796"/>
            <a:ext cx="2546350" cy="5625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발표자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김성현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56070E-B77B-690F-ADCD-F5A394A0A036}"/>
              </a:ext>
            </a:extLst>
          </p:cNvPr>
          <p:cNvSpPr txBox="1"/>
          <p:nvPr/>
        </p:nvSpPr>
        <p:spPr>
          <a:xfrm>
            <a:off x="8913696" y="836613"/>
            <a:ext cx="2224314" cy="250421"/>
          </a:xfrm>
          <a:prstGeom prst="rect">
            <a:avLst/>
          </a:prstGeom>
        </p:spPr>
        <p:txBody>
          <a:bodyPr lIns="0" tIns="28585" rIns="0" bIns="28585" rtlCol="0" anchor="ctr"/>
          <a:lstStyle/>
          <a:p>
            <a:pPr lvl="0" algn="r">
              <a:lnSpc>
                <a:spcPct val="99600"/>
              </a:lnSpc>
            </a:pP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AI 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엔지니어링 </a:t>
            </a:r>
            <a:r>
              <a:rPr lang="en-US" altLang="ko-KR" sz="1200" b="0" i="0" u="none" strike="noStrike" spc="-68" dirty="0">
                <a:solidFill>
                  <a:srgbClr val="595959"/>
                </a:solidFill>
                <a:latin typeface="+mn-ea"/>
              </a:rPr>
              <a:t>- </a:t>
            </a: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2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차 기술세미나</a:t>
            </a:r>
            <a:endParaRPr lang="en" sz="1200" b="0" i="0" u="none" strike="noStrike" spc="-68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8F1F2-9DDF-E0BE-DF16-6CEB1CF3DEA2}"/>
              </a:ext>
            </a:extLst>
          </p:cNvPr>
          <p:cNvGrpSpPr/>
          <p:nvPr/>
        </p:nvGrpSpPr>
        <p:grpSpPr>
          <a:xfrm>
            <a:off x="1053990" y="845704"/>
            <a:ext cx="1777488" cy="468313"/>
            <a:chOff x="1524000" y="1676400"/>
            <a:chExt cx="3581400" cy="825500"/>
          </a:xfrm>
        </p:grpSpPr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C07E15E2-2D6D-7468-E177-EA7A09E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676400"/>
              <a:ext cx="3581400" cy="825500"/>
            </a:xfrm>
            <a:prstGeom prst="rect">
              <a:avLst/>
            </a:prstGeom>
            <a:effectLst>
              <a:outerShdw dist="94967" dir="5400000">
                <a:srgbClr val="D8D8D8">
                  <a:alpha val="100000"/>
                </a:srgbClr>
              </a:outerShdw>
            </a:effec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D587EAB9-2334-414D-FBBB-24452D482EDF}"/>
                </a:ext>
              </a:extLst>
            </p:cNvPr>
            <p:cNvSpPr txBox="1"/>
            <p:nvPr/>
          </p:nvSpPr>
          <p:spPr>
            <a:xfrm>
              <a:off x="2429108" y="1962105"/>
              <a:ext cx="1783886" cy="254088"/>
            </a:xfrm>
            <a:prstGeom prst="rect">
              <a:avLst/>
            </a:prstGeom>
          </p:spPr>
          <p:txBody>
            <a:bodyPr lIns="0" tIns="33867" rIns="0" bIns="33867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" sz="1400" b="0" i="0" u="none" strike="noStrike" spc="-80" dirty="0">
                  <a:solidFill>
                    <a:srgbClr val="595959"/>
                  </a:solidFill>
                </a:rPr>
                <a:t>2025.09.26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9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FDE-9D93-8E8D-3091-1D9CDB29B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8384D9-4C37-42C1-1ECD-C37D8745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834673-A919-DE12-BA76-56B91E763553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7407738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1DF345-A4B4-6159-AB2F-FD8C2A0E01A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12162EA-16AC-338D-F9CA-0B41F1C4CFF7}"/>
                </a:ext>
              </a:extLst>
            </p:cNvPr>
            <p:cNvSpPr/>
            <p:nvPr/>
          </p:nvSpPr>
          <p:spPr>
            <a:xfrm>
              <a:off x="2539161" y="761221"/>
              <a:ext cx="6507738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Regression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61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0A9DC-CC14-FA11-F761-693805AB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1F287E-D6EC-0C88-673D-9C4E4FF7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26ACAB-13BD-74D2-BB90-D6B1D1C70193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7C86E5-7488-E342-E180-54AFF9D9ECD9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90FBD0F-BB63-8A49-BF47-4F6E484DCC40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Segmentation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67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3C51-0926-CF56-B0BD-23EB9DBA5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3B718D-F991-51CE-B2C6-B6047493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BF8064-5B3F-4CF4-3381-3CFE56D8F59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1C3CF9E-D26E-A7A1-BB7D-5DB698E8400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7B52F3-D32C-962E-1485-A9DA60F4B37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CRAFT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15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903-492E-D68C-6B59-492F8B70B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D05E80-7C71-ED60-E8D9-33FB875A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E0C16F-AEB5-58B3-FAB4-63A9C5346D55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8714892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F5AE9C-4F1C-7E0C-A35A-2DCEBB2AA08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0C369D-13C7-483C-9FEA-D6FD11DA99BC}"/>
                </a:ext>
              </a:extLst>
            </p:cNvPr>
            <p:cNvSpPr/>
            <p:nvPr/>
          </p:nvSpPr>
          <p:spPr>
            <a:xfrm>
              <a:off x="2539160" y="761221"/>
              <a:ext cx="7814893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Pyramid Mask Text Detector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46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90085-A640-1F41-F30C-8816F1DF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0DC869-618B-2D43-7137-2829478F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2A43E96-E6F2-A454-1FDD-D38E981D425D}"/>
              </a:ext>
            </a:extLst>
          </p:cNvPr>
          <p:cNvGrpSpPr/>
          <p:nvPr/>
        </p:nvGrpSpPr>
        <p:grpSpPr>
          <a:xfrm>
            <a:off x="695324" y="728663"/>
            <a:ext cx="9001125" cy="936000"/>
            <a:chOff x="1639161" y="761221"/>
            <a:chExt cx="7407738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0692E5-C684-042C-11AA-C77BB3CDE601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744781-AE04-CD15-E93D-4748BA9FDE71}"/>
                </a:ext>
              </a:extLst>
            </p:cNvPr>
            <p:cNvSpPr/>
            <p:nvPr/>
          </p:nvSpPr>
          <p:spPr>
            <a:xfrm>
              <a:off x="2539161" y="761221"/>
              <a:ext cx="6507738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CRNN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84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FD9E-EF84-F295-AD26-332F81D4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FDF68E-A950-2D5A-7301-1B801886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50AF7F-B301-DB93-369A-D354F7EBAEF6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4372D02-031F-EE0C-A283-C72F3161CFB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F7A72-E232-58F1-3630-B78E12F6AEA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CTC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64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41A8-2EA9-FD8D-01C5-70AF6D2B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4CC4B-8732-F5BA-8721-E9BAC749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BE47697-4E95-0BF2-38EF-24333B10EAA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57F7F2-8849-FC00-C482-602EC15916A2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EA2F650-9ED5-75E1-43E7-1D2C8600A624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TPS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96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40AD7-60B7-C3E2-B921-2590A209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3BF5E2-06B0-B4F4-E926-D57C0148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66F3-BEF3-A0C3-CE78-CEFCB5D3A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08DBD4-2268-84E7-3EEA-DF8679ACB903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BC45045-2AC7-A9F5-0305-B146A21C0833}"/>
              </a:ext>
            </a:extLst>
          </p:cNvPr>
          <p:cNvSpPr txBox="1"/>
          <p:nvPr/>
        </p:nvSpPr>
        <p:spPr>
          <a:xfrm>
            <a:off x="1055688" y="4226050"/>
            <a:ext cx="7006272" cy="185471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여러가지 데이터로</a:t>
            </a:r>
            <a:endParaRPr lang="en-US" alt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6000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OCR </a:t>
            </a:r>
            <a:r>
              <a:rPr lang="ko-KR" altLang="en-US" sz="6000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해보기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81CB-4545-205F-7430-E4C3AF4EC0AF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0049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7CD9-1528-625C-2604-0A310F68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6A6418-34DB-269F-0547-5C6FF57F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9623E8-0ED7-186B-7830-4B0832A9878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65B1FD3-C863-32F4-FA5B-9089ADD9836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00E7BBA-798E-AAAA-E82E-86F1FCE83D6B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전체 진행 방법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1121C0-0624-1EE0-47BB-906E362A4120}"/>
              </a:ext>
            </a:extLst>
          </p:cNvPr>
          <p:cNvGrpSpPr/>
          <p:nvPr/>
        </p:nvGrpSpPr>
        <p:grpSpPr>
          <a:xfrm>
            <a:off x="1493887" y="2649406"/>
            <a:ext cx="1746312" cy="2558967"/>
            <a:chOff x="2211368" y="2383520"/>
            <a:chExt cx="1746312" cy="2558967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2835DA48-93D0-7B65-E916-2490E36449F1}"/>
                </a:ext>
              </a:extLst>
            </p:cNvPr>
            <p:cNvSpPr/>
            <p:nvPr/>
          </p:nvSpPr>
          <p:spPr>
            <a:xfrm>
              <a:off x="2364524" y="2383520"/>
              <a:ext cx="1440000" cy="144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952500" contourW="127000" prstMaterial="legacyWireframe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672050C4-DD14-748F-3E01-6B62B154FC47}"/>
                </a:ext>
              </a:extLst>
            </p:cNvPr>
            <p:cNvSpPr/>
            <p:nvPr/>
          </p:nvSpPr>
          <p:spPr>
            <a:xfrm>
              <a:off x="2724524" y="2934187"/>
              <a:ext cx="720000" cy="72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508000" contourW="127000" prstMaterial="flat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A36427-F381-A8A8-57C0-51015EFB7F58}"/>
                </a:ext>
              </a:extLst>
            </p:cNvPr>
            <p:cNvSpPr txBox="1"/>
            <p:nvPr/>
          </p:nvSpPr>
          <p:spPr>
            <a:xfrm>
              <a:off x="2211368" y="4542377"/>
              <a:ext cx="1746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A45973-F4D3-C25A-CDF4-2322758B623B}"/>
              </a:ext>
            </a:extLst>
          </p:cNvPr>
          <p:cNvGrpSpPr/>
          <p:nvPr/>
        </p:nvGrpSpPr>
        <p:grpSpPr>
          <a:xfrm>
            <a:off x="5122930" y="3140292"/>
            <a:ext cx="1819821" cy="2068081"/>
            <a:chOff x="10829832" y="1016663"/>
            <a:chExt cx="1819821" cy="2068081"/>
          </a:xfrm>
        </p:grpSpPr>
        <p:pic>
          <p:nvPicPr>
            <p:cNvPr id="21" name="그림 20" descr="텍스트, 스크린샷, 폰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6A5F122-620E-E4C0-AF38-40CD8E185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74"/>
            <a:stretch>
              <a:fillRect/>
            </a:stretch>
          </p:blipFill>
          <p:spPr>
            <a:xfrm>
              <a:off x="10829832" y="1016663"/>
              <a:ext cx="1819821" cy="14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3EF588-99C7-3E71-38B8-F0A3FFF6B860}"/>
                </a:ext>
              </a:extLst>
            </p:cNvPr>
            <p:cNvSpPr txBox="1"/>
            <p:nvPr/>
          </p:nvSpPr>
          <p:spPr>
            <a:xfrm>
              <a:off x="11059108" y="2684634"/>
              <a:ext cx="136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C8071CF-42CA-9721-951C-C5EA3B3ABD00}"/>
              </a:ext>
            </a:extLst>
          </p:cNvPr>
          <p:cNvGrpSpPr/>
          <p:nvPr/>
        </p:nvGrpSpPr>
        <p:grpSpPr>
          <a:xfrm>
            <a:off x="8825483" y="2960292"/>
            <a:ext cx="1872629" cy="2448136"/>
            <a:chOff x="9258747" y="3561517"/>
            <a:chExt cx="1872629" cy="2448136"/>
          </a:xfrm>
        </p:grpSpPr>
        <p:pic>
          <p:nvPicPr>
            <p:cNvPr id="25" name="그림 24" descr="폰트, 스크린샷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CB054E5-9F95-F1B1-B159-81D588AD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063" y="3561517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930867-78F9-9DE6-3849-67C3ED304857}"/>
                </a:ext>
              </a:extLst>
            </p:cNvPr>
            <p:cNvSpPr txBox="1"/>
            <p:nvPr/>
          </p:nvSpPr>
          <p:spPr>
            <a:xfrm>
              <a:off x="9258747" y="5609543"/>
              <a:ext cx="1872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구름 산스 700" pitchFamily="2" charset="-127"/>
                  <a:ea typeface="구름 산스 700" pitchFamily="2" charset="-127"/>
                </a:rPr>
                <a:t>Unstructured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05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D47B7-E26A-6EF3-5711-FED507333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0999BD-119B-BA8B-DC50-C057A32E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A22908-CB9C-85FB-82DD-675367205CBC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9A2B15-CAF1-10BD-F2E7-FB0556F74916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54B3D4-4942-621D-1178-6EA3B56A332F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B463E43-5F11-133E-1712-A78E704A448F}"/>
              </a:ext>
            </a:extLst>
          </p:cNvPr>
          <p:cNvGrpSpPr/>
          <p:nvPr/>
        </p:nvGrpSpPr>
        <p:grpSpPr>
          <a:xfrm>
            <a:off x="1493887" y="2649406"/>
            <a:ext cx="1746312" cy="2558967"/>
            <a:chOff x="2211368" y="2383520"/>
            <a:chExt cx="1746312" cy="2558967"/>
          </a:xfrm>
        </p:grpSpPr>
        <p:sp>
          <p:nvSpPr>
            <p:cNvPr id="16" name="다이아몬드 15">
              <a:extLst>
                <a:ext uri="{FF2B5EF4-FFF2-40B4-BE49-F238E27FC236}">
                  <a16:creationId xmlns:a16="http://schemas.microsoft.com/office/drawing/2014/main" id="{92F68EC8-AA82-F126-3995-45BF068B1CA4}"/>
                </a:ext>
              </a:extLst>
            </p:cNvPr>
            <p:cNvSpPr/>
            <p:nvPr/>
          </p:nvSpPr>
          <p:spPr>
            <a:xfrm>
              <a:off x="2364524" y="2383520"/>
              <a:ext cx="1440000" cy="144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952500" contourW="127000" prstMaterial="legacyWireframe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7A25453E-4F3E-4761-0773-7D7032D5E795}"/>
                </a:ext>
              </a:extLst>
            </p:cNvPr>
            <p:cNvSpPr/>
            <p:nvPr/>
          </p:nvSpPr>
          <p:spPr>
            <a:xfrm>
              <a:off x="2724524" y="2934187"/>
              <a:ext cx="720000" cy="72000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18000000" lon="0" rev="0"/>
              </a:camera>
              <a:lightRig rig="flat" dir="t"/>
            </a:scene3d>
            <a:sp3d extrusionH="508000" contourW="127000" prstMaterial="flat">
              <a:extrusionClr>
                <a:schemeClr val="bg1"/>
              </a:extrusionClr>
              <a:contourClr>
                <a:srgbClr val="1062B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62FCC-AE5C-C1D2-314A-D48C3A06DD86}"/>
                </a:ext>
              </a:extLst>
            </p:cNvPr>
            <p:cNvSpPr txBox="1"/>
            <p:nvPr/>
          </p:nvSpPr>
          <p:spPr>
            <a:xfrm>
              <a:off x="2211368" y="4542377"/>
              <a:ext cx="1746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DEE7864-78C3-D7C3-D214-993DB30B68D3}"/>
              </a:ext>
            </a:extLst>
          </p:cNvPr>
          <p:cNvGrpSpPr/>
          <p:nvPr/>
        </p:nvGrpSpPr>
        <p:grpSpPr>
          <a:xfrm>
            <a:off x="5122930" y="3140292"/>
            <a:ext cx="1819821" cy="2068081"/>
            <a:chOff x="10829832" y="1016663"/>
            <a:chExt cx="1819821" cy="2068081"/>
          </a:xfrm>
        </p:grpSpPr>
        <p:pic>
          <p:nvPicPr>
            <p:cNvPr id="21" name="그림 20" descr="텍스트, 스크린샷, 폰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7899F2-C6F3-BD5C-E7BA-AC67F542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9274"/>
            <a:stretch>
              <a:fillRect/>
            </a:stretch>
          </p:blipFill>
          <p:spPr>
            <a:xfrm>
              <a:off x="10829832" y="1016663"/>
              <a:ext cx="1819821" cy="14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9D40EC-F6D9-F8C0-47B1-EF0B77DFA022}"/>
                </a:ext>
              </a:extLst>
            </p:cNvPr>
            <p:cNvSpPr txBox="1"/>
            <p:nvPr/>
          </p:nvSpPr>
          <p:spPr>
            <a:xfrm>
              <a:off x="11059108" y="2684634"/>
              <a:ext cx="13612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49E254-36CB-F47A-909D-70CD80EF0438}"/>
              </a:ext>
            </a:extLst>
          </p:cNvPr>
          <p:cNvGrpSpPr/>
          <p:nvPr/>
        </p:nvGrpSpPr>
        <p:grpSpPr>
          <a:xfrm>
            <a:off x="8825483" y="2960292"/>
            <a:ext cx="1872629" cy="2448136"/>
            <a:chOff x="9258747" y="3561517"/>
            <a:chExt cx="1872629" cy="2448136"/>
          </a:xfrm>
        </p:grpSpPr>
        <p:pic>
          <p:nvPicPr>
            <p:cNvPr id="25" name="그림 24" descr="폰트, 스크린샷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024C6DB-481B-9826-0A8E-4BE1B4119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5063" y="3561517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4A615D-73C3-A747-9858-33C815DC8526}"/>
                </a:ext>
              </a:extLst>
            </p:cNvPr>
            <p:cNvSpPr txBox="1"/>
            <p:nvPr/>
          </p:nvSpPr>
          <p:spPr>
            <a:xfrm>
              <a:off x="9258747" y="5609543"/>
              <a:ext cx="1872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구름 산스 700" pitchFamily="2" charset="-127"/>
                  <a:ea typeface="구름 산스 700" pitchFamily="2" charset="-127"/>
                </a:rPr>
                <a:t>Unstructured</a:t>
              </a:r>
              <a:endParaRPr lang="ko-KR" altLang="en-US" sz="20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45C839-2885-6B6E-07A3-26CF241AC7C3}"/>
              </a:ext>
            </a:extLst>
          </p:cNvPr>
          <p:cNvSpPr/>
          <p:nvPr/>
        </p:nvSpPr>
        <p:spPr>
          <a:xfrm>
            <a:off x="1196260" y="2426203"/>
            <a:ext cx="2341566" cy="3233817"/>
          </a:xfrm>
          <a:prstGeom prst="rect">
            <a:avLst/>
          </a:prstGeom>
          <a:noFill/>
          <a:ln w="127000">
            <a:solidFill>
              <a:srgbClr val="1062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9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10F72A-64EB-47D2-5492-4F12BFB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5" name="TextBox 13">
            <a:extLst>
              <a:ext uri="{FF2B5EF4-FFF2-40B4-BE49-F238E27FC236}">
                <a16:creationId xmlns:a16="http://schemas.microsoft.com/office/drawing/2014/main" id="{8143C093-A138-144A-3CB1-BCC1C958E4DF}"/>
              </a:ext>
            </a:extLst>
          </p:cNvPr>
          <p:cNvSpPr txBox="1"/>
          <p:nvPr/>
        </p:nvSpPr>
        <p:spPr>
          <a:xfrm>
            <a:off x="1045576" y="890709"/>
            <a:ext cx="1631950" cy="850446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en" sz="6000" b="0" i="0" u="none" strike="noStrike" spc="107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목차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91632CE-8FD4-DE3B-227F-8534D6B86B25}"/>
              </a:ext>
            </a:extLst>
          </p:cNvPr>
          <p:cNvGrpSpPr/>
          <p:nvPr/>
        </p:nvGrpSpPr>
        <p:grpSpPr>
          <a:xfrm>
            <a:off x="3939848" y="1553561"/>
            <a:ext cx="7206576" cy="824071"/>
            <a:chOff x="7581900" y="2971800"/>
            <a:chExt cx="13392960" cy="1460500"/>
          </a:xfrm>
          <a:effectLst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1111F5-7E84-6D6B-B82F-84182EF947EB}"/>
                </a:ext>
              </a:extLst>
            </p:cNvPr>
            <p:cNvSpPr/>
            <p:nvPr/>
          </p:nvSpPr>
          <p:spPr>
            <a:xfrm>
              <a:off x="9372601" y="2971800"/>
              <a:ext cx="11602259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주제 선택 배경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A31371-190A-B9AC-2F5F-FF40D1ACD857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01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419C6E-DC8D-6A2B-4C23-2C96DCD9D7DC}"/>
              </a:ext>
            </a:extLst>
          </p:cNvPr>
          <p:cNvGrpSpPr/>
          <p:nvPr/>
        </p:nvGrpSpPr>
        <p:grpSpPr>
          <a:xfrm>
            <a:off x="3939847" y="2780477"/>
            <a:ext cx="7206575" cy="824071"/>
            <a:chOff x="7581900" y="2971800"/>
            <a:chExt cx="13392956" cy="1460500"/>
          </a:xfrm>
          <a:effectLst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5F5DF5-82EB-EA3E-6579-11323B469A8D}"/>
                </a:ext>
              </a:extLst>
            </p:cNvPr>
            <p:cNvSpPr/>
            <p:nvPr/>
          </p:nvSpPr>
          <p:spPr>
            <a:xfrm>
              <a:off x="9372602" y="2971800"/>
              <a:ext cx="11602254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2800" b="1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이란 어떤 기술인가</a:t>
              </a:r>
              <a:r>
                <a:rPr lang="en-US" altLang="ko-KR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28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9E92B5-6C0C-8617-1409-EF1C39DAEC66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02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68D86B-2DE2-EE4A-DA59-3938C0B72325}"/>
              </a:ext>
            </a:extLst>
          </p:cNvPr>
          <p:cNvGrpSpPr/>
          <p:nvPr/>
        </p:nvGrpSpPr>
        <p:grpSpPr>
          <a:xfrm>
            <a:off x="3939847" y="3973941"/>
            <a:ext cx="7206573" cy="824071"/>
            <a:chOff x="7581900" y="2971800"/>
            <a:chExt cx="13392952" cy="1460500"/>
          </a:xfrm>
          <a:effectLst/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39ADD4-774B-DF55-59CB-3A4F47AB7BA6}"/>
                </a:ext>
              </a:extLst>
            </p:cNvPr>
            <p:cNvSpPr/>
            <p:nvPr/>
          </p:nvSpPr>
          <p:spPr>
            <a:xfrm>
              <a:off x="9372600" y="2971800"/>
              <a:ext cx="11602252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여러가지 데이터로 </a:t>
              </a:r>
              <a:r>
                <a:rPr lang="en-US" altLang="ko-KR" sz="2800" b="1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en-US" altLang="ko-KR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해보기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42B0BA-896E-AE3E-A3A2-B65B2A53798B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03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361F42-8CC4-BCB9-1DBF-0F2B44BC900D}"/>
              </a:ext>
            </a:extLst>
          </p:cNvPr>
          <p:cNvGrpSpPr/>
          <p:nvPr/>
        </p:nvGrpSpPr>
        <p:grpSpPr>
          <a:xfrm>
            <a:off x="3939847" y="5200857"/>
            <a:ext cx="7206573" cy="824071"/>
            <a:chOff x="7581900" y="2971800"/>
            <a:chExt cx="13392953" cy="1460500"/>
          </a:xfrm>
          <a:effectLst/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978C9-1BB4-DB50-E4A3-EFEAB626AED7}"/>
                </a:ext>
              </a:extLst>
            </p:cNvPr>
            <p:cNvSpPr/>
            <p:nvPr/>
          </p:nvSpPr>
          <p:spPr>
            <a:xfrm>
              <a:off x="9372602" y="2971800"/>
              <a:ext cx="11602251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결론 및 향후 방향성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0A0375-B8EE-634E-74BE-E9FC04692362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1905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04</a:t>
              </a:r>
              <a:endParaRPr lang="ko-KR" altLang="en-US" sz="3600" dirty="0">
                <a:ln w="1905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31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62214-E2DA-A793-B0A4-9AF1F490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0BF22B-34B7-D6B2-BE51-68D5F316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33BD9AC-2D5D-8A1F-FADC-6EEA037A7F31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DEAA5B-F285-5DEC-DD1B-673F76E7BE41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3327A0-EA95-F01A-8C1A-4D9EB962EB81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PyTesseract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7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06B6AC-6AFB-BB33-163A-8F9BBD2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7F3ABE-633B-B5BE-1852-3EAD2DA43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2049189"/>
            <a:ext cx="6400800" cy="359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DF4E1-F7FF-CA48-E911-239F40827A2F}"/>
              </a:ext>
            </a:extLst>
          </p:cNvPr>
          <p:cNvSpPr txBox="1"/>
          <p:nvPr/>
        </p:nvSpPr>
        <p:spPr>
          <a:xfrm>
            <a:off x="4183264" y="417689"/>
            <a:ext cx="382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Test Image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0223A-E5B4-0EFA-1BA4-E8BC73ED2498}"/>
              </a:ext>
            </a:extLst>
          </p:cNvPr>
          <p:cNvSpPr txBox="1"/>
          <p:nvPr/>
        </p:nvSpPr>
        <p:spPr>
          <a:xfrm>
            <a:off x="7091487" y="-1213811"/>
            <a:ext cx="2976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OCR</a:t>
            </a:r>
            <a:r>
              <a:rPr lang="ko-KR" altLang="en-US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Box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F168C1-91B7-1CC8-BFF3-F03DF49A5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9972"/>
              </p:ext>
            </p:extLst>
          </p:nvPr>
        </p:nvGraphicFramePr>
        <p:xfrm>
          <a:off x="412044" y="7597322"/>
          <a:ext cx="4397024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46">
                  <a:extLst>
                    <a:ext uri="{9D8B030D-6E8A-4147-A177-3AD203B41FA5}">
                      <a16:colId xmlns:a16="http://schemas.microsoft.com/office/drawing/2014/main" val="3747240666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1865539625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21983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Text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Hello,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How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are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today?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7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I’m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fine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thanky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17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1605E-DF90-8C13-91AC-5455BDC9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7C033A-257F-77A9-6669-BD7E464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4012ED-2B51-07D5-4B1B-C6FEAE28645E}"/>
              </a:ext>
            </a:extLst>
          </p:cNvPr>
          <p:cNvGraphicFramePr>
            <a:graphicFrameLocks noGrp="1"/>
          </p:cNvGraphicFramePr>
          <p:nvPr/>
        </p:nvGraphicFramePr>
        <p:xfrm>
          <a:off x="412044" y="3272972"/>
          <a:ext cx="4397024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46">
                  <a:extLst>
                    <a:ext uri="{9D8B030D-6E8A-4147-A177-3AD203B41FA5}">
                      <a16:colId xmlns:a16="http://schemas.microsoft.com/office/drawing/2014/main" val="3747240666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1865539625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21983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Text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Hello,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How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are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today?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7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I’m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fine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thanky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9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93C3C0-8048-692F-21DD-F2A4C0F93EC2}"/>
              </a:ext>
            </a:extLst>
          </p:cNvPr>
          <p:cNvSpPr txBox="1"/>
          <p:nvPr/>
        </p:nvSpPr>
        <p:spPr>
          <a:xfrm>
            <a:off x="4183264" y="-1590651"/>
            <a:ext cx="382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Test Image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92AE0-0B1B-345B-DCA4-1BD7C0D0E97E}"/>
              </a:ext>
            </a:extLst>
          </p:cNvPr>
          <p:cNvSpPr txBox="1"/>
          <p:nvPr/>
        </p:nvSpPr>
        <p:spPr>
          <a:xfrm>
            <a:off x="7091487" y="715014"/>
            <a:ext cx="2976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OCR</a:t>
            </a:r>
            <a:r>
              <a:rPr lang="ko-KR" altLang="en-US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Box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1" name="그림 10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9E203B-C837-B9B1-01B8-5AD002AF7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049189"/>
            <a:ext cx="6400800" cy="359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689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B74DB-DA00-F686-77E0-4BD9D148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1EA7A1-BFF1-BC5E-6AB4-6B4D8718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3B1D4E8-1E89-E4C2-2CC8-E29632B44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711708"/>
              </p:ext>
            </p:extLst>
          </p:nvPr>
        </p:nvGraphicFramePr>
        <p:xfrm>
          <a:off x="412044" y="3272972"/>
          <a:ext cx="4397024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46">
                  <a:extLst>
                    <a:ext uri="{9D8B030D-6E8A-4147-A177-3AD203B41FA5}">
                      <a16:colId xmlns:a16="http://schemas.microsoft.com/office/drawing/2014/main" val="3747240666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1865539625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21983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Text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Hello,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How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are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today?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7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I’m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fine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thanky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908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936031-2EA8-4ABA-F56E-CF24E3DC182C}"/>
              </a:ext>
            </a:extLst>
          </p:cNvPr>
          <p:cNvSpPr txBox="1"/>
          <p:nvPr/>
        </p:nvSpPr>
        <p:spPr>
          <a:xfrm>
            <a:off x="4183264" y="-1590651"/>
            <a:ext cx="3825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Test Image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C8291-38A0-D6FF-E331-C3FD703406B1}"/>
              </a:ext>
            </a:extLst>
          </p:cNvPr>
          <p:cNvSpPr txBox="1"/>
          <p:nvPr/>
        </p:nvSpPr>
        <p:spPr>
          <a:xfrm>
            <a:off x="7091487" y="715014"/>
            <a:ext cx="2976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OCR</a:t>
            </a:r>
            <a:r>
              <a:rPr lang="ko-KR" altLang="en-US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Box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E23BCD-E27C-8555-76F4-5FA4D0CA6ED2}"/>
              </a:ext>
            </a:extLst>
          </p:cNvPr>
          <p:cNvSpPr/>
          <p:nvPr/>
        </p:nvSpPr>
        <p:spPr>
          <a:xfrm>
            <a:off x="228602" y="3585028"/>
            <a:ext cx="4706256" cy="568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, 폰트, 화이트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45CB1B-1E92-F8DE-4471-8924A08F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049189"/>
            <a:ext cx="6400800" cy="359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941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9DB2F-EEF8-AFC3-BE51-7644C1623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39959F-DE69-FDCC-7E92-6C8EF6B05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9126" y="2049189"/>
            <a:ext cx="6279147" cy="3598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F6B0E6-C7BC-6EA9-E9FB-59BE7CC5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36AB762-A2DE-C5E5-627A-A0159B186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48641"/>
              </p:ext>
            </p:extLst>
          </p:nvPr>
        </p:nvGraphicFramePr>
        <p:xfrm>
          <a:off x="412044" y="2491922"/>
          <a:ext cx="4397024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46">
                  <a:extLst>
                    <a:ext uri="{9D8B030D-6E8A-4147-A177-3AD203B41FA5}">
                      <a16:colId xmlns:a16="http://schemas.microsoft.com/office/drawing/2014/main" val="3747240666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1865539625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21983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Text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Hello,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How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are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today?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7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I’m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fine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thanky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90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4804A6-44A2-3914-F193-41FE98DC159F}"/>
              </a:ext>
            </a:extLst>
          </p:cNvPr>
          <p:cNvSpPr txBox="1"/>
          <p:nvPr/>
        </p:nvSpPr>
        <p:spPr>
          <a:xfrm>
            <a:off x="7091487" y="715014"/>
            <a:ext cx="2976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OCR</a:t>
            </a:r>
            <a:r>
              <a:rPr lang="ko-KR" altLang="en-US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Box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C0C81B-6FD6-FC3E-3169-F7E29212E5D8}"/>
              </a:ext>
            </a:extLst>
          </p:cNvPr>
          <p:cNvSpPr/>
          <p:nvPr/>
        </p:nvSpPr>
        <p:spPr>
          <a:xfrm>
            <a:off x="228602" y="3124201"/>
            <a:ext cx="4706256" cy="14898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38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E723-BE80-FF5F-2F2D-031C4361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F23C80-69FB-A72F-A034-42BB707C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CB3063-0DE2-9FB7-1E4E-AACD5022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10939"/>
              </p:ext>
            </p:extLst>
          </p:nvPr>
        </p:nvGraphicFramePr>
        <p:xfrm>
          <a:off x="412044" y="1676444"/>
          <a:ext cx="4397024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546">
                  <a:extLst>
                    <a:ext uri="{9D8B030D-6E8A-4147-A177-3AD203B41FA5}">
                      <a16:colId xmlns:a16="http://schemas.microsoft.com/office/drawing/2014/main" val="3747240666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1865539625"/>
                    </a:ext>
                  </a:extLst>
                </a:gridCol>
                <a:gridCol w="1877239">
                  <a:extLst>
                    <a:ext uri="{9D8B030D-6E8A-4147-A177-3AD203B41FA5}">
                      <a16:colId xmlns:a16="http://schemas.microsoft.com/office/drawing/2014/main" val="2198382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Text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85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0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00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1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Hello,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2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How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8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are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2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7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6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today?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7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1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10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7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-1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70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I’m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84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39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fine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92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79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14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thanky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91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15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&amp;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93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3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16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you?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CookieRun Regular" panose="020B0600000101010101" pitchFamily="50" charset="-127"/>
                          <a:ea typeface="CookieRun Regular" panose="020B0600000101010101" pitchFamily="50" charset="-127"/>
                        </a:rPr>
                        <a:t>96</a:t>
                      </a:r>
                      <a:endParaRPr lang="ko-KR" altLang="en-US" sz="2000" dirty="0">
                        <a:latin typeface="CookieRun Regular" panose="020B0600000101010101" pitchFamily="50" charset="-127"/>
                        <a:ea typeface="CookieRun Regular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26908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31B11E3-E28C-737D-FD43-52CD05CCC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9982" y="2049189"/>
            <a:ext cx="6279145" cy="3598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17B19-4533-A15C-5F0A-AD9F88DDBB58}"/>
              </a:ext>
            </a:extLst>
          </p:cNvPr>
          <p:cNvSpPr txBox="1"/>
          <p:nvPr/>
        </p:nvSpPr>
        <p:spPr>
          <a:xfrm>
            <a:off x="7091487" y="715014"/>
            <a:ext cx="2976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OCR</a:t>
            </a:r>
            <a:r>
              <a:rPr lang="ko-KR" altLang="en-US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5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Box</a:t>
            </a:r>
            <a:endParaRPr lang="ko-KR" altLang="en-US" sz="5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F64BD5-7A41-86ED-C5B9-996DCAD38288}"/>
              </a:ext>
            </a:extLst>
          </p:cNvPr>
          <p:cNvSpPr/>
          <p:nvPr/>
        </p:nvSpPr>
        <p:spPr>
          <a:xfrm>
            <a:off x="228602" y="3585028"/>
            <a:ext cx="4706256" cy="5681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288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69CB-B59E-6FD2-D043-927ECA285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033814-6924-9ED6-CA33-1A125E7D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0C74B3-690A-5263-D0AE-7C5024E86B93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9F1A2B-3734-C95F-AE0A-F1CFF5230204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84DA281-B2DF-67F9-0F30-B7756E5B3DE2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54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5FD7-1D87-A5EC-772A-CF9316D4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AEC27D-3717-1AC8-5D00-252E5A9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4FFFF9-4A94-08A3-513B-BB72E459B6BD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017F58A-B914-71BE-C563-CE4F9B515BBB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AA49A09-7DCD-FC71-7307-EA1C2F6DBACD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EasyOCR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pic>
        <p:nvPicPr>
          <p:cNvPr id="5" name="그림 4" descr="텍스트, 포스트잇 노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E5AFD9-6467-B511-7FD5-B0549533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07799"/>
            <a:ext cx="9525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7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48AF-458B-AD7B-B944-279C93A0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8DB716-BF4C-A2A6-D103-65084947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52AF702-BD10-309C-C331-C1BAE654CB91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9325E5D-AADE-8730-B815-6CCF7F50F60D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54CB6A-50A6-D06A-7BF3-49CA48BF52B3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Unstructured </a:t>
              </a:r>
              <a:r>
                <a:rPr lang="en-US" altLang="ko-KR" sz="4000" dirty="0" err="1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Partioning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69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5214B-6EE2-773F-9863-73027DFD6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D321113-15EA-28D9-D620-50A88FA7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" y="1"/>
            <a:ext cx="12192001" cy="685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A251B4-9DE1-3AE2-6E93-9A1B34A7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BD5C73-A7D7-A68E-60D3-C905AAD7BB55}"/>
              </a:ext>
            </a:extLst>
          </p:cNvPr>
          <p:cNvSpPr/>
          <p:nvPr/>
        </p:nvSpPr>
        <p:spPr>
          <a:xfrm>
            <a:off x="-85074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9378B55-3B4D-8607-E8DC-9773153AB500}"/>
              </a:ext>
            </a:extLst>
          </p:cNvPr>
          <p:cNvSpPr txBox="1"/>
          <p:nvPr/>
        </p:nvSpPr>
        <p:spPr>
          <a:xfrm>
            <a:off x="1055688" y="4226050"/>
            <a:ext cx="6777672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spc="107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결론 및 향후 방향성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FCA37-B4FF-9E17-DDCB-85DD887756C1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8629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CA786-CC51-26F2-4B44-F232F4EC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9D9B45-0562-9A8B-C33C-E2E2415C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BCCFB2-33EE-4711-5254-8AC9C958FACE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D2D62A-10BC-47D3-5CE4-7902362572C9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E9936E7-5DD4-784C-707F-7029A26BC6D2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샘플 제목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45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6834-FB9D-5517-0998-53D56F1F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E03354-FD32-91F0-4E69-1E6CA865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29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3233C6B-70D9-F5FE-9924-13A6408CAA62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2BA0DF-05D0-1858-91FF-5F73A531AD43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C1653CA-7C6E-DF4E-A5C3-496523946C6F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성능 향상을 위한 이미지 </a:t>
              </a:r>
              <a:r>
                <a:rPr lang="ko-KR" altLang="en-US" sz="4000" dirty="0" err="1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전처리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26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ACE1D-F7EE-6270-A141-B2C5F5E5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B5FBB8-8450-1E57-74E5-054B9096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DA3B42-1C66-087D-92F6-C1A007B64F4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A99F23-7CA1-8459-B2E6-AB6C1C5DA077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952342B-3B95-EBBA-78F9-EB57081B4376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현재 </a:t>
              </a:r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의 한계점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C23F9-8182-EF94-6EDA-C374A489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229120-73D3-FC5D-0DD0-BDFB46FA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F89B3E1-7B65-8131-792A-1CB8A9902FA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CE2129B-189C-D3D8-B66A-7A3B4DE4C64F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B4F1861-92B9-F7D4-B926-17202BB3E7B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이후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.. 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수집한 데이터는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298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7E3834-C4E2-0331-0BCD-0856289A639D}"/>
              </a:ext>
            </a:extLst>
          </p:cNvPr>
          <p:cNvSpPr/>
          <p:nvPr/>
        </p:nvSpPr>
        <p:spPr>
          <a:xfrm>
            <a:off x="3831599" y="2967335"/>
            <a:ext cx="4528805" cy="923330"/>
          </a:xfrm>
          <a:prstGeom prst="rect">
            <a:avLst/>
          </a:prstGeom>
          <a:solidFill>
            <a:srgbClr val="25AC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 </a:t>
            </a:r>
            <a:r>
              <a:rPr lang="en-US" altLang="ko-KR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:&gt;</a:t>
            </a:r>
          </a:p>
        </p:txBody>
      </p:sp>
    </p:spTree>
    <p:extLst>
      <p:ext uri="{BB962C8B-B14F-4D97-AF65-F5344CB8AC3E}">
        <p14:creationId xmlns:p14="http://schemas.microsoft.com/office/powerpoint/2010/main" val="39943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B8B623-BE35-EB48-6718-B97DC8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340A3-B6C8-3CF5-1170-42221D5D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8BF38-BF47-B96C-AD3A-E8138F115312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B21D984-500F-2451-8CDF-6B49C2C079E1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681BE-7B9C-7904-97DA-4B6A0322B23A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954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9739DD6-5AA5-4195-8392-954BCE4E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9FA8B5-59A2-7CA5-244B-F9694EF8AE92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C78F85-1A1B-4AFF-B2FB-EE0498CBDD90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414AEA2-0939-28D7-817E-21D26843BB7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왜 선택 했어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53E3-067E-55F6-4B36-21E1376F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실내, 컴퓨터, 노트북, 개인용 컴퓨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A1C26F-F9B5-DAA9-1A73-B6C686975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051"/>
            <a:ext cx="12192000" cy="683894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9DBAFB-0D98-2FF2-DF2F-CDC7090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1ACA4D-B9C6-FFBD-2164-8925677E43D7}"/>
              </a:ext>
            </a:extLst>
          </p:cNvPr>
          <p:cNvSpPr/>
          <p:nvPr/>
        </p:nvSpPr>
        <p:spPr>
          <a:xfrm>
            <a:off x="-100315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E9D710B-9338-432A-6688-80F7D66D5B81}"/>
              </a:ext>
            </a:extLst>
          </p:cNvPr>
          <p:cNvSpPr txBox="1"/>
          <p:nvPr/>
        </p:nvSpPr>
        <p:spPr>
          <a:xfrm>
            <a:off x="1055688" y="4226050"/>
            <a:ext cx="8332152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OCR</a:t>
            </a: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이란 어떤 기술인가</a:t>
            </a:r>
            <a:r>
              <a:rPr lang="en-US" altLang="ko-KR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?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C492C-566B-2A1F-43F6-822BDF339808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727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3224-1EAD-70DB-F114-79948FAB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6CC5288-4B33-878B-5808-B7AAD0AE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D2E280-D390-BC4A-FD50-F1B250B539B4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3853F7-736E-4C8F-4AE2-578283755A14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3AA0EC8-FC27-93DB-A4A1-E7E2BE4166D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사진 속 문자 인식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57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B572B-2D08-BD0D-85D7-87E951C28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26FD6F-F524-9239-9853-DE542A8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15FF4A-286E-DCB7-EA62-B5572672BB48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24BC762-DEA6-A667-A61E-886748FE1957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E98BD9-8FAA-DAD2-E018-E3C2B08411A1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OCR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(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광학문자인식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)</a:t>
              </a:r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 이란</a:t>
              </a:r>
              <a:r>
                <a:rPr lang="en-US" altLang="ko-KR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?</a:t>
              </a:r>
              <a:endParaRPr lang="ko-KR" altLang="en-US" sz="40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22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0E44-D262-8FA8-6E52-1801F8F7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0623C4-00AA-1432-3CD2-3A4E2DEB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F295856-A30E-86C3-8C8D-C9C3D490F007}"/>
              </a:ext>
            </a:extLst>
          </p:cNvPr>
          <p:cNvGrpSpPr/>
          <p:nvPr/>
        </p:nvGrpSpPr>
        <p:grpSpPr>
          <a:xfrm>
            <a:off x="695325" y="728663"/>
            <a:ext cx="9001124" cy="936000"/>
            <a:chOff x="1639161" y="761221"/>
            <a:chExt cx="9001124" cy="900000"/>
          </a:xfrm>
          <a:effectLst>
            <a:outerShdw blurRad="12700" dist="127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6F5379-B536-F5CC-E879-D3F9CDC4CAF8}"/>
                </a:ext>
              </a:extLst>
            </p:cNvPr>
            <p:cNvSpPr/>
            <p:nvPr/>
          </p:nvSpPr>
          <p:spPr>
            <a:xfrm>
              <a:off x="1639161" y="761221"/>
              <a:ext cx="900000" cy="9000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6095D2-6BA2-537E-02BE-3822CCACDF2E}"/>
                </a:ext>
              </a:extLst>
            </p:cNvPr>
            <p:cNvSpPr/>
            <p:nvPr/>
          </p:nvSpPr>
          <p:spPr>
            <a:xfrm>
              <a:off x="2539160" y="761221"/>
              <a:ext cx="8101125" cy="900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4000" dirty="0">
                  <a:solidFill>
                    <a:schemeClr val="tx1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핵심 엔진 </a:t>
              </a:r>
              <a:r>
                <a:rPr lang="en-US" altLang="ko-KR" sz="4000" dirty="0">
                  <a:solidFill>
                    <a:schemeClr val="tx1"/>
                  </a:solidFill>
                  <a:latin typeface="구름 산스 700" pitchFamily="2" charset="-127"/>
                  <a:ea typeface="구름 산스 700" pitchFamily="2" charset="-127"/>
                </a:rPr>
                <a:t>Tesseract</a:t>
              </a:r>
              <a:endParaRPr lang="ko-KR" altLang="en-US" sz="4000" dirty="0">
                <a:solidFill>
                  <a:schemeClr val="tx1"/>
                </a:solidFill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pic>
        <p:nvPicPr>
          <p:cNvPr id="7" name="그림 6" descr="그래픽, 폰트, 그래픽 디자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9A4DFD-4733-2A25-138E-0F112211D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95" y="2781617"/>
            <a:ext cx="4667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448</Words>
  <Application>Microsoft Office PowerPoint</Application>
  <PresentationFormat>와이드스크린</PresentationFormat>
  <Paragraphs>321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CookieRun Bold</vt:lpstr>
      <vt:lpstr>CookieRun Regular</vt:lpstr>
      <vt:lpstr>Pretendard ExtraBold</vt:lpstr>
      <vt:lpstr>구름 산스 700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SungHyun Kim</dc:creator>
  <cp:lastModifiedBy>SungHyun Kim</cp:lastModifiedBy>
  <cp:revision>66</cp:revision>
  <dcterms:created xsi:type="dcterms:W3CDTF">2025-09-21T15:15:07Z</dcterms:created>
  <dcterms:modified xsi:type="dcterms:W3CDTF">2025-09-23T16:03:50Z</dcterms:modified>
</cp:coreProperties>
</file>